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5"/>
  </p:sldMasterIdLst>
  <p:notesMasterIdLst>
    <p:notesMasterId r:id="rId20"/>
  </p:notesMasterIdLst>
  <p:handoutMasterIdLst>
    <p:handoutMasterId r:id="rId21"/>
  </p:handoutMasterIdLst>
  <p:sldIdLst>
    <p:sldId id="731" r:id="rId6"/>
    <p:sldId id="733" r:id="rId7"/>
    <p:sldId id="726" r:id="rId8"/>
    <p:sldId id="730" r:id="rId9"/>
    <p:sldId id="734" r:id="rId10"/>
    <p:sldId id="745" r:id="rId11"/>
    <p:sldId id="746" r:id="rId12"/>
    <p:sldId id="748" r:id="rId13"/>
    <p:sldId id="749" r:id="rId14"/>
    <p:sldId id="735" r:id="rId15"/>
    <p:sldId id="750" r:id="rId16"/>
    <p:sldId id="751" r:id="rId17"/>
    <p:sldId id="752" r:id="rId18"/>
    <p:sldId id="753" r:id="rId19"/>
  </p:sldIdLst>
  <p:sldSz cx="12192000" cy="6858000"/>
  <p:notesSz cx="7099300" cy="10234613"/>
  <p:defaultTextStyle>
    <a:defPPr>
      <a:defRPr lang="en-US"/>
    </a:defPPr>
    <a:lvl1pPr algn="l" rtl="0" eaLnBrk="0" fontAlgn="base" hangingPunct="0">
      <a:spcBef>
        <a:spcPct val="0"/>
      </a:spcBef>
      <a:spcAft>
        <a:spcPct val="0"/>
      </a:spcAft>
      <a:defRPr sz="2400" kern="1200" baseline="-250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baseline="-250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baseline="-250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baseline="-250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baseline="-250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baseline="-250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baseline="-250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baseline="-250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baseline="-250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B29"/>
    <a:srgbClr val="003478"/>
    <a:srgbClr val="C60C30"/>
    <a:srgbClr val="000099"/>
    <a:srgbClr val="0000CC"/>
    <a:srgbClr val="D9D9D9"/>
    <a:srgbClr val="1A2B5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94" autoAdjust="0"/>
    <p:restoredTop sz="93805" autoAdjust="0"/>
  </p:normalViewPr>
  <p:slideViewPr>
    <p:cSldViewPr>
      <p:cViewPr varScale="1">
        <p:scale>
          <a:sx n="109" d="100"/>
          <a:sy n="109" d="100"/>
        </p:scale>
        <p:origin x="942" y="10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189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defRPr sz="1300" baseline="0"/>
            </a:lvl1pPr>
          </a:lstStyle>
          <a:p>
            <a:pPr>
              <a:defRPr/>
            </a:pPr>
            <a:endParaRPr lang="en-US" altLang="en-US"/>
          </a:p>
        </p:txBody>
      </p:sp>
      <p:sp>
        <p:nvSpPr>
          <p:cNvPr id="819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a:defRPr sz="1300" baseline="0"/>
            </a:lvl1pPr>
          </a:lstStyle>
          <a:p>
            <a:pPr>
              <a:defRPr/>
            </a:pPr>
            <a:endParaRPr lang="en-US" altLang="en-US"/>
          </a:p>
        </p:txBody>
      </p:sp>
      <p:sp>
        <p:nvSpPr>
          <p:cNvPr id="819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defRPr sz="1300" baseline="0"/>
            </a:lvl1pPr>
          </a:lstStyle>
          <a:p>
            <a:pPr>
              <a:defRPr/>
            </a:pPr>
            <a:endParaRPr lang="en-US" altLang="en-US"/>
          </a:p>
        </p:txBody>
      </p:sp>
      <p:sp>
        <p:nvSpPr>
          <p:cNvPr id="819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a:defRPr sz="1300" baseline="0"/>
            </a:lvl1pPr>
          </a:lstStyle>
          <a:p>
            <a:pPr>
              <a:defRPr/>
            </a:pPr>
            <a:fld id="{C16799F9-4D8F-463E-B3C9-07709BECA385}" type="slidenum">
              <a:rPr lang="en-US" altLang="en-US"/>
              <a:pPr>
                <a:defRPr/>
              </a:pPr>
              <a:t>‹#›</a:t>
            </a:fld>
            <a:endParaRPr lang="en-US" altLang="en-US"/>
          </a:p>
        </p:txBody>
      </p:sp>
    </p:spTree>
    <p:extLst>
      <p:ext uri="{BB962C8B-B14F-4D97-AF65-F5344CB8AC3E}">
        <p14:creationId xmlns:p14="http://schemas.microsoft.com/office/powerpoint/2010/main" val="2489359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defRPr sz="1300" baseline="0"/>
            </a:lvl1pPr>
          </a:lstStyle>
          <a:p>
            <a:pPr>
              <a:defRPr/>
            </a:pPr>
            <a:endParaRPr lang="en-US" altLang="en-US"/>
          </a:p>
        </p:txBody>
      </p:sp>
      <p:sp>
        <p:nvSpPr>
          <p:cNvPr id="4099" name="Rectangle 3"/>
          <p:cNvSpPr>
            <a:spLocks noGrp="1" noChangeArrowheads="1"/>
          </p:cNvSpPr>
          <p:nvPr>
            <p:ph type="dt" idx="1"/>
          </p:nvPr>
        </p:nvSpPr>
        <p:spPr bwMode="auto">
          <a:xfrm>
            <a:off x="4022725"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a:defRPr sz="1300" baseline="0"/>
            </a:lvl1pPr>
          </a:lstStyle>
          <a:p>
            <a:pPr>
              <a:defRPr/>
            </a:pPr>
            <a:endParaRPr lang="en-US" altLang="en-US"/>
          </a:p>
        </p:txBody>
      </p:sp>
      <p:sp>
        <p:nvSpPr>
          <p:cNvPr id="2052"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defRPr sz="1300" baseline="0"/>
            </a:lvl1pPr>
          </a:lstStyle>
          <a:p>
            <a:pPr>
              <a:defRPr/>
            </a:pPr>
            <a:endParaRPr lang="en-US" altLang="en-US"/>
          </a:p>
        </p:txBody>
      </p:sp>
      <p:sp>
        <p:nvSpPr>
          <p:cNvPr id="4103"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a:defRPr sz="1300" baseline="0"/>
            </a:lvl1pPr>
          </a:lstStyle>
          <a:p>
            <a:pPr>
              <a:defRPr/>
            </a:pPr>
            <a:fld id="{525D7153-1260-473E-B605-FF93F27BFFF7}" type="slidenum">
              <a:rPr lang="en-US" altLang="en-US"/>
              <a:pPr>
                <a:defRPr/>
              </a:pPr>
              <a:t>‹#›</a:t>
            </a:fld>
            <a:endParaRPr lang="en-US" altLang="en-US"/>
          </a:p>
        </p:txBody>
      </p:sp>
    </p:spTree>
    <p:extLst>
      <p:ext uri="{BB962C8B-B14F-4D97-AF65-F5344CB8AC3E}">
        <p14:creationId xmlns:p14="http://schemas.microsoft.com/office/powerpoint/2010/main" val="1440588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803275" indent="-307975">
              <a:spcBef>
                <a:spcPct val="30000"/>
              </a:spcBef>
              <a:defRPr sz="1200">
                <a:solidFill>
                  <a:schemeClr val="tx1"/>
                </a:solidFill>
                <a:latin typeface="Arial" panose="020B0604020202020204" pitchFamily="34" charset="0"/>
                <a:ea typeface="MS PGothic" panose="020B0600070205080204" pitchFamily="34" charset="-128"/>
              </a:defRPr>
            </a:lvl2pPr>
            <a:lvl3pPr marL="1236663" indent="-246063">
              <a:spcBef>
                <a:spcPct val="30000"/>
              </a:spcBef>
              <a:defRPr sz="1200">
                <a:solidFill>
                  <a:schemeClr val="tx1"/>
                </a:solidFill>
                <a:latin typeface="Arial" panose="020B0604020202020204" pitchFamily="34" charset="0"/>
                <a:ea typeface="MS PGothic" panose="020B0600070205080204" pitchFamily="34" charset="-128"/>
              </a:defRPr>
            </a:lvl3pPr>
            <a:lvl4pPr marL="1731963" indent="-246063">
              <a:spcBef>
                <a:spcPct val="30000"/>
              </a:spcBef>
              <a:defRPr sz="1200">
                <a:solidFill>
                  <a:schemeClr val="tx1"/>
                </a:solidFill>
                <a:latin typeface="Arial" panose="020B0604020202020204" pitchFamily="34" charset="0"/>
                <a:ea typeface="MS PGothic" panose="020B0600070205080204" pitchFamily="34" charset="-128"/>
              </a:defRPr>
            </a:lvl4pPr>
            <a:lvl5pPr marL="2227263" indent="-246063">
              <a:spcBef>
                <a:spcPct val="30000"/>
              </a:spcBef>
              <a:defRPr sz="1200">
                <a:solidFill>
                  <a:schemeClr val="tx1"/>
                </a:solidFill>
                <a:latin typeface="Arial" panose="020B0604020202020204" pitchFamily="34" charset="0"/>
                <a:ea typeface="MS PGothic" panose="020B0600070205080204" pitchFamily="34" charset="-128"/>
              </a:defRPr>
            </a:lvl5pPr>
            <a:lvl6pPr marL="2684463" indent="-246063"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3141663" indent="-246063"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598863" indent="-246063"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4056063" indent="-246063"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D2F5CBEE-026E-4072-8746-7DCC98019AD0}" type="slidenum">
              <a:rPr lang="en-US" altLang="en-US" sz="1300" smtClean="0">
                <a:cs typeface="Arial" panose="020B0604020202020204" pitchFamily="34" charset="0"/>
              </a:rPr>
              <a:pPr>
                <a:spcBef>
                  <a:spcPct val="0"/>
                </a:spcBef>
              </a:pPr>
              <a:t>1</a:t>
            </a:fld>
            <a:endParaRPr lang="en-US" altLang="en-US" sz="1300">
              <a:cs typeface="Arial" panose="020B0604020202020204" pitchFamily="34" charset="0"/>
            </a:endParaRPr>
          </a:p>
        </p:txBody>
      </p:sp>
      <p:sp>
        <p:nvSpPr>
          <p:cNvPr id="5123" name="Rectangle 2"/>
          <p:cNvSpPr>
            <a:spLocks noGrp="1" noRot="1" noChangeAspect="1" noChangeArrowheads="1" noTextEdit="1"/>
          </p:cNvSpPr>
          <p:nvPr>
            <p:ph type="sldImg"/>
          </p:nvPr>
        </p:nvSpPr>
        <p:spPr>
          <a:solidFill>
            <a:srgbClr val="FFFFFF"/>
          </a:solidFill>
          <a:ln/>
        </p:spPr>
      </p:sp>
      <p:sp>
        <p:nvSpPr>
          <p:cNvPr id="51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077943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a:ln/>
        </p:spPr>
      </p:sp>
      <p:sp>
        <p:nvSpPr>
          <p:cNvPr id="5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ltLang="en-US">
              <a:latin typeface="Arial" panose="020B0604020202020204" pitchFamily="34" charset="0"/>
            </a:endParaRPr>
          </a:p>
        </p:txBody>
      </p:sp>
      <p:sp>
        <p:nvSpPr>
          <p:cNvPr id="5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Arial" panose="020B0604020202020204" pitchFamily="34" charset="0"/>
                <a:ea typeface="MS PGothic" panose="020B0600070205080204" pitchFamily="34" charset="-128"/>
              </a:defRPr>
            </a:lvl1pPr>
            <a:lvl2pPr marL="742950" indent="-285750">
              <a:defRPr sz="2400" baseline="-25000">
                <a:solidFill>
                  <a:schemeClr val="tx1"/>
                </a:solidFill>
                <a:latin typeface="Arial" panose="020B0604020202020204" pitchFamily="34" charset="0"/>
                <a:ea typeface="MS PGothic" panose="020B0600070205080204" pitchFamily="34" charset="-128"/>
              </a:defRPr>
            </a:lvl2pPr>
            <a:lvl3pPr marL="1143000" indent="-228600">
              <a:defRPr sz="2400" baseline="-25000">
                <a:solidFill>
                  <a:schemeClr val="tx1"/>
                </a:solidFill>
                <a:latin typeface="Arial" panose="020B0604020202020204" pitchFamily="34" charset="0"/>
                <a:ea typeface="MS PGothic" panose="020B0600070205080204" pitchFamily="34" charset="-128"/>
              </a:defRPr>
            </a:lvl3pPr>
            <a:lvl4pPr marL="1600200" indent="-228600">
              <a:defRPr sz="2400" baseline="-25000">
                <a:solidFill>
                  <a:schemeClr val="tx1"/>
                </a:solidFill>
                <a:latin typeface="Arial" panose="020B0604020202020204" pitchFamily="34" charset="0"/>
                <a:ea typeface="MS PGothic" panose="020B0600070205080204" pitchFamily="34" charset="-128"/>
              </a:defRPr>
            </a:lvl4pPr>
            <a:lvl5pPr marL="2057400" indent="-228600">
              <a:defRPr sz="2400" baseline="-25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9pPr>
          </a:lstStyle>
          <a:p>
            <a:fld id="{7C12E538-A942-47F7-BC32-0A37160441DA}" type="slidenum">
              <a:rPr lang="en-US" altLang="en-US" sz="1300" baseline="0" smtClean="0"/>
              <a:pPr/>
              <a:t>3</a:t>
            </a:fld>
            <a:endParaRPr lang="en-US" altLang="en-US" sz="1300" baseline="0"/>
          </a:p>
        </p:txBody>
      </p:sp>
    </p:spTree>
    <p:extLst>
      <p:ext uri="{BB962C8B-B14F-4D97-AF65-F5344CB8AC3E}">
        <p14:creationId xmlns:p14="http://schemas.microsoft.com/office/powerpoint/2010/main" val="1917252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a:ln/>
        </p:spPr>
      </p:sp>
      <p:sp>
        <p:nvSpPr>
          <p:cNvPr id="5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ltLang="en-US" dirty="0">
              <a:latin typeface="Arial" panose="020B0604020202020204" pitchFamily="34" charset="0"/>
            </a:endParaRPr>
          </a:p>
        </p:txBody>
      </p:sp>
      <p:sp>
        <p:nvSpPr>
          <p:cNvPr id="5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Arial" panose="020B0604020202020204" pitchFamily="34" charset="0"/>
                <a:ea typeface="MS PGothic" panose="020B0600070205080204" pitchFamily="34" charset="-128"/>
              </a:defRPr>
            </a:lvl1pPr>
            <a:lvl2pPr marL="742950" indent="-285750">
              <a:defRPr sz="2400" baseline="-25000">
                <a:solidFill>
                  <a:schemeClr val="tx1"/>
                </a:solidFill>
                <a:latin typeface="Arial" panose="020B0604020202020204" pitchFamily="34" charset="0"/>
                <a:ea typeface="MS PGothic" panose="020B0600070205080204" pitchFamily="34" charset="-128"/>
              </a:defRPr>
            </a:lvl2pPr>
            <a:lvl3pPr marL="1143000" indent="-228600">
              <a:defRPr sz="2400" baseline="-25000">
                <a:solidFill>
                  <a:schemeClr val="tx1"/>
                </a:solidFill>
                <a:latin typeface="Arial" panose="020B0604020202020204" pitchFamily="34" charset="0"/>
                <a:ea typeface="MS PGothic" panose="020B0600070205080204" pitchFamily="34" charset="-128"/>
              </a:defRPr>
            </a:lvl3pPr>
            <a:lvl4pPr marL="1600200" indent="-228600">
              <a:defRPr sz="2400" baseline="-25000">
                <a:solidFill>
                  <a:schemeClr val="tx1"/>
                </a:solidFill>
                <a:latin typeface="Arial" panose="020B0604020202020204" pitchFamily="34" charset="0"/>
                <a:ea typeface="MS PGothic" panose="020B0600070205080204" pitchFamily="34" charset="-128"/>
              </a:defRPr>
            </a:lvl4pPr>
            <a:lvl5pPr marL="2057400" indent="-228600">
              <a:defRPr sz="2400" baseline="-25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9pPr>
          </a:lstStyle>
          <a:p>
            <a:fld id="{7C12E538-A942-47F7-BC32-0A37160441DA}" type="slidenum">
              <a:rPr lang="en-US" altLang="en-US" sz="1300" baseline="0" smtClean="0"/>
              <a:pPr/>
              <a:t>4</a:t>
            </a:fld>
            <a:endParaRPr lang="en-US" altLang="en-US" sz="1300" baseline="0"/>
          </a:p>
        </p:txBody>
      </p:sp>
    </p:spTree>
    <p:extLst>
      <p:ext uri="{BB962C8B-B14F-4D97-AF65-F5344CB8AC3E}">
        <p14:creationId xmlns:p14="http://schemas.microsoft.com/office/powerpoint/2010/main" val="3440422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25D7153-1260-473E-B605-FF93F27BFFF7}" type="slidenum">
              <a:rPr lang="en-US" altLang="en-US" smtClean="0"/>
              <a:pPr>
                <a:defRPr/>
              </a:pPr>
              <a:t>5</a:t>
            </a:fld>
            <a:endParaRPr lang="en-US" altLang="en-US"/>
          </a:p>
        </p:txBody>
      </p:sp>
    </p:spTree>
    <p:extLst>
      <p:ext uri="{BB962C8B-B14F-4D97-AF65-F5344CB8AC3E}">
        <p14:creationId xmlns:p14="http://schemas.microsoft.com/office/powerpoint/2010/main" val="832259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525D7153-1260-473E-B605-FF93F27BFFF7}" type="slidenum">
              <a:rPr lang="en-US" altLang="en-US" smtClean="0"/>
              <a:pPr>
                <a:defRPr/>
              </a:pPr>
              <a:t>12</a:t>
            </a:fld>
            <a:endParaRPr lang="en-US" altLang="en-US"/>
          </a:p>
        </p:txBody>
      </p:sp>
    </p:spTree>
    <p:extLst>
      <p:ext uri="{BB962C8B-B14F-4D97-AF65-F5344CB8AC3E}">
        <p14:creationId xmlns:p14="http://schemas.microsoft.com/office/powerpoint/2010/main" val="1134943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EE6177E4-56B4-4281-B301-63BB0D387328}" type="slidenum">
              <a:rPr lang="en-US" altLang="en-US" smtClean="0"/>
              <a:pPr>
                <a:defRPr/>
              </a:pPr>
              <a:t>‹#›</a:t>
            </a:fld>
            <a:endParaRPr lang="en-US" altLang="en-US"/>
          </a:p>
        </p:txBody>
      </p:sp>
    </p:spTree>
    <p:extLst>
      <p:ext uri="{BB962C8B-B14F-4D97-AF65-F5344CB8AC3E}">
        <p14:creationId xmlns:p14="http://schemas.microsoft.com/office/powerpoint/2010/main" val="2922101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25FFF623-7598-485A-9AF0-6D9103BAC7B7}" type="slidenum">
              <a:rPr lang="en-US" altLang="en-US" smtClean="0"/>
              <a:pPr>
                <a:defRPr/>
              </a:pPr>
              <a:t>‹#›</a:t>
            </a:fld>
            <a:endParaRPr lang="en-US" altLang="en-US"/>
          </a:p>
        </p:txBody>
      </p:sp>
    </p:spTree>
    <p:extLst>
      <p:ext uri="{BB962C8B-B14F-4D97-AF65-F5344CB8AC3E}">
        <p14:creationId xmlns:p14="http://schemas.microsoft.com/office/powerpoint/2010/main" val="2629380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69286E6D-F30B-4703-9ABE-6680C73D49F5}" type="slidenum">
              <a:rPr lang="en-US" altLang="en-US" smtClean="0"/>
              <a:pPr>
                <a:defRPr/>
              </a:pPr>
              <a:t>‹#›</a:t>
            </a:fld>
            <a:endParaRPr lang="en-US" altLang="en-US"/>
          </a:p>
        </p:txBody>
      </p:sp>
    </p:spTree>
    <p:extLst>
      <p:ext uri="{BB962C8B-B14F-4D97-AF65-F5344CB8AC3E}">
        <p14:creationId xmlns:p14="http://schemas.microsoft.com/office/powerpoint/2010/main" val="3858946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p:cNvSpPr>
            <a:spLocks noGrp="1"/>
          </p:cNvSpPr>
          <p:nvPr>
            <p:ph type="title"/>
          </p:nvPr>
        </p:nvSpPr>
        <p:spPr/>
        <p:txBody>
          <a:bodyPr/>
          <a:lstStyle/>
          <a:p>
            <a:r>
              <a:rPr lang="en-US"/>
              <a:t>Click to edit Master 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3D8560D-57AD-4B2B-8E63-5946FD5FF671}" type="slidenum">
              <a:rPr lang="en-US" altLang="en-US"/>
              <a:pPr>
                <a:defRPr/>
              </a:pPr>
              <a:t>‹#›</a:t>
            </a:fld>
            <a:endParaRPr lang="en-US" altLang="en-US"/>
          </a:p>
        </p:txBody>
      </p:sp>
    </p:spTree>
    <p:extLst>
      <p:ext uri="{BB962C8B-B14F-4D97-AF65-F5344CB8AC3E}">
        <p14:creationId xmlns:p14="http://schemas.microsoft.com/office/powerpoint/2010/main" val="2366215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F3D8560D-57AD-4B2B-8E63-5946FD5FF671}" type="slidenum">
              <a:rPr lang="en-US" altLang="en-US" smtClean="0"/>
              <a:pPr>
                <a:defRPr/>
              </a:pPr>
              <a:t>‹#›</a:t>
            </a:fld>
            <a:endParaRPr lang="en-US" altLang="en-US"/>
          </a:p>
        </p:txBody>
      </p:sp>
    </p:spTree>
    <p:extLst>
      <p:ext uri="{BB962C8B-B14F-4D97-AF65-F5344CB8AC3E}">
        <p14:creationId xmlns:p14="http://schemas.microsoft.com/office/powerpoint/2010/main" val="3907355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537D1089-888B-4E55-8488-665916E425D3}" type="slidenum">
              <a:rPr lang="en-US" altLang="en-US" smtClean="0"/>
              <a:pPr>
                <a:defRPr/>
              </a:pPr>
              <a:t>‹#›</a:t>
            </a:fld>
            <a:endParaRPr lang="en-US" altLang="en-US"/>
          </a:p>
        </p:txBody>
      </p:sp>
    </p:spTree>
    <p:extLst>
      <p:ext uri="{BB962C8B-B14F-4D97-AF65-F5344CB8AC3E}">
        <p14:creationId xmlns:p14="http://schemas.microsoft.com/office/powerpoint/2010/main" val="2735462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1C1E2BE3-EDFC-426E-B515-D3ECB0AB8595}" type="slidenum">
              <a:rPr lang="en-US" altLang="en-US" smtClean="0"/>
              <a:pPr>
                <a:defRPr/>
              </a:pPr>
              <a:t>‹#›</a:t>
            </a:fld>
            <a:endParaRPr lang="en-US" altLang="en-US"/>
          </a:p>
        </p:txBody>
      </p:sp>
    </p:spTree>
    <p:extLst>
      <p:ext uri="{BB962C8B-B14F-4D97-AF65-F5344CB8AC3E}">
        <p14:creationId xmlns:p14="http://schemas.microsoft.com/office/powerpoint/2010/main" val="4277722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pPr>
              <a:defRPr/>
            </a:pPr>
            <a:fld id="{4B8DFDE7-81BE-4D6F-B68F-76053B7CFF72}" type="slidenum">
              <a:rPr lang="en-US" altLang="en-US" smtClean="0"/>
              <a:pPr>
                <a:defRPr/>
              </a:pPr>
              <a:t>‹#›</a:t>
            </a:fld>
            <a:endParaRPr lang="en-US" altLang="en-US"/>
          </a:p>
        </p:txBody>
      </p:sp>
    </p:spTree>
    <p:extLst>
      <p:ext uri="{BB962C8B-B14F-4D97-AF65-F5344CB8AC3E}">
        <p14:creationId xmlns:p14="http://schemas.microsoft.com/office/powerpoint/2010/main" val="1921019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F28A2DC5-B3FB-4AC0-8198-EBB5AA269C26}" type="slidenum">
              <a:rPr lang="en-US" altLang="en-US" smtClean="0"/>
              <a:pPr>
                <a:defRPr/>
              </a:pPr>
              <a:t>‹#›</a:t>
            </a:fld>
            <a:endParaRPr lang="en-US" altLang="en-US"/>
          </a:p>
        </p:txBody>
      </p:sp>
    </p:spTree>
    <p:extLst>
      <p:ext uri="{BB962C8B-B14F-4D97-AF65-F5344CB8AC3E}">
        <p14:creationId xmlns:p14="http://schemas.microsoft.com/office/powerpoint/2010/main" val="109578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pPr>
              <a:defRPr/>
            </a:pPr>
            <a:fld id="{B4F07ECF-12F1-42CB-8FB8-B3563BF1FAC9}" type="slidenum">
              <a:rPr lang="en-US" altLang="en-US" smtClean="0"/>
              <a:pPr>
                <a:defRPr/>
              </a:pPr>
              <a:t>‹#›</a:t>
            </a:fld>
            <a:endParaRPr lang="en-US" altLang="en-US"/>
          </a:p>
        </p:txBody>
      </p:sp>
    </p:spTree>
    <p:extLst>
      <p:ext uri="{BB962C8B-B14F-4D97-AF65-F5344CB8AC3E}">
        <p14:creationId xmlns:p14="http://schemas.microsoft.com/office/powerpoint/2010/main" val="1768149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65DB0476-8211-4784-BF90-7C964CF3D7AD}" type="slidenum">
              <a:rPr lang="en-US" altLang="en-US" smtClean="0"/>
              <a:pPr>
                <a:defRPr/>
              </a:pPr>
              <a:t>‹#›</a:t>
            </a:fld>
            <a:endParaRPr lang="en-US" altLang="en-US"/>
          </a:p>
        </p:txBody>
      </p:sp>
    </p:spTree>
    <p:extLst>
      <p:ext uri="{BB962C8B-B14F-4D97-AF65-F5344CB8AC3E}">
        <p14:creationId xmlns:p14="http://schemas.microsoft.com/office/powerpoint/2010/main" val="2130718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828C14CC-ED03-4CFB-B886-6F71DE659E84}" type="slidenum">
              <a:rPr lang="en-US" altLang="en-US" smtClean="0"/>
              <a:pPr>
                <a:defRPr/>
              </a:pPr>
              <a:t>‹#›</a:t>
            </a:fld>
            <a:endParaRPr lang="en-US" altLang="en-US"/>
          </a:p>
        </p:txBody>
      </p:sp>
    </p:spTree>
    <p:extLst>
      <p:ext uri="{BB962C8B-B14F-4D97-AF65-F5344CB8AC3E}">
        <p14:creationId xmlns:p14="http://schemas.microsoft.com/office/powerpoint/2010/main" val="47843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5E692521-8495-4E08-BDF0-9D5AAFD7F4AA}" type="slidenum">
              <a:rPr lang="en-US" altLang="en-US" smtClean="0"/>
              <a:pPr>
                <a:defRPr/>
              </a:pPr>
              <a:t>‹#›</a:t>
            </a:fld>
            <a:endParaRPr lang="en-US" altLang="en-US"/>
          </a:p>
        </p:txBody>
      </p:sp>
      <p:pic>
        <p:nvPicPr>
          <p:cNvPr id="7" name="Picture 9" descr="http://www3.ntu.edu.sg/cits2/maintenance/img/logo/logo_bw.gif"/>
          <p:cNvPicPr>
            <a:picLocks noChangeAspect="1" noChangeArrowheads="1"/>
          </p:cNvPicPr>
          <p:nvPr userDrawn="1"/>
        </p:nvPicPr>
        <p:blipFill>
          <a:blip r:embed="rId14">
            <a:extLst>
              <a:ext uri="{28A0092B-C50C-407E-A947-70E740481C1C}">
                <a14:useLocalDpi xmlns:a14="http://schemas.microsoft.com/office/drawing/2010/main" val="0"/>
              </a:ext>
            </a:extLst>
          </a:blip>
          <a:srcRect t="19551" b="21794"/>
          <a:stretch>
            <a:fillRect/>
          </a:stretch>
        </p:blipFill>
        <p:spPr bwMode="auto">
          <a:xfrm>
            <a:off x="9983788" y="6165850"/>
            <a:ext cx="17240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376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s11-www.cs.tu-dortmund.de/staff/morris/graphkerneldatase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155.69.150.48:805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title"/>
          </p:nvPr>
        </p:nvSpPr>
        <p:spPr>
          <a:xfrm>
            <a:off x="119063" y="2852738"/>
            <a:ext cx="10585450" cy="1143000"/>
          </a:xfrm>
        </p:spPr>
        <p:txBody>
          <a:bodyPr>
            <a:normAutofit fontScale="90000"/>
          </a:bodyPr>
          <a:lstStyle/>
          <a:p>
            <a:pPr algn="ctr" eaLnBrk="1" hangingPunct="1"/>
            <a:r>
              <a:rPr lang="en-US" altLang="zh-CN">
                <a:solidFill>
                  <a:schemeClr val="accent1"/>
                </a:solidFill>
                <a:latin typeface="Verdana" panose="020B0604030504040204" pitchFamily="34" charset="0"/>
              </a:rPr>
              <a:t/>
            </a:r>
            <a:br>
              <a:rPr lang="en-US" altLang="zh-CN">
                <a:solidFill>
                  <a:schemeClr val="accent1"/>
                </a:solidFill>
                <a:latin typeface="Verdana" panose="020B0604030504040204" pitchFamily="34" charset="0"/>
              </a:rPr>
            </a:br>
            <a:r>
              <a:rPr lang="en-US" altLang="zh-CN">
                <a:solidFill>
                  <a:schemeClr val="accent1"/>
                </a:solidFill>
                <a:latin typeface="Verdana" panose="020B0604030504040204" pitchFamily="34" charset="0"/>
              </a:rPr>
              <a:t/>
            </a:r>
            <a:br>
              <a:rPr lang="en-US" altLang="zh-CN">
                <a:solidFill>
                  <a:schemeClr val="accent1"/>
                </a:solidFill>
                <a:latin typeface="Verdana" panose="020B0604030504040204" pitchFamily="34" charset="0"/>
              </a:rPr>
            </a:br>
            <a:endParaRPr lang="en-US" altLang="en-US">
              <a:solidFill>
                <a:schemeClr val="accent1"/>
              </a:solidFill>
              <a:latin typeface="Verdana" panose="020B0604030504040204" pitchFamily="34" charset="0"/>
            </a:endParaRPr>
          </a:p>
        </p:txBody>
      </p:sp>
      <p:sp>
        <p:nvSpPr>
          <p:cNvPr id="5" name="Title 1"/>
          <p:cNvSpPr txBox="1">
            <a:spLocks/>
          </p:cNvSpPr>
          <p:nvPr/>
        </p:nvSpPr>
        <p:spPr bwMode="auto">
          <a:xfrm>
            <a:off x="2033588" y="1930278"/>
            <a:ext cx="83058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lgn="l" rtl="0" eaLnBrk="0" fontAlgn="base" hangingPunct="0">
              <a:spcBef>
                <a:spcPct val="0"/>
              </a:spcBef>
              <a:spcAft>
                <a:spcPct val="0"/>
              </a:spcAft>
              <a:defRPr sz="3200" b="1">
                <a:solidFill>
                  <a:schemeClr val="tx2"/>
                </a:solidFill>
                <a:latin typeface="+mj-lt"/>
                <a:ea typeface="MS PGothic" panose="020B0600070205080204" pitchFamily="34" charset="-128"/>
                <a:cs typeface="+mj-cs"/>
              </a:defRPr>
            </a:lvl1pPr>
            <a:lvl2pPr algn="l" rtl="0" eaLnBrk="0" fontAlgn="base" hangingPunct="0">
              <a:spcBef>
                <a:spcPct val="0"/>
              </a:spcBef>
              <a:spcAft>
                <a:spcPct val="0"/>
              </a:spcAft>
              <a:defRPr sz="3200" b="1">
                <a:solidFill>
                  <a:schemeClr val="tx2"/>
                </a:solidFill>
                <a:latin typeface="Helvetica Neue" pitchFamily="64" charset="0"/>
                <a:ea typeface="MS PGothic" panose="020B0600070205080204" pitchFamily="34" charset="-128"/>
              </a:defRPr>
            </a:lvl2pPr>
            <a:lvl3pPr algn="l" rtl="0" eaLnBrk="0" fontAlgn="base" hangingPunct="0">
              <a:spcBef>
                <a:spcPct val="0"/>
              </a:spcBef>
              <a:spcAft>
                <a:spcPct val="0"/>
              </a:spcAft>
              <a:defRPr sz="3200" b="1">
                <a:solidFill>
                  <a:schemeClr val="tx2"/>
                </a:solidFill>
                <a:latin typeface="Helvetica Neue" pitchFamily="64" charset="0"/>
                <a:ea typeface="MS PGothic" panose="020B0600070205080204" pitchFamily="34" charset="-128"/>
              </a:defRPr>
            </a:lvl3pPr>
            <a:lvl4pPr algn="l" rtl="0" eaLnBrk="0" fontAlgn="base" hangingPunct="0">
              <a:spcBef>
                <a:spcPct val="0"/>
              </a:spcBef>
              <a:spcAft>
                <a:spcPct val="0"/>
              </a:spcAft>
              <a:defRPr sz="3200" b="1">
                <a:solidFill>
                  <a:schemeClr val="tx2"/>
                </a:solidFill>
                <a:latin typeface="Helvetica Neue" pitchFamily="64" charset="0"/>
                <a:ea typeface="MS PGothic" panose="020B0600070205080204" pitchFamily="34" charset="-128"/>
              </a:defRPr>
            </a:lvl4pPr>
            <a:lvl5pPr algn="l" rtl="0" eaLnBrk="0" fontAlgn="base" hangingPunct="0">
              <a:spcBef>
                <a:spcPct val="0"/>
              </a:spcBef>
              <a:spcAft>
                <a:spcPct val="0"/>
              </a:spcAft>
              <a:defRPr sz="3200" b="1">
                <a:solidFill>
                  <a:schemeClr val="tx2"/>
                </a:solidFill>
                <a:latin typeface="Helvetica Neue" pitchFamily="64" charset="0"/>
                <a:ea typeface="MS PGothic" panose="020B0600070205080204" pitchFamily="34" charset="-128"/>
              </a:defRPr>
            </a:lvl5pPr>
            <a:lvl6pPr marL="457200" algn="l" rtl="0" eaLnBrk="1" fontAlgn="base" hangingPunct="1">
              <a:spcBef>
                <a:spcPct val="0"/>
              </a:spcBef>
              <a:spcAft>
                <a:spcPct val="0"/>
              </a:spcAft>
              <a:defRPr sz="3200" b="1">
                <a:solidFill>
                  <a:schemeClr val="tx2"/>
                </a:solidFill>
                <a:latin typeface="Helvetica Neue" pitchFamily="64" charset="0"/>
                <a:ea typeface="ＭＳ Ｐゴシック" pitchFamily="64" charset="-128"/>
              </a:defRPr>
            </a:lvl6pPr>
            <a:lvl7pPr marL="914400" algn="l" rtl="0" eaLnBrk="1" fontAlgn="base" hangingPunct="1">
              <a:spcBef>
                <a:spcPct val="0"/>
              </a:spcBef>
              <a:spcAft>
                <a:spcPct val="0"/>
              </a:spcAft>
              <a:defRPr sz="3200" b="1">
                <a:solidFill>
                  <a:schemeClr val="tx2"/>
                </a:solidFill>
                <a:latin typeface="Helvetica Neue" pitchFamily="64" charset="0"/>
                <a:ea typeface="ＭＳ Ｐゴシック" pitchFamily="64" charset="-128"/>
              </a:defRPr>
            </a:lvl7pPr>
            <a:lvl8pPr marL="1371600" algn="l" rtl="0" eaLnBrk="1" fontAlgn="base" hangingPunct="1">
              <a:spcBef>
                <a:spcPct val="0"/>
              </a:spcBef>
              <a:spcAft>
                <a:spcPct val="0"/>
              </a:spcAft>
              <a:defRPr sz="3200" b="1">
                <a:solidFill>
                  <a:schemeClr val="tx2"/>
                </a:solidFill>
                <a:latin typeface="Helvetica Neue" pitchFamily="64" charset="0"/>
                <a:ea typeface="ＭＳ Ｐゴシック" pitchFamily="64" charset="-128"/>
              </a:defRPr>
            </a:lvl8pPr>
            <a:lvl9pPr marL="1828800" algn="l" rtl="0" eaLnBrk="1" fontAlgn="base" hangingPunct="1">
              <a:spcBef>
                <a:spcPct val="0"/>
              </a:spcBef>
              <a:spcAft>
                <a:spcPct val="0"/>
              </a:spcAft>
              <a:defRPr sz="3200" b="1">
                <a:solidFill>
                  <a:schemeClr val="tx2"/>
                </a:solidFill>
                <a:latin typeface="Helvetica Neue" pitchFamily="64" charset="0"/>
                <a:ea typeface="ＭＳ Ｐゴシック" pitchFamily="64" charset="-128"/>
              </a:defRPr>
            </a:lvl9pPr>
          </a:lstStyle>
          <a:p>
            <a:pPr algn="ctr">
              <a:defRPr/>
            </a:pPr>
            <a:r>
              <a:rPr lang="en-US" sz="4800" kern="0" baseline="0" dirty="0">
                <a:solidFill>
                  <a:srgbClr val="C00000"/>
                </a:solidFill>
                <a:cs typeface="Arial" panose="020B0604020202020204" pitchFamily="34" charset="0"/>
              </a:rPr>
              <a:t>Compound Analysis using Graph Representation Learning</a:t>
            </a:r>
          </a:p>
        </p:txBody>
      </p:sp>
      <p:sp>
        <p:nvSpPr>
          <p:cNvPr id="4101" name="Rectangle 6"/>
          <p:cNvSpPr txBox="1">
            <a:spLocks noChangeArrowheads="1"/>
          </p:cNvSpPr>
          <p:nvPr/>
        </p:nvSpPr>
        <p:spPr bwMode="auto">
          <a:xfrm>
            <a:off x="1991544" y="3969606"/>
            <a:ext cx="8131820" cy="1129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Helvetica Neue Light"/>
                <a:ea typeface="MS PGothic" panose="020B0600070205080204" pitchFamily="34" charset="-128"/>
              </a:defRPr>
            </a:lvl1pPr>
            <a:lvl2pPr marL="742950" indent="-285750">
              <a:spcBef>
                <a:spcPct val="20000"/>
              </a:spcBef>
              <a:buChar char="–"/>
              <a:defRPr sz="2800">
                <a:solidFill>
                  <a:schemeClr val="tx1"/>
                </a:solidFill>
                <a:latin typeface="Helvetica Neue Light"/>
                <a:ea typeface="MS PGothic" panose="020B0600070205080204" pitchFamily="34" charset="-128"/>
              </a:defRPr>
            </a:lvl2pPr>
            <a:lvl3pPr marL="1143000" indent="-228600">
              <a:spcBef>
                <a:spcPct val="20000"/>
              </a:spcBef>
              <a:buChar char="•"/>
              <a:defRPr sz="2400">
                <a:solidFill>
                  <a:schemeClr val="tx1"/>
                </a:solidFill>
                <a:latin typeface="Helvetica Neue Light"/>
                <a:ea typeface="MS PGothic" panose="020B0600070205080204" pitchFamily="34" charset="-128"/>
              </a:defRPr>
            </a:lvl3pPr>
            <a:lvl4pPr marL="1600200" indent="-228600">
              <a:spcBef>
                <a:spcPct val="20000"/>
              </a:spcBef>
              <a:buChar char="–"/>
              <a:defRPr sz="2000">
                <a:solidFill>
                  <a:schemeClr val="tx1"/>
                </a:solidFill>
                <a:latin typeface="Helvetica Neue Light"/>
                <a:ea typeface="MS PGothic" panose="020B0600070205080204" pitchFamily="34" charset="-128"/>
              </a:defRPr>
            </a:lvl4pPr>
            <a:lvl5pPr marL="2057400" indent="-228600">
              <a:spcBef>
                <a:spcPct val="20000"/>
              </a:spcBef>
              <a:buChar char="»"/>
              <a:defRPr sz="2000">
                <a:solidFill>
                  <a:schemeClr val="tx1"/>
                </a:solidFill>
                <a:latin typeface="Helvetica Neue Light"/>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Helvetica Neue Light"/>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Helvetica Neue Light"/>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Helvetica Neue Light"/>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Helvetica Neue Light"/>
                <a:ea typeface="MS PGothic" panose="020B0600070205080204" pitchFamily="34" charset="-128"/>
              </a:defRPr>
            </a:lvl9pPr>
          </a:lstStyle>
          <a:p>
            <a:pPr algn="ctr" eaLnBrk="1" hangingPunct="1">
              <a:spcBef>
                <a:spcPct val="0"/>
              </a:spcBef>
              <a:buFontTx/>
              <a:buNone/>
            </a:pPr>
            <a:r>
              <a:rPr lang="en-US" altLang="en-US" sz="2800" baseline="0" dirty="0">
                <a:solidFill>
                  <a:schemeClr val="tx2"/>
                </a:solidFill>
                <a:latin typeface="+mj-lt"/>
                <a:cs typeface="Arial" panose="020B0604020202020204" pitchFamily="34" charset="0"/>
              </a:rPr>
              <a:t>Group35: Zheng Wang, </a:t>
            </a:r>
            <a:r>
              <a:rPr lang="en-US" altLang="en-US" sz="2800" baseline="0" dirty="0" err="1">
                <a:solidFill>
                  <a:schemeClr val="tx2"/>
                </a:solidFill>
                <a:latin typeface="+mj-lt"/>
                <a:cs typeface="Arial" panose="020B0604020202020204" pitchFamily="34" charset="0"/>
              </a:rPr>
              <a:t>Zizhong</a:t>
            </a:r>
            <a:r>
              <a:rPr lang="en-US" altLang="en-US" sz="2800" baseline="0" dirty="0">
                <a:solidFill>
                  <a:schemeClr val="tx2"/>
                </a:solidFill>
                <a:latin typeface="+mj-lt"/>
                <a:cs typeface="Arial" panose="020B0604020202020204" pitchFamily="34" charset="0"/>
              </a:rPr>
              <a:t> </a:t>
            </a:r>
            <a:r>
              <a:rPr lang="en-US" altLang="en-US" sz="2800" baseline="0" dirty="0" err="1">
                <a:solidFill>
                  <a:schemeClr val="tx2"/>
                </a:solidFill>
                <a:latin typeface="+mj-lt"/>
                <a:cs typeface="Arial" panose="020B0604020202020204" pitchFamily="34" charset="0"/>
              </a:rPr>
              <a:t>Meng</a:t>
            </a:r>
            <a:r>
              <a:rPr lang="en-US" altLang="en-US" sz="2800" baseline="0" dirty="0">
                <a:solidFill>
                  <a:schemeClr val="tx2"/>
                </a:solidFill>
                <a:latin typeface="+mj-lt"/>
                <a:cs typeface="Arial" panose="020B0604020202020204" pitchFamily="34" charset="0"/>
              </a:rPr>
              <a:t>, </a:t>
            </a:r>
            <a:r>
              <a:rPr lang="en-US" altLang="en-US" sz="2800" baseline="0" dirty="0" err="1">
                <a:solidFill>
                  <a:schemeClr val="tx2"/>
                </a:solidFill>
                <a:latin typeface="+mj-lt"/>
                <a:cs typeface="Arial" panose="020B0604020202020204" pitchFamily="34" charset="0"/>
              </a:rPr>
              <a:t>Kaiqiang</a:t>
            </a:r>
            <a:r>
              <a:rPr lang="en-US" altLang="en-US" sz="2800" baseline="0" dirty="0">
                <a:solidFill>
                  <a:schemeClr val="tx2"/>
                </a:solidFill>
                <a:latin typeface="+mj-lt"/>
                <a:cs typeface="Arial" panose="020B0604020202020204" pitchFamily="34" charset="0"/>
              </a:rPr>
              <a:t> Yu</a:t>
            </a:r>
          </a:p>
        </p:txBody>
      </p:sp>
      <p:pic>
        <p:nvPicPr>
          <p:cNvPr id="6" name="Picture 7" descr="Z:\Youth Olympic Games 2010\Tagline\NTU_YOV_Full colour.jpg"/>
          <p:cNvPicPr>
            <a:picLocks noChangeAspect="1" noChangeArrowheads="1"/>
          </p:cNvPicPr>
          <p:nvPr/>
        </p:nvPicPr>
        <p:blipFill>
          <a:blip r:embed="rId3">
            <a:extLst>
              <a:ext uri="{28A0092B-C50C-407E-A947-70E740481C1C}">
                <a14:useLocalDpi xmlns:a14="http://schemas.microsoft.com/office/drawing/2010/main" val="0"/>
              </a:ext>
            </a:extLst>
          </a:blip>
          <a:srcRect r="56471"/>
          <a:stretch>
            <a:fillRect/>
          </a:stretch>
        </p:blipFill>
        <p:spPr bwMode="auto">
          <a:xfrm>
            <a:off x="191344" y="116632"/>
            <a:ext cx="28194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4784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kumimoji="0" lang="en-SG" altLang="en-US"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B</a:t>
            </a:r>
            <a:r>
              <a:rPr kumimoji="0" lang="en-US" altLang="zh-CN" sz="3200" b="1" i="0" u="none" strike="noStrike" kern="0" cap="none" spc="0" normalizeH="0" baseline="0" noProof="0" dirty="0" err="1">
                <a:ln>
                  <a:noFill/>
                </a:ln>
                <a:solidFill>
                  <a:srgbClr val="003478"/>
                </a:solidFill>
                <a:effectLst/>
                <a:uLnTx/>
                <a:uFillTx/>
                <a:latin typeface="Helvetica Neue"/>
                <a:ea typeface="MS PGothic" panose="020B0600070205080204" pitchFamily="34" charset="-128"/>
                <a:cs typeface="+mj-cs"/>
              </a:rPr>
              <a:t>aseline</a:t>
            </a:r>
            <a:r>
              <a:rPr kumimoji="0" lang="en-US" altLang="zh-CN"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 1</a:t>
            </a:r>
            <a:r>
              <a:rPr kumimoji="0" lang="en-SG" altLang="en-US"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 PCA</a:t>
            </a:r>
            <a:r>
              <a:rPr kumimoji="0" lang="en-SG" altLang="en-US" sz="3200" b="1" i="0" u="none" strike="noStrike" kern="0" cap="none" spc="0" normalizeH="0" noProof="0" dirty="0">
                <a:ln>
                  <a:noFill/>
                </a:ln>
                <a:solidFill>
                  <a:srgbClr val="003478"/>
                </a:solidFill>
                <a:effectLst/>
                <a:uLnTx/>
                <a:uFillTx/>
                <a:latin typeface="Helvetica Neue"/>
                <a:ea typeface="MS PGothic" panose="020B0600070205080204" pitchFamily="34" charset="-128"/>
                <a:cs typeface="+mj-cs"/>
              </a:rPr>
              <a:t> E</a:t>
            </a:r>
            <a:r>
              <a:rPr kumimoji="0" lang="en-US" altLang="zh-CN" sz="3200" b="1" i="0" u="none" strike="noStrike" kern="0" cap="none" spc="0" normalizeH="0" noProof="0" dirty="0" err="1">
                <a:ln>
                  <a:noFill/>
                </a:ln>
                <a:solidFill>
                  <a:srgbClr val="003478"/>
                </a:solidFill>
                <a:effectLst/>
                <a:uLnTx/>
                <a:uFillTx/>
                <a:latin typeface="Helvetica Neue"/>
                <a:ea typeface="MS PGothic" panose="020B0600070205080204" pitchFamily="34" charset="-128"/>
                <a:cs typeface="+mj-cs"/>
              </a:rPr>
              <a:t>mbedding</a:t>
            </a:r>
            <a:endParaRPr lang="en-SG" dirty="0"/>
          </a:p>
        </p:txBody>
      </p:sp>
      <p:sp>
        <p:nvSpPr>
          <p:cNvPr id="4" name="Content Placeholder 1"/>
          <p:cNvSpPr>
            <a:spLocks noGrp="1"/>
          </p:cNvSpPr>
          <p:nvPr>
            <p:ph idx="1"/>
          </p:nvPr>
        </p:nvSpPr>
        <p:spPr>
          <a:xfrm>
            <a:off x="911424" y="1340768"/>
            <a:ext cx="10363200" cy="4824536"/>
          </a:xfrm>
        </p:spPr>
        <p:txBody>
          <a:bodyPr>
            <a:normAutofit/>
          </a:bodyPr>
          <a:lstStyle/>
          <a:p>
            <a:pPr>
              <a:defRPr/>
            </a:pPr>
            <a:r>
              <a:rPr lang="en-US" sz="2000" dirty="0"/>
              <a:t>Employ the pre-defined vector incorporating statistical information based on the observation.  Specifically, each element of vector denotes the number of a specific kind of atom.</a:t>
            </a:r>
          </a:p>
          <a:p>
            <a:pPr>
              <a:defRPr/>
            </a:pPr>
            <a:endParaRPr lang="en-US" sz="2000" dirty="0"/>
          </a:p>
          <a:p>
            <a:pPr marL="0" indent="0">
              <a:buNone/>
              <a:defRPr/>
            </a:pPr>
            <a:r>
              <a:rPr lang="en-US" sz="2000" dirty="0"/>
              <a:t>[H   C  N  O  F  S Cl Br ]</a:t>
            </a:r>
          </a:p>
          <a:p>
            <a:pPr marL="0" indent="0">
              <a:buNone/>
              <a:defRPr/>
            </a:pPr>
            <a:r>
              <a:rPr lang="en-US" sz="2000" dirty="0"/>
              <a:t>[16 18 1  2  1  1  0  0  ]</a:t>
            </a:r>
          </a:p>
          <a:p>
            <a:pPr>
              <a:defRPr/>
            </a:pPr>
            <a:endParaRPr lang="en-US" sz="2000" dirty="0"/>
          </a:p>
          <a:p>
            <a:pPr>
              <a:defRPr/>
            </a:pPr>
            <a:endParaRPr lang="en-US" sz="2000" dirty="0"/>
          </a:p>
          <a:p>
            <a:pPr>
              <a:defRPr/>
            </a:pPr>
            <a:endParaRPr lang="en-US" sz="2000" dirty="0"/>
          </a:p>
          <a:p>
            <a:pPr>
              <a:defRPr/>
            </a:pPr>
            <a:endParaRPr lang="en-US" sz="2000" dirty="0"/>
          </a:p>
          <a:p>
            <a:pPr>
              <a:defRPr/>
            </a:pPr>
            <a:endParaRPr lang="en-US" sz="2000" dirty="0"/>
          </a:p>
          <a:p>
            <a:pPr>
              <a:defRPr/>
            </a:pPr>
            <a:r>
              <a:rPr lang="en-US" sz="2000" dirty="0"/>
              <a:t>We use PCA to reduce the irrelevant dimensions and then generate the </a:t>
            </a:r>
            <a:r>
              <a:rPr lang="en-US" sz="2000" dirty="0" err="1"/>
              <a:t>embeddings</a:t>
            </a:r>
            <a:r>
              <a:rPr lang="en-US" sz="2000" dirty="0"/>
              <a:t>. We use the embedding result to represent a graph. Then use the representation to do SVM classification task.</a:t>
            </a:r>
            <a:endParaRPr lang="en-SG" sz="2000" dirty="0"/>
          </a:p>
          <a:p>
            <a:pPr marL="0" indent="0">
              <a:buFontTx/>
              <a:buNone/>
              <a:defRPr/>
            </a:pPr>
            <a:endParaRPr lang="en-US" dirty="0"/>
          </a:p>
          <a:p>
            <a:pPr marL="0" indent="0">
              <a:buFontTx/>
              <a:buNone/>
              <a:defRPr/>
            </a:pPr>
            <a:endParaRPr lang="en-US" sz="2800" dirty="0"/>
          </a:p>
          <a:p>
            <a:pPr marL="0" indent="0">
              <a:buFontTx/>
              <a:buNone/>
              <a:defRPr/>
            </a:pPr>
            <a:endParaRPr lang="en-SG" sz="2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728" y="2204864"/>
            <a:ext cx="3232479" cy="2669084"/>
          </a:xfrm>
          <a:prstGeom prst="rect">
            <a:avLst/>
          </a:prstGeom>
        </p:spPr>
      </p:pic>
    </p:spTree>
    <p:extLst>
      <p:ext uri="{BB962C8B-B14F-4D97-AF65-F5344CB8AC3E}">
        <p14:creationId xmlns:p14="http://schemas.microsoft.com/office/powerpoint/2010/main" val="3725767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kumimoji="0" lang="en-SG" altLang="en-US"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B</a:t>
            </a:r>
            <a:r>
              <a:rPr kumimoji="0" lang="en-US" altLang="zh-CN" sz="3200" b="1" i="0" u="none" strike="noStrike" kern="0" cap="none" spc="0" normalizeH="0" baseline="0" noProof="0" dirty="0" err="1">
                <a:ln>
                  <a:noFill/>
                </a:ln>
                <a:solidFill>
                  <a:srgbClr val="003478"/>
                </a:solidFill>
                <a:effectLst/>
                <a:uLnTx/>
                <a:uFillTx/>
                <a:latin typeface="Helvetica Neue"/>
                <a:ea typeface="MS PGothic" panose="020B0600070205080204" pitchFamily="34" charset="-128"/>
                <a:cs typeface="+mj-cs"/>
              </a:rPr>
              <a:t>aseline</a:t>
            </a:r>
            <a:r>
              <a:rPr kumimoji="0" lang="en-US" altLang="zh-CN"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 2</a:t>
            </a:r>
            <a:r>
              <a:rPr kumimoji="0" lang="en-SG" altLang="en-US"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 </a:t>
            </a:r>
            <a:r>
              <a:rPr lang="en-US" altLang="zh-CN" sz="3200" b="1" kern="0" noProof="0" dirty="0">
                <a:solidFill>
                  <a:srgbClr val="003478"/>
                </a:solidFill>
                <a:latin typeface="Helvetica Neue"/>
                <a:ea typeface="MS PGothic" panose="020B0600070205080204" pitchFamily="34" charset="-128"/>
              </a:rPr>
              <a:t>g</a:t>
            </a:r>
            <a:r>
              <a:rPr lang="en-US" altLang="zh-CN" sz="3200" b="1" kern="0" dirty="0">
                <a:solidFill>
                  <a:srgbClr val="003478"/>
                </a:solidFill>
                <a:latin typeface="Helvetica Neue"/>
                <a:ea typeface="MS PGothic" panose="020B0600070205080204" pitchFamily="34" charset="-128"/>
              </a:rPr>
              <a:t>raph2vec</a:t>
            </a:r>
            <a:endParaRPr lang="en-SG" dirty="0"/>
          </a:p>
        </p:txBody>
      </p:sp>
      <p:sp>
        <p:nvSpPr>
          <p:cNvPr id="4" name="Content Placeholder 1"/>
          <p:cNvSpPr>
            <a:spLocks noGrp="1"/>
          </p:cNvSpPr>
          <p:nvPr>
            <p:ph idx="1"/>
          </p:nvPr>
        </p:nvSpPr>
        <p:spPr>
          <a:xfrm>
            <a:off x="911424" y="1340768"/>
            <a:ext cx="10363200" cy="4824536"/>
          </a:xfrm>
        </p:spPr>
        <p:txBody>
          <a:bodyPr>
            <a:normAutofit/>
          </a:bodyPr>
          <a:lstStyle/>
          <a:p>
            <a:pPr>
              <a:defRPr/>
            </a:pPr>
            <a:r>
              <a:rPr lang="en-US" sz="2000" dirty="0"/>
              <a:t>Graph2vec is similar with Doc2vec. In particular, given a graph </a:t>
            </a:r>
            <a:r>
              <a:rPr lang="en-US" sz="2000" i="1" dirty="0">
                <a:latin typeface="Times New Roman" panose="02020603050405020304" pitchFamily="18" charset="0"/>
                <a:cs typeface="Times New Roman" panose="02020603050405020304" pitchFamily="18" charset="0"/>
              </a:rPr>
              <a:t>G</a:t>
            </a:r>
            <a:r>
              <a:rPr lang="en-US" sz="2000" dirty="0"/>
              <a:t>, it samples </a:t>
            </a:r>
            <a:r>
              <a:rPr lang="en-US" sz="2000" i="1" dirty="0">
                <a:latin typeface="Times New Roman" panose="02020603050405020304" pitchFamily="18" charset="0"/>
                <a:cs typeface="Times New Roman" panose="02020603050405020304" pitchFamily="18" charset="0"/>
              </a:rPr>
              <a:t>c</a:t>
            </a:r>
            <a:r>
              <a:rPr lang="en-US" sz="2000" dirty="0"/>
              <a:t> rooted subgraphs around different nodes that occur in </a:t>
            </a:r>
            <a:r>
              <a:rPr lang="en-US" sz="2000" i="1" dirty="0">
                <a:latin typeface="Times New Roman" panose="02020603050405020304" pitchFamily="18" charset="0"/>
                <a:cs typeface="Times New Roman" panose="02020603050405020304" pitchFamily="18" charset="0"/>
              </a:rPr>
              <a:t>G</a:t>
            </a:r>
            <a:r>
              <a:rPr lang="en-US" sz="2000" dirty="0"/>
              <a:t> and uses them analogous to doc2vec’s context words and thus learns </a:t>
            </a:r>
            <a:r>
              <a:rPr lang="en-US" sz="2000" i="1" dirty="0">
                <a:latin typeface="Times New Roman" panose="02020603050405020304" pitchFamily="18" charset="0"/>
                <a:cs typeface="Times New Roman" panose="02020603050405020304" pitchFamily="18" charset="0"/>
              </a:rPr>
              <a:t>G</a:t>
            </a:r>
            <a:r>
              <a:rPr lang="en-US" sz="2000" dirty="0"/>
              <a:t>’s representation.</a:t>
            </a:r>
          </a:p>
          <a:p>
            <a:pPr>
              <a:defRPr/>
            </a:pPr>
            <a:endParaRPr lang="en-US" sz="2000" dirty="0"/>
          </a:p>
          <a:p>
            <a:pPr>
              <a:defRPr/>
            </a:pPr>
            <a:endParaRPr lang="en-US" sz="2000" dirty="0"/>
          </a:p>
          <a:p>
            <a:pPr>
              <a:defRPr/>
            </a:pPr>
            <a:endParaRPr lang="en-US" sz="2000" dirty="0"/>
          </a:p>
          <a:p>
            <a:pPr>
              <a:defRPr/>
            </a:pPr>
            <a:endParaRPr lang="en-US" sz="2000" dirty="0"/>
          </a:p>
          <a:p>
            <a:pPr>
              <a:defRPr/>
            </a:pPr>
            <a:endParaRPr lang="en-US" sz="2000" dirty="0"/>
          </a:p>
          <a:p>
            <a:pPr>
              <a:defRPr/>
            </a:pPr>
            <a:endParaRPr lang="en-US" sz="2000" dirty="0"/>
          </a:p>
          <a:p>
            <a:pPr>
              <a:defRPr/>
            </a:pPr>
            <a:endParaRPr lang="en-US" sz="2000" dirty="0"/>
          </a:p>
          <a:p>
            <a:pPr>
              <a:defRPr/>
            </a:pPr>
            <a:r>
              <a:rPr lang="en-US" sz="2000" dirty="0"/>
              <a:t>We use the mean of elements’ embedding results to represent a graph. Then use the representation to do SVM classification task.</a:t>
            </a:r>
            <a:endParaRPr lang="en-SG" sz="2000" dirty="0"/>
          </a:p>
          <a:p>
            <a:pPr marL="0" indent="0">
              <a:buFontTx/>
              <a:buNone/>
              <a:defRPr/>
            </a:pPr>
            <a:endParaRPr lang="en-US" dirty="0"/>
          </a:p>
          <a:p>
            <a:pPr marL="0" indent="0">
              <a:buFontTx/>
              <a:buNone/>
              <a:defRPr/>
            </a:pPr>
            <a:endParaRPr lang="en-US" sz="2800" dirty="0"/>
          </a:p>
          <a:p>
            <a:pPr marL="0" indent="0">
              <a:buFontTx/>
              <a:buNone/>
              <a:defRPr/>
            </a:pPr>
            <a:endParaRPr lang="en-SG" sz="28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4864" y="2420888"/>
            <a:ext cx="8976320" cy="2211907"/>
          </a:xfrm>
          <a:prstGeom prst="rect">
            <a:avLst/>
          </a:prstGeom>
        </p:spPr>
      </p:pic>
    </p:spTree>
    <p:extLst>
      <p:ext uri="{BB962C8B-B14F-4D97-AF65-F5344CB8AC3E}">
        <p14:creationId xmlns:p14="http://schemas.microsoft.com/office/powerpoint/2010/main" val="515370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9376" y="365125"/>
            <a:ext cx="11593288" cy="1325563"/>
          </a:xfrm>
        </p:spPr>
        <p:txBody>
          <a:bodyPr/>
          <a:lstStyle/>
          <a:p>
            <a:r>
              <a:rPr kumimoji="0" lang="en-SG" altLang="en-US"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B</a:t>
            </a:r>
            <a:r>
              <a:rPr kumimoji="0" lang="en-US" altLang="zh-CN" sz="3200" b="1" i="0" u="none" strike="noStrike" kern="0" cap="none" spc="0" normalizeH="0" baseline="0" noProof="0" dirty="0" err="1">
                <a:ln>
                  <a:noFill/>
                </a:ln>
                <a:solidFill>
                  <a:srgbClr val="003478"/>
                </a:solidFill>
                <a:effectLst/>
                <a:uLnTx/>
                <a:uFillTx/>
                <a:latin typeface="Helvetica Neue"/>
                <a:ea typeface="MS PGothic" panose="020B0600070205080204" pitchFamily="34" charset="-128"/>
                <a:cs typeface="+mj-cs"/>
              </a:rPr>
              <a:t>aseline</a:t>
            </a:r>
            <a:r>
              <a:rPr kumimoji="0" lang="en-US" altLang="zh-CN"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 3</a:t>
            </a:r>
            <a:r>
              <a:rPr kumimoji="0" lang="en-SG" altLang="en-US"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a:t>
            </a:r>
            <a:r>
              <a:rPr kumimoji="0" lang="en-SG" altLang="en-US" sz="3200" b="1" i="0" u="none" strike="noStrike" kern="0" cap="none" spc="0" normalizeH="0" noProof="0" dirty="0">
                <a:ln>
                  <a:noFill/>
                </a:ln>
                <a:solidFill>
                  <a:srgbClr val="003478"/>
                </a:solidFill>
                <a:effectLst/>
                <a:uLnTx/>
                <a:uFillTx/>
                <a:latin typeface="Helvetica Neue"/>
                <a:ea typeface="MS PGothic" panose="020B0600070205080204" pitchFamily="34" charset="-128"/>
                <a:cs typeface="+mj-cs"/>
              </a:rPr>
              <a:t> </a:t>
            </a:r>
            <a:r>
              <a:rPr kumimoji="0" lang="en-US" altLang="en-US" sz="3200" b="1" i="0" u="none" strike="noStrike" kern="0" cap="none" spc="0" normalizeH="0" noProof="0" dirty="0">
                <a:ln>
                  <a:noFill/>
                </a:ln>
                <a:solidFill>
                  <a:srgbClr val="003478"/>
                </a:solidFill>
                <a:effectLst/>
                <a:uLnTx/>
                <a:uFillTx/>
                <a:latin typeface="Helvetica Neue"/>
                <a:ea typeface="MS PGothic" panose="020B0600070205080204" pitchFamily="34" charset="-128"/>
                <a:cs typeface="+mj-cs"/>
              </a:rPr>
              <a:t>Element-based Representation Learning (</a:t>
            </a:r>
            <a:r>
              <a:rPr kumimoji="0" lang="en-US" altLang="en-US" sz="3200" b="1" i="0" u="none" strike="noStrike" kern="0" cap="none" spc="0" normalizeH="0" noProof="0" dirty="0" err="1">
                <a:ln>
                  <a:noFill/>
                </a:ln>
                <a:solidFill>
                  <a:srgbClr val="003478"/>
                </a:solidFill>
                <a:effectLst/>
                <a:uLnTx/>
                <a:uFillTx/>
                <a:latin typeface="Helvetica Neue"/>
                <a:ea typeface="MS PGothic" panose="020B0600070205080204" pitchFamily="34" charset="-128"/>
                <a:cs typeface="+mj-cs"/>
              </a:rPr>
              <a:t>EbR</a:t>
            </a:r>
            <a:r>
              <a:rPr kumimoji="0" lang="en-US" altLang="en-US" sz="3200" b="1" i="0" u="none" strike="noStrike" kern="0" cap="none" spc="0" normalizeH="0" noProof="0" dirty="0">
                <a:ln>
                  <a:noFill/>
                </a:ln>
                <a:solidFill>
                  <a:srgbClr val="003478"/>
                </a:solidFill>
                <a:effectLst/>
                <a:uLnTx/>
                <a:uFillTx/>
                <a:latin typeface="Helvetica Neue"/>
                <a:ea typeface="MS PGothic" panose="020B0600070205080204" pitchFamily="34" charset="-128"/>
                <a:cs typeface="+mj-cs"/>
              </a:rPr>
              <a:t>)</a:t>
            </a:r>
            <a:endParaRPr lang="en-SG" dirty="0"/>
          </a:p>
        </p:txBody>
      </p:sp>
      <p:sp>
        <p:nvSpPr>
          <p:cNvPr id="4" name="Content Placeholder 1"/>
          <p:cNvSpPr>
            <a:spLocks noGrp="1"/>
          </p:cNvSpPr>
          <p:nvPr>
            <p:ph idx="1"/>
          </p:nvPr>
        </p:nvSpPr>
        <p:spPr>
          <a:xfrm>
            <a:off x="911424" y="1340768"/>
            <a:ext cx="10363200" cy="5308607"/>
          </a:xfrm>
        </p:spPr>
        <p:txBody>
          <a:bodyPr>
            <a:normAutofit/>
          </a:bodyPr>
          <a:lstStyle/>
          <a:p>
            <a:pPr>
              <a:defRPr/>
            </a:pPr>
            <a:r>
              <a:rPr lang="en-US" sz="2000" dirty="0"/>
              <a:t>Compound can be considered as sentence. Different element can be considered as different word. Based on this observation, we can use Word2Vec to learn embedding vector of each element. Here, we use </a:t>
            </a:r>
            <a:r>
              <a:rPr lang="en-US" sz="2000" dirty="0">
                <a:solidFill>
                  <a:srgbClr val="FF0000"/>
                </a:solidFill>
              </a:rPr>
              <a:t>skip-gram</a:t>
            </a:r>
            <a:r>
              <a:rPr lang="en-US" sz="2000" dirty="0"/>
              <a:t> model with negative sampling.</a:t>
            </a:r>
          </a:p>
          <a:p>
            <a:pPr>
              <a:defRPr/>
            </a:pPr>
            <a:endParaRPr lang="en-US" sz="2000" dirty="0"/>
          </a:p>
          <a:p>
            <a:pPr>
              <a:defRPr/>
            </a:pPr>
            <a:endParaRPr lang="en-US" sz="2000" dirty="0"/>
          </a:p>
          <a:p>
            <a:pPr>
              <a:defRPr/>
            </a:pPr>
            <a:endParaRPr lang="en-US" sz="2000" dirty="0"/>
          </a:p>
          <a:p>
            <a:pPr>
              <a:defRPr/>
            </a:pPr>
            <a:endParaRPr lang="en-US" sz="2000" dirty="0"/>
          </a:p>
          <a:p>
            <a:pPr>
              <a:defRPr/>
            </a:pPr>
            <a:endParaRPr lang="en-US" sz="2000" dirty="0"/>
          </a:p>
          <a:p>
            <a:pPr>
              <a:defRPr/>
            </a:pPr>
            <a:endParaRPr lang="en-US" sz="2000" dirty="0"/>
          </a:p>
          <a:p>
            <a:pPr>
              <a:defRPr/>
            </a:pPr>
            <a:endParaRPr lang="en-US" sz="2000" dirty="0"/>
          </a:p>
          <a:p>
            <a:pPr>
              <a:defRPr/>
            </a:pPr>
            <a:endParaRPr lang="en-US" sz="2000" dirty="0"/>
          </a:p>
          <a:p>
            <a:pPr>
              <a:defRPr/>
            </a:pPr>
            <a:endParaRPr lang="en-US" sz="2000" dirty="0"/>
          </a:p>
          <a:p>
            <a:pPr>
              <a:defRPr/>
            </a:pPr>
            <a:r>
              <a:rPr lang="en-US" sz="2000" dirty="0"/>
              <a:t>We use the mean of elements’ embedding results to represent a graph. Then use the representation to do SVM classification task.</a:t>
            </a:r>
            <a:endParaRPr lang="en-SG" sz="2000" dirty="0"/>
          </a:p>
          <a:p>
            <a:pPr marL="0" indent="0">
              <a:buFontTx/>
              <a:buNone/>
              <a:defRPr/>
            </a:pPr>
            <a:endParaRPr lang="en-US" dirty="0"/>
          </a:p>
          <a:p>
            <a:pPr marL="0" indent="0">
              <a:buFontTx/>
              <a:buNone/>
              <a:defRPr/>
            </a:pPr>
            <a:endParaRPr lang="en-US" sz="2800" dirty="0"/>
          </a:p>
          <a:p>
            <a:pPr marL="0" indent="0">
              <a:buFontTx/>
              <a:buNone/>
              <a:defRPr/>
            </a:pPr>
            <a:endParaRPr lang="en-SG" sz="2800" dirty="0"/>
          </a:p>
        </p:txBody>
      </p:sp>
      <p:pic>
        <p:nvPicPr>
          <p:cNvPr id="2" name="Picture 1"/>
          <p:cNvPicPr>
            <a:picLocks noChangeAspect="1"/>
          </p:cNvPicPr>
          <p:nvPr/>
        </p:nvPicPr>
        <p:blipFill>
          <a:blip r:embed="rId3"/>
          <a:stretch>
            <a:fillRect/>
          </a:stretch>
        </p:blipFill>
        <p:spPr>
          <a:xfrm>
            <a:off x="3359696" y="2189511"/>
            <a:ext cx="4392488" cy="3399729"/>
          </a:xfrm>
          <a:prstGeom prst="rect">
            <a:avLst/>
          </a:prstGeom>
        </p:spPr>
      </p:pic>
      <p:sp>
        <p:nvSpPr>
          <p:cNvPr id="5" name="TextBox 4"/>
          <p:cNvSpPr txBox="1"/>
          <p:nvPr/>
        </p:nvSpPr>
        <p:spPr>
          <a:xfrm>
            <a:off x="5192924" y="5517231"/>
            <a:ext cx="1767172" cy="338554"/>
          </a:xfrm>
          <a:prstGeom prst="rect">
            <a:avLst/>
          </a:prstGeom>
          <a:noFill/>
        </p:spPr>
        <p:txBody>
          <a:bodyPr wrap="square" rtlCol="0">
            <a:spAutoFit/>
          </a:bodyPr>
          <a:lstStyle/>
          <a:p>
            <a:r>
              <a:rPr lang="en-US" altLang="zh-CN" dirty="0"/>
              <a:t>Skip-gram</a:t>
            </a:r>
            <a:endParaRPr lang="en-SG" dirty="0"/>
          </a:p>
        </p:txBody>
      </p:sp>
    </p:spTree>
    <p:extLst>
      <p:ext uri="{BB962C8B-B14F-4D97-AF65-F5344CB8AC3E}">
        <p14:creationId xmlns:p14="http://schemas.microsoft.com/office/powerpoint/2010/main" val="3463977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9376" y="365125"/>
            <a:ext cx="11593288" cy="1325563"/>
          </a:xfrm>
        </p:spPr>
        <p:txBody>
          <a:bodyPr/>
          <a:lstStyle/>
          <a:p>
            <a:r>
              <a:rPr lang="en-SG" sz="3200" b="1" kern="0" dirty="0">
                <a:solidFill>
                  <a:srgbClr val="003478"/>
                </a:solidFill>
                <a:latin typeface="Helvetica Neue"/>
                <a:ea typeface="MS PGothic" panose="020B0600070205080204" pitchFamily="34" charset="-128"/>
              </a:rPr>
              <a:t>A</a:t>
            </a:r>
            <a:r>
              <a:rPr lang="en-US" altLang="zh-CN" sz="3200" b="1" kern="0" dirty="0" err="1">
                <a:solidFill>
                  <a:srgbClr val="003478"/>
                </a:solidFill>
                <a:latin typeface="Helvetica Neue"/>
                <a:ea typeface="MS PGothic" panose="020B0600070205080204" pitchFamily="34" charset="-128"/>
              </a:rPr>
              <a:t>nalysis</a:t>
            </a:r>
            <a:r>
              <a:rPr lang="en-US" altLang="zh-CN" sz="3200" b="1" kern="0" dirty="0">
                <a:solidFill>
                  <a:srgbClr val="003478"/>
                </a:solidFill>
                <a:latin typeface="Helvetica Neue"/>
                <a:ea typeface="MS PGothic" panose="020B0600070205080204" pitchFamily="34" charset="-128"/>
              </a:rPr>
              <a:t> of Results</a:t>
            </a:r>
            <a:endParaRPr lang="en-SG" dirty="0"/>
          </a:p>
        </p:txBody>
      </p:sp>
      <p:graphicFrame>
        <p:nvGraphicFramePr>
          <p:cNvPr id="2" name="表格 3">
            <a:extLst>
              <a:ext uri="{FF2B5EF4-FFF2-40B4-BE49-F238E27FC236}">
                <a16:creationId xmlns="" xmlns:a16="http://schemas.microsoft.com/office/drawing/2014/main" id="{B908DCDA-0C7A-40A7-96D9-BD4EDD72036C}"/>
              </a:ext>
            </a:extLst>
          </p:cNvPr>
          <p:cNvGraphicFramePr>
            <a:graphicFrameLocks noGrp="1"/>
          </p:cNvGraphicFramePr>
          <p:nvPr>
            <p:extLst>
              <p:ext uri="{D42A27DB-BD31-4B8C-83A1-F6EECF244321}">
                <p14:modId xmlns:p14="http://schemas.microsoft.com/office/powerpoint/2010/main" val="1119803370"/>
              </p:ext>
            </p:extLst>
          </p:nvPr>
        </p:nvGraphicFramePr>
        <p:xfrm>
          <a:off x="911424" y="1581629"/>
          <a:ext cx="8128000" cy="2225040"/>
        </p:xfrm>
        <a:graphic>
          <a:graphicData uri="http://schemas.openxmlformats.org/drawingml/2006/table">
            <a:tbl>
              <a:tblPr firstRow="1" bandRow="1">
                <a:tableStyleId>{5940675A-B579-460E-94D1-54222C63F5DA}</a:tableStyleId>
              </a:tblPr>
              <a:tblGrid>
                <a:gridCol w="1625600">
                  <a:extLst>
                    <a:ext uri="{9D8B030D-6E8A-4147-A177-3AD203B41FA5}">
                      <a16:colId xmlns="" xmlns:a16="http://schemas.microsoft.com/office/drawing/2014/main" val="2951832171"/>
                    </a:ext>
                  </a:extLst>
                </a:gridCol>
                <a:gridCol w="1625600">
                  <a:extLst>
                    <a:ext uri="{9D8B030D-6E8A-4147-A177-3AD203B41FA5}">
                      <a16:colId xmlns="" xmlns:a16="http://schemas.microsoft.com/office/drawing/2014/main" val="336593616"/>
                    </a:ext>
                  </a:extLst>
                </a:gridCol>
                <a:gridCol w="1625600">
                  <a:extLst>
                    <a:ext uri="{9D8B030D-6E8A-4147-A177-3AD203B41FA5}">
                      <a16:colId xmlns="" xmlns:a16="http://schemas.microsoft.com/office/drawing/2014/main" val="4183189978"/>
                    </a:ext>
                  </a:extLst>
                </a:gridCol>
                <a:gridCol w="1625600">
                  <a:extLst>
                    <a:ext uri="{9D8B030D-6E8A-4147-A177-3AD203B41FA5}">
                      <a16:colId xmlns="" xmlns:a16="http://schemas.microsoft.com/office/drawing/2014/main" val="411070510"/>
                    </a:ext>
                  </a:extLst>
                </a:gridCol>
                <a:gridCol w="1625600">
                  <a:extLst>
                    <a:ext uri="{9D8B030D-6E8A-4147-A177-3AD203B41FA5}">
                      <a16:colId xmlns="" xmlns:a16="http://schemas.microsoft.com/office/drawing/2014/main" val="1688252511"/>
                    </a:ext>
                  </a:extLst>
                </a:gridCol>
              </a:tblGrid>
              <a:tr h="370840">
                <a:tc>
                  <a:txBody>
                    <a:bodyPr/>
                    <a:lstStyle/>
                    <a:p>
                      <a:r>
                        <a:rPr lang="en-US" altLang="zh-CN" dirty="0"/>
                        <a:t>Algorithm</a:t>
                      </a:r>
                      <a:endParaRPr lang="zh-CN" altLang="en-US" dirty="0"/>
                    </a:p>
                  </a:txBody>
                  <a:tcPr/>
                </a:tc>
                <a:tc>
                  <a:txBody>
                    <a:bodyPr/>
                    <a:lstStyle/>
                    <a:p>
                      <a:r>
                        <a:rPr lang="en-US" altLang="zh-CN" dirty="0"/>
                        <a:t>Accuracy</a:t>
                      </a:r>
                      <a:endParaRPr lang="zh-CN" altLang="en-US" dirty="0"/>
                    </a:p>
                  </a:txBody>
                  <a:tcPr/>
                </a:tc>
                <a:tc>
                  <a:txBody>
                    <a:bodyPr/>
                    <a:lstStyle/>
                    <a:p>
                      <a:r>
                        <a:rPr lang="en-US" altLang="zh-CN" dirty="0"/>
                        <a:t>Precision</a:t>
                      </a:r>
                      <a:endParaRPr lang="zh-CN" altLang="en-US" dirty="0"/>
                    </a:p>
                  </a:txBody>
                  <a:tcPr/>
                </a:tc>
                <a:tc>
                  <a:txBody>
                    <a:bodyPr/>
                    <a:lstStyle/>
                    <a:p>
                      <a:r>
                        <a:rPr lang="en-US" altLang="zh-CN" dirty="0"/>
                        <a:t>Recall</a:t>
                      </a:r>
                      <a:endParaRPr lang="zh-CN" altLang="en-US" dirty="0"/>
                    </a:p>
                  </a:txBody>
                  <a:tcPr/>
                </a:tc>
                <a:tc>
                  <a:txBody>
                    <a:bodyPr/>
                    <a:lstStyle/>
                    <a:p>
                      <a:r>
                        <a:rPr lang="en-US" altLang="zh-CN" dirty="0"/>
                        <a:t>F1-score</a:t>
                      </a:r>
                      <a:endParaRPr lang="zh-CN" altLang="en-US" dirty="0"/>
                    </a:p>
                  </a:txBody>
                  <a:tcPr/>
                </a:tc>
                <a:extLst>
                  <a:ext uri="{0D108BD9-81ED-4DB2-BD59-A6C34878D82A}">
                    <a16:rowId xmlns="" xmlns:a16="http://schemas.microsoft.com/office/drawing/2014/main" val="514750381"/>
                  </a:ext>
                </a:extLst>
              </a:tr>
              <a:tr h="370840">
                <a:tc>
                  <a:txBody>
                    <a:bodyPr/>
                    <a:lstStyle/>
                    <a:p>
                      <a:r>
                        <a:rPr lang="en-US" altLang="zh-CN" dirty="0"/>
                        <a:t>Ours(DBOW)</a:t>
                      </a:r>
                      <a:endParaRPr lang="zh-CN" altLang="en-US" dirty="0"/>
                    </a:p>
                  </a:txBody>
                  <a:tcPr/>
                </a:tc>
                <a:tc>
                  <a:txBody>
                    <a:bodyPr/>
                    <a:lstStyle/>
                    <a:p>
                      <a:r>
                        <a:rPr lang="en-US" altLang="zh-CN" dirty="0"/>
                        <a:t>0.845</a:t>
                      </a:r>
                      <a:endParaRPr lang="zh-CN" altLang="en-US" dirty="0"/>
                    </a:p>
                  </a:txBody>
                  <a:tcPr/>
                </a:tc>
                <a:tc>
                  <a:txBody>
                    <a:bodyPr/>
                    <a:lstStyle/>
                    <a:p>
                      <a:r>
                        <a:rPr lang="en-US" altLang="zh-CN" dirty="0"/>
                        <a:t>0.852</a:t>
                      </a:r>
                      <a:endParaRPr lang="zh-CN" altLang="en-US" dirty="0"/>
                    </a:p>
                  </a:txBody>
                  <a:tcPr/>
                </a:tc>
                <a:tc>
                  <a:txBody>
                    <a:bodyPr/>
                    <a:lstStyle/>
                    <a:p>
                      <a:r>
                        <a:rPr lang="en-US" altLang="zh-CN" dirty="0"/>
                        <a:t>0.980</a:t>
                      </a:r>
                      <a:endParaRPr lang="zh-CN" altLang="en-US" dirty="0"/>
                    </a:p>
                  </a:txBody>
                  <a:tcPr/>
                </a:tc>
                <a:tc>
                  <a:txBody>
                    <a:bodyPr/>
                    <a:lstStyle/>
                    <a:p>
                      <a:r>
                        <a:rPr lang="en-US" altLang="zh-CN" dirty="0"/>
                        <a:t>0.912</a:t>
                      </a:r>
                      <a:endParaRPr lang="zh-CN" altLang="en-US" dirty="0"/>
                    </a:p>
                  </a:txBody>
                  <a:tcPr/>
                </a:tc>
                <a:extLst>
                  <a:ext uri="{0D108BD9-81ED-4DB2-BD59-A6C34878D82A}">
                    <a16:rowId xmlns="" xmlns:a16="http://schemas.microsoft.com/office/drawing/2014/main" val="132124115"/>
                  </a:ext>
                </a:extLst>
              </a:tr>
              <a:tr h="370840">
                <a:tc>
                  <a:txBody>
                    <a:bodyPr/>
                    <a:lstStyle/>
                    <a:p>
                      <a:r>
                        <a:rPr lang="en-US" altLang="zh-CN" dirty="0"/>
                        <a:t>Ours(DM)</a:t>
                      </a:r>
                      <a:endParaRPr lang="zh-CN" altLang="en-US" dirty="0"/>
                    </a:p>
                  </a:txBody>
                  <a:tcPr/>
                </a:tc>
                <a:tc>
                  <a:txBody>
                    <a:bodyPr/>
                    <a:lstStyle/>
                    <a:p>
                      <a:r>
                        <a:rPr lang="en-US" altLang="zh-CN" dirty="0"/>
                        <a:t>0.813</a:t>
                      </a:r>
                      <a:endParaRPr lang="zh-CN" altLang="en-US" dirty="0"/>
                    </a:p>
                  </a:txBody>
                  <a:tcPr/>
                </a:tc>
                <a:tc>
                  <a:txBody>
                    <a:bodyPr/>
                    <a:lstStyle/>
                    <a:p>
                      <a:r>
                        <a:rPr lang="en-US" altLang="zh-CN" dirty="0"/>
                        <a:t>0.855</a:t>
                      </a:r>
                      <a:endParaRPr lang="zh-CN" altLang="en-US" dirty="0"/>
                    </a:p>
                  </a:txBody>
                  <a:tcPr/>
                </a:tc>
                <a:tc>
                  <a:txBody>
                    <a:bodyPr/>
                    <a:lstStyle/>
                    <a:p>
                      <a:r>
                        <a:rPr lang="en-US" altLang="zh-CN" dirty="0"/>
                        <a:t>0.928</a:t>
                      </a:r>
                      <a:endParaRPr lang="zh-CN" altLang="en-US" dirty="0"/>
                    </a:p>
                  </a:txBody>
                  <a:tcPr/>
                </a:tc>
                <a:tc>
                  <a:txBody>
                    <a:bodyPr/>
                    <a:lstStyle/>
                    <a:p>
                      <a:r>
                        <a:rPr lang="en-US" altLang="zh-CN" dirty="0"/>
                        <a:t>0.890</a:t>
                      </a:r>
                      <a:endParaRPr lang="zh-CN" altLang="en-US" dirty="0"/>
                    </a:p>
                  </a:txBody>
                  <a:tcPr/>
                </a:tc>
                <a:extLst>
                  <a:ext uri="{0D108BD9-81ED-4DB2-BD59-A6C34878D82A}">
                    <a16:rowId xmlns="" xmlns:a16="http://schemas.microsoft.com/office/drawing/2014/main" val="4214831566"/>
                  </a:ext>
                </a:extLst>
              </a:tr>
              <a:tr h="370840">
                <a:tc>
                  <a:txBody>
                    <a:bodyPr/>
                    <a:lstStyle/>
                    <a:p>
                      <a:r>
                        <a:rPr lang="en-US" altLang="zh-CN" dirty="0"/>
                        <a:t>PCA</a:t>
                      </a:r>
                      <a:endParaRPr lang="zh-CN" altLang="en-US" dirty="0"/>
                    </a:p>
                  </a:txBody>
                  <a:tcPr/>
                </a:tc>
                <a:tc>
                  <a:txBody>
                    <a:bodyPr/>
                    <a:lstStyle/>
                    <a:p>
                      <a:r>
                        <a:rPr lang="en-US" altLang="zh-CN" dirty="0"/>
                        <a:t>0.818</a:t>
                      </a:r>
                      <a:endParaRPr lang="zh-CN" altLang="en-US" dirty="0"/>
                    </a:p>
                  </a:txBody>
                  <a:tcPr/>
                </a:tc>
                <a:tc>
                  <a:txBody>
                    <a:bodyPr/>
                    <a:lstStyle/>
                    <a:p>
                      <a:r>
                        <a:rPr lang="en-US" altLang="zh-CN" dirty="0"/>
                        <a:t>0.818</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0.900</a:t>
                      </a:r>
                      <a:endParaRPr lang="zh-CN" altLang="en-US" dirty="0"/>
                    </a:p>
                  </a:txBody>
                  <a:tcPr/>
                </a:tc>
                <a:extLst>
                  <a:ext uri="{0D108BD9-81ED-4DB2-BD59-A6C34878D82A}">
                    <a16:rowId xmlns="" xmlns:a16="http://schemas.microsoft.com/office/drawing/2014/main" val="3737237761"/>
                  </a:ext>
                </a:extLst>
              </a:tr>
              <a:tr h="370840">
                <a:tc>
                  <a:txBody>
                    <a:bodyPr/>
                    <a:lstStyle/>
                    <a:p>
                      <a:r>
                        <a:rPr lang="en-US" altLang="zh-CN" dirty="0"/>
                        <a:t>Graph2vec</a:t>
                      </a:r>
                      <a:endParaRPr lang="zh-CN" altLang="en-US" dirty="0"/>
                    </a:p>
                  </a:txBody>
                  <a:tcPr/>
                </a:tc>
                <a:tc>
                  <a:txBody>
                    <a:bodyPr/>
                    <a:lstStyle/>
                    <a:p>
                      <a:r>
                        <a:rPr lang="en-US" altLang="zh-CN" dirty="0"/>
                        <a:t>0.808</a:t>
                      </a:r>
                      <a:endParaRPr lang="zh-CN" altLang="en-US" dirty="0"/>
                    </a:p>
                  </a:txBody>
                  <a:tcPr/>
                </a:tc>
                <a:tc>
                  <a:txBody>
                    <a:bodyPr/>
                    <a:lstStyle/>
                    <a:p>
                      <a:r>
                        <a:rPr lang="en-US" altLang="zh-CN" dirty="0"/>
                        <a:t>0.808</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0.893</a:t>
                      </a:r>
                      <a:endParaRPr lang="zh-CN" altLang="en-US" dirty="0"/>
                    </a:p>
                  </a:txBody>
                  <a:tcPr/>
                </a:tc>
                <a:extLst>
                  <a:ext uri="{0D108BD9-81ED-4DB2-BD59-A6C34878D82A}">
                    <a16:rowId xmlns="" xmlns:a16="http://schemas.microsoft.com/office/drawing/2014/main" val="1026647633"/>
                  </a:ext>
                </a:extLst>
              </a:tr>
              <a:tr h="370840">
                <a:tc>
                  <a:txBody>
                    <a:bodyPr/>
                    <a:lstStyle/>
                    <a:p>
                      <a:r>
                        <a:rPr lang="en-US" altLang="zh-CN" dirty="0" err="1"/>
                        <a:t>EbR</a:t>
                      </a:r>
                      <a:endParaRPr lang="zh-CN" altLang="en-US" dirty="0"/>
                    </a:p>
                  </a:txBody>
                  <a:tcPr/>
                </a:tc>
                <a:tc>
                  <a:txBody>
                    <a:bodyPr/>
                    <a:lstStyle/>
                    <a:p>
                      <a:r>
                        <a:rPr lang="en-US" altLang="zh-CN" dirty="0"/>
                        <a:t>0.791</a:t>
                      </a:r>
                      <a:endParaRPr lang="zh-CN" altLang="en-US" dirty="0"/>
                    </a:p>
                  </a:txBody>
                  <a:tcPr/>
                </a:tc>
                <a:tc>
                  <a:txBody>
                    <a:bodyPr/>
                    <a:lstStyle/>
                    <a:p>
                      <a:r>
                        <a:rPr lang="en-US" altLang="zh-CN" dirty="0"/>
                        <a:t>0.856</a:t>
                      </a:r>
                      <a:endParaRPr lang="zh-CN" altLang="en-US" dirty="0"/>
                    </a:p>
                  </a:txBody>
                  <a:tcPr/>
                </a:tc>
                <a:tc>
                  <a:txBody>
                    <a:bodyPr/>
                    <a:lstStyle/>
                    <a:p>
                      <a:r>
                        <a:rPr lang="en-US" altLang="zh-CN" dirty="0"/>
                        <a:t>0.895</a:t>
                      </a:r>
                      <a:endParaRPr lang="zh-CN" altLang="en-US" dirty="0"/>
                    </a:p>
                  </a:txBody>
                  <a:tcPr/>
                </a:tc>
                <a:tc>
                  <a:txBody>
                    <a:bodyPr/>
                    <a:lstStyle/>
                    <a:p>
                      <a:r>
                        <a:rPr lang="en-US" altLang="zh-CN" dirty="0"/>
                        <a:t>0.875</a:t>
                      </a:r>
                      <a:endParaRPr lang="zh-CN" altLang="en-US" dirty="0"/>
                    </a:p>
                  </a:txBody>
                  <a:tcPr/>
                </a:tc>
                <a:extLst>
                  <a:ext uri="{0D108BD9-81ED-4DB2-BD59-A6C34878D82A}">
                    <a16:rowId xmlns="" xmlns:a16="http://schemas.microsoft.com/office/drawing/2014/main" val="2191061076"/>
                  </a:ext>
                </a:extLst>
              </a:tr>
            </a:tbl>
          </a:graphicData>
        </a:graphic>
      </p:graphicFrame>
      <p:sp>
        <p:nvSpPr>
          <p:cNvPr id="5" name="Content Placeholder 2">
            <a:extLst>
              <a:ext uri="{FF2B5EF4-FFF2-40B4-BE49-F238E27FC236}">
                <a16:creationId xmlns="" xmlns:a16="http://schemas.microsoft.com/office/drawing/2014/main" id="{787F78F4-7BA1-45D0-A892-EECDC4758139}"/>
              </a:ext>
            </a:extLst>
          </p:cNvPr>
          <p:cNvSpPr>
            <a:spLocks noGrp="1"/>
          </p:cNvSpPr>
          <p:nvPr>
            <p:ph idx="1"/>
          </p:nvPr>
        </p:nvSpPr>
        <p:spPr>
          <a:xfrm>
            <a:off x="623392" y="4163851"/>
            <a:ext cx="10515600" cy="1325564"/>
          </a:xfrm>
        </p:spPr>
        <p:txBody>
          <a:bodyPr>
            <a:normAutofit/>
          </a:bodyPr>
          <a:lstStyle/>
          <a:p>
            <a:r>
              <a:rPr lang="en-US" sz="2000" dirty="0"/>
              <a:t>Our model has better performance than all baseline models</a:t>
            </a:r>
          </a:p>
          <a:p>
            <a:pPr marL="0" indent="0">
              <a:buNone/>
            </a:pPr>
            <a:endParaRPr lang="en-US" sz="2000" dirty="0"/>
          </a:p>
          <a:p>
            <a:r>
              <a:rPr lang="en-US" sz="2000" dirty="0"/>
              <a:t>Pattern has stronger chemical properties than element</a:t>
            </a:r>
          </a:p>
        </p:txBody>
      </p:sp>
    </p:spTree>
    <p:extLst>
      <p:ext uri="{BB962C8B-B14F-4D97-AF65-F5344CB8AC3E}">
        <p14:creationId xmlns:p14="http://schemas.microsoft.com/office/powerpoint/2010/main" val="1272417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9376" y="365125"/>
            <a:ext cx="11593288" cy="1325563"/>
          </a:xfrm>
        </p:spPr>
        <p:txBody>
          <a:bodyPr/>
          <a:lstStyle/>
          <a:p>
            <a:r>
              <a:rPr lang="en-SG" sz="3200" b="1" kern="0" dirty="0">
                <a:solidFill>
                  <a:srgbClr val="003478"/>
                </a:solidFill>
                <a:latin typeface="Helvetica Neue"/>
                <a:ea typeface="MS PGothic" panose="020B0600070205080204" pitchFamily="34" charset="-128"/>
              </a:rPr>
              <a:t>C</a:t>
            </a:r>
            <a:r>
              <a:rPr lang="en-US" altLang="zh-CN" sz="3200" b="1" kern="0" dirty="0" err="1">
                <a:solidFill>
                  <a:srgbClr val="003478"/>
                </a:solidFill>
                <a:latin typeface="Helvetica Neue"/>
                <a:ea typeface="MS PGothic" panose="020B0600070205080204" pitchFamily="34" charset="-128"/>
              </a:rPr>
              <a:t>ontributions</a:t>
            </a:r>
            <a:endParaRPr lang="en-SG" dirty="0"/>
          </a:p>
        </p:txBody>
      </p:sp>
      <p:sp>
        <p:nvSpPr>
          <p:cNvPr id="4" name="Rectangle 6"/>
          <p:cNvSpPr txBox="1">
            <a:spLocks noChangeArrowheads="1"/>
          </p:cNvSpPr>
          <p:nvPr/>
        </p:nvSpPr>
        <p:spPr bwMode="auto">
          <a:xfrm>
            <a:off x="983432" y="5589240"/>
            <a:ext cx="8804908" cy="1129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Helvetica Neue Light"/>
                <a:ea typeface="MS PGothic" panose="020B0600070205080204" pitchFamily="34" charset="-128"/>
              </a:defRPr>
            </a:lvl1pPr>
            <a:lvl2pPr marL="742950" indent="-285750">
              <a:spcBef>
                <a:spcPct val="20000"/>
              </a:spcBef>
              <a:buChar char="–"/>
              <a:defRPr sz="2800">
                <a:solidFill>
                  <a:schemeClr val="tx1"/>
                </a:solidFill>
                <a:latin typeface="Helvetica Neue Light"/>
                <a:ea typeface="MS PGothic" panose="020B0600070205080204" pitchFamily="34" charset="-128"/>
              </a:defRPr>
            </a:lvl2pPr>
            <a:lvl3pPr marL="1143000" indent="-228600">
              <a:spcBef>
                <a:spcPct val="20000"/>
              </a:spcBef>
              <a:buChar char="•"/>
              <a:defRPr sz="2400">
                <a:solidFill>
                  <a:schemeClr val="tx1"/>
                </a:solidFill>
                <a:latin typeface="Helvetica Neue Light"/>
                <a:ea typeface="MS PGothic" panose="020B0600070205080204" pitchFamily="34" charset="-128"/>
              </a:defRPr>
            </a:lvl3pPr>
            <a:lvl4pPr marL="1600200" indent="-228600">
              <a:spcBef>
                <a:spcPct val="20000"/>
              </a:spcBef>
              <a:buChar char="–"/>
              <a:defRPr sz="2000">
                <a:solidFill>
                  <a:schemeClr val="tx1"/>
                </a:solidFill>
                <a:latin typeface="Helvetica Neue Light"/>
                <a:ea typeface="MS PGothic" panose="020B0600070205080204" pitchFamily="34" charset="-128"/>
              </a:defRPr>
            </a:lvl4pPr>
            <a:lvl5pPr marL="2057400" indent="-228600">
              <a:spcBef>
                <a:spcPct val="20000"/>
              </a:spcBef>
              <a:buChar char="»"/>
              <a:defRPr sz="2000">
                <a:solidFill>
                  <a:schemeClr val="tx1"/>
                </a:solidFill>
                <a:latin typeface="Helvetica Neue Light"/>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Helvetica Neue Light"/>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Helvetica Neue Light"/>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Helvetica Neue Light"/>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Helvetica Neue Light"/>
                <a:ea typeface="MS PGothic" panose="020B0600070205080204" pitchFamily="34" charset="-128"/>
              </a:defRPr>
            </a:lvl9pPr>
          </a:lstStyle>
          <a:p>
            <a:pPr algn="ctr" eaLnBrk="1" hangingPunct="1">
              <a:spcBef>
                <a:spcPct val="0"/>
              </a:spcBef>
              <a:spcAft>
                <a:spcPts val="1200"/>
              </a:spcAft>
              <a:buFontTx/>
              <a:buNone/>
            </a:pPr>
            <a:r>
              <a:rPr lang="en-SG" altLang="en-US" sz="2000" baseline="0" dirty="0">
                <a:latin typeface="+mj-lt"/>
                <a:cs typeface="Arial" panose="020B0604020202020204" pitchFamily="34" charset="0"/>
              </a:rPr>
              <a:t>This project is available at GitHub and Google Drive: </a:t>
            </a:r>
          </a:p>
          <a:p>
            <a:pPr marL="0" indent="0" algn="ctr" eaLnBrk="1" hangingPunct="1">
              <a:spcBef>
                <a:spcPct val="0"/>
              </a:spcBef>
              <a:buNone/>
            </a:pPr>
            <a:r>
              <a:rPr lang="en-SG" altLang="en-US" sz="1600" baseline="0" dirty="0" err="1">
                <a:latin typeface="+mj-lt"/>
                <a:cs typeface="Arial" panose="020B0604020202020204" pitchFamily="34" charset="0"/>
              </a:rPr>
              <a:t>GitHub</a:t>
            </a:r>
            <a:r>
              <a:rPr lang="en-SG" altLang="en-US" sz="1600" baseline="0">
                <a:latin typeface="+mj-lt"/>
                <a:cs typeface="Arial" panose="020B0604020202020204" pitchFamily="34" charset="0"/>
              </a:rPr>
              <a:t>: </a:t>
            </a:r>
            <a:r>
              <a:rPr lang="en-SG" altLang="en-US" sz="1600" baseline="0" smtClean="0">
                <a:latin typeface="+mj-lt"/>
                <a:cs typeface="Arial" panose="020B0604020202020204" pitchFamily="34" charset="0"/>
              </a:rPr>
              <a:t>https</a:t>
            </a:r>
            <a:r>
              <a:rPr lang="en-SG" altLang="en-US" sz="1600" baseline="0" dirty="0">
                <a:latin typeface="+mj-lt"/>
                <a:cs typeface="Arial" panose="020B0604020202020204" pitchFamily="34" charset="0"/>
              </a:rPr>
              <a:t>://github.com/zhengwang125/CE7454_Compound_Embedding</a:t>
            </a:r>
            <a:endParaRPr lang="en-SG" altLang="en-US" sz="1600" baseline="0" dirty="0">
              <a:latin typeface="+mj-lt"/>
              <a:cs typeface="Arial" panose="020B0604020202020204" pitchFamily="34" charset="0"/>
            </a:endParaRPr>
          </a:p>
          <a:p>
            <a:pPr marL="0" indent="0" algn="ctr" eaLnBrk="1" hangingPunct="1">
              <a:spcBef>
                <a:spcPct val="0"/>
              </a:spcBef>
              <a:buNone/>
            </a:pPr>
            <a:r>
              <a:rPr lang="en-US" altLang="en-US" sz="1600" baseline="0" dirty="0">
                <a:latin typeface="+mj-lt"/>
                <a:cs typeface="Arial" panose="020B0604020202020204" pitchFamily="34" charset="0"/>
              </a:rPr>
              <a:t>Google Drive</a:t>
            </a:r>
            <a:r>
              <a:rPr lang="en-US" altLang="en-US" sz="1600" baseline="0" dirty="0" smtClean="0">
                <a:latin typeface="+mj-lt"/>
                <a:cs typeface="Arial" panose="020B0604020202020204" pitchFamily="34" charset="0"/>
              </a:rPr>
              <a:t>: https</a:t>
            </a:r>
            <a:r>
              <a:rPr lang="en-US" altLang="en-US" sz="1600" baseline="0" dirty="0">
                <a:latin typeface="+mj-lt"/>
                <a:cs typeface="Arial" panose="020B0604020202020204" pitchFamily="34" charset="0"/>
              </a:rPr>
              <a:t>://drive.google.com/drive/folders/1PQ7HtAw41N6bIJxPTUPzsmLUFUjhXlct</a:t>
            </a:r>
          </a:p>
        </p:txBody>
      </p:sp>
      <p:sp>
        <p:nvSpPr>
          <p:cNvPr id="5" name="Rectangle 6"/>
          <p:cNvSpPr txBox="1">
            <a:spLocks noChangeArrowheads="1"/>
          </p:cNvSpPr>
          <p:nvPr/>
        </p:nvSpPr>
        <p:spPr bwMode="auto">
          <a:xfrm>
            <a:off x="983432" y="1628800"/>
            <a:ext cx="10801200"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Helvetica Neue Light"/>
                <a:ea typeface="MS PGothic" panose="020B0600070205080204" pitchFamily="34" charset="-128"/>
              </a:defRPr>
            </a:lvl1pPr>
            <a:lvl2pPr marL="742950" indent="-285750">
              <a:spcBef>
                <a:spcPct val="20000"/>
              </a:spcBef>
              <a:buChar char="–"/>
              <a:defRPr sz="2800">
                <a:solidFill>
                  <a:schemeClr val="tx1"/>
                </a:solidFill>
                <a:latin typeface="Helvetica Neue Light"/>
                <a:ea typeface="MS PGothic" panose="020B0600070205080204" pitchFamily="34" charset="-128"/>
              </a:defRPr>
            </a:lvl2pPr>
            <a:lvl3pPr marL="1143000" indent="-228600">
              <a:spcBef>
                <a:spcPct val="20000"/>
              </a:spcBef>
              <a:buChar char="•"/>
              <a:defRPr sz="2400">
                <a:solidFill>
                  <a:schemeClr val="tx1"/>
                </a:solidFill>
                <a:latin typeface="Helvetica Neue Light"/>
                <a:ea typeface="MS PGothic" panose="020B0600070205080204" pitchFamily="34" charset="-128"/>
              </a:defRPr>
            </a:lvl3pPr>
            <a:lvl4pPr marL="1600200" indent="-228600">
              <a:spcBef>
                <a:spcPct val="20000"/>
              </a:spcBef>
              <a:buChar char="–"/>
              <a:defRPr sz="2000">
                <a:solidFill>
                  <a:schemeClr val="tx1"/>
                </a:solidFill>
                <a:latin typeface="Helvetica Neue Light"/>
                <a:ea typeface="MS PGothic" panose="020B0600070205080204" pitchFamily="34" charset="-128"/>
              </a:defRPr>
            </a:lvl4pPr>
            <a:lvl5pPr marL="2057400" indent="-228600">
              <a:spcBef>
                <a:spcPct val="20000"/>
              </a:spcBef>
              <a:buChar char="»"/>
              <a:defRPr sz="2000">
                <a:solidFill>
                  <a:schemeClr val="tx1"/>
                </a:solidFill>
                <a:latin typeface="Helvetica Neue Light"/>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Helvetica Neue Light"/>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Helvetica Neue Light"/>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Helvetica Neue Light"/>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Helvetica Neue Light"/>
                <a:ea typeface="MS PGothic" panose="020B0600070205080204" pitchFamily="34" charset="-128"/>
              </a:defRPr>
            </a:lvl9pPr>
          </a:lstStyle>
          <a:p>
            <a:pPr eaLnBrk="1" hangingPunct="1">
              <a:spcBef>
                <a:spcPct val="0"/>
              </a:spcBef>
              <a:buFontTx/>
              <a:buNone/>
            </a:pPr>
            <a:r>
              <a:rPr lang="en-US" altLang="en-US" sz="2000" baseline="0" dirty="0">
                <a:solidFill>
                  <a:schemeClr val="tx2"/>
                </a:solidFill>
                <a:latin typeface="+mj-lt"/>
                <a:cs typeface="Arial" panose="020B0604020202020204" pitchFamily="34" charset="0"/>
              </a:rPr>
              <a:t>Zheng Wang: graph pattern mining, graph representation learning, data insights</a:t>
            </a:r>
          </a:p>
          <a:p>
            <a:pPr eaLnBrk="1" hangingPunct="1">
              <a:spcBef>
                <a:spcPct val="0"/>
              </a:spcBef>
              <a:buFontTx/>
              <a:buNone/>
            </a:pPr>
            <a:r>
              <a:rPr lang="en-US" altLang="en-US" sz="2000" baseline="0" dirty="0" err="1">
                <a:solidFill>
                  <a:schemeClr val="tx2"/>
                </a:solidFill>
                <a:latin typeface="+mj-lt"/>
                <a:cs typeface="Arial" panose="020B0604020202020204" pitchFamily="34" charset="0"/>
              </a:rPr>
              <a:t>Zizhong</a:t>
            </a:r>
            <a:r>
              <a:rPr lang="en-US" altLang="en-US" sz="2000" baseline="0" dirty="0">
                <a:solidFill>
                  <a:schemeClr val="tx2"/>
                </a:solidFill>
                <a:latin typeface="+mj-lt"/>
                <a:cs typeface="Arial" panose="020B0604020202020204" pitchFamily="34" charset="0"/>
              </a:rPr>
              <a:t> </a:t>
            </a:r>
            <a:r>
              <a:rPr lang="en-US" altLang="en-US" sz="2000" baseline="0" dirty="0" err="1">
                <a:solidFill>
                  <a:schemeClr val="tx2"/>
                </a:solidFill>
                <a:latin typeface="+mj-lt"/>
                <a:cs typeface="Arial" panose="020B0604020202020204" pitchFamily="34" charset="0"/>
              </a:rPr>
              <a:t>Meng</a:t>
            </a:r>
            <a:r>
              <a:rPr lang="en-US" altLang="en-US" sz="2000" baseline="0" dirty="0">
                <a:solidFill>
                  <a:schemeClr val="tx2"/>
                </a:solidFill>
                <a:latin typeface="+mj-lt"/>
                <a:cs typeface="Arial" panose="020B0604020202020204" pitchFamily="34" charset="0"/>
              </a:rPr>
              <a:t>: literature study, data analysis, </a:t>
            </a:r>
            <a:r>
              <a:rPr lang="en-US" altLang="en-US" sz="2000" baseline="0" dirty="0" err="1">
                <a:solidFill>
                  <a:schemeClr val="tx2"/>
                </a:solidFill>
                <a:latin typeface="+mj-lt"/>
                <a:cs typeface="Arial" panose="020B0604020202020204" pitchFamily="34" charset="0"/>
              </a:rPr>
              <a:t>EbR</a:t>
            </a:r>
            <a:r>
              <a:rPr lang="en-US" altLang="en-US" sz="2000" baseline="0" dirty="0">
                <a:solidFill>
                  <a:schemeClr val="tx2"/>
                </a:solidFill>
                <a:latin typeface="+mj-lt"/>
                <a:cs typeface="Arial" panose="020B0604020202020204" pitchFamily="34" charset="0"/>
              </a:rPr>
              <a:t> model </a:t>
            </a:r>
          </a:p>
          <a:p>
            <a:pPr eaLnBrk="1" hangingPunct="1">
              <a:spcBef>
                <a:spcPct val="0"/>
              </a:spcBef>
              <a:buFontTx/>
              <a:buNone/>
            </a:pPr>
            <a:r>
              <a:rPr lang="en-US" altLang="en-US" sz="2000" baseline="0" dirty="0" err="1">
                <a:solidFill>
                  <a:schemeClr val="tx2"/>
                </a:solidFill>
                <a:latin typeface="+mj-lt"/>
                <a:cs typeface="Arial" panose="020B0604020202020204" pitchFamily="34" charset="0"/>
              </a:rPr>
              <a:t>Kaiqiang</a:t>
            </a:r>
            <a:r>
              <a:rPr lang="en-US" altLang="en-US" sz="2000" baseline="0" dirty="0">
                <a:solidFill>
                  <a:schemeClr val="tx2"/>
                </a:solidFill>
                <a:latin typeface="+mj-lt"/>
                <a:cs typeface="Arial" panose="020B0604020202020204" pitchFamily="34" charset="0"/>
              </a:rPr>
              <a:t> Yu: data visualization and analysis, graph2vec model, PCA embedding</a:t>
            </a:r>
          </a:p>
        </p:txBody>
      </p:sp>
      <p:sp>
        <p:nvSpPr>
          <p:cNvPr id="6" name="Title 1"/>
          <p:cNvSpPr txBox="1">
            <a:spLocks/>
          </p:cNvSpPr>
          <p:nvPr/>
        </p:nvSpPr>
        <p:spPr bwMode="auto">
          <a:xfrm>
            <a:off x="4223792" y="3429000"/>
            <a:ext cx="2828244"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lgn="l" rtl="0" eaLnBrk="0" fontAlgn="base" hangingPunct="0">
              <a:spcBef>
                <a:spcPct val="0"/>
              </a:spcBef>
              <a:spcAft>
                <a:spcPct val="0"/>
              </a:spcAft>
              <a:defRPr sz="3200" b="1">
                <a:solidFill>
                  <a:schemeClr val="tx2"/>
                </a:solidFill>
                <a:latin typeface="+mj-lt"/>
                <a:ea typeface="MS PGothic" panose="020B0600070205080204" pitchFamily="34" charset="-128"/>
                <a:cs typeface="+mj-cs"/>
              </a:defRPr>
            </a:lvl1pPr>
            <a:lvl2pPr algn="l" rtl="0" eaLnBrk="0" fontAlgn="base" hangingPunct="0">
              <a:spcBef>
                <a:spcPct val="0"/>
              </a:spcBef>
              <a:spcAft>
                <a:spcPct val="0"/>
              </a:spcAft>
              <a:defRPr sz="3200" b="1">
                <a:solidFill>
                  <a:schemeClr val="tx2"/>
                </a:solidFill>
                <a:latin typeface="Helvetica Neue" pitchFamily="64" charset="0"/>
                <a:ea typeface="MS PGothic" panose="020B0600070205080204" pitchFamily="34" charset="-128"/>
              </a:defRPr>
            </a:lvl2pPr>
            <a:lvl3pPr algn="l" rtl="0" eaLnBrk="0" fontAlgn="base" hangingPunct="0">
              <a:spcBef>
                <a:spcPct val="0"/>
              </a:spcBef>
              <a:spcAft>
                <a:spcPct val="0"/>
              </a:spcAft>
              <a:defRPr sz="3200" b="1">
                <a:solidFill>
                  <a:schemeClr val="tx2"/>
                </a:solidFill>
                <a:latin typeface="Helvetica Neue" pitchFamily="64" charset="0"/>
                <a:ea typeface="MS PGothic" panose="020B0600070205080204" pitchFamily="34" charset="-128"/>
              </a:defRPr>
            </a:lvl3pPr>
            <a:lvl4pPr algn="l" rtl="0" eaLnBrk="0" fontAlgn="base" hangingPunct="0">
              <a:spcBef>
                <a:spcPct val="0"/>
              </a:spcBef>
              <a:spcAft>
                <a:spcPct val="0"/>
              </a:spcAft>
              <a:defRPr sz="3200" b="1">
                <a:solidFill>
                  <a:schemeClr val="tx2"/>
                </a:solidFill>
                <a:latin typeface="Helvetica Neue" pitchFamily="64" charset="0"/>
                <a:ea typeface="MS PGothic" panose="020B0600070205080204" pitchFamily="34" charset="-128"/>
              </a:defRPr>
            </a:lvl4pPr>
            <a:lvl5pPr algn="l" rtl="0" eaLnBrk="0" fontAlgn="base" hangingPunct="0">
              <a:spcBef>
                <a:spcPct val="0"/>
              </a:spcBef>
              <a:spcAft>
                <a:spcPct val="0"/>
              </a:spcAft>
              <a:defRPr sz="3200" b="1">
                <a:solidFill>
                  <a:schemeClr val="tx2"/>
                </a:solidFill>
                <a:latin typeface="Helvetica Neue" pitchFamily="64" charset="0"/>
                <a:ea typeface="MS PGothic" panose="020B0600070205080204" pitchFamily="34" charset="-128"/>
              </a:defRPr>
            </a:lvl5pPr>
            <a:lvl6pPr marL="457200" algn="l" rtl="0" eaLnBrk="1" fontAlgn="base" hangingPunct="1">
              <a:spcBef>
                <a:spcPct val="0"/>
              </a:spcBef>
              <a:spcAft>
                <a:spcPct val="0"/>
              </a:spcAft>
              <a:defRPr sz="3200" b="1">
                <a:solidFill>
                  <a:schemeClr val="tx2"/>
                </a:solidFill>
                <a:latin typeface="Helvetica Neue" pitchFamily="64" charset="0"/>
                <a:ea typeface="ＭＳ Ｐゴシック" pitchFamily="64" charset="-128"/>
              </a:defRPr>
            </a:lvl6pPr>
            <a:lvl7pPr marL="914400" algn="l" rtl="0" eaLnBrk="1" fontAlgn="base" hangingPunct="1">
              <a:spcBef>
                <a:spcPct val="0"/>
              </a:spcBef>
              <a:spcAft>
                <a:spcPct val="0"/>
              </a:spcAft>
              <a:defRPr sz="3200" b="1">
                <a:solidFill>
                  <a:schemeClr val="tx2"/>
                </a:solidFill>
                <a:latin typeface="Helvetica Neue" pitchFamily="64" charset="0"/>
                <a:ea typeface="ＭＳ Ｐゴシック" pitchFamily="64" charset="-128"/>
              </a:defRPr>
            </a:lvl7pPr>
            <a:lvl8pPr marL="1371600" algn="l" rtl="0" eaLnBrk="1" fontAlgn="base" hangingPunct="1">
              <a:spcBef>
                <a:spcPct val="0"/>
              </a:spcBef>
              <a:spcAft>
                <a:spcPct val="0"/>
              </a:spcAft>
              <a:defRPr sz="3200" b="1">
                <a:solidFill>
                  <a:schemeClr val="tx2"/>
                </a:solidFill>
                <a:latin typeface="Helvetica Neue" pitchFamily="64" charset="0"/>
                <a:ea typeface="ＭＳ Ｐゴシック" pitchFamily="64" charset="-128"/>
              </a:defRPr>
            </a:lvl8pPr>
            <a:lvl9pPr marL="1828800" algn="l" rtl="0" eaLnBrk="1" fontAlgn="base" hangingPunct="1">
              <a:spcBef>
                <a:spcPct val="0"/>
              </a:spcBef>
              <a:spcAft>
                <a:spcPct val="0"/>
              </a:spcAft>
              <a:defRPr sz="3200" b="1">
                <a:solidFill>
                  <a:schemeClr val="tx2"/>
                </a:solidFill>
                <a:latin typeface="Helvetica Neue" pitchFamily="64" charset="0"/>
                <a:ea typeface="ＭＳ Ｐゴシック" pitchFamily="64" charset="-128"/>
              </a:defRPr>
            </a:lvl9pPr>
          </a:lstStyle>
          <a:p>
            <a:pPr algn="ctr">
              <a:defRPr/>
            </a:pPr>
            <a:r>
              <a:rPr lang="en-SG" sz="6000" kern="0" baseline="0" dirty="0">
                <a:solidFill>
                  <a:srgbClr val="C00000"/>
                </a:solidFill>
                <a:cs typeface="Arial" panose="020B0604020202020204" pitchFamily="34" charset="0"/>
              </a:rPr>
              <a:t>Thanks! </a:t>
            </a:r>
          </a:p>
          <a:p>
            <a:pPr algn="ctr">
              <a:defRPr/>
            </a:pPr>
            <a:r>
              <a:rPr lang="en-SG" sz="4800" kern="0" baseline="0" dirty="0">
                <a:solidFill>
                  <a:srgbClr val="C00000"/>
                </a:solidFill>
                <a:cs typeface="Arial" panose="020B0604020202020204" pitchFamily="34" charset="0"/>
              </a:rPr>
              <a:t>Q&amp;A</a:t>
            </a:r>
            <a:endParaRPr lang="en-US" sz="4800" kern="0" baseline="0" dirty="0">
              <a:solidFill>
                <a:srgbClr val="C00000"/>
              </a:solidFill>
              <a:cs typeface="Arial" panose="020B0604020202020204" pitchFamily="34" charset="0"/>
            </a:endParaRPr>
          </a:p>
        </p:txBody>
      </p:sp>
    </p:spTree>
    <p:extLst>
      <p:ext uri="{BB962C8B-B14F-4D97-AF65-F5344CB8AC3E}">
        <p14:creationId xmlns:p14="http://schemas.microsoft.com/office/powerpoint/2010/main" val="4167170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2"/>
          <p:cNvSpPr>
            <a:spLocks noGrp="1"/>
          </p:cNvSpPr>
          <p:nvPr>
            <p:ph type="title"/>
          </p:nvPr>
        </p:nvSpPr>
        <p:spPr/>
        <p:txBody>
          <a:bodyPr/>
          <a:lstStyle/>
          <a:p>
            <a:r>
              <a:rPr kumimoji="0" lang="en-US" altLang="en-US" sz="3200" b="1" i="0" u="none" strike="noStrike" kern="0" cap="none" spc="0" normalizeH="0" baseline="0" noProof="0" dirty="0">
                <a:ln>
                  <a:noFill/>
                </a:ln>
                <a:solidFill>
                  <a:srgbClr val="1F497D"/>
                </a:solidFill>
                <a:effectLst/>
                <a:uLnTx/>
                <a:uFillTx/>
                <a:latin typeface="Helvetica Neue"/>
                <a:ea typeface="MS PGothic" panose="020B0600070205080204" pitchFamily="34" charset="-128"/>
                <a:cs typeface="+mj-cs"/>
              </a:rPr>
              <a:t>Motivation and Description</a:t>
            </a:r>
            <a:endParaRPr lang="en-SG" altLang="en-US" dirty="0"/>
          </a:p>
        </p:txBody>
      </p:sp>
      <p:sp>
        <p:nvSpPr>
          <p:cNvPr id="6146" name="Content Placeholder 1"/>
          <p:cNvSpPr>
            <a:spLocks noGrp="1"/>
          </p:cNvSpPr>
          <p:nvPr>
            <p:ph idx="1"/>
          </p:nvPr>
        </p:nvSpPr>
        <p:spPr>
          <a:xfrm>
            <a:off x="914400" y="1789113"/>
            <a:ext cx="10363200" cy="4114800"/>
          </a:xfrm>
        </p:spPr>
        <p:txBody>
          <a:bodyPr/>
          <a:lstStyle/>
          <a:p>
            <a:r>
              <a:rPr lang="en-US" altLang="en-US" sz="2800" dirty="0" smtClean="0">
                <a:latin typeface="+mj-lt"/>
              </a:rPr>
              <a:t>Motivation: various applications, e.g., drug discovery, compound activity prediction and protein function prediction. </a:t>
            </a:r>
          </a:p>
          <a:p>
            <a:endParaRPr lang="en-US" altLang="en-US" dirty="0">
              <a:latin typeface="+mj-lt"/>
            </a:endParaRPr>
          </a:p>
          <a:p>
            <a:r>
              <a:rPr lang="en-US" altLang="en-US" sz="2800" dirty="0" smtClean="0">
                <a:latin typeface="+mj-lt"/>
              </a:rPr>
              <a:t>Description: </a:t>
            </a:r>
          </a:p>
          <a:p>
            <a:pPr marL="514350" indent="-514350">
              <a:buAutoNum type="arabicPeriod"/>
            </a:pPr>
            <a:r>
              <a:rPr lang="en-US" altLang="en-US" sz="2000" dirty="0" smtClean="0">
                <a:latin typeface="+mj-lt"/>
              </a:rPr>
              <a:t>Provide a framework to learn representations of molecular graphs by considering both graph structures and some statistical information.</a:t>
            </a:r>
          </a:p>
          <a:p>
            <a:pPr marL="514350" indent="-514350">
              <a:buAutoNum type="arabicPeriod"/>
            </a:pPr>
            <a:r>
              <a:rPr lang="en-US" altLang="en-US" sz="2000" dirty="0" smtClean="0">
                <a:latin typeface="+mj-lt"/>
              </a:rPr>
              <a:t>Do chemical molecules classification and biomolecules classification, and compare with three baseline models.</a:t>
            </a:r>
          </a:p>
          <a:p>
            <a:pPr marL="0" indent="0">
              <a:buNone/>
            </a:pPr>
            <a:endParaRPr lang="en-US" altLang="en-US" sz="2000" dirty="0" smtClean="0">
              <a:latin typeface="+mj-lt"/>
            </a:endParaRPr>
          </a:p>
          <a:p>
            <a:endParaRPr lang="en-US" altLang="en-US" sz="2800" dirty="0" smtClean="0">
              <a:latin typeface="+mj-lt"/>
            </a:endParaRPr>
          </a:p>
          <a:p>
            <a:endParaRPr lang="en-US" altLang="en-US" dirty="0">
              <a:latin typeface="+mj-lt"/>
            </a:endParaRPr>
          </a:p>
          <a:p>
            <a:pPr marL="0" indent="0">
              <a:buNone/>
            </a:pPr>
            <a:endParaRPr lang="en-SG" altLang="en-US" sz="3600" dirty="0">
              <a:latin typeface="+mj-lt"/>
            </a:endParaRPr>
          </a:p>
          <a:p>
            <a:endParaRPr lang="en-SG" altLang="en-US" sz="3600" dirty="0">
              <a:latin typeface="+mj-lt"/>
            </a:endParaRPr>
          </a:p>
        </p:txBody>
      </p:sp>
    </p:spTree>
    <p:extLst>
      <p:ext uri="{BB962C8B-B14F-4D97-AF65-F5344CB8AC3E}">
        <p14:creationId xmlns:p14="http://schemas.microsoft.com/office/powerpoint/2010/main" val="4026764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2"/>
          <p:cNvSpPr>
            <a:spLocks noGrp="1"/>
          </p:cNvSpPr>
          <p:nvPr>
            <p:ph type="title"/>
          </p:nvPr>
        </p:nvSpPr>
        <p:spPr/>
        <p:txBody>
          <a:bodyPr/>
          <a:lstStyle/>
          <a:p>
            <a:r>
              <a:rPr kumimoji="0" lang="en-SG" altLang="en-US" sz="3200" b="1" i="0" u="none" strike="noStrike" kern="0" cap="none" spc="0" normalizeH="0" baseline="0" noProof="0" dirty="0">
                <a:ln>
                  <a:noFill/>
                </a:ln>
                <a:solidFill>
                  <a:srgbClr val="1F497D"/>
                </a:solidFill>
                <a:effectLst/>
                <a:uLnTx/>
                <a:uFillTx/>
                <a:latin typeface="Helvetica Neue"/>
                <a:ea typeface="MS PGothic" panose="020B0600070205080204" pitchFamily="34" charset="-128"/>
                <a:cs typeface="+mj-cs"/>
              </a:rPr>
              <a:t>Dataset: </a:t>
            </a:r>
            <a:r>
              <a:rPr kumimoji="0" lang="en-SG" altLang="en-US"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COX2,</a:t>
            </a:r>
            <a:r>
              <a:rPr kumimoji="0" lang="en-SG" altLang="en-US" sz="3200" b="1" i="0" u="none" strike="noStrike" kern="0" cap="none" spc="0" normalizeH="0" noProof="0" dirty="0">
                <a:ln>
                  <a:noFill/>
                </a:ln>
                <a:solidFill>
                  <a:srgbClr val="003478"/>
                </a:solidFill>
                <a:effectLst/>
                <a:uLnTx/>
                <a:uFillTx/>
                <a:latin typeface="Helvetica Neue"/>
                <a:ea typeface="MS PGothic" panose="020B0600070205080204" pitchFamily="34" charset="-128"/>
                <a:cs typeface="+mj-cs"/>
              </a:rPr>
              <a:t> BZR and DHFR</a:t>
            </a:r>
            <a:r>
              <a:rPr kumimoji="0" lang="en-SG" altLang="en-US" sz="3200" b="1" i="0" u="none" strike="noStrike" kern="0" cap="none" spc="0" normalizeH="0" baseline="30000" noProof="0" dirty="0">
                <a:ln>
                  <a:noFill/>
                </a:ln>
                <a:solidFill>
                  <a:srgbClr val="003478"/>
                </a:solidFill>
                <a:effectLst/>
                <a:uLnTx/>
                <a:uFillTx/>
                <a:latin typeface="Helvetica Neue"/>
                <a:ea typeface="MS PGothic" panose="020B0600070205080204" pitchFamily="34" charset="-128"/>
                <a:cs typeface="+mj-cs"/>
              </a:rPr>
              <a:t>[1]</a:t>
            </a:r>
            <a:endParaRPr lang="en-SG" altLang="en-US" baseline="30000" dirty="0"/>
          </a:p>
        </p:txBody>
      </p:sp>
      <p:sp>
        <p:nvSpPr>
          <p:cNvPr id="2" name="Content Placeholder 1"/>
          <p:cNvSpPr>
            <a:spLocks noGrp="1"/>
          </p:cNvSpPr>
          <p:nvPr>
            <p:ph idx="1"/>
          </p:nvPr>
        </p:nvSpPr>
        <p:spPr>
          <a:xfrm>
            <a:off x="914400" y="1656418"/>
            <a:ext cx="10363200" cy="4608512"/>
          </a:xfrm>
        </p:spPr>
        <p:txBody>
          <a:bodyPr>
            <a:normAutofit/>
          </a:bodyPr>
          <a:lstStyle/>
          <a:p>
            <a:pPr>
              <a:defRPr/>
            </a:pPr>
            <a:r>
              <a:rPr lang="en-SG" dirty="0"/>
              <a:t>Compound classification is based on their pIC</a:t>
            </a:r>
            <a:r>
              <a:rPr lang="en-SG" baseline="-25000" dirty="0"/>
              <a:t>50</a:t>
            </a:r>
            <a:r>
              <a:rPr lang="en-SG" dirty="0"/>
              <a:t>. Set a threshold for each dataset to classify each compound’s activity</a:t>
            </a:r>
          </a:p>
          <a:p>
            <a:pPr>
              <a:defRPr/>
            </a:pPr>
            <a:r>
              <a:rPr lang="en-US" sz="2800" dirty="0"/>
              <a:t>Compound can be represented as graph. Graph label represent its activity.</a:t>
            </a:r>
            <a:endParaRPr lang="en-SG" sz="2800" dirty="0"/>
          </a:p>
          <a:p>
            <a:pPr marL="0" indent="0">
              <a:buFontTx/>
              <a:buNone/>
              <a:defRPr/>
            </a:pPr>
            <a:endParaRPr lang="en-SG" dirty="0"/>
          </a:p>
          <a:p>
            <a:pPr marL="0" indent="0">
              <a:buFontTx/>
              <a:buNone/>
              <a:defRPr/>
            </a:pPr>
            <a:endParaRPr lang="en-US" dirty="0"/>
          </a:p>
          <a:p>
            <a:pPr marL="0" indent="0">
              <a:buFontTx/>
              <a:buNone/>
              <a:defRPr/>
            </a:pPr>
            <a:endParaRPr lang="en-US" sz="2800" dirty="0"/>
          </a:p>
          <a:p>
            <a:pPr marL="0" indent="0">
              <a:buFontTx/>
              <a:buNone/>
              <a:defRPr/>
            </a:pPr>
            <a:endParaRPr lang="en-SG" sz="2800" dirty="0"/>
          </a:p>
          <a:p>
            <a:pPr marL="0" indent="0">
              <a:buFontTx/>
              <a:buNone/>
              <a:defRPr/>
            </a:pPr>
            <a:r>
              <a:rPr lang="en-SG" sz="2000" dirty="0"/>
              <a:t>[1] </a:t>
            </a:r>
            <a:r>
              <a:rPr lang="en-US" sz="2000" dirty="0">
                <a:hlinkClick r:id="rId3"/>
              </a:rPr>
              <a:t>https://ls11-www.cs.tu-dortmund.de/staff/morris/graphkerneldatasets</a:t>
            </a:r>
            <a:endParaRPr lang="en-SG" sz="2000" dirty="0"/>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5143" t="19025" r="8716" b="21522"/>
          <a:stretch/>
        </p:blipFill>
        <p:spPr>
          <a:xfrm>
            <a:off x="5375920" y="3027603"/>
            <a:ext cx="6558452" cy="244718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2"/>
          <p:cNvSpPr>
            <a:spLocks noGrp="1"/>
          </p:cNvSpPr>
          <p:nvPr>
            <p:ph type="title"/>
          </p:nvPr>
        </p:nvSpPr>
        <p:spPr>
          <a:xfrm>
            <a:off x="316502" y="260648"/>
            <a:ext cx="10515600" cy="1325563"/>
          </a:xfrm>
        </p:spPr>
        <p:txBody>
          <a:bodyPr/>
          <a:lstStyle/>
          <a:p>
            <a:r>
              <a:rPr kumimoji="0" lang="en-SG" altLang="en-US"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Data</a:t>
            </a:r>
            <a:r>
              <a:rPr kumimoji="0" lang="en-SG" altLang="en-US" sz="3200" b="1" i="0" u="none" strike="noStrike" kern="0" cap="none" spc="0" normalizeH="0" noProof="0" dirty="0">
                <a:ln>
                  <a:noFill/>
                </a:ln>
                <a:solidFill>
                  <a:srgbClr val="003478"/>
                </a:solidFill>
                <a:effectLst/>
                <a:uLnTx/>
                <a:uFillTx/>
                <a:latin typeface="Helvetica Neue"/>
                <a:ea typeface="MS PGothic" panose="020B0600070205080204" pitchFamily="34" charset="-128"/>
                <a:cs typeface="+mj-cs"/>
              </a:rPr>
              <a:t> Exploration</a:t>
            </a:r>
            <a:endParaRPr lang="en-SG" altLang="en-US" dirty="0"/>
          </a:p>
        </p:txBody>
      </p:sp>
      <p:sp>
        <p:nvSpPr>
          <p:cNvPr id="2" name="Content Placeholder 1"/>
          <p:cNvSpPr>
            <a:spLocks noGrp="1"/>
          </p:cNvSpPr>
          <p:nvPr>
            <p:ph idx="1"/>
          </p:nvPr>
        </p:nvSpPr>
        <p:spPr>
          <a:xfrm>
            <a:off x="838200" y="1412776"/>
            <a:ext cx="10363200" cy="5256584"/>
          </a:xfrm>
        </p:spPr>
        <p:txBody>
          <a:bodyPr>
            <a:normAutofit fontScale="77500" lnSpcReduction="20000"/>
          </a:bodyPr>
          <a:lstStyle/>
          <a:p>
            <a:pPr marL="0" indent="0">
              <a:buNone/>
              <a:defRPr/>
            </a:pPr>
            <a:endParaRPr lang="en-SG" dirty="0"/>
          </a:p>
          <a:p>
            <a:pPr marL="0" indent="0">
              <a:buNone/>
              <a:defRPr/>
            </a:pPr>
            <a:endParaRPr lang="en-SG" dirty="0"/>
          </a:p>
          <a:p>
            <a:pPr marL="0" indent="0">
              <a:buNone/>
              <a:defRPr/>
            </a:pPr>
            <a:endParaRPr lang="en-SG" dirty="0"/>
          </a:p>
          <a:p>
            <a:pPr marL="0" indent="0">
              <a:buNone/>
              <a:defRPr/>
            </a:pPr>
            <a:endParaRPr lang="en-SG" dirty="0"/>
          </a:p>
          <a:p>
            <a:pPr marL="0" indent="0">
              <a:buNone/>
              <a:defRPr/>
            </a:pPr>
            <a:endParaRPr lang="en-SG" dirty="0"/>
          </a:p>
          <a:p>
            <a:pPr marL="0" indent="0">
              <a:buNone/>
              <a:defRPr/>
            </a:pPr>
            <a:endParaRPr lang="en-SG" dirty="0"/>
          </a:p>
          <a:p>
            <a:pPr marL="0" indent="0">
              <a:buNone/>
              <a:defRPr/>
            </a:pPr>
            <a:endParaRPr lang="en-SG" dirty="0"/>
          </a:p>
          <a:p>
            <a:pPr marL="0" indent="0">
              <a:buNone/>
              <a:defRPr/>
            </a:pPr>
            <a:endParaRPr lang="en-SG" dirty="0"/>
          </a:p>
          <a:p>
            <a:pPr marL="0" indent="0">
              <a:buNone/>
              <a:defRPr/>
            </a:pPr>
            <a:endParaRPr lang="en-SG" dirty="0"/>
          </a:p>
          <a:p>
            <a:pPr marL="0" indent="0">
              <a:buNone/>
              <a:defRPr/>
            </a:pPr>
            <a:endParaRPr lang="en-SG" dirty="0"/>
          </a:p>
          <a:p>
            <a:pPr marL="0" indent="0">
              <a:buNone/>
              <a:defRPr/>
            </a:pPr>
            <a:endParaRPr lang="en-SG" dirty="0"/>
          </a:p>
          <a:p>
            <a:pPr marL="0" indent="0">
              <a:buNone/>
              <a:defRPr/>
            </a:pPr>
            <a:endParaRPr lang="en-SG" dirty="0"/>
          </a:p>
          <a:p>
            <a:pPr marL="0" indent="0">
              <a:buNone/>
              <a:defRPr/>
            </a:pPr>
            <a:endParaRPr lang="en-SG" dirty="0"/>
          </a:p>
          <a:p>
            <a:pPr marL="0" indent="0">
              <a:buNone/>
              <a:defRPr/>
            </a:pPr>
            <a:r>
              <a:rPr lang="en-SG" dirty="0"/>
              <a:t>Demo: </a:t>
            </a:r>
            <a:r>
              <a:rPr lang="en-US" dirty="0">
                <a:hlinkClick r:id="rId3"/>
              </a:rPr>
              <a:t>http://155.69.150.48:8050/</a:t>
            </a:r>
            <a:r>
              <a:rPr lang="en-SG" dirty="0"/>
              <a:t> </a:t>
            </a:r>
            <a:endParaRPr lang="en-SG" sz="2800" dirty="0"/>
          </a:p>
        </p:txBody>
      </p:sp>
      <p:pic>
        <p:nvPicPr>
          <p:cNvPr id="9" name="Picture 8"/>
          <p:cNvPicPr>
            <a:picLocks noChangeAspect="1"/>
          </p:cNvPicPr>
          <p:nvPr/>
        </p:nvPicPr>
        <p:blipFill>
          <a:blip r:embed="rId4"/>
          <a:stretch>
            <a:fillRect/>
          </a:stretch>
        </p:blipFill>
        <p:spPr>
          <a:xfrm>
            <a:off x="142420" y="1124744"/>
            <a:ext cx="5579831" cy="3494042"/>
          </a:xfrm>
          <a:prstGeom prst="rect">
            <a:avLst/>
          </a:prstGeom>
        </p:spPr>
      </p:pic>
      <p:pic>
        <p:nvPicPr>
          <p:cNvPr id="10" name="Picture 9"/>
          <p:cNvPicPr>
            <a:picLocks noChangeAspect="1"/>
          </p:cNvPicPr>
          <p:nvPr/>
        </p:nvPicPr>
        <p:blipFill>
          <a:blip r:embed="rId5"/>
          <a:stretch>
            <a:fillRect/>
          </a:stretch>
        </p:blipFill>
        <p:spPr>
          <a:xfrm>
            <a:off x="5747777" y="1124744"/>
            <a:ext cx="5980393" cy="3494042"/>
          </a:xfrm>
          <a:prstGeom prst="rect">
            <a:avLst/>
          </a:prstGeom>
        </p:spPr>
      </p:pic>
    </p:spTree>
    <p:extLst>
      <p:ext uri="{BB962C8B-B14F-4D97-AF65-F5344CB8AC3E}">
        <p14:creationId xmlns:p14="http://schemas.microsoft.com/office/powerpoint/2010/main" val="1274974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altLang="en-US" sz="3200" b="1" kern="0" dirty="0">
                <a:solidFill>
                  <a:srgbClr val="003478"/>
                </a:solidFill>
                <a:latin typeface="Helvetica Neue"/>
                <a:ea typeface="MS PGothic" panose="020B0600070205080204" pitchFamily="34" charset="-128"/>
              </a:rPr>
              <a:t>Proposed</a:t>
            </a:r>
            <a:r>
              <a:rPr kumimoji="0" lang="en-SG" altLang="en-US"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 Algorithm:</a:t>
            </a:r>
            <a:r>
              <a:rPr kumimoji="0" lang="en-SG" altLang="en-US" sz="3200" b="1" i="0" u="none" strike="noStrike" kern="0" cap="none" spc="0" normalizeH="0" noProof="0" dirty="0">
                <a:ln>
                  <a:noFill/>
                </a:ln>
                <a:solidFill>
                  <a:srgbClr val="003478"/>
                </a:solidFill>
                <a:effectLst/>
                <a:uLnTx/>
                <a:uFillTx/>
                <a:latin typeface="Helvetica Neue"/>
                <a:ea typeface="MS PGothic" panose="020B0600070205080204" pitchFamily="34" charset="-128"/>
                <a:cs typeface="+mj-cs"/>
              </a:rPr>
              <a:t> Pattern Mining in Compound</a:t>
            </a:r>
            <a:endParaRPr lang="en-SG" dirty="0"/>
          </a:p>
        </p:txBody>
      </p:sp>
      <p:sp>
        <p:nvSpPr>
          <p:cNvPr id="2" name="Content Placeholder 1"/>
          <p:cNvSpPr>
            <a:spLocks noGrp="1"/>
          </p:cNvSpPr>
          <p:nvPr>
            <p:ph idx="1"/>
          </p:nvPr>
        </p:nvSpPr>
        <p:spPr/>
        <p:txBody>
          <a:bodyPr>
            <a:normAutofit/>
          </a:bodyPr>
          <a:lstStyle/>
          <a:p>
            <a:r>
              <a:rPr lang="en-US" sz="2400" dirty="0"/>
              <a:t>The </a:t>
            </a:r>
            <a:r>
              <a:rPr lang="en-US" sz="2400" dirty="0">
                <a:solidFill>
                  <a:srgbClr val="FF0000"/>
                </a:solidFill>
              </a:rPr>
              <a:t>carbocyclic structures</a:t>
            </a:r>
            <a:r>
              <a:rPr lang="en-US" sz="2400" dirty="0"/>
              <a:t> can be considered as skeletons and other functional groups are connected to the carbon bonds on the ring.</a:t>
            </a:r>
            <a:endParaRPr lang="en-US" altLang="zh-CN" sz="2400" dirty="0"/>
          </a:p>
          <a:p>
            <a:r>
              <a:rPr lang="en-US" sz="2400" dirty="0"/>
              <a:t>Carbocyclic structures: Loop search algorithm in a graph.</a:t>
            </a:r>
          </a:p>
          <a:p>
            <a:r>
              <a:rPr lang="en-US" sz="2400" dirty="0"/>
              <a:t>Functional groups: deduct loops + find maximal connected components.</a:t>
            </a:r>
          </a:p>
          <a:p>
            <a:r>
              <a:rPr lang="en-US" sz="2400" dirty="0"/>
              <a:t>Pattern = Carbocyclic structures + functional groups.</a:t>
            </a:r>
            <a:endParaRPr lang="en-SG" sz="2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9976" y="4221088"/>
            <a:ext cx="3887562" cy="2305149"/>
          </a:xfrm>
          <a:prstGeom prst="rect">
            <a:avLst/>
          </a:prstGeom>
        </p:spPr>
      </p:pic>
    </p:spTree>
    <p:extLst>
      <p:ext uri="{BB962C8B-B14F-4D97-AF65-F5344CB8AC3E}">
        <p14:creationId xmlns:p14="http://schemas.microsoft.com/office/powerpoint/2010/main" val="2097008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SG" altLang="en-US"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Proposed Algorithm: </a:t>
            </a:r>
            <a:r>
              <a:rPr lang="en-SG" altLang="en-US" sz="3200" b="1" kern="0" noProof="0" dirty="0">
                <a:solidFill>
                  <a:srgbClr val="003478"/>
                </a:solidFill>
                <a:latin typeface="Helvetica Neue"/>
                <a:ea typeface="MS PGothic" panose="020B0600070205080204" pitchFamily="34" charset="-128"/>
              </a:rPr>
              <a:t>B</a:t>
            </a:r>
            <a:r>
              <a:rPr lang="en-SG" altLang="en-US" sz="3200" b="1" kern="0" dirty="0">
                <a:solidFill>
                  <a:srgbClr val="003478"/>
                </a:solidFill>
                <a:latin typeface="Helvetica Neue"/>
                <a:ea typeface="MS PGothic" panose="020B0600070205080204" pitchFamily="34" charset="-128"/>
              </a:rPr>
              <a:t>u</a:t>
            </a:r>
            <a:r>
              <a:rPr lang="en-US" altLang="zh-CN" sz="3200" b="1" kern="0" dirty="0" err="1">
                <a:solidFill>
                  <a:srgbClr val="003478"/>
                </a:solidFill>
                <a:latin typeface="Helvetica Neue"/>
                <a:ea typeface="MS PGothic" panose="020B0600070205080204" pitchFamily="34" charset="-128"/>
              </a:rPr>
              <a:t>ild</a:t>
            </a:r>
            <a:r>
              <a:rPr lang="en-SG" altLang="en-US" sz="3200" b="1" kern="0" dirty="0" err="1">
                <a:solidFill>
                  <a:srgbClr val="003478"/>
                </a:solidFill>
                <a:latin typeface="Helvetica Neue"/>
                <a:ea typeface="MS PGothic" panose="020B0600070205080204" pitchFamily="34" charset="-128"/>
              </a:rPr>
              <a:t>ing</a:t>
            </a:r>
            <a:r>
              <a:rPr lang="en-SG" altLang="en-US" sz="3200" b="1" kern="0" dirty="0">
                <a:solidFill>
                  <a:srgbClr val="003478"/>
                </a:solidFill>
                <a:latin typeface="Helvetica Neue"/>
                <a:ea typeface="MS PGothic" panose="020B0600070205080204" pitchFamily="34" charset="-128"/>
              </a:rPr>
              <a:t> C</a:t>
            </a:r>
            <a:r>
              <a:rPr lang="en-US" altLang="zh-CN" sz="3200" b="1" kern="0" dirty="0" err="1">
                <a:solidFill>
                  <a:srgbClr val="003478"/>
                </a:solidFill>
                <a:latin typeface="Helvetica Neue"/>
                <a:ea typeface="MS PGothic" panose="020B0600070205080204" pitchFamily="34" charset="-128"/>
              </a:rPr>
              <a:t>orpus</a:t>
            </a:r>
            <a:endParaRPr lang="en-US" dirty="0"/>
          </a:p>
        </p:txBody>
      </p:sp>
      <p:sp>
        <p:nvSpPr>
          <p:cNvPr id="3" name="Content Placeholder 2"/>
          <p:cNvSpPr>
            <a:spLocks noGrp="1"/>
          </p:cNvSpPr>
          <p:nvPr>
            <p:ph idx="1"/>
          </p:nvPr>
        </p:nvSpPr>
        <p:spPr/>
        <p:txBody>
          <a:bodyPr/>
          <a:lstStyle/>
          <a:p>
            <a:r>
              <a:rPr lang="en-US" sz="2000" dirty="0"/>
              <a:t>Pattern representation</a:t>
            </a:r>
          </a:p>
          <a:p>
            <a:pPr marL="0" indent="0">
              <a:buNone/>
            </a:pPr>
            <a:r>
              <a:rPr lang="en-US" sz="2000" dirty="0"/>
              <a:t>We represent each pattern as an ascending string according to element number, and identify each element by char ‘$‘. For example, Carbocyclic structure = $6$6$6$6$6$6, Methyl group = $1$1$1$6. </a:t>
            </a:r>
          </a:p>
          <a:p>
            <a:pPr marL="0" indent="0">
              <a:buNone/>
            </a:pPr>
            <a:endParaRPr lang="en-US" sz="2000" dirty="0"/>
          </a:p>
          <a:p>
            <a:pPr marL="0" indent="0">
              <a:buNone/>
            </a:pPr>
            <a:r>
              <a:rPr lang="en-US" sz="2000" dirty="0"/>
              <a:t>Why? The string representation is </a:t>
            </a:r>
            <a:r>
              <a:rPr lang="en-US" sz="2000" dirty="0">
                <a:solidFill>
                  <a:srgbClr val="FF0000"/>
                </a:solidFill>
              </a:rPr>
              <a:t>distinguishable</a:t>
            </a:r>
            <a:r>
              <a:rPr lang="en-US" sz="2000" dirty="0"/>
              <a:t> and easily to build pattern corpus by </a:t>
            </a:r>
            <a:r>
              <a:rPr lang="en-US" sz="2000" dirty="0">
                <a:solidFill>
                  <a:srgbClr val="FF0000"/>
                </a:solidFill>
              </a:rPr>
              <a:t>Hash Map</a:t>
            </a:r>
            <a:r>
              <a:rPr lang="en-US" sz="2000" dirty="0"/>
              <a:t>.</a:t>
            </a:r>
            <a:endParaRPr lang="en-US" dirty="0">
              <a:solidFill>
                <a:srgbClr val="FF0000"/>
              </a:solidFill>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696" y="3833664"/>
            <a:ext cx="6240549" cy="3024336"/>
          </a:xfrm>
          <a:prstGeom prst="rect">
            <a:avLst/>
          </a:prstGeom>
        </p:spPr>
      </p:pic>
    </p:spTree>
    <p:extLst>
      <p:ext uri="{BB962C8B-B14F-4D97-AF65-F5344CB8AC3E}">
        <p14:creationId xmlns:p14="http://schemas.microsoft.com/office/powerpoint/2010/main" val="254230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SG" altLang="en-US"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Proposed Algorithm: I</a:t>
            </a:r>
            <a:r>
              <a:rPr kumimoji="0" lang="en-US" altLang="zh-CN" sz="3200" b="1" i="0" u="none" strike="noStrike" kern="0" cap="none" spc="0" normalizeH="0" baseline="0" noProof="0" dirty="0" err="1">
                <a:ln>
                  <a:noFill/>
                </a:ln>
                <a:solidFill>
                  <a:srgbClr val="003478"/>
                </a:solidFill>
                <a:effectLst/>
                <a:uLnTx/>
                <a:uFillTx/>
                <a:latin typeface="Helvetica Neue"/>
                <a:ea typeface="MS PGothic" panose="020B0600070205080204" pitchFamily="34" charset="-128"/>
                <a:cs typeface="+mj-cs"/>
              </a:rPr>
              <a:t>nsights</a:t>
            </a:r>
            <a:r>
              <a:rPr kumimoji="0" lang="en-US" altLang="zh-CN"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 (e.g. COX2)</a:t>
            </a:r>
            <a:endParaRPr lang="en-US" dirty="0"/>
          </a:p>
        </p:txBody>
      </p:sp>
      <p:sp>
        <p:nvSpPr>
          <p:cNvPr id="3" name="Content Placeholder 2"/>
          <p:cNvSpPr>
            <a:spLocks noGrp="1"/>
          </p:cNvSpPr>
          <p:nvPr>
            <p:ph idx="1"/>
          </p:nvPr>
        </p:nvSpPr>
        <p:spPr>
          <a:xfrm>
            <a:off x="838200" y="1556792"/>
            <a:ext cx="10874424" cy="5040560"/>
          </a:xfrm>
        </p:spPr>
        <p:txBody>
          <a:bodyPr>
            <a:noAutofit/>
          </a:bodyPr>
          <a:lstStyle/>
          <a:p>
            <a:r>
              <a:rPr lang="en-US" sz="2000" dirty="0"/>
              <a:t>There are 71 distinguishable patterns in COX2.</a:t>
            </a:r>
          </a:p>
          <a:p>
            <a:r>
              <a:rPr lang="en-US" sz="2000" dirty="0"/>
              <a:t>The occurrence frequency of pattern tokens in COX2 is like a power-law distribution, and the finding is consistent with textual data such as “Wikipedia Article Text” discussed by </a:t>
            </a:r>
            <a:r>
              <a:rPr lang="en-US" sz="2000" dirty="0" err="1"/>
              <a:t>DeepWalk</a:t>
            </a:r>
            <a:r>
              <a:rPr lang="en-US" sz="2000" dirty="0"/>
              <a:t> paper. </a:t>
            </a:r>
          </a:p>
          <a:p>
            <a:endParaRPr lang="en-US" sz="2000" dirty="0"/>
          </a:p>
          <a:p>
            <a:endParaRPr lang="en-US" sz="2000" dirty="0"/>
          </a:p>
          <a:p>
            <a:endParaRPr lang="en-US" sz="2000" dirty="0"/>
          </a:p>
          <a:p>
            <a:pPr marL="0" indent="0">
              <a:buNone/>
            </a:pPr>
            <a:endParaRPr lang="en-US" sz="2000" dirty="0"/>
          </a:p>
          <a:p>
            <a:pPr marL="0" indent="0">
              <a:buNone/>
            </a:pPr>
            <a:endParaRPr lang="en-US" sz="2000" dirty="0"/>
          </a:p>
          <a:p>
            <a:r>
              <a:rPr lang="en-US" sz="2000" dirty="0"/>
              <a:t>13 unique patterns in Class 1 (pIC50 &gt; 6.5), and 26 unique patterns in Class -1 (pIC50 &lt; 6.5), such as for Class 1: </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a:p>
            <a:pPr marL="0" indent="0">
              <a:buNone/>
            </a:pPr>
            <a:endParaRPr lang="en-US" sz="2000" dirty="0"/>
          </a:p>
          <a:p>
            <a:pPr marL="0" indent="0">
              <a:buNone/>
            </a:pPr>
            <a:r>
              <a:rPr lang="en-US" sz="2000" dirty="0" err="1"/>
              <a:t>DeepWalk</a:t>
            </a:r>
            <a:r>
              <a:rPr lang="en-US" sz="2000" dirty="0"/>
              <a:t>: Online Learning of Social Representations, KDD'14.</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618" y="2560094"/>
            <a:ext cx="2923453" cy="2073266"/>
          </a:xfrm>
          <a:prstGeom prst="rect">
            <a:avLst/>
          </a:prstGeom>
        </p:spPr>
      </p:pic>
      <p:sp>
        <p:nvSpPr>
          <p:cNvPr id="6" name="AutoShape 3" descr="data:image/png;base64,iVBORw0KGgoAAAANSUhEUgAAARYAAADvCAYAAAA3p/sqAAAABHNCSVQICAgIfAhkiAAAAAlwSFlzAAALEgAACxIB0t1+/AAAADl0RVh0U29mdHdhcmUAbWF0cGxvdGxpYiB2ZXJzaW9uIDIuMS4yLCBodHRwOi8vbWF0cGxvdGxpYi5vcmcvNQv5yAAAHupJREFUeJztnXlw3Od53z/PLha7uAiCOEjxpkSaFClKpCTLkiXrthWlTuxp63QiN4mdZsaexm0ySlRrUrVrOFES2bU7iaeOM7UjNyNbE1uunUiVbEmWZF28SZ2kSIrgfRMESBC7WOzx9o93YcEQDxBY7Pvu730+M78BuAvu79nj993nfa5XjDEoiqJUkphrAxRFiR4qLIqiVBwVFkVRKo4Ki6IoFUeFRVGUiqPCoihKxVFhURSl4qiwKIpScVRYFEWpOCosiqJUHBUWRVEqjgqLoigVR4VFUZSKo8KiKErFUWFRFKXiqLAoilJxVFgURak4KiyKolQcFRZFUSqOCouiKBVHhUVRlIqjwqIoSsVRYVEUpeKosCiKUnFUWBRFqTgqLIqiVBwVFkVRKk6dawOU6CHdIkAj0ASkgMSYow4QYGTj8BJQLB9Do44skDVpU6im/crkEd0UXpkIZfGYBswA2oFWrJA0Y0Wlkt5wATgNnCof/eV/95m0yVXwPEqFUGFRxoV0yzTgEmAmVkja8MPjPQ0cG3WcMGlTcmuSosKinJWykMwuH5dgvZFaoIgVmP3AAZM2JxzbEyQqLMovkW7pABaWjxlOjakcGeAAsA/Yp/Ga6qDCEjjSLZ3AYqyYtLi1ZsopAHuAd7HejC6ZpggVlgCRbkkCS4BlRMczuViGgB5gu0mb466NiRoqLAEh3TIbuBzrncTdWuMVx4C3gB71YiqDCkvEKaeFFwGrgA7H5vhOBtgGbDVpk3VtTC2jwhJRpFviwFLgSmy9iTJ+isA7wBaTNhnXxtQiKiwRQ7olBiwHVgMNjs2pdYpYD2aLejAXhwqLL4gI71WutpR/prAVrCOHjPm3AYaBHDD0o49T+PvFfGBfkpbjCeJ9ceJGkOo/mchRALZiBUYrfceBCku1EakDOrEVrG28JyQTLoM/PpOhNz+IZFpIjr49D6VjCQr7khR2pmBHitiuFIkzcQ3cTpAcsBEbg9EL5zyosEw1Ik1YEZnFe+XwFemjyaUovPYhho/PpvFi/t+pOPkD9RQ2NWHWNpPYnyRRCXsC4iTwskmbI64N8RUVlkojEgfmYVO6s7EeScXZs5jMttUki3WT9z764+RfbyS/tpnYxmbqh2I6TmOc7ADWmrQZcm2Ib6iwVAIrJguAS7GiMmUewGAz+c0fpniqndRUPH4RzJ4kuZ+3UnqmlZSKzAXJAi+atNnr2hCfUGGZDCKzsRWsi4D6qT7dzuVkdlxBysSrc7HnobSpmaHHpxN/o+lX4zfK+9gOvGrSJu/aEB9QYblYrHeyBFsfMr0ap8wlKW66ieGTXe7Sx71xhp9rpfBEG/Un67wYl+AjZ4AXTNoccm2Ia1RYxotIPbY+5Aq4uGDpZDjRxdCmm6jLJ/24mItg1jeTfbiTxOF6Dfqeg83AppAzRyosF0KkGViJbdir2oVkwGxbRaZnGY14WItSBLOhmex3O6g7mJz6ZWANsh94LtS6FxWWcyHSCFyHHSlQ1QBmoY7SulvJ9XX6XzlbArO5iew/dFK3XwVmLKeBZ0za9Lo2pNqosIxFJIb1UK6mih7KCJlG8mvuwGSba+siLZWXSN+YSfJ0BVLgEaKAzRq969qQaqLCMhqRucCHqVJQdiwnO8itv4V4od6PeMpEGBKKj3SQ++cZ1YtD1QgbTNpscW1EtVBhARBpAW7AFrU5Yf8iMm9cR8pEpG5kfz25r10Cu1Kaph7F29iUdOQvurCFxS57VmE7gZ2577uWkdm2Onrf8CUwz08j+62ZWmg3it3YoG7RtSFTSbjCYrM9d2D7d5yxYwWDO66smQn4E+JUnPxDsym+2Tg11cI1yBHgpyZthl0bMlWEKSwiC4FbwK2bvu0qBnctj7aojFAE89gMso90Rs8zmyBHgSejWqkblrDYpc/12CI3p7x1NYN7loYhKqPZmiL74BzqNXMEWM/lyShuSRKOsIhMA+7Eg7mvW1cx2HN5eKIywkCMwl/NoaBLIwAOYZdFkRKXMIRFZBFwKw7qUsbSs5TM1qt1OVAE80/tZB7tCFdgR3EQKy6RCehGP1IvshL4KB6IysEFZLeu9r+athrEQe7ppemPD6PDqmEO9osvMkTXY7EzZK/HVtE65/hMhtbfSn1U6lQqyeZGMl+eS0PRw56oKvOaSZv1ro2oBNH8kNsg7e14IiqnWxnecDMJFZWzc3WGxq/uJZcqEfpmYaukW5a5NqISRO+DbuelfAy4zLUpAPkExXW3ISXNgpyXJTlSf7OH/PQCkQpiToCbpFvmujZiskRLWEQSwN3AfNemjLD+FoZzDe7jO7XA7DzJv92D6cwTydqOcRID7pRuqelN5qIjLNZTuRs7wNoL3l5NphZGH/hEW5HEV/diAvdc6oGPlnezrEmiISw2UHs7dosNLzg0j+zuZZpWngjtRer/x15KzUUik36dAO3YTvuaJBrCYjuTF7k2YoRMI/nXrq+teSq+MbNA/Vf2UUiGHdC9XLplsWsjJkLtC4vIlXhQoj+ajTdT1GDt5Jk3TLL7ADkxRLQmYlzcLN3iZD7QZKhtYRFZjK1V8YYdV5A53aal6pViRZaG+w4T8obsdcBt0i01VeNTu8Ji9/S51bUZozndyvDOFSoqleYjAzR+qjfoCt1O4CrXRlwMtSkstqHwY3hkf0kwGz+C0SK4qeHTJ2i4PEOQE+/LXFNLS6LauwhsVe0dVGHnwYvhnavIZFp0DONUEQf5r4eIBZwpigO31MqSqPaEBa7FuobeMNhMfvdSrVeZalqLJB44SGSnro2DmXjSpnIhaktYbFzFu7Xmlhso6BKoOqzI0nDPiaDjLddIt3hfH1U7F4NIErgN/OqAPTifbH+HeivV5Ld6aViZYci1HY5IAB9ybcSFqB1hgZvBr6FAxRilrVfX7h5AtUoc5L8cIh5w8dwS6ZYu10acj9oQFpFleFRZO8K7K8hqg6EbphdJ/P7xoOtbbnBtwPnwX1jsHsrevYj5BMWeZVqz4pK7+mlckAs2mDtTuuVS10acC/+FxW7M7p1XsHMFQ0Ut23dKHORPDwW7HAK41tf0s9/CItIJfMC1GWPJJyjuWaLeig8sHCb1G33BZomm42GIAHwXFg+XQAA7rmBImwz94XePk5xWCLZwbrVrA86Gv8IichkezVcZIZ+guHexeis+kTLE/+PRYMv926VbFrg2Yix+CoudBudlrv7d5eqt+Mj1Z2iYORzsSMurXRswFj+FBa4Eml0bMRYDZt9l2g/kI3GQzx4PVlg6pVu8GckKPgqLSApY5dqMs3FoAUP5pBbE+UrgXsty1waMxj9hsS+Qd+llgF2Xe/l6KWUC91oW+tRD5NeFIlKHZ2MmRzg1neHTbboM8p2AvZYY4M1mZ34JCywFPzMuuy4PejuKmiFwr2WZLwVzvgmLl95KSTBH5qq3Uit86AypQAdCNQPzXBsBPgmLyFyg1bUZZ+PIXE0x1xJ1ELu7P9i6liWuDQCfhMVTbwVg/2VBbz9Rk9zVH2z2br4POyj6ISwiLXjiwo2lEKd0osvPuI9ybmYWqF+aDdJrSeDB3uV+CIt137wIOo3l0AKGTNyb10m5CD7RF2ScBcD5OAVfLpiFrg04FwcW+il4yoW57gzJQKfMLZBucboUdC8sdhnU4dqMs1ESTH+7X9uMKOMnaYjffirI2bh1wFyXBrgXFk/nSQCc7CSn2aDa5iMDwXqcc1yeXIXlPByZG+waPTIsHSIZD3NT+YCFxc6znenUhvNwYlawKcvIUG+IXTUYZHZounSLs10tXHssCx2f/5wM11M8M03jK1HgxjPBep7OvBYVlnNwfBbDSLDr80ixatDPbvkqEKCw2M3dvRs9OUJfZ5BpykjSVaC+Mx9kY6KzMINLj6UN/I1h9Lc79+aUCvLhgSCFZZp0i5PlvMuLx+stIgc0vhIpVmaCXdY6qRFzKSydDs99XgabyBcTWr8SJRbmgn0/gxMWbz2Wvs4g3eZI01EgkQizvD8gYbEjKNucnHsc9M8IsqAq0sRBFuaC/MIISFjsk/V2zTvY4q9tysRZNhRkPcs0F+MqXQmLt8sggGxTsOvxSLMkxHZEe41XvQLXlbBMd3TecZFt9DcNrkycRUPBlhBMq/YJXb3Q3ux/MpZ8gqJmhKJJVz7YCtyWap/QlbA4a466EIPNus1HVGk0xAPtdFZhcU2mOciUZDDMKAQZwA1AWGyPkLfDqYeTQX6jBUOgwlL1PbFceCzexldAhSXqtBeCfH+DEBZvl0EAw7rfYaRpLwS51K36p9pFWnXCwnIN/N42WNkIAyegG+Au+M3NsErANMPp78F3b4BTEz1HPhnd4rjTOeq+8CT3FQ11xhBf0s6m7lt5/D89xX84PsiCmFDsamLPX93BIw2JaC4ZOvJV8lj20MaP+SzDtAKGS3mRT/EcAI9xG+9yG0KJmbzJZ/jRFFtT9YZaF8Iy4fjKp+HVNnj+PvjsyG3fgqcXwb8A/Dbc/sfw8XXwvYmeYzjCPc3N9RS+fhdf72gkl80T/9wT3PfkTt66fi7rfvsKvgPwn5/iD/5uIzfdewO/cG3vVNBWrNIXRx0lbuUxVrOPfpJ8iwd4m230M40DrOKP+DINFDhclcBqEEuhCZ/zXtg5DwZH37aI97Z3yEC9MLlvpGJddD2WmEBHo53/OlQgXjLEBfj0St6Kib1/3jR292X97eOaLPXVWgjN5RSr2QfAdHI0cZhepvMat3ANT9FQLmu4hIEqWBOXbqnqte7CY6n4E/wofHItXJ+E7M/ha5N5rFLEazOHi8jv/zMPnBmmc0UnL9y9hN0j92XzxN88xvWfWs4/ubRxKom56FHroZ0B5rGS3azl37KXJazjk8QocAs/5Br2VsGKGFQvvuTiMqr4G/sM/GQA7r8R1n0RbpvUg0XWX7HUxzGP/Gv+/Jv/ii8ePsPCF/cye+S+P3uOe+ZMY+cnlvGuSxunkqoXyJ0iyY/4PNfyA9oYwhAjRyP38tfczGM8zeeqdLlX9ZMdCWEZ4Y9g/Ua4eqoeP0rMbiE7v5Udr+xjBcCXXuDj2TzND97OD13bNpVU9QOfI87DfJ4FrONjbAEgRR/L2EIMuJY9QIljNFfBmsgLS0W/MZ4Y1Sn9bbiqC45U8vGjxO4+mg8N0ABwaojEnn4un9vKkb9Zx027+1nx0J18uy4W7TqPYrUusBLwML/LNA7zWzz7y9vn8xo9LANgO10Y6ujiTJUsqhouYiwTfoIr4Q964AND0NwMD/07+JdXYeVnYKaAaYPehyeREQKQCFc57D1F67c381kDMWOQpe1s/J0refM3H+XvGhL0/uGT3A+wZAab07fy/1zbOxWUpErCuZ7FHOF6GjnIV/hvAHyQH3M3r/Awv8dDpIlR4GYertLXe1W/MMSYKn9BiawAbqzuScfPq7eTPTnTfqsr0ePlFrIPzQ7y/f3fJl29i93FUsjrwqtEtQqoFCdkJcjK23w1RQXcCEvWwTnHTWJYhSXK9IY5kaXqe1e7EJbBC/+JO+pD3D48IHrrgpwiN1ztE7p4kTMOzjlu6nNRr2QJm94wh44G4bFkqXLq62JQjyXanKgLcuxoAMJi01Deei3JIfVYokxfmMJS9f0JXK03vRWWpoEgP3hBUARzKh5kjOV0tU/o6kX2NoDbeIYEYQ5cjjyZGEUjQXqk1eig/hVUWMYQM0h9Tif1R5ED9cG+r8EIy0lH5x0XqYzfRXzKxOhJ+Zs0mGKCWQodc3TecdF4JtgPYKTZ7u3eEFNK3qRNMMHbPvDXLW0e0BhLFNmRCnLr3H4XJ3UjLDblfMLJucdB24kgMweRZlgoHUxWf6i0Bzi5zlxeQN4uh9pOBPkBjDSHEuRd2+CI4y5O6lJYnDzh8VA/TDyZ9Xepplw8u1PBBuTVY/GJllPVb9xSpo5NTUHWr5RwlIF1JyzGDOCg1Hi8tJ3QAG5UKILZ0BTk8vakSRsnGU7XQcoDjs9/TmYc09L+qLA3SS4TD/L9POzqxK6Fpcfx+c9J+zGSUtR6liiwsSnY+MpBVyd2LSwH8LSeJWaQ6Ser326uVJ6XWwhxblyJYD0WYwrAfqc2nIeuQxpnqXUGYhR2p4KMrxwzaeMsxe7aYwHe2+LTN2YdCLJSM1K80Rhsds/ZMgj8EJZ9eDpRruU09fVDwRZWRYKnW734jLvAaWLE/YtuzDCO1fV8dBxRYalV+uLkNzcTYuvhoEmboy4NcC8sFm+XQ/N6vHmNlIvkuWnBfik4v558uWh2gZ8fgo6jJBM6+KnmKIF5oi3IoC3Y68kpfgiLMXlgh2szzoaAzDqgaeda450UQycSQQbfz7heBoEvwmJ527UB52L+riA/oDXNE22uLXCG82UQ+CQsxvTjaRC3rZdkMuvnUk15P4MxCq+2BBm0BU88f3+ExfKGawPOxbyeYOshao7H28gVw5zGf9SkTa9rI8A3YTFmP54O2l60nZSU/Ky3Ud4jIxQfm0GDazscsc21ASP4JSyW110bcDaSOeJdh/wd86BYHm8jl4t5+bmeanJ4kA0awcc3YBcOtisYD4u3Btl6XzNkhOIP24ONrWw3aeNNF7d/wmJMCVjr2oyz0dZLsvmUpp59JWBvxQBbXRsxGj/fBGP2AIdcm3E2Ln0n2NkeXhO4t9Jj0sYrL99PYbGsAf/GFszroSGZ0QyRb/xkBkOBeisAW1wbMBZ/3whjeoHtrs0Yi4AsfVNL/H3iaB3DP2in0bUdjthj0sa7TKq/wmLZAP55B/N6aEip1+IFJTBfuwQTaN0KwGbXBpwNv4XFmCzwmmszxiIgS99Qr8UHXmohu62RpGs7HLHPpI2XO4r6LSyWN4FTro0Yy9zdNKQG1WtxyWCMwjdnBisqBljv2ohz4b+wGFMEnsOzKXMCsmKzZohc8p1OhgPd1gNgh4+xlRH8FxYAY44DG12bMZZLDtAwvZesaztCZEeK7DPTgw3Y5rHxR2+pDWGxvI6HtS1XrSVOyb+0eJQ5E6Pw4Jwgt/QYYYtJm4xrI85H7QiLMQZ4HvyqfG05Tf38HvVaqkUJzFdmUzhZF+yMnNN4PAVghNoRFgBjBoEXXZsxluWbSen4yurw4zayW5qCrbAFeNHVfswXQ20JC4Axu4F3XJsxmroisZUbdBDUVPNOiux3u4KNqwBsM2njXTjgbNSesFheBbzK38/eT8PMA3i97q1lBmIU/nxOsMOxAc7gaXPu2ahNYbFbs/4U+2J7w6q1JHWDs8pTBPPgHAqn64JNLYNdAtXMZ6s2hQXAmAzwJB4FcxN54qvXaG1LpfnGLLJvNwYdV9lu0sbpzoYXS+0KC4wM4P4Z+HMxdx4hNbdHl0SV4vvtDP68Nei4Sj926V9T1LawABhzBFuZ600tycoNpBrOaLn/ZHlmGoOPdtDk2g6HFIBna2kJNELtCwuMZIrWuDZjhHiJ2PXPI/GCP55UrfFKM5m/vSRoUQF4xeey/fMRDWEBMOYtPBp403SGxOpXGcb440nVClsayTw0O9hJ+yPsMGnj3Tyi8RIdYQEwZgMe9RTNOkjDpe9ovOVi2NhEpnsuDSbc+Spgt8B52bURkyFawgJgzGY8WhYtf42mGUe15H88PDONwe65NAY8tAkgAzxl0qamK7mjJywAxrwJ/AJPRi1c9yLJxgF/0uI+8oMZDGpMhTzwU5M2g64NmSxie/siisg84KPgvmEtl6Lw4q9hcg1Bd+W+jyKYv+8i+1Rb0CllsFnNn5m02efakEoQbWEBEOkA7gb3wcDBZvIv3YUU6t0LnQ/kofTV2eTWtLh/bzzgZZM2Xu0NNBmiLywAIs3AnUCXa1P6Z5B79U4SpXhEl6HjpD9O/i/mUNreEOxoydFsNGnj5VDsiRKGsACIxIAPAle5NuX4LIbW30K9CXQfnNcbyf7lbOoDHis5ms0mbbzJZFaKcIRlBBt3uQ3c9p4cn8XQ+pupNwF5LkUwj3SQfSzcPYDGssWkjdcjJidKeMICINII3AFc4tKME10Mrb+FRCmArt2+OPkHdekzmtdN2qxzbcRUEaawAIgIcA2wGtzVTfS1k1t7O3XFCIvLZltJm9Slzy+J5PJnNOEKywgiXcCNQKcrE/rbyK25g7piIloXXl+c/DdmUdjQrFmfMgab/dnm2pCpRoUFRryXpcB1OIq9DDaTX3MHZqix9qekFaD0RBvZf+ygIR9ogPosFICfm7TZ69qQaqDCMhqRJHAtsBwHy6N8guK62xjub6/db/gdKbJfn0X8YLL2BbKCDGGL3466NqRaqLCcDZF27PJoVrVPXRLMa9eTPbSwtjInvXGG/08nhefDHsp0Nk4CT5u0Oe3akGqiwnI+RC4FVgEd1T71zuVktq+kgZjfDXkn6hj+fjuFZ1uD70g+G+9iZ9XWdEPhRFBhGQ8ic7CFdXOredreToY23UR8OOVff9HROoa/30Hx+WmkVFDeRwlYa9LmLdeGuEKF5WKwS6SrgEupUmd4PkFx400M987yI+5yKEHu0XZKL7T6YY+HDGKDtEdcG+ISFZaJYHuPVmIzSVUJUu5aRuadq0i5aAMYEoqvtJB7vI34rpQWuJ2HndhxksHPO1ZhmQwicWA+sKT8c0ov+lPTGd50EybTMvUXdwnMjhS5J6dTermFlKaNz8sQ8JJJm92uDfEFFZZKYVPVC4BF2FjMlBS7GTA7riDz7nIaKt1nVASzO0lufTPFZ1upP57wL7bjIXuxAVqdEjgKFZapQCQBzAPmADOBNipcFzPYRH7LjRQmW/PSFyf/eiP5NS3ENjVRn1PPZLxkgFdN2vS4NsRHVFiqgUg9dhbMLKzQdEFlvIF9l5LZupr68QyPGhZKRxLk9yYp7kzB+mYSB+vVK7lISsBbwKZa3O+nWqiwuMC2EMwApgMtQHP5GPn9oi72Qh2ld64ku3exXR4NxigOxCkcr6O0O0lpRwOxHSnqDquITJb9wBqTNv2uDfEdFRYfsfGaFmzfUgy7jIqd5XeAYWzwMPc/76LwxQ9xZT7GMhx2bEeQI9gpb4dcG1IrqLBEEOmW6cDVwGWowEyGY1hBqakN2X1AhSXCSLe0AFdi6210gPf4OYqd7haJifkuUGEJAOmWFHAFsAK0wO0clIBdwFsmbY67NqbWUWEJCOmWOmw7wlIcj+X0iAywDdiqtSiVQ4UlUKRbWrEC8wEIbtRBAdiD7T4+YNLGix0zo4QKS+BIt8SA2cDC8hFVkTHAAayY7NEalKlFhUX5FaRburBtCQuBVrfWTJoMtvZkP9YzCb45sFqosCjnRLqlCRuLGTmmu7XoggxhU8RHgP0mbXod2xMsKizKuJFuacS2JMwA2ss/pzkyZxjoxwrJMeBYaOMffUaF5QKIyJeAxcaYf+/aFh8pZ5pmYJdNzUDTmJ8TSW8bIIf1QLLl4zRwauTQDI7faNFUGRG5B7gXWAYMAK8BDzq05wvAZ7ADpR41xnzGlS3nozzPdcRreB/SLYL9nCVGHXXYlgRTPkpAsXwMATmT1m+8WkaFBRCRe4H7gc8DP8O62b8GfAI7atAFh4C/AO6C2h0DWRaIfPlQAiH42Rsi0gp8GfhDY8z/NcYMGmPyxpjHjTH3neXvfygiR0TklIi8KCIrRt336yKyVUQGROSgiPxp+fYOEXlCRPpF5KSIvCQi533ty7b8BNAApFJzBC8swA3YLuIfj/Pvn8KOouwCNgPfG3Xfd4DPGWNasCX0z5Vv/xNsDUUnNvj5Z9glgKJEEl0K2ezGCWPGt/eLMeYfRn4vB3b7RKTVGHMK6+4vF5HXjTF9QF/5T/PYdO0CY8y7wEuVfAKK4hvqsdilRoeIXFBkRSQuIn8tIrtE5DS2LBze29Ds3wC/DuwVkV+IyA3l27+Krfh8WkR6ROT+yj4FRfELFRZYg81EfHIcf3sPNqB7Jza9urB8uwAYYzYYYz6BXSb9BPhB+fYBY8yfGGMuBX4DuFdE7qjkk1AUnwheWMpLmP8O/C8R+aSINIpIQkTuFpGvjPnzFmx9RS+2p+YvR+4QkXoR+XR5WZTH1l0Uy/d9XEQWix1JOXJ78Xx2iUidiKSw0/7jIpIaj1elKD4QvLAAGGO+jq1heQA4ju0t+QLW6xjNP2K3ezgIbAXWjrn/d4A95WXS54GRorolwLPAGayH9E1jzAsXMOsBbGHY/eXHyZZvUxTv0cpbRVEqjnositeIyJdE5BHXdigXhwqLI0RkvoicOccx37V91UZE7hGRjeXnf1hEnhKRm1zbNYKIXCEiPxOREyKibv4F0GCgI4wx+7BNesHjaUvFWPLYLN83eX/sTRmDeiyKU3xtqRiLMWa7MeY7wNuTfMpBoMKiuEZbKiKILoUU12hLRQRRj0VxjXctFeVCx5FA+lMTeVKho8KiuMa7lgpjzPeMMc3l4+6JPa2wUWFRnOJrS8VYxJIC6sv/TomI7ip5DlRYFOd42lIxlgXYtoqRrFAW2H6RjxEMWtKvKErFUY9FUZSKo+lmJUjKbRNbz3H38nJltDJBdCmkKErF0aWQoigVR4VFUZSKo8KiKErFUWFRFKXiqLAoilJx/j+249g+692Yx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6963" y="2492303"/>
            <a:ext cx="2484884" cy="213938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533" y="5234500"/>
            <a:ext cx="2364266" cy="1563232"/>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7557" y="5364545"/>
            <a:ext cx="2177630" cy="145779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70079" y="5188796"/>
            <a:ext cx="2502515" cy="1654640"/>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97993" y="5327506"/>
            <a:ext cx="2253813" cy="1494829"/>
          </a:xfrm>
          <a:prstGeom prst="rect">
            <a:avLst/>
          </a:prstGeom>
        </p:spPr>
      </p:pic>
    </p:spTree>
    <p:extLst>
      <p:ext uri="{BB962C8B-B14F-4D97-AF65-F5344CB8AC3E}">
        <p14:creationId xmlns:p14="http://schemas.microsoft.com/office/powerpoint/2010/main" val="758203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SG" altLang="en-US"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Proposed Algorithm:</a:t>
            </a:r>
            <a:r>
              <a:rPr kumimoji="0" lang="en-SG" altLang="en-US" sz="3200" b="1" i="0" u="none" strike="noStrike" kern="0" cap="none" spc="0" normalizeH="0" noProof="0" dirty="0">
                <a:ln>
                  <a:noFill/>
                </a:ln>
                <a:solidFill>
                  <a:srgbClr val="003478"/>
                </a:solidFill>
                <a:effectLst/>
                <a:uLnTx/>
                <a:uFillTx/>
                <a:latin typeface="Helvetica Neue"/>
                <a:ea typeface="MS PGothic" panose="020B0600070205080204" pitchFamily="34" charset="-128"/>
                <a:cs typeface="+mj-cs"/>
              </a:rPr>
              <a:t> G</a:t>
            </a:r>
            <a:r>
              <a:rPr kumimoji="0" lang="en-US" altLang="zh-CN" sz="3200" b="1" i="0" u="none" strike="noStrike" kern="0" cap="none" spc="0" normalizeH="0" noProof="0" dirty="0" err="1">
                <a:ln>
                  <a:noFill/>
                </a:ln>
                <a:solidFill>
                  <a:srgbClr val="003478"/>
                </a:solidFill>
                <a:effectLst/>
                <a:uLnTx/>
                <a:uFillTx/>
                <a:latin typeface="Helvetica Neue"/>
                <a:ea typeface="MS PGothic" panose="020B0600070205080204" pitchFamily="34" charset="-128"/>
                <a:cs typeface="+mj-cs"/>
              </a:rPr>
              <a:t>raph</a:t>
            </a:r>
            <a:r>
              <a:rPr kumimoji="0" lang="en-US" altLang="zh-CN" sz="3200" b="1" i="0" u="none" strike="noStrike" kern="0" cap="none" spc="0" normalizeH="0" noProof="0" dirty="0">
                <a:ln>
                  <a:noFill/>
                </a:ln>
                <a:solidFill>
                  <a:srgbClr val="003478"/>
                </a:solidFill>
                <a:effectLst/>
                <a:uLnTx/>
                <a:uFillTx/>
                <a:latin typeface="Helvetica Neue"/>
                <a:ea typeface="MS PGothic" panose="020B0600070205080204" pitchFamily="34" charset="-128"/>
                <a:cs typeface="+mj-cs"/>
              </a:rPr>
              <a:t> Representation Learning</a:t>
            </a:r>
            <a:endParaRPr lang="en-US" dirty="0"/>
          </a:p>
        </p:txBody>
      </p:sp>
      <p:sp>
        <p:nvSpPr>
          <p:cNvPr id="3" name="Content Placeholder 2"/>
          <p:cNvSpPr>
            <a:spLocks noGrp="1"/>
          </p:cNvSpPr>
          <p:nvPr>
            <p:ph idx="1"/>
          </p:nvPr>
        </p:nvSpPr>
        <p:spPr>
          <a:xfrm>
            <a:off x="551384" y="1484784"/>
            <a:ext cx="11089232" cy="4351338"/>
          </a:xfrm>
        </p:spPr>
        <p:txBody>
          <a:bodyPr/>
          <a:lstStyle/>
          <a:p>
            <a:r>
              <a:rPr lang="en-US" sz="2000" dirty="0"/>
              <a:t>Based on the above findings, we use a data-driven method “graph representation learning” to learn embedding vectors of each compound.</a:t>
            </a:r>
          </a:p>
          <a:p>
            <a:r>
              <a:rPr lang="en-US" sz="2000" dirty="0"/>
              <a:t>Unsupervised deep representation learning + captures higher order structures (compound patterns).</a:t>
            </a:r>
          </a:p>
          <a:p>
            <a:r>
              <a:rPr lang="en-US" sz="2000" dirty="0"/>
              <a:t>Two deep learning framework: </a:t>
            </a:r>
            <a:r>
              <a:rPr lang="en-US" sz="2000" dirty="0">
                <a:solidFill>
                  <a:srgbClr val="FF0000"/>
                </a:solidFill>
              </a:rPr>
              <a:t>DBOW</a:t>
            </a:r>
            <a:r>
              <a:rPr lang="en-US" sz="2000" dirty="0"/>
              <a:t> model and </a:t>
            </a:r>
            <a:r>
              <a:rPr lang="en-US" sz="2000" dirty="0">
                <a:solidFill>
                  <a:srgbClr val="FF0000"/>
                </a:solidFill>
              </a:rPr>
              <a:t>DM</a:t>
            </a:r>
            <a:r>
              <a:rPr lang="en-US" sz="2000" dirty="0"/>
              <a:t> model with negative sampling (2 samples).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2996951"/>
            <a:ext cx="3916263" cy="242570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966" y="2996952"/>
            <a:ext cx="3603229" cy="2425703"/>
          </a:xfrm>
          <a:prstGeom prst="rect">
            <a:avLst/>
          </a:prstGeom>
        </p:spPr>
      </p:pic>
      <p:sp>
        <p:nvSpPr>
          <p:cNvPr id="9" name="Rectangle 8"/>
          <p:cNvSpPr/>
          <p:nvPr/>
        </p:nvSpPr>
        <p:spPr>
          <a:xfrm>
            <a:off x="90537" y="5512956"/>
            <a:ext cx="6096000" cy="738664"/>
          </a:xfrm>
          <a:prstGeom prst="rect">
            <a:avLst/>
          </a:prstGeom>
        </p:spPr>
        <p:txBody>
          <a:bodyPr>
            <a:spAutoFit/>
          </a:bodyPr>
          <a:lstStyle/>
          <a:p>
            <a:r>
              <a:rPr lang="en-US" sz="1400" baseline="0" dirty="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rPr>
              <a:t>DM: The concatenation or average of vectors with a context of compound patterns is used to predict another pattern. The compound vector represents the missing information from the current context sampled by a window.</a:t>
            </a:r>
            <a:endParaRPr lang="en-US" sz="1400" dirty="0">
              <a:latin typeface="Times New Roman" panose="02020603050405020304" pitchFamily="18" charset="0"/>
              <a:cs typeface="Times New Roman" panose="02020603050405020304" pitchFamily="18" charset="0"/>
            </a:endParaRPr>
          </a:p>
        </p:txBody>
      </p:sp>
      <p:sp>
        <p:nvSpPr>
          <p:cNvPr id="10" name="Rectangle 9"/>
          <p:cNvSpPr/>
          <p:nvPr/>
        </p:nvSpPr>
        <p:spPr>
          <a:xfrm>
            <a:off x="6175052" y="5512956"/>
            <a:ext cx="6089910" cy="523220"/>
          </a:xfrm>
          <a:prstGeom prst="rect">
            <a:avLst/>
          </a:prstGeom>
        </p:spPr>
        <p:txBody>
          <a:bodyPr wrap="square">
            <a:spAutoFit/>
          </a:bodyPr>
          <a:lstStyle/>
          <a:p>
            <a:r>
              <a:rPr lang="en-US" sz="1400" baseline="0" dirty="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rPr>
              <a:t>DBOW: Ignore the context patterns in the input, but force the model to predict patterns randomly sampled from the compound in the output.</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3869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SG" altLang="en-US"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Proposed Algorithm: C</a:t>
            </a:r>
            <a:r>
              <a:rPr kumimoji="0" lang="en-US" altLang="zh-CN" sz="3200" b="1" i="0" u="none" strike="noStrike" kern="0" cap="none" spc="0" normalizeH="0" baseline="0" noProof="0" dirty="0" err="1">
                <a:ln>
                  <a:noFill/>
                </a:ln>
                <a:solidFill>
                  <a:srgbClr val="003478"/>
                </a:solidFill>
                <a:effectLst/>
                <a:uLnTx/>
                <a:uFillTx/>
                <a:latin typeface="Helvetica Neue"/>
                <a:ea typeface="MS PGothic" panose="020B0600070205080204" pitchFamily="34" charset="-128"/>
                <a:cs typeface="+mj-cs"/>
              </a:rPr>
              <a:t>lassification</a:t>
            </a:r>
            <a:r>
              <a:rPr kumimoji="0" lang="en-US" altLang="zh-CN"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 Task </a:t>
            </a:r>
            <a:endParaRPr lang="en-US" dirty="0"/>
          </a:p>
        </p:txBody>
      </p:sp>
      <p:sp>
        <p:nvSpPr>
          <p:cNvPr id="3" name="Content Placeholder 2"/>
          <p:cNvSpPr>
            <a:spLocks noGrp="1"/>
          </p:cNvSpPr>
          <p:nvPr>
            <p:ph idx="1"/>
          </p:nvPr>
        </p:nvSpPr>
        <p:spPr/>
        <p:txBody>
          <a:bodyPr>
            <a:normAutofit/>
          </a:bodyPr>
          <a:lstStyle/>
          <a:p>
            <a:r>
              <a:rPr lang="en-US" sz="2000" dirty="0"/>
              <a:t>The embedding vectors can be used in many machine learning tasks. Here, we take the classification as an example to train a SVM classifier. </a:t>
            </a:r>
          </a:p>
          <a:p>
            <a:pPr marL="0" indent="0">
              <a:buNone/>
            </a:pPr>
            <a:endParaRPr lang="en-US" sz="2000" dirty="0"/>
          </a:p>
          <a:p>
            <a:r>
              <a:rPr lang="en-US" sz="2000" dirty="0"/>
              <a:t>We randomly sample 60% data to train a SVM classifier with </a:t>
            </a:r>
            <a:r>
              <a:rPr lang="en-US" sz="2000" dirty="0">
                <a:solidFill>
                  <a:srgbClr val="FF0000"/>
                </a:solidFill>
              </a:rPr>
              <a:t>Radial Basis Function (RBF)</a:t>
            </a:r>
            <a:r>
              <a:rPr lang="en-US" sz="2000" dirty="0"/>
              <a:t> kernel, and use the other 40% data to test embedding performance.</a:t>
            </a:r>
          </a:p>
        </p:txBody>
      </p:sp>
    </p:spTree>
    <p:extLst>
      <p:ext uri="{BB962C8B-B14F-4D97-AF65-F5344CB8AC3E}">
        <p14:creationId xmlns:p14="http://schemas.microsoft.com/office/powerpoint/2010/main" val="1318748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ct:contentTypeSchema xmlns:ct="http://schemas.microsoft.com/office/2006/metadata/contentType" xmlns:ma="http://schemas.microsoft.com/office/2006/metadata/properties/metaAttributes" ct:_="" ma:_="" ma:contentTypeName="Document" ma:contentTypeID="0x0101001051AFD8D42D094280B5291EE2515BF0" ma:contentTypeVersion="2" ma:contentTypeDescription="Create a new document." ma:contentTypeScope="" ma:versionID="50ab9c9b0d1504f0b943fc68fc17f5cf">
  <xsd:schema xmlns:xsd="http://www.w3.org/2001/XMLSchema" xmlns:xs="http://www.w3.org/2001/XMLSchema" xmlns:p="http://schemas.microsoft.com/office/2006/metadata/properties" xmlns:ns2="9b08206d-f8ab-4d7f-991b-5b0cac93b493" targetNamespace="http://schemas.microsoft.com/office/2006/metadata/properties" ma:root="true" ma:fieldsID="ec18e337122cf9f17f4e77c413e487ec" ns2:_="">
    <xsd:import namespace="9b08206d-f8ab-4d7f-991b-5b0cac93b493"/>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08206d-f8ab-4d7f-991b-5b0cac93b49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A55819-6C2E-4382-84A2-56BEE56359FB}">
  <ds:schemaRefs>
    <ds:schemaRef ds:uri="http://purl.org/dc/terms/"/>
    <ds:schemaRef ds:uri="http://www.w3.org/XML/1998/namespace"/>
    <ds:schemaRef ds:uri="9b08206d-f8ab-4d7f-991b-5b0cac93b493"/>
    <ds:schemaRef ds:uri="http://schemas.microsoft.com/office/2006/documentManagement/types"/>
    <ds:schemaRef ds:uri="http://purl.org/dc/dcmitype/"/>
    <ds:schemaRef ds:uri="http://schemas.openxmlformats.org/package/2006/metadata/core-properties"/>
    <ds:schemaRef ds:uri="http://schemas.microsoft.com/office/2006/metadata/properties"/>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6D513317-DDA6-445F-81DF-2586A6922112}">
  <ds:schemaRefs>
    <ds:schemaRef ds:uri="http://schemas.microsoft.com/sharepoint/v3/contenttype/forms"/>
  </ds:schemaRefs>
</ds:datastoreItem>
</file>

<file path=customXml/itemProps3.xml><?xml version="1.0" encoding="utf-8"?>
<ds:datastoreItem xmlns:ds="http://schemas.openxmlformats.org/officeDocument/2006/customXml" ds:itemID="{2F66393E-27DA-4F94-AE15-5872A813E063}">
  <ds:schemaRefs>
    <ds:schemaRef ds:uri="http://schemas.microsoft.com/office/2006/metadata/longProperties"/>
  </ds:schemaRefs>
</ds:datastoreItem>
</file>

<file path=customXml/itemProps4.xml><?xml version="1.0" encoding="utf-8"?>
<ds:datastoreItem xmlns:ds="http://schemas.openxmlformats.org/officeDocument/2006/customXml" ds:itemID="{EE1455E7-074D-4C75-A0A0-3484874E9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08206d-f8ab-4d7f-991b-5b0cac93b4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87351</TotalTime>
  <Words>852</Words>
  <Application>Microsoft Office PowerPoint</Application>
  <PresentationFormat>Widescreen</PresentationFormat>
  <Paragraphs>159</Paragraphs>
  <Slides>14</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Helvetica Neue</vt:lpstr>
      <vt:lpstr>Malgun Gothic</vt:lpstr>
      <vt:lpstr>MS PGothic</vt:lpstr>
      <vt:lpstr>宋体</vt:lpstr>
      <vt:lpstr>Arial</vt:lpstr>
      <vt:lpstr>Calibri</vt:lpstr>
      <vt:lpstr>Calibri Light</vt:lpstr>
      <vt:lpstr>Times New Roman</vt:lpstr>
      <vt:lpstr>Verdana</vt:lpstr>
      <vt:lpstr>Office Theme</vt:lpstr>
      <vt:lpstr>  </vt:lpstr>
      <vt:lpstr>Motivation and Description</vt:lpstr>
      <vt:lpstr>Dataset: COX2, BZR and DHFR[1]</vt:lpstr>
      <vt:lpstr>Data Exploration</vt:lpstr>
      <vt:lpstr>Proposed Algorithm: Pattern Mining in Compound</vt:lpstr>
      <vt:lpstr>Proposed Algorithm: Building Corpus</vt:lpstr>
      <vt:lpstr>Proposed Algorithm: Insights (e.g. COX2)</vt:lpstr>
      <vt:lpstr>Proposed Algorithm: Graph Representation Learning</vt:lpstr>
      <vt:lpstr>Proposed Algorithm: Classification Task </vt:lpstr>
      <vt:lpstr>Baseline 1: PCA Embedding</vt:lpstr>
      <vt:lpstr>Baseline 2: graph2vec</vt:lpstr>
      <vt:lpstr>Baseline 3: Element-based Representation Learning (EbR)</vt:lpstr>
      <vt:lpstr>Analysis of Results</vt:lpstr>
      <vt:lpstr>Contributions</vt:lpstr>
    </vt:vector>
  </TitlesOfParts>
  <Company>NANYANG TECHNOLOGICAL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(Verdana font size 28, bold)</dc:title>
  <dc:creator>marni</dc:creator>
  <cp:lastModifiedBy>WANG_ZHENG</cp:lastModifiedBy>
  <cp:revision>411</cp:revision>
  <dcterms:created xsi:type="dcterms:W3CDTF">2011-09-18T23:58:31Z</dcterms:created>
  <dcterms:modified xsi:type="dcterms:W3CDTF">2019-11-14T02:54:49Z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ntentTypeId">
    <vt:lpwstr>0x0101005FACAA0B73F149448271D63BB03AD730</vt:lpwstr>
  </property>
  <property fmtid="{D5CDD505-2E9C-101B-9397-08002B2CF9AE}" pid="4" name="PublishingExpirationDate">
    <vt:lpwstr/>
  </property>
  <property fmtid="{D5CDD505-2E9C-101B-9397-08002B2CF9AE}" pid="5" name="PublishingStartDate">
    <vt:lpwstr/>
  </property>
</Properties>
</file>