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6" r:id="rId2"/>
  </p:sldMasterIdLst>
  <p:notesMasterIdLst>
    <p:notesMasterId r:id="rId9"/>
  </p:notesMasterIdLst>
  <p:sldIdLst>
    <p:sldId id="256" r:id="rId3"/>
    <p:sldId id="2007580155" r:id="rId4"/>
    <p:sldId id="2007580138" r:id="rId5"/>
    <p:sldId id="2007580176" r:id="rId6"/>
    <p:sldId id="2007580147" r:id="rId7"/>
    <p:sldId id="2007580179" r:id="rId8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g Long" initials="CL" lastIdx="1" clrIdx="0">
    <p:extLst>
      <p:ext uri="{19B8F6BF-5375-455C-9EA6-DF929625EA0E}">
        <p15:presenceInfo xmlns:p15="http://schemas.microsoft.com/office/powerpoint/2012/main" userId="47303863dbd97e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39BE1"/>
    <a:srgbClr val="F46C18"/>
    <a:srgbClr val="CA6D10"/>
    <a:srgbClr val="FF8989"/>
    <a:srgbClr val="0099FF"/>
    <a:srgbClr val="CCFFCC"/>
    <a:srgbClr val="FFCCFF"/>
    <a:srgbClr val="CCFFF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6" autoAdjust="0"/>
    <p:restoredTop sz="93462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393DA-8587-44D6-9E8F-883027701E04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57576-4036-4077-876A-4D5A4B51F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67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C1789-CC30-CCDF-97E5-67830F4CD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FBDAC4-5E1B-25BC-9CE4-93988CC39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4DC058-F93E-2442-8511-BD212F0CD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6DB70-E00D-A969-9EEF-484B1C6074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7576-4036-4077-876A-4D5A4B51F2B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26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45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8E9C3-6E00-41ED-8CD1-ED5D14DA9BA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9280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8E9C3-6E00-41ED-8CD1-ED5D14DA9BA0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7367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8E9C3-6E00-41ED-8CD1-ED5D14DA9BA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32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819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HK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HK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9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HK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HK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HK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HK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HK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  <a:endParaRPr lang="zh-TW" altLang="en-US" noProof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  <a:endParaRPr lang="zh-TW" altLang="en-US" noProof="0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345EB-B0A5-4646-98CA-B6E3E01765CC}" type="datetime1">
              <a:rPr lang="en-GB" smtClean="0"/>
              <a:t>01/07/2024</a:t>
            </a:fld>
            <a:endParaRPr lang="en-GB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93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9B435B-B099-4B2E-926E-55C5C737FFA7}" type="datetime1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33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1F1BF8-E17B-4B6E-8CBF-3DF614A1B740}" type="datetime1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687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6917" y="2017713"/>
            <a:ext cx="5080000" cy="19812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76917" y="4151313"/>
            <a:ext cx="5080000" cy="19812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1BF4872-1531-4ED2-8DE1-5A574DFB1F53}" type="datetime1">
              <a:rPr lang="en-GB" smtClean="0"/>
              <a:t>01/07/2024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638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r>
              <a:rPr lang="en-US" altLang="zh-HK"/>
              <a:t>Click icon to add table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74A9C4D-EA58-481D-93E4-A53A7C808CCE}" type="datetime1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7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896B38E-0345-49E7-BE68-17AC2E488B5F}" type="datetime1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501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302A32F-B957-4253-B50A-EA6582C2ED25}" type="datetime1">
              <a:rPr lang="en-GB" smtClean="0"/>
              <a:t>01/07/2024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43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80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14400" y="6243638"/>
            <a:ext cx="7112000" cy="457200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F11AC8-2AEC-4871-8834-E5671D72F2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814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5F3295-3B87-4863-908A-364B41A997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422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99725E-8E15-4576-813C-69F312542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002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7BFC5-7F50-4BA5-A1A8-F374782886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96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9CBF4-4392-4798-A87E-01CD6F8C35A4}" type="datetime1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919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AC64F-FC23-4B91-9E6F-7D66FED815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061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C6663-8C90-4CB1-B227-3589356F86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123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62C7AE-6BB3-40B4-8F1B-30EB226771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790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B8D01-13EB-408A-AD54-B98A047B9F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4822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656CF-14FB-4356-A4E1-B37C4EDB71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43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D3275-D05A-425D-85D0-77E44AF563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952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C06A0-BBBE-4EA0-9FCF-550FAF0A0F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6544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6A0ED-0AEE-404E-A865-9A587B21FB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98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30F90B-DF74-4D62-BC59-51841C35E82C}" type="datetime1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15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87BFFC-9CA5-4E50-B049-45D96DD1724B}" type="datetime1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82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B9811-0636-4B1B-A1CD-1FDAE8537323}" type="datetime1">
              <a:rPr lang="en-GB" smtClean="0"/>
              <a:t>01/07/2024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5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2B3FEC-A6EB-4CD3-A747-9603BB9E2157}" type="datetime1">
              <a:rPr lang="en-GB" smtClean="0"/>
              <a:t>01/07/2024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8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20FF9-DC68-4F79-B9BC-1FDC3119E9CF}" type="datetime1">
              <a:rPr lang="en-GB" smtClean="0"/>
              <a:t>01/07/2024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7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52D110-C635-452D-B267-EAD0F8B99BF9}" type="datetime1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86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E1ECD7-CE9E-4761-A327-DC1BCF18DC8C}" type="datetime1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0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CDFC2330-3429-4128-9CCD-062C2B7CFE4F}" type="datetime1">
              <a:rPr lang="en-GB" smtClean="0"/>
              <a:t>01/07/2024</a:t>
            </a:fld>
            <a:endParaRPr lang="en-GB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GB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17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Garamond" panose="02020404030301010803" pitchFamily="18" charset="0"/>
              </a:defRPr>
            </a:lvl1pPr>
          </a:lstStyle>
          <a:p>
            <a:fld id="{D2F96822-9940-4BBE-B120-967E89A847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 sz="1800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20514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letters-220427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E5C78-3D25-0A88-F771-ED57D6E84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EC50-684E-26A1-1497-E60EE679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676400"/>
            <a:ext cx="10127129" cy="1462088"/>
          </a:xfrm>
        </p:spPr>
        <p:txBody>
          <a:bodyPr/>
          <a:lstStyle/>
          <a:p>
            <a:r>
              <a:rPr lang="en-US" sz="2800" dirty="0"/>
              <a:t>EMG-RAG: Crafting Personalized Agents through Retrieval-Augmented Generation on Editable Memory Graphs</a:t>
            </a:r>
            <a:endParaRPr lang="en-GB" sz="2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9BA6FEF-45B4-48FC-A342-FDB12C4E4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960" y="3804920"/>
            <a:ext cx="11877040" cy="1752600"/>
          </a:xfrm>
        </p:spPr>
        <p:txBody>
          <a:bodyPr/>
          <a:lstStyle/>
          <a:p>
            <a:r>
              <a:rPr lang="en-US" dirty="0"/>
              <a:t>Zheng Wang, </a:t>
            </a:r>
            <a:r>
              <a:rPr lang="en-US" dirty="0" err="1"/>
              <a:t>Zhongyang</a:t>
            </a:r>
            <a:r>
              <a:rPr lang="en-US" dirty="0"/>
              <a:t> Li, Zeren Jiang, </a:t>
            </a:r>
          </a:p>
          <a:p>
            <a:r>
              <a:rPr lang="en-US" dirty="0" err="1"/>
              <a:t>Dandan</a:t>
            </a:r>
            <a:r>
              <a:rPr lang="en-US" dirty="0"/>
              <a:t> Tu, Wei Shi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Huawei Technologies, Co., Ltd.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2521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7810" y="1052270"/>
            <a:ext cx="10104245" cy="730507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Background: LLM-based </a:t>
            </a:r>
            <a:r>
              <a:rPr lang="en-US" sz="3200" dirty="0"/>
              <a:t>Personalized </a:t>
            </a:r>
            <a:r>
              <a:rPr lang="en-SG" sz="3200" dirty="0"/>
              <a:t>AI Assistant</a:t>
            </a:r>
            <a:endParaRPr lang="en-US" sz="3200" dirty="0"/>
          </a:p>
        </p:txBody>
      </p:sp>
      <p:sp>
        <p:nvSpPr>
          <p:cNvPr id="4" name="矩形: 圆角 7">
            <a:extLst>
              <a:ext uri="{FF2B5EF4-FFF2-40B4-BE49-F238E27FC236}">
                <a16:creationId xmlns:a16="http://schemas.microsoft.com/office/drawing/2014/main" id="{B6A095D6-DC9F-4932-A9DE-404BA4089543}"/>
              </a:ext>
            </a:extLst>
          </p:cNvPr>
          <p:cNvSpPr/>
          <p:nvPr/>
        </p:nvSpPr>
        <p:spPr>
          <a:xfrm>
            <a:off x="3796120" y="2397541"/>
            <a:ext cx="3013075" cy="881063"/>
          </a:xfrm>
          <a:prstGeom prst="roundRect">
            <a:avLst>
              <a:gd name="adj" fmla="val 88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/>
          <a:lstStyle/>
          <a:p>
            <a:pPr marL="0" marR="0" lvl="0" indent="0" algn="ctr" defTabSz="913668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98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38D59FE4-BF16-48A2-BA0B-AE10AED28603}"/>
              </a:ext>
            </a:extLst>
          </p:cNvPr>
          <p:cNvSpPr/>
          <p:nvPr/>
        </p:nvSpPr>
        <p:spPr>
          <a:xfrm>
            <a:off x="4045358" y="2161946"/>
            <a:ext cx="2481262" cy="4616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>
            <a:spAutoFit/>
          </a:bodyPr>
          <a:lstStyle/>
          <a:p>
            <a:pPr lvl="0" algn="ctr" defTabSz="9136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SG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  <a:sym typeface="微软雅黑" panose="020B0503020204020204" pitchFamily="34" charset="-122"/>
              </a:rPr>
              <a:t>Scenarios</a:t>
            </a:r>
            <a:r>
              <a:rPr lang="en-SG" altLang="zh-CN" sz="1200" b="1" kern="0" dirty="0">
                <a:solidFill>
                  <a:srgbClr val="1D1D1A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  <a:sym typeface="微软雅黑" panose="020B0503020204020204" pitchFamily="34" charset="-122"/>
              </a:rPr>
              <a:t>:</a:t>
            </a:r>
            <a:r>
              <a:rPr lang="zh-CN" altLang="en-US" sz="1200" b="1" kern="0" dirty="0">
                <a:solidFill>
                  <a:srgbClr val="1D1D1A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  <a:sym typeface="微软雅黑" panose="020B0503020204020204" pitchFamily="34" charset="-122"/>
              </a:rPr>
              <a:t>A</a:t>
            </a:r>
            <a:r>
              <a:rPr lang="en-US" altLang="zh-CN" sz="1200" b="1" kern="0" dirty="0">
                <a:solidFill>
                  <a:srgbClr val="1D1D1A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  <a:sym typeface="微软雅黑" panose="020B0503020204020204" pitchFamily="34" charset="-122"/>
              </a:rPr>
              <a:t>n intelligent memory add-on for users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8" name="矩形: 圆角 11">
            <a:extLst>
              <a:ext uri="{FF2B5EF4-FFF2-40B4-BE49-F238E27FC236}">
                <a16:creationId xmlns:a16="http://schemas.microsoft.com/office/drawing/2014/main" id="{B498310F-D0C3-443B-ACBE-4DE802CCB2C6}"/>
              </a:ext>
            </a:extLst>
          </p:cNvPr>
          <p:cNvSpPr/>
          <p:nvPr/>
        </p:nvSpPr>
        <p:spPr>
          <a:xfrm>
            <a:off x="579845" y="2397541"/>
            <a:ext cx="3033713" cy="881063"/>
          </a:xfrm>
          <a:prstGeom prst="roundRect">
            <a:avLst>
              <a:gd name="adj" fmla="val 785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/>
          <a:lstStyle/>
          <a:p>
            <a:pPr marL="0" marR="0" lvl="0" indent="0" algn="ctr" defTabSz="913668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98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01094824-7641-4D3C-975C-BAE5684EF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7" y="6372000"/>
            <a:ext cx="15859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 </a:t>
            </a:r>
            <a:r>
              <a:rPr lang="en-SG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r>
              <a:rPr kumimoji="0" lang="en-SG" altLang="zh-CN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creenshots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8">
            <a:extLst>
              <a:ext uri="{FF2B5EF4-FFF2-40B4-BE49-F238E27FC236}">
                <a16:creationId xmlns:a16="http://schemas.microsoft.com/office/drawing/2014/main" id="{DBF3251F-ABEA-4742-9B81-19F14A0A8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796" y="6372000"/>
            <a:ext cx="1600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Question</a:t>
            </a:r>
            <a:r>
              <a:rPr lang="zh-CN" alt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SG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Answering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9">
            <a:extLst>
              <a:ext uri="{FF2B5EF4-FFF2-40B4-BE49-F238E27FC236}">
                <a16:creationId xmlns:a16="http://schemas.microsoft.com/office/drawing/2014/main" id="{D48CC82D-47D8-4E77-9B2E-C0E278EFC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920" y="6372000"/>
            <a:ext cx="17478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SG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Slot</a:t>
            </a:r>
            <a:r>
              <a:rPr lang="zh-CN" alt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SG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Filling (Travel)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图片 14">
            <a:extLst>
              <a:ext uri="{FF2B5EF4-FFF2-40B4-BE49-F238E27FC236}">
                <a16:creationId xmlns:a16="http://schemas.microsoft.com/office/drawing/2014/main" id="{38ABC3D8-51BA-4309-9E41-7E732FB19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246"/>
          <a:stretch/>
        </p:blipFill>
        <p:spPr>
          <a:xfrm>
            <a:off x="545334" y="3470691"/>
            <a:ext cx="1420812" cy="28130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5">
            <a:extLst>
              <a:ext uri="{FF2B5EF4-FFF2-40B4-BE49-F238E27FC236}">
                <a16:creationId xmlns:a16="http://schemas.microsoft.com/office/drawing/2014/main" id="{7B8C0C67-7649-4404-A4C7-63AD69924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396" y="3470691"/>
            <a:ext cx="1420813" cy="28130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6">
            <a:extLst>
              <a:ext uri="{FF2B5EF4-FFF2-40B4-BE49-F238E27FC236}">
                <a16:creationId xmlns:a16="http://schemas.microsoft.com/office/drawing/2014/main" id="{9E13CCF5-549B-4080-B2DC-67F4D1EEA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459" y="3470691"/>
            <a:ext cx="1420812" cy="28130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图片 21">
            <a:extLst>
              <a:ext uri="{FF2B5EF4-FFF2-40B4-BE49-F238E27FC236}">
                <a16:creationId xmlns:a16="http://schemas.microsoft.com/office/drawing/2014/main" id="{6EF8F9E7-2B40-4903-98E9-98E7A70029D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521" y="3470691"/>
            <a:ext cx="1355725" cy="28130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文本框 22">
            <a:extLst>
              <a:ext uri="{FF2B5EF4-FFF2-40B4-BE49-F238E27FC236}">
                <a16:creationId xmlns:a16="http://schemas.microsoft.com/office/drawing/2014/main" id="{4F320A0C-2975-4F01-8E82-A81AFE674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2271" y="6372000"/>
            <a:ext cx="16738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方正兰亭黑简体" pitchFamily="2" charset="-122"/>
                <a:ea typeface="方正兰亭黑简体" pitchFamily="2" charset="-122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Slot</a:t>
            </a:r>
            <a:r>
              <a:rPr lang="zh-CN" alt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SG" altLang="zh-CN" sz="11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Filling (Reminder)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2">
            <a:extLst>
              <a:ext uri="{FF2B5EF4-FFF2-40B4-BE49-F238E27FC236}">
                <a16:creationId xmlns:a16="http://schemas.microsoft.com/office/drawing/2014/main" id="{109AFDE2-16DB-4EE2-B8E9-9AA9B61AF549}"/>
              </a:ext>
            </a:extLst>
          </p:cNvPr>
          <p:cNvSpPr/>
          <p:nvPr/>
        </p:nvSpPr>
        <p:spPr>
          <a:xfrm>
            <a:off x="663983" y="2161946"/>
            <a:ext cx="2949575" cy="4616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>
            <a:spAutoFit/>
          </a:bodyPr>
          <a:lstStyle/>
          <a:p>
            <a:pPr marL="0" marR="0" lvl="0" indent="0" algn="ctr" defTabSz="9136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  <a:sym typeface="微软雅黑" panose="020B0503020204020204" pitchFamily="34" charset="-122"/>
              </a:rPr>
              <a:t>Data: AI Assistant </a:t>
            </a:r>
            <a:r>
              <a:rPr lang="en-SG" altLang="zh-CN" sz="1200" b="1" kern="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  <a:sym typeface="微软雅黑" panose="020B0503020204020204" pitchFamily="34" charset="-122"/>
              </a:rPr>
              <a:t>Conversations </a:t>
            </a:r>
          </a:p>
          <a:p>
            <a:pPr marL="0" marR="0" lvl="0" indent="0" algn="ctr" defTabSz="9136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altLang="zh-CN" sz="1200" b="1" kern="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  <a:sym typeface="微软雅黑" panose="020B0503020204020204" pitchFamily="34" charset="-122"/>
              </a:rPr>
              <a:t>or App Screenshots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9" name="文本框 25">
            <a:extLst>
              <a:ext uri="{FF2B5EF4-FFF2-40B4-BE49-F238E27FC236}">
                <a16:creationId xmlns:a16="http://schemas.microsoft.com/office/drawing/2014/main" id="{ADD71826-970C-4C9B-9C24-5317A9C00BA9}"/>
              </a:ext>
            </a:extLst>
          </p:cNvPr>
          <p:cNvSpPr txBox="1"/>
          <p:nvPr/>
        </p:nvSpPr>
        <p:spPr>
          <a:xfrm>
            <a:off x="7192196" y="2078160"/>
            <a:ext cx="19653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11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altLang="zh-CN" sz="1399" b="1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Challenges</a:t>
            </a:r>
            <a:r>
              <a:rPr kumimoji="0" lang="zh-CN" altLang="en-US" sz="13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</a:p>
        </p:txBody>
      </p:sp>
      <p:sp>
        <p:nvSpPr>
          <p:cNvPr id="20" name="文本框 26">
            <a:extLst>
              <a:ext uri="{FF2B5EF4-FFF2-40B4-BE49-F238E27FC236}">
                <a16:creationId xmlns:a16="http://schemas.microsoft.com/office/drawing/2014/main" id="{4B0D2A02-00CD-46EF-AA3E-9E0150A9B284}"/>
              </a:ext>
            </a:extLst>
          </p:cNvPr>
          <p:cNvSpPr txBox="1"/>
          <p:nvPr/>
        </p:nvSpPr>
        <p:spPr>
          <a:xfrm>
            <a:off x="7154097" y="2323996"/>
            <a:ext cx="47037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sng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① </a:t>
            </a:r>
            <a:r>
              <a:rPr lang="en-SG" altLang="zh-CN" sz="1200" b="1" u="sng" kern="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Memory data collection</a:t>
            </a:r>
            <a:r>
              <a:rPr lang="zh-CN" altLang="en-US" sz="1200" b="1" u="sng" kern="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（</a:t>
            </a:r>
            <a:r>
              <a:rPr lang="en-SG" altLang="zh-CN" sz="1200" b="1" u="sng" kern="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Training &amp; Inference</a:t>
            </a:r>
            <a:r>
              <a:rPr lang="zh-CN" altLang="en-US" sz="1200" b="1" u="sng" kern="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）</a:t>
            </a:r>
            <a:endParaRPr kumimoji="0" lang="en-US" altLang="zh-CN" sz="1200" b="1" i="0" u="sng" strike="noStrike" kern="0" cap="none" spc="0" normalizeH="0" baseline="0" noProof="0" dirty="0">
              <a:ln>
                <a:noFill/>
              </a:ln>
              <a:solidFill>
                <a:srgbClr val="1003BD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  <a:p>
            <a:pPr marL="171381" lvl="0" indent="-171381" defTabSz="914034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SG" altLang="zh-CN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Existing Datasets (Unsuitable)</a:t>
            </a:r>
            <a:r>
              <a:rPr lang="en-SG" altLang="zh-CN" sz="12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: </a:t>
            </a:r>
            <a:r>
              <a:rPr lang="en-SG" altLang="zh-CN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personalized chats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kumimoji="0" lang="en-SG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[1]</a:t>
            </a:r>
            <a:r>
              <a:rPr lang="en-SG" altLang="zh-CN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,</a:t>
            </a:r>
            <a:r>
              <a:rPr lang="zh-CN" alt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fr-FR" altLang="zh-CN" sz="1200" kern="0" dirty="0" err="1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psychological</a:t>
            </a:r>
            <a:r>
              <a:rPr lang="fr-FR" altLang="zh-CN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dialogues</a:t>
            </a:r>
            <a:r>
              <a:rPr lang="zh-CN" alt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kumimoji="0" lang="en-SG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[2]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  <a:p>
            <a:pPr marL="171381" lvl="0" indent="-171381" defTabSz="914034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SG" altLang="zh-CN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Properties</a:t>
            </a:r>
            <a:r>
              <a:rPr lang="en-SG" altLang="zh-CN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:</a:t>
            </a:r>
            <a:r>
              <a:rPr lang="zh-CN" alt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SG" altLang="zh-CN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identifying </a:t>
            </a:r>
            <a:r>
              <a:rPr lang="en-US" altLang="zh-CN" sz="12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high-value</a:t>
            </a:r>
            <a:r>
              <a:rPr lang="en-US" altLang="zh-CN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user information, forming standardized memory, and </a:t>
            </a:r>
            <a:r>
              <a:rPr lang="en-US" altLang="zh-CN" sz="12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labels</a:t>
            </a:r>
            <a:r>
              <a:rPr lang="en-US" altLang="zh-CN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for subsequent training use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1" name="圆角矩形 35">
            <a:extLst>
              <a:ext uri="{FF2B5EF4-FFF2-40B4-BE49-F238E27FC236}">
                <a16:creationId xmlns:a16="http://schemas.microsoft.com/office/drawing/2014/main" id="{379783D5-880B-4D43-8FE0-A060BB978133}"/>
              </a:ext>
            </a:extLst>
          </p:cNvPr>
          <p:cNvSpPr/>
          <p:nvPr/>
        </p:nvSpPr>
        <p:spPr>
          <a:xfrm>
            <a:off x="494534" y="2019716"/>
            <a:ext cx="6488112" cy="4648200"/>
          </a:xfrm>
          <a:prstGeom prst="roundRect">
            <a:avLst>
              <a:gd name="adj" fmla="val 1748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11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99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2" name="文本框 34">
            <a:extLst>
              <a:ext uri="{FF2B5EF4-FFF2-40B4-BE49-F238E27FC236}">
                <a16:creationId xmlns:a16="http://schemas.microsoft.com/office/drawing/2014/main" id="{847DAD61-AA94-4C32-AF64-D0FE75EE24EC}"/>
              </a:ext>
            </a:extLst>
          </p:cNvPr>
          <p:cNvSpPr txBox="1"/>
          <p:nvPr/>
        </p:nvSpPr>
        <p:spPr>
          <a:xfrm>
            <a:off x="3152009" y="1894304"/>
            <a:ext cx="1089025" cy="307975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 marL="0" marR="0" lvl="0" indent="0" algn="ctr" defTabSz="91411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altLang="zh-CN" sz="1399" b="1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Scenarios</a:t>
            </a:r>
            <a:endParaRPr kumimoji="0" lang="zh-CN" altLang="en-US" sz="1399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3" name="圆角矩形 36">
            <a:extLst>
              <a:ext uri="{FF2B5EF4-FFF2-40B4-BE49-F238E27FC236}">
                <a16:creationId xmlns:a16="http://schemas.microsoft.com/office/drawing/2014/main" id="{F1B1B008-B275-431A-8E2E-82E631086735}"/>
              </a:ext>
            </a:extLst>
          </p:cNvPr>
          <p:cNvSpPr/>
          <p:nvPr/>
        </p:nvSpPr>
        <p:spPr>
          <a:xfrm>
            <a:off x="7133459" y="2021010"/>
            <a:ext cx="4703762" cy="4649788"/>
          </a:xfrm>
          <a:prstGeom prst="roundRect">
            <a:avLst>
              <a:gd name="adj" fmla="val 1748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11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99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4" name="文本框 37">
            <a:extLst>
              <a:ext uri="{FF2B5EF4-FFF2-40B4-BE49-F238E27FC236}">
                <a16:creationId xmlns:a16="http://schemas.microsoft.com/office/drawing/2014/main" id="{946C1185-4109-412A-AD4D-E9A0FF2F34EA}"/>
              </a:ext>
            </a:extLst>
          </p:cNvPr>
          <p:cNvSpPr txBox="1"/>
          <p:nvPr/>
        </p:nvSpPr>
        <p:spPr>
          <a:xfrm>
            <a:off x="8518854" y="1865215"/>
            <a:ext cx="2382228" cy="307648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marL="0" marR="0" lvl="0" indent="0" algn="ctr" defTabSz="91411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altLang="zh-CN" sz="1399" b="1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Challenges </a:t>
            </a:r>
            <a:r>
              <a:rPr kumimoji="0" lang="en-US" altLang="zh-CN" sz="13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&amp; </a:t>
            </a:r>
            <a:r>
              <a:rPr lang="en-SG" altLang="zh-CN" sz="1399" b="1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Literature</a:t>
            </a:r>
            <a:endParaRPr kumimoji="0" lang="zh-CN" altLang="en-US" sz="1399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5" name="文本框 26">
            <a:extLst>
              <a:ext uri="{FF2B5EF4-FFF2-40B4-BE49-F238E27FC236}">
                <a16:creationId xmlns:a16="http://schemas.microsoft.com/office/drawing/2014/main" id="{ED9CBAD6-B6FD-434F-8B38-0F3E0DE3E0F2}"/>
              </a:ext>
            </a:extLst>
          </p:cNvPr>
          <p:cNvSpPr txBox="1"/>
          <p:nvPr/>
        </p:nvSpPr>
        <p:spPr>
          <a:xfrm>
            <a:off x="7133459" y="3300129"/>
            <a:ext cx="4772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03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b="1" u="sng" kern="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② </a:t>
            </a:r>
            <a:r>
              <a:rPr lang="en-SG" altLang="zh-CN" sz="1200" b="1" u="sng" kern="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Memory Editability</a:t>
            </a:r>
            <a:r>
              <a:rPr lang="zh-CN" altLang="en-US" sz="1200" b="1" u="sng" kern="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（</a:t>
            </a:r>
            <a:r>
              <a:rPr lang="en-SG" altLang="zh-CN" sz="1200" b="1" u="sng" kern="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Inset,</a:t>
            </a:r>
            <a:r>
              <a:rPr lang="zh-CN" altLang="en-US" sz="1200" b="1" u="sng" kern="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SG" altLang="zh-CN" sz="1200" b="1" u="sng" kern="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Delete,</a:t>
            </a:r>
            <a:r>
              <a:rPr lang="zh-CN" altLang="en-US" sz="1200" b="1" u="sng" kern="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SG" altLang="zh-CN" sz="1200" b="1" u="sng" kern="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Replace</a:t>
            </a:r>
            <a:r>
              <a:rPr lang="zh-CN" altLang="en-US" sz="1200" b="1" u="sng" kern="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）</a:t>
            </a:r>
            <a:endParaRPr kumimoji="0" lang="en-US" altLang="zh-CN" sz="1200" b="1" i="0" u="sng" strike="noStrike" kern="0" cap="none" spc="0" normalizeH="0" baseline="0" noProof="0" dirty="0">
              <a:ln>
                <a:noFill/>
              </a:ln>
              <a:solidFill>
                <a:srgbClr val="1003BD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  <a:p>
            <a:pPr marL="171381" lvl="0" indent="-171381" defTabSz="914034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SG" altLang="zh-CN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Editable</a:t>
            </a:r>
            <a:r>
              <a:rPr lang="zh-CN" altLang="en-US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SG" altLang="zh-CN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Memory</a:t>
            </a:r>
            <a:r>
              <a:rPr lang="zh-CN" altLang="en-US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SG" altLang="zh-CN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Graph</a:t>
            </a:r>
            <a:r>
              <a:rPr lang="zh-CN" altLang="en-US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SG" altLang="zh-CN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for Data Management</a:t>
            </a:r>
            <a:r>
              <a:rPr lang="en-SG" altLang="zh-CN" sz="12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:</a:t>
            </a:r>
            <a:r>
              <a:rPr lang="zh-CN" altLang="en-US" sz="12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altLang="zh-CN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personal memory is dynamic evolving, involving three types of editing operations: </a:t>
            </a:r>
            <a:r>
              <a:rPr lang="en-US" altLang="zh-CN" sz="12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insertion, deletion, </a:t>
            </a:r>
            <a:r>
              <a:rPr lang="en-US" altLang="zh-CN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and</a:t>
            </a:r>
            <a:r>
              <a:rPr lang="en-US" altLang="zh-CN" sz="12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replacement</a:t>
            </a:r>
            <a:endParaRPr lang="en-SG" altLang="zh-CN" sz="1200" b="1" kern="0" dirty="0">
              <a:solidFill>
                <a:prstClr val="black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  <a:p>
            <a:pPr marL="171381" lvl="0" indent="-171381" defTabSz="914034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SG" altLang="zh-CN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Properties: </a:t>
            </a:r>
            <a:r>
              <a:rPr lang="en-SG" altLang="zh-CN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ease</a:t>
            </a:r>
            <a:r>
              <a:rPr lang="zh-CN" alt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SG" altLang="zh-CN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to extend &amp; capture semantic relationship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6" name="文本框 26">
            <a:extLst>
              <a:ext uri="{FF2B5EF4-FFF2-40B4-BE49-F238E27FC236}">
                <a16:creationId xmlns:a16="http://schemas.microsoft.com/office/drawing/2014/main" id="{03C56DDD-12C3-4403-B13A-302DEBB36985}"/>
              </a:ext>
            </a:extLst>
          </p:cNvPr>
          <p:cNvSpPr txBox="1"/>
          <p:nvPr/>
        </p:nvSpPr>
        <p:spPr>
          <a:xfrm>
            <a:off x="7147745" y="4313867"/>
            <a:ext cx="4689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03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b="1" u="sng" kern="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③ </a:t>
            </a:r>
            <a:r>
              <a:rPr lang="en-SG" altLang="zh-CN" sz="1200" b="1" u="sng" kern="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Memory</a:t>
            </a:r>
            <a:r>
              <a:rPr lang="zh-CN" altLang="en-US" sz="1200" b="1" u="sng" kern="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SG" altLang="zh-CN" sz="1200" b="1" u="sng" kern="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Selection (</a:t>
            </a:r>
            <a:r>
              <a:rPr kumimoji="0" lang="en-SG" altLang="zh-CN" sz="1200" b="1" i="0" u="sng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RAG</a:t>
            </a:r>
            <a:r>
              <a:rPr lang="en-SG" altLang="zh-CN" sz="1200" b="1" u="sng" kern="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)</a:t>
            </a:r>
            <a:endParaRPr kumimoji="0" lang="en-US" altLang="zh-CN" sz="1200" b="1" i="0" u="sng" strike="noStrike" kern="0" cap="none" spc="0" normalizeH="0" baseline="0" noProof="0" dirty="0">
              <a:ln>
                <a:noFill/>
              </a:ln>
              <a:solidFill>
                <a:srgbClr val="1003BD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  <a:p>
            <a:pPr marL="171381" lvl="0" indent="-171381" defTabSz="914034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SG" altLang="zh-CN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Solution</a:t>
            </a:r>
            <a:r>
              <a:rPr lang="zh-CN" altLang="en-US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SG" altLang="zh-CN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1 </a:t>
            </a:r>
            <a:r>
              <a:rPr lang="en-US" altLang="zh-CN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— Needles in a Haystack: </a:t>
            </a:r>
            <a:r>
              <a:rPr lang="en-SG" altLang="zh-CN" sz="12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limited</a:t>
            </a:r>
            <a:r>
              <a:rPr lang="zh-CN" alt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SG" altLang="zh-CN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context</a:t>
            </a:r>
            <a:r>
              <a:rPr lang="zh-CN" alt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SG" altLang="zh-CN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window</a:t>
            </a: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kumimoji="0" lang="en-SG" altLang="zh-CN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&amp; </a:t>
            </a:r>
            <a:r>
              <a:rPr lang="en-SG" altLang="zh-CN" sz="12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noise</a:t>
            </a:r>
            <a:r>
              <a:rPr lang="zh-CN" alt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SG" altLang="zh-CN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caused hallucination</a:t>
            </a: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kumimoji="0" lang="en-SG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[3]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  <a:p>
            <a:pPr marL="171381" lvl="0" indent="-171381" defTabSz="914034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SG" altLang="zh-CN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Solution</a:t>
            </a:r>
            <a:r>
              <a:rPr lang="zh-CN" altLang="en-US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SG" altLang="zh-CN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2 </a:t>
            </a:r>
            <a:r>
              <a:rPr lang="en-US" altLang="zh-CN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— </a:t>
            </a:r>
            <a:r>
              <a:rPr lang="en-SG" altLang="zh-CN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Advanced</a:t>
            </a:r>
            <a:r>
              <a:rPr lang="zh-CN" altLang="en-US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SG" altLang="zh-CN" sz="1200" b="1" kern="0" dirty="0">
                <a:solidFill>
                  <a:srgbClr val="1003BD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RAG</a:t>
            </a:r>
            <a:r>
              <a:rPr lang="en-SG" altLang="zh-CN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:</a:t>
            </a:r>
            <a:r>
              <a:rPr lang="zh-CN" alt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kumimoji="0" lang="en-SG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relying on T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op-K retrieval, but </a:t>
            </a:r>
            <a:r>
              <a:rPr lang="en-US" altLang="zh-CN" sz="1200" kern="0" dirty="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this scenario requires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diverse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memory combinations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kumimoji="0" lang="en-SG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[4][5]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B36E4A-EA85-43D4-ABFB-15C35F0F4059}"/>
              </a:ext>
            </a:extLst>
          </p:cNvPr>
          <p:cNvSpPr/>
          <p:nvPr/>
        </p:nvSpPr>
        <p:spPr>
          <a:xfrm>
            <a:off x="7133459" y="5344477"/>
            <a:ext cx="47720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Personalizing dialogue agents: I have a dog, do you have pets too</a:t>
            </a:r>
            <a:r>
              <a:rPr lang="en-SG" sz="1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ACL </a:t>
            </a:r>
            <a:r>
              <a:rPr lang="en-SG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en-SG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0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Memorybank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Enhancing large language models with long-term memory, AAAI 2024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[3] Searching for needles in a haystack: On the role of incidental bilingualism in palm’s translation capability,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2023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[4] Query rewriting for retrieval-augmented large language models</a:t>
            </a:r>
            <a:r>
              <a:rPr lang="en-SG" sz="1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EMNLP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[5] M-RAG: Reinforcing large language model performance through retrieval-augmented generation with multiple partitions</a:t>
            </a:r>
            <a:r>
              <a:rPr lang="en-SG" sz="1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ACL 2024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2FFCB3-5538-4AE2-913F-7C0A6D2DA2D6}"/>
              </a:ext>
            </a:extLst>
          </p:cNvPr>
          <p:cNvSpPr/>
          <p:nvPr/>
        </p:nvSpPr>
        <p:spPr>
          <a:xfrm>
            <a:off x="672637" y="2633588"/>
            <a:ext cx="294957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 is gathered on smartphone AI assistant platforms, e.g., everyday conversations, and screenshot contents by OCR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729D88-1A1E-488C-89F6-C5CFFBB0FC70}"/>
              </a:ext>
            </a:extLst>
          </p:cNvPr>
          <p:cNvSpPr/>
          <p:nvPr/>
        </p:nvSpPr>
        <p:spPr>
          <a:xfrm>
            <a:off x="3890425" y="2633588"/>
            <a:ext cx="29322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u="sng" dirty="0">
                <a:latin typeface="Arial" panose="020B0604020202020204" pitchFamily="34" charset="0"/>
                <a:cs typeface="Arial" panose="020B0604020202020204" pitchFamily="34" charset="0"/>
              </a:rPr>
              <a:t>Applications based on Memories: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Question Answering, Autofill Forms, User Services (Travel &amp; Reminder)</a:t>
            </a:r>
          </a:p>
        </p:txBody>
      </p:sp>
    </p:spTree>
    <p:extLst>
      <p:ext uri="{BB962C8B-B14F-4D97-AF65-F5344CB8AC3E}">
        <p14:creationId xmlns:p14="http://schemas.microsoft.com/office/powerpoint/2010/main" val="358447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C62C4343-3530-6519-F94C-D01FC406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237" y="1085045"/>
            <a:ext cx="10173527" cy="730507"/>
          </a:xfrm>
        </p:spPr>
        <p:txBody>
          <a:bodyPr>
            <a:noAutofit/>
          </a:bodyPr>
          <a:lstStyle/>
          <a:p>
            <a:r>
              <a:rPr lang="en-US" sz="3600" dirty="0"/>
              <a:t>For Challenge 1: Data Collection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56C427-0013-4006-8DAA-558E7F132593}"/>
              </a:ext>
            </a:extLst>
          </p:cNvPr>
          <p:cNvSpPr/>
          <p:nvPr/>
        </p:nvSpPr>
        <p:spPr bwMode="auto">
          <a:xfrm>
            <a:off x="1810871" y="3663536"/>
            <a:ext cx="2387389" cy="764969"/>
          </a:xfrm>
          <a:prstGeom prst="roundRect">
            <a:avLst/>
          </a:prstGeom>
          <a:solidFill>
            <a:srgbClr val="F0AEE3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SG" sz="1400" b="1" u="sng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Step-1: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SG" altLang="zh-CN" sz="14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Raw</a:t>
            </a:r>
            <a:r>
              <a:rPr lang="zh-CN" altLang="en-US" sz="14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</a:t>
            </a:r>
            <a:r>
              <a:rPr lang="en-SG" altLang="zh-CN" sz="14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Data Collection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SG" sz="10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(Conversations or App Screenshots)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1A2A01-2C05-42CF-A8F0-585E80DF9C2C}"/>
              </a:ext>
            </a:extLst>
          </p:cNvPr>
          <p:cNvSpPr/>
          <p:nvPr/>
        </p:nvSpPr>
        <p:spPr bwMode="auto">
          <a:xfrm>
            <a:off x="4718682" y="3663536"/>
            <a:ext cx="2276857" cy="764969"/>
          </a:xfrm>
          <a:prstGeom prst="roundRect">
            <a:avLst/>
          </a:prstGeom>
          <a:solidFill>
            <a:srgbClr val="F0AEE3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SG" sz="1400" b="1" u="sng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Step-2: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SG" sz="14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Memories</a:t>
            </a:r>
            <a:r>
              <a:rPr lang="zh-CN" altLang="en-US" sz="14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</a:t>
            </a:r>
            <a:r>
              <a:rPr lang="en-SG" altLang="zh-CN" sz="14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Generation</a:t>
            </a:r>
            <a:endParaRPr lang="en-SG" sz="14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50BA1E-B5B4-4B86-A872-D743EB5D7A5E}"/>
              </a:ext>
            </a:extLst>
          </p:cNvPr>
          <p:cNvSpPr/>
          <p:nvPr/>
        </p:nvSpPr>
        <p:spPr bwMode="auto">
          <a:xfrm>
            <a:off x="7515961" y="3663534"/>
            <a:ext cx="2276857" cy="764969"/>
          </a:xfrm>
          <a:prstGeom prst="roundRect">
            <a:avLst/>
          </a:prstGeom>
          <a:solidFill>
            <a:srgbClr val="F0AEE3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SG" sz="1400" b="1" u="sng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Step-3: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SG" sz="14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QA</a:t>
            </a:r>
            <a:r>
              <a:rPr lang="zh-CN" altLang="en-US" sz="14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</a:t>
            </a:r>
            <a:r>
              <a:rPr lang="en-SG" altLang="zh-CN" sz="14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Pairs Generation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SG" altLang="zh-CN" sz="10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(with</a:t>
            </a:r>
            <a:r>
              <a:rPr lang="zh-CN" altLang="en-US" sz="10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</a:t>
            </a:r>
            <a:r>
              <a:rPr lang="en-SG" altLang="zh-CN" sz="10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required</a:t>
            </a:r>
            <a:r>
              <a:rPr lang="zh-CN" altLang="en-US" sz="10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</a:t>
            </a:r>
            <a:r>
              <a:rPr lang="en-SG" altLang="zh-CN" sz="10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memories)</a:t>
            </a:r>
            <a:endParaRPr lang="en-SG" sz="10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065335-B85F-4C7A-9B3C-80CE9E3F39A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 bwMode="auto">
          <a:xfrm>
            <a:off x="4198260" y="4046021"/>
            <a:ext cx="520422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479EAB-A826-4A62-B4DB-08201987B1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 bwMode="auto">
          <a:xfrm flipV="1">
            <a:off x="6995539" y="4046019"/>
            <a:ext cx="520422" cy="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D9C665D-8AC4-49CA-A1A0-63BC194A7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815" y="5087473"/>
            <a:ext cx="3934820" cy="1607932"/>
          </a:xfrm>
          <a:prstGeom prst="rect">
            <a:avLst/>
          </a:prstGeom>
        </p:spPr>
      </p:pic>
      <p:sp>
        <p:nvSpPr>
          <p:cNvPr id="9" name="右箭头 73">
            <a:extLst>
              <a:ext uri="{FF2B5EF4-FFF2-40B4-BE49-F238E27FC236}">
                <a16:creationId xmlns:a16="http://schemas.microsoft.com/office/drawing/2014/main" id="{395E3DEB-4CFA-44E9-94EA-BD1441374947}"/>
              </a:ext>
            </a:extLst>
          </p:cNvPr>
          <p:cNvSpPr/>
          <p:nvPr/>
        </p:nvSpPr>
        <p:spPr>
          <a:xfrm rot="5400000" flipH="1">
            <a:off x="2869626" y="4609948"/>
            <a:ext cx="417483" cy="387715"/>
          </a:xfrm>
          <a:prstGeom prst="rightArrow">
            <a:avLst/>
          </a:prstGeom>
          <a:solidFill>
            <a:srgbClr val="3D6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7E3739-D88F-46CC-8CDC-458956C4E9F3}"/>
              </a:ext>
            </a:extLst>
          </p:cNvPr>
          <p:cNvSpPr/>
          <p:nvPr/>
        </p:nvSpPr>
        <p:spPr>
          <a:xfrm>
            <a:off x="3274997" y="4518663"/>
            <a:ext cx="1842171" cy="568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SG" altLang="zh-CN" sz="11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Raw data filtering based </a:t>
            </a:r>
          </a:p>
          <a:p>
            <a:pPr lvl="0">
              <a:lnSpc>
                <a:spcPct val="150000"/>
              </a:lnSpc>
              <a:defRPr/>
            </a:pPr>
            <a:r>
              <a:rPr lang="en-SG" altLang="zh-CN" sz="11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 the business scope</a:t>
            </a:r>
            <a:endParaRPr lang="en-US" altLang="zh-CN" sz="1100" b="1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E5AE5C-07C4-42C6-B74D-35FDC212E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724" y="1859764"/>
            <a:ext cx="2675652" cy="1354549"/>
          </a:xfrm>
          <a:prstGeom prst="rect">
            <a:avLst/>
          </a:prstGeom>
        </p:spPr>
      </p:pic>
      <p:sp>
        <p:nvSpPr>
          <p:cNvPr id="12" name="右箭头 73">
            <a:extLst>
              <a:ext uri="{FF2B5EF4-FFF2-40B4-BE49-F238E27FC236}">
                <a16:creationId xmlns:a16="http://schemas.microsoft.com/office/drawing/2014/main" id="{F21A973D-0F1D-4826-9AA3-27AB6B9D80E0}"/>
              </a:ext>
            </a:extLst>
          </p:cNvPr>
          <p:cNvSpPr/>
          <p:nvPr/>
        </p:nvSpPr>
        <p:spPr>
          <a:xfrm rot="16200000" flipH="1">
            <a:off x="5636267" y="3234265"/>
            <a:ext cx="417483" cy="387715"/>
          </a:xfrm>
          <a:prstGeom prst="rightArrow">
            <a:avLst/>
          </a:prstGeom>
          <a:solidFill>
            <a:srgbClr val="3D6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B2DFDC-003B-49F4-9A39-45690BB2D4F5}"/>
              </a:ext>
            </a:extLst>
          </p:cNvPr>
          <p:cNvSpPr/>
          <p:nvPr/>
        </p:nvSpPr>
        <p:spPr>
          <a:xfrm>
            <a:off x="6084552" y="3239387"/>
            <a:ext cx="1537600" cy="314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SG" altLang="zh-CN" sz="11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Format</a:t>
            </a:r>
            <a:r>
              <a:rPr lang="zh-CN" altLang="en-US" sz="11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SG" altLang="zh-CN" sz="11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</a:t>
            </a:r>
            <a:r>
              <a:rPr lang="zh-CN" altLang="en-US" sz="11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SG" altLang="zh-CN" sz="11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memories</a:t>
            </a:r>
            <a:endParaRPr lang="en-US" altLang="zh-CN" sz="1100" b="1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C522E3-050A-4544-896A-71E53519D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978" y="5096214"/>
            <a:ext cx="3934821" cy="1623457"/>
          </a:xfrm>
          <a:prstGeom prst="rect">
            <a:avLst/>
          </a:prstGeom>
        </p:spPr>
      </p:pic>
      <p:sp>
        <p:nvSpPr>
          <p:cNvPr id="16" name="右箭头 73">
            <a:extLst>
              <a:ext uri="{FF2B5EF4-FFF2-40B4-BE49-F238E27FC236}">
                <a16:creationId xmlns:a16="http://schemas.microsoft.com/office/drawing/2014/main" id="{0D28C23C-F9DB-4835-87BE-88B812B21539}"/>
              </a:ext>
            </a:extLst>
          </p:cNvPr>
          <p:cNvSpPr/>
          <p:nvPr/>
        </p:nvSpPr>
        <p:spPr>
          <a:xfrm rot="5400000" flipH="1">
            <a:off x="8367645" y="4540003"/>
            <a:ext cx="417483" cy="387715"/>
          </a:xfrm>
          <a:prstGeom prst="rightArrow">
            <a:avLst/>
          </a:prstGeom>
          <a:solidFill>
            <a:srgbClr val="3D6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EA0BED-BE07-46F6-B806-ED7848842397}"/>
              </a:ext>
            </a:extLst>
          </p:cNvPr>
          <p:cNvSpPr/>
          <p:nvPr/>
        </p:nvSpPr>
        <p:spPr>
          <a:xfrm>
            <a:off x="8770244" y="4442263"/>
            <a:ext cx="3105337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QA pairs and the required memories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are used for further RL training</a:t>
            </a:r>
          </a:p>
        </p:txBody>
      </p:sp>
    </p:spTree>
    <p:extLst>
      <p:ext uri="{BB962C8B-B14F-4D97-AF65-F5344CB8AC3E}">
        <p14:creationId xmlns:p14="http://schemas.microsoft.com/office/powerpoint/2010/main" val="318189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09078DE-2845-008E-69B2-4510B207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791" y="1089883"/>
            <a:ext cx="10713210" cy="730507"/>
          </a:xfrm>
        </p:spPr>
        <p:txBody>
          <a:bodyPr>
            <a:noAutofit/>
          </a:bodyPr>
          <a:lstStyle/>
          <a:p>
            <a:r>
              <a:rPr lang="en-US" sz="3600" dirty="0"/>
              <a:t>F</a:t>
            </a:r>
            <a:r>
              <a:rPr lang="en-US" altLang="zh-CN" sz="3600" dirty="0"/>
              <a:t>or Challenge 2 &amp; 3</a:t>
            </a:r>
            <a:r>
              <a:rPr lang="en-US" sz="3600" dirty="0"/>
              <a:t>: Editability </a:t>
            </a:r>
            <a:r>
              <a:rPr lang="en-US" altLang="zh-CN" sz="3600" dirty="0"/>
              <a:t>and </a:t>
            </a:r>
            <a:r>
              <a:rPr lang="en-US" altLang="zh-CN" sz="3600" dirty="0" err="1"/>
              <a:t>Selectability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66705-46DF-407B-AAFE-053141417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12" y="1998325"/>
            <a:ext cx="7262956" cy="3997496"/>
          </a:xfrm>
          <a:prstGeom prst="rect">
            <a:avLst/>
          </a:prstGeom>
        </p:spPr>
      </p:pic>
      <p:sp>
        <p:nvSpPr>
          <p:cNvPr id="5" name="矩形 24">
            <a:extLst>
              <a:ext uri="{FF2B5EF4-FFF2-40B4-BE49-F238E27FC236}">
                <a16:creationId xmlns:a16="http://schemas.microsoft.com/office/drawing/2014/main" id="{52D980C6-32ED-4B0B-895F-0531949D3100}"/>
              </a:ext>
            </a:extLst>
          </p:cNvPr>
          <p:cNvSpPr/>
          <p:nvPr/>
        </p:nvSpPr>
        <p:spPr>
          <a:xfrm>
            <a:off x="225193" y="2090442"/>
            <a:ext cx="2339327" cy="1655197"/>
          </a:xfrm>
          <a:prstGeom prst="rect">
            <a:avLst/>
          </a:prstGeom>
          <a:ln>
            <a:solidFill>
              <a:srgbClr val="66CCFF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altLang="zh-CN" sz="1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Insert</a:t>
            </a:r>
            <a:r>
              <a:rPr lang="zh-CN" altLang="en-US" sz="1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SG" altLang="zh-CN" sz="1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Delete</a:t>
            </a:r>
            <a:r>
              <a:rPr lang="zh-CN" altLang="en-US" sz="1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SG" altLang="zh-CN" sz="1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Replace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defTabSz="91447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00" b="1" u="sng" dirty="0">
                <a:solidFill>
                  <a:srgbClr val="1D1D1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Memory in Ticket Scenario : </a:t>
            </a:r>
          </a:p>
          <a:p>
            <a:pPr lvl="0" defTabSz="914478">
              <a:lnSpc>
                <a:spcPct val="150000"/>
              </a:lnSpc>
              <a:defRPr/>
            </a:pPr>
            <a:r>
              <a:rPr lang="en-US" altLang="zh-CN" sz="1100" dirty="0">
                <a:solidFill>
                  <a:srgbClr val="1D1D1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Collect new seat numbers (</a:t>
            </a:r>
            <a:r>
              <a:rPr lang="en-US" altLang="zh-CN" sz="1100" b="1" dirty="0">
                <a:solidFill>
                  <a:srgbClr val="1D1D1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insert</a:t>
            </a:r>
            <a:r>
              <a:rPr lang="en-US" altLang="zh-CN" sz="1100" dirty="0">
                <a:solidFill>
                  <a:srgbClr val="1D1D1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), change the departure time of the ticket (</a:t>
            </a:r>
            <a:r>
              <a:rPr lang="en-US" altLang="zh-CN" sz="1100" b="1" dirty="0">
                <a:solidFill>
                  <a:srgbClr val="1D1D1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replace</a:t>
            </a:r>
            <a:r>
              <a:rPr lang="en-US" altLang="zh-CN" sz="1100" dirty="0">
                <a:solidFill>
                  <a:srgbClr val="1D1D1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), coupon expiration (</a:t>
            </a:r>
            <a:r>
              <a:rPr lang="en-US" altLang="zh-CN" sz="1100" b="1" dirty="0">
                <a:solidFill>
                  <a:srgbClr val="1D1D1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delete</a:t>
            </a:r>
            <a:r>
              <a:rPr lang="en-US" altLang="zh-CN" sz="1100" dirty="0">
                <a:solidFill>
                  <a:srgbClr val="1D1D1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kumimoji="0" lang="en-SG" altLang="zh-CN" sz="110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6" name="右箭头 73">
            <a:extLst>
              <a:ext uri="{FF2B5EF4-FFF2-40B4-BE49-F238E27FC236}">
                <a16:creationId xmlns:a16="http://schemas.microsoft.com/office/drawing/2014/main" id="{E3B0D1BA-69D5-4BAB-9E7E-1DB5591C2314}"/>
              </a:ext>
            </a:extLst>
          </p:cNvPr>
          <p:cNvSpPr/>
          <p:nvPr/>
        </p:nvSpPr>
        <p:spPr>
          <a:xfrm rot="10800000" flipH="1">
            <a:off x="2494120" y="2471393"/>
            <a:ext cx="417483" cy="387715"/>
          </a:xfrm>
          <a:prstGeom prst="rightArrow">
            <a:avLst/>
          </a:prstGeom>
          <a:solidFill>
            <a:srgbClr val="3D6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4">
            <a:extLst>
              <a:ext uri="{FF2B5EF4-FFF2-40B4-BE49-F238E27FC236}">
                <a16:creationId xmlns:a16="http://schemas.microsoft.com/office/drawing/2014/main" id="{56922001-E189-4C66-BA74-024AA18385CA}"/>
              </a:ext>
            </a:extLst>
          </p:cNvPr>
          <p:cNvSpPr/>
          <p:nvPr/>
        </p:nvSpPr>
        <p:spPr>
          <a:xfrm>
            <a:off x="225193" y="4046355"/>
            <a:ext cx="2357202" cy="2415469"/>
          </a:xfrm>
          <a:prstGeom prst="rect">
            <a:avLst/>
          </a:prstGeom>
          <a:ln>
            <a:solidFill>
              <a:srgbClr val="66CCFF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Multilayered EMG</a:t>
            </a:r>
          </a:p>
          <a:p>
            <a:pPr marL="171450" marR="0" lvl="0" indent="-171450" algn="l" defTabSz="9144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altLang="zh-CN" sz="1100" b="1" u="sng" dirty="0">
                <a:solidFill>
                  <a:srgbClr val="1D1D1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Tree:</a:t>
            </a:r>
            <a:r>
              <a:rPr lang="zh-CN" altLang="en-US" sz="1100" b="1" dirty="0">
                <a:solidFill>
                  <a:srgbClr val="1D1D1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SG" altLang="zh-CN" sz="1100" dirty="0">
                <a:solidFill>
                  <a:srgbClr val="1D1D1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The first two layers are p</a:t>
            </a:r>
            <a:r>
              <a:rPr kumimoji="0" lang="en-SG" altLang="zh-CN" sz="110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re-defined based on the business scope</a:t>
            </a:r>
            <a:endParaRPr lang="en-US" altLang="zh-CN" sz="1100" dirty="0">
              <a:solidFill>
                <a:srgbClr val="1D1D1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71450" lvl="0" indent="-171450" defTabSz="91447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SG" altLang="zh-CN" sz="1100" b="1" i="0" u="sng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Graph</a:t>
            </a:r>
            <a:r>
              <a:rPr lang="en-SG" altLang="zh-CN" sz="1100" b="1" u="sng" dirty="0">
                <a:solidFill>
                  <a:srgbClr val="1D1D1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CN" altLang="en-US" sz="1100" b="1" dirty="0">
                <a:solidFill>
                  <a:srgbClr val="1D1D1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1100" dirty="0">
                <a:solidFill>
                  <a:srgbClr val="1D1D1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Supports locating nodes to be modified and then performing edit operations, where in-degree nodes are with their corresponding memories</a:t>
            </a:r>
            <a:endParaRPr kumimoji="0" lang="en-SG" altLang="zh-CN" sz="110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右箭头 73">
            <a:extLst>
              <a:ext uri="{FF2B5EF4-FFF2-40B4-BE49-F238E27FC236}">
                <a16:creationId xmlns:a16="http://schemas.microsoft.com/office/drawing/2014/main" id="{55454C59-BDD3-4A42-8E69-701226D9889E}"/>
              </a:ext>
            </a:extLst>
          </p:cNvPr>
          <p:cNvSpPr/>
          <p:nvPr/>
        </p:nvSpPr>
        <p:spPr>
          <a:xfrm rot="10800000" flipH="1">
            <a:off x="2484976" y="4887493"/>
            <a:ext cx="417483" cy="387715"/>
          </a:xfrm>
          <a:prstGeom prst="rightArrow">
            <a:avLst/>
          </a:prstGeom>
          <a:solidFill>
            <a:srgbClr val="3D6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73">
            <a:extLst>
              <a:ext uri="{FF2B5EF4-FFF2-40B4-BE49-F238E27FC236}">
                <a16:creationId xmlns:a16="http://schemas.microsoft.com/office/drawing/2014/main" id="{E58C015C-4B5C-4304-B5F4-B5F5457D0F3A}"/>
              </a:ext>
            </a:extLst>
          </p:cNvPr>
          <p:cNvSpPr/>
          <p:nvPr/>
        </p:nvSpPr>
        <p:spPr>
          <a:xfrm rot="16200000" flipH="1">
            <a:off x="10916719" y="2215850"/>
            <a:ext cx="417483" cy="387715"/>
          </a:xfrm>
          <a:prstGeom prst="rightArrow">
            <a:avLst/>
          </a:prstGeom>
          <a:solidFill>
            <a:srgbClr val="3D6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73">
            <a:extLst>
              <a:ext uri="{FF2B5EF4-FFF2-40B4-BE49-F238E27FC236}">
                <a16:creationId xmlns:a16="http://schemas.microsoft.com/office/drawing/2014/main" id="{E917A8A8-8383-4708-B1A5-D00BF69B09E2}"/>
              </a:ext>
            </a:extLst>
          </p:cNvPr>
          <p:cNvSpPr/>
          <p:nvPr/>
        </p:nvSpPr>
        <p:spPr>
          <a:xfrm flipH="1">
            <a:off x="9713155" y="2770347"/>
            <a:ext cx="417483" cy="387715"/>
          </a:xfrm>
          <a:prstGeom prst="rightArrow">
            <a:avLst/>
          </a:prstGeom>
          <a:solidFill>
            <a:srgbClr val="3D6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73">
            <a:extLst>
              <a:ext uri="{FF2B5EF4-FFF2-40B4-BE49-F238E27FC236}">
                <a16:creationId xmlns:a16="http://schemas.microsoft.com/office/drawing/2014/main" id="{949BE05A-89EF-4D0D-98BB-1C42DFC904CC}"/>
              </a:ext>
            </a:extLst>
          </p:cNvPr>
          <p:cNvSpPr/>
          <p:nvPr/>
        </p:nvSpPr>
        <p:spPr>
          <a:xfrm rot="5400000" flipH="1">
            <a:off x="8548565" y="5783001"/>
            <a:ext cx="417483" cy="387715"/>
          </a:xfrm>
          <a:prstGeom prst="rightArrow">
            <a:avLst/>
          </a:prstGeom>
          <a:solidFill>
            <a:srgbClr val="3D6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CCECD-C39F-4B02-BE72-5EDCECF203FB}"/>
              </a:ext>
            </a:extLst>
          </p:cNvPr>
          <p:cNvSpPr txBox="1"/>
          <p:nvPr/>
        </p:nvSpPr>
        <p:spPr>
          <a:xfrm>
            <a:off x="6702945" y="6205636"/>
            <a:ext cx="344562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b="1"/>
            </a:lvl1pPr>
          </a:lstStyle>
          <a:p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: Integrate the results of natural language generation into three downstream applications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A00A2-4C17-45BD-85A2-D12B46B49874}"/>
              </a:ext>
            </a:extLst>
          </p:cNvPr>
          <p:cNvSpPr txBox="1"/>
          <p:nvPr/>
        </p:nvSpPr>
        <p:spPr>
          <a:xfrm>
            <a:off x="8205642" y="1859825"/>
            <a:ext cx="382499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b="1"/>
            </a:lvl1pPr>
          </a:lstStyle>
          <a:p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: Search from the nodes activated by questions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3A7624-8977-402D-BE3D-40D435EF07D3}"/>
              </a:ext>
            </a:extLst>
          </p:cNvPr>
          <p:cNvSpPr txBox="1"/>
          <p:nvPr/>
        </p:nvSpPr>
        <p:spPr>
          <a:xfrm>
            <a:off x="10148568" y="2641040"/>
            <a:ext cx="188206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HK"/>
            </a:defPPr>
            <a:lvl1pPr>
              <a:defRPr b="1"/>
            </a:lvl1pPr>
          </a:lstStyle>
          <a:p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: Graph traversal to decide whether to include critical memories</a:t>
            </a:r>
          </a:p>
        </p:txBody>
      </p:sp>
    </p:spTree>
    <p:extLst>
      <p:ext uri="{BB962C8B-B14F-4D97-AF65-F5344CB8AC3E}">
        <p14:creationId xmlns:p14="http://schemas.microsoft.com/office/powerpoint/2010/main" val="89815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52A3BF-F30C-4D13-A14E-8C61EF07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600" dirty="0">
                <a:latin typeface="Tahoma (Headings)"/>
              </a:rPr>
              <a:t>Experiments: Question Answering, Autofill Forms, and User Services</a:t>
            </a:r>
          </a:p>
        </p:txBody>
      </p:sp>
      <p:sp>
        <p:nvSpPr>
          <p:cNvPr id="16" name="文本框 4">
            <a:extLst>
              <a:ext uri="{FF2B5EF4-FFF2-40B4-BE49-F238E27FC236}">
                <a16:creationId xmlns:a16="http://schemas.microsoft.com/office/drawing/2014/main" id="{D28D9E33-3229-4F85-A8EF-0A0CA1058A5B}"/>
              </a:ext>
            </a:extLst>
          </p:cNvPr>
          <p:cNvSpPr txBox="1"/>
          <p:nvPr/>
        </p:nvSpPr>
        <p:spPr>
          <a:xfrm>
            <a:off x="8580334" y="3979089"/>
            <a:ext cx="2974336" cy="993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400" fontAlgn="base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SG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Continuous Edits</a:t>
            </a:r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SG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Compared with</a:t>
            </a:r>
            <a:r>
              <a:rPr lang="en-SG" altLang="zh-CN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SG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the best baseline</a:t>
            </a:r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SG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EMG-RAG illustrates a good </a:t>
            </a:r>
            <a:r>
              <a:rPr lang="en-SG" altLang="zh-CN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editability</a:t>
            </a:r>
            <a:r>
              <a:rPr lang="en-SG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, and achieves </a:t>
            </a: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10.6%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9.5%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9.7%</a:t>
            </a:r>
            <a:r>
              <a:rPr lang="zh-CN" altLang="en-US" sz="1200" b="1" dirty="0">
                <a:solidFill>
                  <a:schemeClr val="accent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SG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on QA, AF, and QS. </a:t>
            </a:r>
            <a:endParaRPr lang="en-SG" sz="1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4">
            <a:extLst>
              <a:ext uri="{FF2B5EF4-FFF2-40B4-BE49-F238E27FC236}">
                <a16:creationId xmlns:a16="http://schemas.microsoft.com/office/drawing/2014/main" id="{B1388FBA-6409-42E6-9268-61D392596791}"/>
              </a:ext>
            </a:extLst>
          </p:cNvPr>
          <p:cNvSpPr txBox="1"/>
          <p:nvPr/>
        </p:nvSpPr>
        <p:spPr>
          <a:xfrm>
            <a:off x="8556549" y="2212642"/>
            <a:ext cx="2974336" cy="1279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fontAlgn="base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SG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Improvements</a:t>
            </a:r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SG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EMG-RAG can incorporate different LLM architectures, and achieve </a:t>
            </a:r>
            <a:r>
              <a:rPr lang="en-US" altLang="zh-CN" sz="13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18.4%, 2.2%, 3.7% </a:t>
            </a:r>
            <a:r>
              <a:rPr lang="en-SG" altLang="zh-CN" sz="13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(2.9%</a:t>
            </a:r>
            <a:r>
              <a:rPr lang="zh-CN" altLang="en-US" sz="13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SG" altLang="zh-CN" sz="13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and 5.5%</a:t>
            </a:r>
            <a:r>
              <a:rPr lang="zh-CN" altLang="en-US" sz="13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SG" altLang="zh-CN" sz="13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improvements on QA, AF, US (Reminder and Travel).</a:t>
            </a:r>
            <a:endParaRPr lang="en-SG" altLang="zh-CN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F764B-1B13-4CB2-974A-83A1C6E61EB0}"/>
              </a:ext>
            </a:extLst>
          </p:cNvPr>
          <p:cNvSpPr txBox="1"/>
          <p:nvPr/>
        </p:nvSpPr>
        <p:spPr>
          <a:xfrm>
            <a:off x="8580333" y="1980820"/>
            <a:ext cx="3236501" cy="215444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SG" altLang="zh-CN" sz="14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Downstream Applications</a:t>
            </a:r>
            <a:endParaRPr kumimoji="1" lang="en-SG" sz="14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4">
            <a:extLst>
              <a:ext uri="{FF2B5EF4-FFF2-40B4-BE49-F238E27FC236}">
                <a16:creationId xmlns:a16="http://schemas.microsoft.com/office/drawing/2014/main" id="{766FC2B6-33A0-4231-8356-BB619E2138A2}"/>
              </a:ext>
            </a:extLst>
          </p:cNvPr>
          <p:cNvSpPr txBox="1"/>
          <p:nvPr/>
        </p:nvSpPr>
        <p:spPr>
          <a:xfrm>
            <a:off x="8580335" y="5022696"/>
            <a:ext cx="2974336" cy="1685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400" fontAlgn="base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SG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Ablation</a:t>
            </a:r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SG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study</a:t>
            </a:r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SG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&amp; Cold-start</a:t>
            </a:r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SG" altLang="zh-CN" sz="12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Warm-start</a:t>
            </a:r>
            <a:r>
              <a:rPr lang="en-SG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and</a:t>
            </a:r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SG" altLang="zh-CN" sz="1200" b="1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Policy Gradient </a:t>
            </a:r>
            <a:r>
              <a:rPr lang="en-SG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both contribute to the end-to-end results</a:t>
            </a:r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；</a:t>
            </a:r>
            <a:r>
              <a:rPr lang="en-SG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EMG</a:t>
            </a:r>
            <a:r>
              <a:rPr lang="en-SG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-RAG</a:t>
            </a:r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SG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incorporates </a:t>
            </a:r>
            <a:r>
              <a:rPr lang="en-SG" altLang="zh-CN" sz="1200" b="1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online learning </a:t>
            </a:r>
            <a:r>
              <a:rPr lang="en-SG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for the cold-start issue</a:t>
            </a:r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SG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based on real online queries</a:t>
            </a:r>
            <a:r>
              <a:rPr lang="en-SG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and human labelled answers for optimization.</a:t>
            </a:r>
            <a:endParaRPr lang="en-SG" sz="1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2037F2-3F36-4569-AC2B-393258BD8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29" y="1878498"/>
            <a:ext cx="6778126" cy="479208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BD9F32A-2072-4EE1-A9E5-7D3E752063A4}"/>
              </a:ext>
            </a:extLst>
          </p:cNvPr>
          <p:cNvSpPr txBox="1"/>
          <p:nvPr/>
        </p:nvSpPr>
        <p:spPr>
          <a:xfrm>
            <a:off x="8556549" y="3765868"/>
            <a:ext cx="3236501" cy="215444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SG" altLang="zh-CN" sz="14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Editing &amp; Cold-start</a:t>
            </a:r>
            <a:endParaRPr kumimoji="1" lang="en-SG" sz="14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5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B59F-04B0-4AF5-78AF-3750E95F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77706-D9E9-048D-31CD-98C4CB0D7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11527" y="1987062"/>
            <a:ext cx="4167554" cy="41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88469"/>
      </p:ext>
    </p:extLst>
  </p:cSld>
  <p:clrMapOvr>
    <a:masterClrMapping/>
  </p:clrMapOvr>
</p:sld>
</file>

<file path=ppt/theme/theme1.xml><?xml version="1.0" encoding="utf-8"?>
<a:theme xmlns:a="http://schemas.openxmlformats.org/drawingml/2006/main" name="Prof. Liu'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of. Liu's" id="{FC612C34-5701-4D08-A9BF-20DE2FB5841B}" vid="{A00E899B-E1C9-4448-8A87-C6B18400CF51}"/>
    </a:ext>
  </a:ext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Prof. Liu's</Template>
  <TotalTime>17730</TotalTime>
  <Words>636</Words>
  <Application>Microsoft Office PowerPoint</Application>
  <PresentationFormat>Widescreen</PresentationFormat>
  <Paragraphs>69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微软雅黑</vt:lpstr>
      <vt:lpstr>微软雅黑</vt:lpstr>
      <vt:lpstr>MS PGothic</vt:lpstr>
      <vt:lpstr>MS PGothic</vt:lpstr>
      <vt:lpstr>新細明體</vt:lpstr>
      <vt:lpstr>宋体</vt:lpstr>
      <vt:lpstr>Tahoma (Headings)</vt:lpstr>
      <vt:lpstr>Arial</vt:lpstr>
      <vt:lpstr>Calibri</vt:lpstr>
      <vt:lpstr>Garamond</vt:lpstr>
      <vt:lpstr>Tahoma</vt:lpstr>
      <vt:lpstr>Wingdings</vt:lpstr>
      <vt:lpstr>Prof. Liu's</vt:lpstr>
      <vt:lpstr>Edge</vt:lpstr>
      <vt:lpstr>EMG-RAG: Crafting Personalized Agents through Retrieval-Augmented Generation on Editable Memory Graphs</vt:lpstr>
      <vt:lpstr>Background: LLM-based Personalized AI Assistant</vt:lpstr>
      <vt:lpstr>For Challenge 1: Data Collection</vt:lpstr>
      <vt:lpstr>For Challenge 2 &amp; 3: Editability and Selectability</vt:lpstr>
      <vt:lpstr>Experiments: Question Answering, Autofill Forms, and User Services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Long</dc:creator>
  <cp:lastModifiedBy>wangzheng</cp:lastModifiedBy>
  <cp:revision>875</cp:revision>
  <dcterms:created xsi:type="dcterms:W3CDTF">2018-01-30T10:56:50Z</dcterms:created>
  <dcterms:modified xsi:type="dcterms:W3CDTF">2024-07-01T09:44:38Z</dcterms:modified>
</cp:coreProperties>
</file>