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9"/>
  </p:notesMasterIdLst>
  <p:sldIdLst>
    <p:sldId id="256" r:id="rId3"/>
    <p:sldId id="2007580155" r:id="rId4"/>
    <p:sldId id="2007580138" r:id="rId5"/>
    <p:sldId id="2007580176" r:id="rId6"/>
    <p:sldId id="2007580147" r:id="rId7"/>
    <p:sldId id="2007580179" r:id="rId8"/>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Long" initials="CL" lastIdx="1" clrIdx="0">
    <p:extLst>
      <p:ext uri="{19B8F6BF-5375-455C-9EA6-DF929625EA0E}">
        <p15:presenceInfo xmlns:p15="http://schemas.microsoft.com/office/powerpoint/2012/main" userId="47303863dbd97e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BE1"/>
    <a:srgbClr val="F46C18"/>
    <a:srgbClr val="CA6D10"/>
    <a:srgbClr val="FF8989"/>
    <a:srgbClr val="0099FF"/>
    <a:srgbClr val="66CCFF"/>
    <a:srgbClr val="CCFFCC"/>
    <a:srgbClr val="FFCCFF"/>
    <a:srgbClr val="CCFF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6" autoAdjust="0"/>
    <p:restoredTop sz="93462" autoAdjust="0"/>
  </p:normalViewPr>
  <p:slideViewPr>
    <p:cSldViewPr snapToGrid="0">
      <p:cViewPr>
        <p:scale>
          <a:sx n="100" d="100"/>
          <a:sy n="100" d="100"/>
        </p:scale>
        <p:origin x="93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393DA-8587-44D6-9E8F-883027701E04}" type="datetimeFigureOut">
              <a:rPr lang="en-GB" smtClean="0"/>
              <a:t>25/06/2024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57576-4036-4077-876A-4D5A4B51F2B0}" type="slidenum">
              <a:rPr lang="en-GB" smtClean="0"/>
              <a:t>‹#›</a:t>
            </a:fld>
            <a:endParaRPr lang="en-GB"/>
          </a:p>
        </p:txBody>
      </p:sp>
    </p:spTree>
    <p:extLst>
      <p:ext uri="{BB962C8B-B14F-4D97-AF65-F5344CB8AC3E}">
        <p14:creationId xmlns:p14="http://schemas.microsoft.com/office/powerpoint/2010/main" val="383067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C1789-CC30-CCDF-97E5-67830F4CD6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FBDAC4-5E1B-25BC-9CE4-93988CC398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DC058-F93E-2442-8511-BD212F0CD6FF}"/>
              </a:ext>
            </a:extLst>
          </p:cNvPr>
          <p:cNvSpPr>
            <a:spLocks noGrp="1"/>
          </p:cNvSpPr>
          <p:nvPr>
            <p:ph type="body" idx="1"/>
          </p:nvPr>
        </p:nvSpPr>
        <p:spPr/>
        <p:txBody>
          <a:bodyPr/>
          <a:lstStyle/>
          <a:p>
            <a:pPr marL="0" indent="0">
              <a:buNone/>
            </a:pPr>
            <a:endParaRPr lang="zh-HK" altLang="en-US" dirty="0"/>
          </a:p>
        </p:txBody>
      </p:sp>
      <p:sp>
        <p:nvSpPr>
          <p:cNvPr id="4" name="Slide Number Placeholder 3">
            <a:extLst>
              <a:ext uri="{FF2B5EF4-FFF2-40B4-BE49-F238E27FC236}">
                <a16:creationId xmlns:a16="http://schemas.microsoft.com/office/drawing/2014/main" id="{46C6DB70-E00D-A969-9EEF-484B1C6074CE}"/>
              </a:ext>
            </a:extLst>
          </p:cNvPr>
          <p:cNvSpPr>
            <a:spLocks noGrp="1"/>
          </p:cNvSpPr>
          <p:nvPr>
            <p:ph type="sldNum" sz="quarter" idx="10"/>
          </p:nvPr>
        </p:nvSpPr>
        <p:spPr/>
        <p:txBody>
          <a:bodyPr/>
          <a:lstStyle/>
          <a:p>
            <a:fld id="{60557576-4036-4077-876A-4D5A4B51F2B0}" type="slidenum">
              <a:rPr lang="en-GB" smtClean="0"/>
              <a:t>1</a:t>
            </a:fld>
            <a:endParaRPr lang="en-GB"/>
          </a:p>
        </p:txBody>
      </p:sp>
    </p:spTree>
    <p:extLst>
      <p:ext uri="{BB962C8B-B14F-4D97-AF65-F5344CB8AC3E}">
        <p14:creationId xmlns:p14="http://schemas.microsoft.com/office/powerpoint/2010/main" val="339026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4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3</a:t>
            </a:fld>
            <a:endParaRPr lang="en-SG"/>
          </a:p>
        </p:txBody>
      </p:sp>
    </p:spTree>
    <p:extLst>
      <p:ext uri="{BB962C8B-B14F-4D97-AF65-F5344CB8AC3E}">
        <p14:creationId xmlns:p14="http://schemas.microsoft.com/office/powerpoint/2010/main" val="91928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4</a:t>
            </a:fld>
            <a:endParaRPr lang="en-SG"/>
          </a:p>
        </p:txBody>
      </p:sp>
    </p:spTree>
    <p:extLst>
      <p:ext uri="{BB962C8B-B14F-4D97-AF65-F5344CB8AC3E}">
        <p14:creationId xmlns:p14="http://schemas.microsoft.com/office/powerpoint/2010/main" val="370736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5</a:t>
            </a:fld>
            <a:endParaRPr lang="en-SG"/>
          </a:p>
        </p:txBody>
      </p:sp>
    </p:spTree>
    <p:extLst>
      <p:ext uri="{BB962C8B-B14F-4D97-AF65-F5344CB8AC3E}">
        <p14:creationId xmlns:p14="http://schemas.microsoft.com/office/powerpoint/2010/main" val="57322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922" name="Group 2"/>
          <p:cNvGrpSpPr>
            <a:grpSpLocks/>
          </p:cNvGrpSpPr>
          <p:nvPr/>
        </p:nvGrpSpPr>
        <p:grpSpPr bwMode="auto">
          <a:xfrm>
            <a:off x="1" y="2438401"/>
            <a:ext cx="12012084"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zh-TW" noProof="0"/>
              <a:t>Click to edit Master title style</a:t>
            </a:r>
            <a:endParaRPr lang="zh-TW" altLang="en-US" noProof="0"/>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zh-TW" noProof="0"/>
              <a:t>Click to edit Master subtitle style</a:t>
            </a:r>
            <a:endParaRPr lang="zh-TW" altLang="en-US" noProof="0"/>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34D345EB-B0A5-4646-98CA-B6E3E01765CC}" type="datetime1">
              <a:rPr lang="en-GB" smtClean="0"/>
              <a:t>25/06/2024</a:t>
            </a:fld>
            <a:endParaRPr lang="en-GB"/>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en-GB"/>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83893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C29B435B-B099-4B2E-926E-55C5C737FFA7}" type="datetime1">
              <a:rPr lang="en-GB" smtClean="0"/>
              <a:t>25/06/2024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58433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altLang="zh-HK"/>
              <a:t>Click to edit Master title style</a:t>
            </a:r>
            <a:endParaRPr lang="zh-HK" altLang="en-US"/>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AC1F1BF8-E17B-4B6E-8CBF-3DF614A1B740}" type="datetime1">
              <a:rPr lang="en-GB" smtClean="0"/>
              <a:t>25/06/2024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38068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34585" y="214314"/>
            <a:ext cx="10390716" cy="1462087"/>
          </a:xfrm>
        </p:spPr>
        <p:txBody>
          <a:bodyPr/>
          <a:lstStyle/>
          <a:p>
            <a:r>
              <a:rPr lang="en-US" altLang="zh-HK"/>
              <a:t>Click to edit Master title style</a:t>
            </a:r>
            <a:endParaRPr lang="zh-HK" altLang="en-US"/>
          </a:p>
        </p:txBody>
      </p:sp>
      <p:sp>
        <p:nvSpPr>
          <p:cNvPr id="3" name="Content Placeholder 2"/>
          <p:cNvSpPr>
            <a:spLocks noGrp="1"/>
          </p:cNvSpPr>
          <p:nvPr>
            <p:ph sz="quarter" idx="1"/>
          </p:nvPr>
        </p:nvSpPr>
        <p:spPr>
          <a:xfrm>
            <a:off x="15769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quarter" idx="2"/>
          </p:nvPr>
        </p:nvSpPr>
        <p:spPr>
          <a:xfrm>
            <a:off x="68601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Content Placeholder 4"/>
          <p:cNvSpPr>
            <a:spLocks noGrp="1"/>
          </p:cNvSpPr>
          <p:nvPr>
            <p:ph sz="quarter" idx="3"/>
          </p:nvPr>
        </p:nvSpPr>
        <p:spPr>
          <a:xfrm>
            <a:off x="15769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Content Placeholder 5"/>
          <p:cNvSpPr>
            <a:spLocks noGrp="1"/>
          </p:cNvSpPr>
          <p:nvPr>
            <p:ph sz="quarter" idx="4"/>
          </p:nvPr>
        </p:nvSpPr>
        <p:spPr>
          <a:xfrm>
            <a:off x="68601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p:cNvSpPr>
            <a:spLocks noGrp="1"/>
          </p:cNvSpPr>
          <p:nvPr>
            <p:ph type="dt" sz="half" idx="10"/>
          </p:nvPr>
        </p:nvSpPr>
        <p:spPr>
          <a:xfrm>
            <a:off x="1549400" y="6243638"/>
            <a:ext cx="2540000" cy="457200"/>
          </a:xfrm>
        </p:spPr>
        <p:txBody>
          <a:bodyPr/>
          <a:lstStyle>
            <a:lvl1pPr>
              <a:defRPr/>
            </a:lvl1pPr>
          </a:lstStyle>
          <a:p>
            <a:fld id="{31BF4872-1531-4ED2-8DE1-5A574DFB1F53}" type="datetime1">
              <a:rPr lang="en-GB" smtClean="0"/>
              <a:t>25/06/2024</a:t>
            </a:fld>
            <a:endParaRPr lang="en-GB"/>
          </a:p>
        </p:txBody>
      </p:sp>
      <p:sp>
        <p:nvSpPr>
          <p:cNvPr id="8" name="Footer Placeholder 7"/>
          <p:cNvSpPr>
            <a:spLocks noGrp="1"/>
          </p:cNvSpPr>
          <p:nvPr>
            <p:ph type="ftr" sz="quarter" idx="11"/>
          </p:nvPr>
        </p:nvSpPr>
        <p:spPr>
          <a:xfrm>
            <a:off x="4876800" y="6243638"/>
            <a:ext cx="3860800" cy="457200"/>
          </a:xfrm>
        </p:spPr>
        <p:txBody>
          <a:bodyPr/>
          <a:lstStyle>
            <a:lvl1pPr>
              <a:defRPr/>
            </a:lvl1pPr>
          </a:lstStyle>
          <a:p>
            <a:endParaRPr lang="en-GB"/>
          </a:p>
        </p:txBody>
      </p:sp>
      <p:sp>
        <p:nvSpPr>
          <p:cNvPr id="9" name="Slide Number Placeholder 8"/>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1961638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able Placeholder 2"/>
          <p:cNvSpPr>
            <a:spLocks noGrp="1"/>
          </p:cNvSpPr>
          <p:nvPr>
            <p:ph type="tbl" idx="1"/>
          </p:nvPr>
        </p:nvSpPr>
        <p:spPr>
          <a:xfrm>
            <a:off x="1576917" y="2017713"/>
            <a:ext cx="10363200" cy="4114800"/>
          </a:xfrm>
        </p:spPr>
        <p:txBody>
          <a:bodyPr/>
          <a:lstStyle/>
          <a:p>
            <a:r>
              <a:rPr lang="en-US" altLang="zh-HK"/>
              <a:t>Click icon to add table</a:t>
            </a:r>
            <a:endParaRPr lang="zh-HK" altLang="en-US"/>
          </a:p>
        </p:txBody>
      </p:sp>
      <p:sp>
        <p:nvSpPr>
          <p:cNvPr id="4" name="Date Placeholder 3"/>
          <p:cNvSpPr>
            <a:spLocks noGrp="1"/>
          </p:cNvSpPr>
          <p:nvPr>
            <p:ph type="dt" sz="half" idx="10"/>
          </p:nvPr>
        </p:nvSpPr>
        <p:spPr>
          <a:xfrm>
            <a:off x="1549400" y="6243638"/>
            <a:ext cx="2540000" cy="457200"/>
          </a:xfrm>
        </p:spPr>
        <p:txBody>
          <a:bodyPr/>
          <a:lstStyle>
            <a:lvl1pPr>
              <a:defRPr/>
            </a:lvl1pPr>
          </a:lstStyle>
          <a:p>
            <a:fld id="{474A9C4D-EA58-481D-93E4-A53A7C808CCE}" type="datetime1">
              <a:rPr lang="en-GB" smtClean="0"/>
              <a:t>25/06/2024</a:t>
            </a:fld>
            <a:endParaRPr lang="en-GB"/>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endParaRPr lang="en-GB"/>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5143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68601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p:cNvSpPr>
            <a:spLocks noGrp="1"/>
          </p:cNvSpPr>
          <p:nvPr>
            <p:ph type="dt" sz="half" idx="10"/>
          </p:nvPr>
        </p:nvSpPr>
        <p:spPr>
          <a:xfrm>
            <a:off x="1549400" y="6243638"/>
            <a:ext cx="2540000" cy="457200"/>
          </a:xfrm>
        </p:spPr>
        <p:txBody>
          <a:bodyPr/>
          <a:lstStyle>
            <a:lvl1pPr>
              <a:defRPr/>
            </a:lvl1pPr>
          </a:lstStyle>
          <a:p>
            <a:fld id="{6896B38E-0345-49E7-BE68-17AC2E488B5F}" type="datetime1">
              <a:rPr lang="en-GB" smtClean="0"/>
              <a:t>25/06/2024</a:t>
            </a:fld>
            <a:endParaRPr lang="en-GB"/>
          </a:p>
        </p:txBody>
      </p:sp>
      <p:sp>
        <p:nvSpPr>
          <p:cNvPr id="6" name="Footer Placeholder 5"/>
          <p:cNvSpPr>
            <a:spLocks noGrp="1"/>
          </p:cNvSpPr>
          <p:nvPr>
            <p:ph type="ftr" sz="quarter" idx="11"/>
          </p:nvPr>
        </p:nvSpPr>
        <p:spPr>
          <a:xfrm>
            <a:off x="4876800" y="6243638"/>
            <a:ext cx="38608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555501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quarter" idx="2"/>
          </p:nvPr>
        </p:nvSpPr>
        <p:spPr>
          <a:xfrm>
            <a:off x="68601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Content Placeholder 4"/>
          <p:cNvSpPr>
            <a:spLocks noGrp="1"/>
          </p:cNvSpPr>
          <p:nvPr>
            <p:ph sz="quarter" idx="3"/>
          </p:nvPr>
        </p:nvSpPr>
        <p:spPr>
          <a:xfrm>
            <a:off x="68601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Date Placeholder 5"/>
          <p:cNvSpPr>
            <a:spLocks noGrp="1"/>
          </p:cNvSpPr>
          <p:nvPr>
            <p:ph type="dt" sz="half" idx="10"/>
          </p:nvPr>
        </p:nvSpPr>
        <p:spPr>
          <a:xfrm>
            <a:off x="1549400" y="6243638"/>
            <a:ext cx="2540000" cy="457200"/>
          </a:xfrm>
        </p:spPr>
        <p:txBody>
          <a:bodyPr/>
          <a:lstStyle>
            <a:lvl1pPr>
              <a:defRPr/>
            </a:lvl1pPr>
          </a:lstStyle>
          <a:p>
            <a:fld id="{7302A32F-B957-4253-B50A-EA6582C2ED25}" type="datetime1">
              <a:rPr lang="en-GB" smtClean="0"/>
              <a:t>25/06/2024</a:t>
            </a:fld>
            <a:endParaRPr lang="en-GB"/>
          </a:p>
        </p:txBody>
      </p:sp>
      <p:sp>
        <p:nvSpPr>
          <p:cNvPr id="7" name="Footer Placeholder 6"/>
          <p:cNvSpPr>
            <a:spLocks noGrp="1"/>
          </p:cNvSpPr>
          <p:nvPr>
            <p:ph type="ftr" sz="quarter" idx="11"/>
          </p:nvPr>
        </p:nvSpPr>
        <p:spPr>
          <a:xfrm>
            <a:off x="4876800" y="6243638"/>
            <a:ext cx="3860800" cy="457200"/>
          </a:xfrm>
        </p:spPr>
        <p:txBody>
          <a:bodyPr/>
          <a:lstStyle>
            <a:lvl1pPr>
              <a:defRPr/>
            </a:lvl1pPr>
          </a:lstStyle>
          <a:p>
            <a:endParaRPr lang="en-GB"/>
          </a:p>
        </p:txBody>
      </p:sp>
      <p:sp>
        <p:nvSpPr>
          <p:cNvPr id="8" name="Slide Number Placeholder 7"/>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372743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sz="1800"/>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sz="1800"/>
          </a:p>
        </p:txBody>
      </p:sp>
      <p:sp>
        <p:nvSpPr>
          <p:cNvPr id="54274"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54275"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Footer Placeholder 5"/>
          <p:cNvSpPr>
            <a:spLocks noGrp="1" noChangeArrowheads="1"/>
          </p:cNvSpPr>
          <p:nvPr>
            <p:ph type="ftr" sz="quarter" idx="10"/>
          </p:nvPr>
        </p:nvSpPr>
        <p:spPr>
          <a:xfrm>
            <a:off x="914400" y="6243638"/>
            <a:ext cx="7112000" cy="457200"/>
          </a:xfrm>
        </p:spPr>
        <p:txBody>
          <a:bodyPr/>
          <a:lstStyle>
            <a:lvl1pPr algn="ctr">
              <a:defRPr>
                <a:latin typeface="+mj-lt"/>
              </a:defRPr>
            </a:lvl1pPr>
          </a:lstStyle>
          <a:p>
            <a:pPr>
              <a:defRPr/>
            </a:pPr>
            <a:endParaRPr lang="en-US" altLang="en-US"/>
          </a:p>
        </p:txBody>
      </p:sp>
      <p:sp>
        <p:nvSpPr>
          <p:cNvPr id="7" name="Slide Number Placeholder 6"/>
          <p:cNvSpPr>
            <a:spLocks noGrp="1" noChangeArrowheads="1"/>
          </p:cNvSpPr>
          <p:nvPr>
            <p:ph type="sldNum" sz="quarter" idx="11"/>
          </p:nvPr>
        </p:nvSpPr>
        <p:spPr/>
        <p:txBody>
          <a:bodyPr/>
          <a:lstStyle>
            <a:lvl1pPr>
              <a:defRPr/>
            </a:lvl1pPr>
          </a:lstStyle>
          <a:p>
            <a:fld id="{5EF11AC8-2AEC-4871-8834-E5671D72F2E9}" type="slidenum">
              <a:rPr lang="en-US" altLang="en-US"/>
              <a:pPr/>
              <a:t>‹#›</a:t>
            </a:fld>
            <a:endParaRPr lang="en-US" altLang="en-US"/>
          </a:p>
        </p:txBody>
      </p:sp>
    </p:spTree>
    <p:extLst>
      <p:ext uri="{BB962C8B-B14F-4D97-AF65-F5344CB8AC3E}">
        <p14:creationId xmlns:p14="http://schemas.microsoft.com/office/powerpoint/2010/main" val="1812814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F35F3295-3B87-4863-908A-364B41A9975D}" type="slidenum">
              <a:rPr lang="en-US" altLang="en-US"/>
              <a:pPr/>
              <a:t>‹#›</a:t>
            </a:fld>
            <a:endParaRPr lang="en-US" altLang="en-US"/>
          </a:p>
        </p:txBody>
      </p:sp>
    </p:spTree>
    <p:extLst>
      <p:ext uri="{BB962C8B-B14F-4D97-AF65-F5344CB8AC3E}">
        <p14:creationId xmlns:p14="http://schemas.microsoft.com/office/powerpoint/2010/main" val="2984422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4499725E-8E15-4576-813C-69F312542089}" type="slidenum">
              <a:rPr lang="en-US" altLang="en-US"/>
              <a:pPr/>
              <a:t>‹#›</a:t>
            </a:fld>
            <a:endParaRPr lang="en-US" altLang="en-US"/>
          </a:p>
        </p:txBody>
      </p:sp>
    </p:spTree>
    <p:extLst>
      <p:ext uri="{BB962C8B-B14F-4D97-AF65-F5344CB8AC3E}">
        <p14:creationId xmlns:p14="http://schemas.microsoft.com/office/powerpoint/2010/main" val="1138002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8297BFC5-7F50-4BA5-A1A8-F37478288628}" type="slidenum">
              <a:rPr lang="en-US" altLang="en-US"/>
              <a:pPr/>
              <a:t>‹#›</a:t>
            </a:fld>
            <a:endParaRPr lang="en-US" altLang="en-US"/>
          </a:p>
        </p:txBody>
      </p:sp>
    </p:spTree>
    <p:extLst>
      <p:ext uri="{BB962C8B-B14F-4D97-AF65-F5344CB8AC3E}">
        <p14:creationId xmlns:p14="http://schemas.microsoft.com/office/powerpoint/2010/main" val="125496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idx="1"/>
          </p:nvPr>
        </p:nvSpPr>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8CC9CBF4-4392-4798-A87E-01CD6F8C35A4}" type="datetime1">
              <a:rPr lang="en-GB" smtClean="0"/>
              <a:t>25/06/2024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497919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fld id="{B9EAC64F-FC23-4B91-9E6F-7D66FED815B5}" type="slidenum">
              <a:rPr lang="en-US" altLang="en-US"/>
              <a:pPr/>
              <a:t>‹#›</a:t>
            </a:fld>
            <a:endParaRPr lang="en-US" altLang="en-US"/>
          </a:p>
        </p:txBody>
      </p:sp>
    </p:spTree>
    <p:extLst>
      <p:ext uri="{BB962C8B-B14F-4D97-AF65-F5344CB8AC3E}">
        <p14:creationId xmlns:p14="http://schemas.microsoft.com/office/powerpoint/2010/main" val="3003061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fld id="{380C6663-8C90-4CB1-B227-3589356F865F}" type="slidenum">
              <a:rPr lang="en-US" altLang="en-US"/>
              <a:pPr/>
              <a:t>‹#›</a:t>
            </a:fld>
            <a:endParaRPr lang="en-US" altLang="en-US"/>
          </a:p>
        </p:txBody>
      </p:sp>
    </p:spTree>
    <p:extLst>
      <p:ext uri="{BB962C8B-B14F-4D97-AF65-F5344CB8AC3E}">
        <p14:creationId xmlns:p14="http://schemas.microsoft.com/office/powerpoint/2010/main" val="530123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fld id="{D862C7AE-6BB3-40B4-8F1B-30EB2267714E}" type="slidenum">
              <a:rPr lang="en-US" altLang="en-US"/>
              <a:pPr/>
              <a:t>‹#›</a:t>
            </a:fld>
            <a:endParaRPr lang="en-US" altLang="en-US"/>
          </a:p>
        </p:txBody>
      </p:sp>
    </p:spTree>
    <p:extLst>
      <p:ext uri="{BB962C8B-B14F-4D97-AF65-F5344CB8AC3E}">
        <p14:creationId xmlns:p14="http://schemas.microsoft.com/office/powerpoint/2010/main" val="1307790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EB1B8D01-13EB-408A-AD54-B98A047B9F7B}" type="slidenum">
              <a:rPr lang="en-US" altLang="en-US"/>
              <a:pPr/>
              <a:t>‹#›</a:t>
            </a:fld>
            <a:endParaRPr lang="en-US" altLang="en-US"/>
          </a:p>
        </p:txBody>
      </p:sp>
    </p:spTree>
    <p:extLst>
      <p:ext uri="{BB962C8B-B14F-4D97-AF65-F5344CB8AC3E}">
        <p14:creationId xmlns:p14="http://schemas.microsoft.com/office/powerpoint/2010/main" val="101248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B6B656CF-14FB-4356-A4E1-B37C4EDB714D}" type="slidenum">
              <a:rPr lang="en-US" altLang="en-US"/>
              <a:pPr/>
              <a:t>‹#›</a:t>
            </a:fld>
            <a:endParaRPr lang="en-US" altLang="en-US"/>
          </a:p>
        </p:txBody>
      </p:sp>
    </p:spTree>
    <p:extLst>
      <p:ext uri="{BB962C8B-B14F-4D97-AF65-F5344CB8AC3E}">
        <p14:creationId xmlns:p14="http://schemas.microsoft.com/office/powerpoint/2010/main" val="21824382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112D3275-D05A-425D-85D0-77E44AF56392}" type="slidenum">
              <a:rPr lang="en-US" altLang="en-US"/>
              <a:pPr/>
              <a:t>‹#›</a:t>
            </a:fld>
            <a:endParaRPr lang="en-US" altLang="en-US"/>
          </a:p>
        </p:txBody>
      </p:sp>
    </p:spTree>
    <p:extLst>
      <p:ext uri="{BB962C8B-B14F-4D97-AF65-F5344CB8AC3E}">
        <p14:creationId xmlns:p14="http://schemas.microsoft.com/office/powerpoint/2010/main" val="34829520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3C4C06A0-BBBE-4EA0-9FCF-550FAF0A0F87}" type="slidenum">
              <a:rPr lang="en-US" altLang="en-US"/>
              <a:pPr/>
              <a:t>‹#›</a:t>
            </a:fld>
            <a:endParaRPr lang="en-US" altLang="en-US"/>
          </a:p>
        </p:txBody>
      </p:sp>
    </p:spTree>
    <p:extLst>
      <p:ext uri="{BB962C8B-B14F-4D97-AF65-F5344CB8AC3E}">
        <p14:creationId xmlns:p14="http://schemas.microsoft.com/office/powerpoint/2010/main" val="4088654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a:lstStyle/>
          <a:p>
            <a:pPr lvl="0"/>
            <a:r>
              <a:rPr lang="en-US" noProof="0"/>
              <a:t>Click icon to add table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F316A0ED-0AEE-404E-A865-9A587B21FB7C}" type="slidenum">
              <a:rPr lang="en-US" altLang="en-US"/>
              <a:pPr/>
              <a:t>‹#›</a:t>
            </a:fld>
            <a:endParaRPr lang="en-US" altLang="en-US"/>
          </a:p>
        </p:txBody>
      </p:sp>
    </p:spTree>
    <p:extLst>
      <p:ext uri="{BB962C8B-B14F-4D97-AF65-F5344CB8AC3E}">
        <p14:creationId xmlns:p14="http://schemas.microsoft.com/office/powerpoint/2010/main" val="278198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ltLang="zh-HK"/>
              <a:t>Click to edit Master title style</a:t>
            </a:r>
            <a:endParaRPr lang="zh-HK" alt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a:t>Edit Master text styles</a:t>
            </a:r>
          </a:p>
        </p:txBody>
      </p:sp>
      <p:sp>
        <p:nvSpPr>
          <p:cNvPr id="4" name="Date Placeholder 3"/>
          <p:cNvSpPr>
            <a:spLocks noGrp="1"/>
          </p:cNvSpPr>
          <p:nvPr>
            <p:ph type="dt" sz="half" idx="10"/>
          </p:nvPr>
        </p:nvSpPr>
        <p:spPr/>
        <p:txBody>
          <a:bodyPr/>
          <a:lstStyle>
            <a:lvl1pPr>
              <a:defRPr/>
            </a:lvl1pPr>
          </a:lstStyle>
          <a:p>
            <a:fld id="{A930F90B-DF74-4D62-BC59-51841C35E82C}" type="datetime1">
              <a:rPr lang="en-GB" smtClean="0"/>
              <a:t>25/06/2024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414715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68601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p:cNvSpPr>
            <a:spLocks noGrp="1"/>
          </p:cNvSpPr>
          <p:nvPr>
            <p:ph type="dt" sz="half" idx="10"/>
          </p:nvPr>
        </p:nvSpPr>
        <p:spPr/>
        <p:txBody>
          <a:bodyPr/>
          <a:lstStyle>
            <a:lvl1pPr>
              <a:defRPr/>
            </a:lvl1pPr>
          </a:lstStyle>
          <a:p>
            <a:fld id="{7287BFFC-9CA5-4E50-B049-45D96DD1724B}" type="datetime1">
              <a:rPr lang="en-GB" smtClean="0"/>
              <a:t>25/06/2024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69482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ltLang="zh-HK"/>
              <a:t>Click to edit Master title style</a:t>
            </a:r>
            <a:endParaRPr lang="zh-HK" alt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p:cNvSpPr>
            <a:spLocks noGrp="1"/>
          </p:cNvSpPr>
          <p:nvPr>
            <p:ph type="dt" sz="half" idx="10"/>
          </p:nvPr>
        </p:nvSpPr>
        <p:spPr/>
        <p:txBody>
          <a:bodyPr/>
          <a:lstStyle>
            <a:lvl1pPr>
              <a:defRPr/>
            </a:lvl1pPr>
          </a:lstStyle>
          <a:p>
            <a:fld id="{985B9811-0636-4B1B-A1CD-1FDAE8537323}" type="datetime1">
              <a:rPr lang="en-GB" smtClean="0"/>
              <a:t>25/06/2024</a:t>
            </a:fld>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72635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Date Placeholder 2"/>
          <p:cNvSpPr>
            <a:spLocks noGrp="1"/>
          </p:cNvSpPr>
          <p:nvPr>
            <p:ph type="dt" sz="half" idx="10"/>
          </p:nvPr>
        </p:nvSpPr>
        <p:spPr/>
        <p:txBody>
          <a:bodyPr/>
          <a:lstStyle>
            <a:lvl1pPr>
              <a:defRPr/>
            </a:lvl1pPr>
          </a:lstStyle>
          <a:p>
            <a:fld id="{BD2B3FEC-A6EB-4CD3-A747-9603BB9E2157}" type="datetime1">
              <a:rPr lang="en-GB" smtClean="0"/>
              <a:t>25/06/2024</a:t>
            </a:fld>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60288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C20FF9-DC68-4F79-B9BC-1FDC3119E9CF}" type="datetime1">
              <a:rPr lang="en-GB" smtClean="0"/>
              <a:t>25/06/2024</a:t>
            </a:fld>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84817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ltLang="zh-HK"/>
              <a:t>Click to edit Master title style</a:t>
            </a:r>
            <a:endParaRPr lang="zh-HK" alt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Edit Master text styles</a:t>
            </a:r>
          </a:p>
        </p:txBody>
      </p:sp>
      <p:sp>
        <p:nvSpPr>
          <p:cNvPr id="5" name="Date Placeholder 4"/>
          <p:cNvSpPr>
            <a:spLocks noGrp="1"/>
          </p:cNvSpPr>
          <p:nvPr>
            <p:ph type="dt" sz="half" idx="10"/>
          </p:nvPr>
        </p:nvSpPr>
        <p:spPr/>
        <p:txBody>
          <a:bodyPr/>
          <a:lstStyle>
            <a:lvl1pPr>
              <a:defRPr/>
            </a:lvl1pPr>
          </a:lstStyle>
          <a:p>
            <a:fld id="{BB52D110-C635-452D-B267-EAD0F8B99BF9}" type="datetime1">
              <a:rPr lang="en-GB" smtClean="0"/>
              <a:t>25/06/2024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30586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ltLang="zh-HK"/>
              <a:t>Click to edit Master title style</a:t>
            </a:r>
            <a:endParaRPr lang="zh-HK" alt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HK"/>
              <a:t>Click icon to add picture</a:t>
            </a:r>
            <a:endParaRPr lang="zh-HK" alt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Edit Master text styles</a:t>
            </a:r>
          </a:p>
        </p:txBody>
      </p:sp>
      <p:sp>
        <p:nvSpPr>
          <p:cNvPr id="5" name="Date Placeholder 4"/>
          <p:cNvSpPr>
            <a:spLocks noGrp="1"/>
          </p:cNvSpPr>
          <p:nvPr>
            <p:ph type="dt" sz="half" idx="10"/>
          </p:nvPr>
        </p:nvSpPr>
        <p:spPr/>
        <p:txBody>
          <a:bodyPr/>
          <a:lstStyle>
            <a:lvl1pPr>
              <a:defRPr/>
            </a:lvl1pPr>
          </a:lstStyle>
          <a:p>
            <a:fld id="{E6E1ECD7-CE9E-4761-A327-DC1BCF18DC8C}" type="datetime1">
              <a:rPr lang="en-GB" smtClean="0"/>
              <a:t>25/06/2024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171306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fld id="{CDFC2330-3429-4128-9CCD-062C2B7CFE4F}" type="datetime1">
              <a:rPr lang="en-GB" smtClean="0"/>
              <a:t>25/06/2024</a:t>
            </a:fld>
            <a:endParaRPr lang="en-GB"/>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endParaRPr lang="en-GB"/>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D1BEA26D-B322-40F1-9D3C-0941F5C3DE08}" type="slidenum">
              <a:rPr lang="en-GB" smtClean="0"/>
              <a:t>‹#›</a:t>
            </a:fld>
            <a:endParaRPr lang="en-GB"/>
          </a:p>
        </p:txBody>
      </p:sp>
    </p:spTree>
    <p:extLst>
      <p:ext uri="{BB962C8B-B14F-4D97-AF65-F5344CB8AC3E}">
        <p14:creationId xmlns:p14="http://schemas.microsoft.com/office/powerpoint/2010/main" val="1213170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3253" name="Rectangle 5"/>
          <p:cNvSpPr>
            <a:spLocks noGrp="1" noChangeArrowheads="1"/>
          </p:cNvSpPr>
          <p:nvPr>
            <p:ph type="ftr" sz="quarter" idx="3"/>
          </p:nvPr>
        </p:nvSpPr>
        <p:spPr bwMode="auto">
          <a:xfrm>
            <a:off x="609600" y="6248400"/>
            <a:ext cx="741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Garamond" pitchFamily="18" charset="0"/>
                <a:ea typeface="+mn-ea"/>
                <a:cs typeface="+mn-cs"/>
              </a:defRPr>
            </a:lvl1pPr>
          </a:lstStyle>
          <a:p>
            <a:pPr>
              <a:defRPr/>
            </a:pPr>
            <a:endParaRPr lang="en-US" altLang="en-US"/>
          </a:p>
        </p:txBody>
      </p:sp>
      <p:sp>
        <p:nvSpPr>
          <p:cNvPr id="53254"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Garamond" panose="02020404030301010803" pitchFamily="18" charset="0"/>
              </a:defRPr>
            </a:lvl1pPr>
          </a:lstStyle>
          <a:p>
            <a:fld id="{D2F96822-9940-4BBE-B120-967E89A847D3}" type="slidenum">
              <a:rPr lang="en-US" altLang="en-US"/>
              <a:pPr/>
              <a:t>‹#›</a:t>
            </a:fld>
            <a:endParaRPr lang="en-US" altLang="en-US"/>
          </a:p>
        </p:txBody>
      </p:sp>
      <p:sp>
        <p:nvSpPr>
          <p:cNvPr id="1030" name="Freeform 7"/>
          <p:cNvSpPr>
            <a:spLocks noChangeArrowheads="1"/>
          </p:cNvSpPr>
          <p:nvPr/>
        </p:nvSpPr>
        <p:spPr bwMode="auto">
          <a:xfrm>
            <a:off x="508000" y="228600"/>
            <a:ext cx="109728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sz="1800"/>
          </a:p>
        </p:txBody>
      </p:sp>
      <p:sp>
        <p:nvSpPr>
          <p:cNvPr id="1031"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sz="1800"/>
          </a:p>
        </p:txBody>
      </p:sp>
    </p:spTree>
    <p:extLst>
      <p:ext uri="{BB962C8B-B14F-4D97-AF65-F5344CB8AC3E}">
        <p14:creationId xmlns:p14="http://schemas.microsoft.com/office/powerpoint/2010/main" val="220514300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dt="0"/>
  <p:txStyles>
    <p:titleStyle>
      <a:lvl1pPr algn="l" rtl="0" eaLnBrk="1" fontAlgn="base" hangingPunct="1">
        <a:spcBef>
          <a:spcPct val="0"/>
        </a:spcBef>
        <a:spcAft>
          <a:spcPct val="0"/>
        </a:spcAft>
        <a:defRPr sz="4200">
          <a:solidFill>
            <a:schemeClr val="tx2"/>
          </a:solidFill>
          <a:latin typeface="+mj-lt"/>
          <a:ea typeface="ＭＳ Ｐゴシック" pitchFamily="34" charset="-128"/>
          <a:cs typeface="ＭＳ Ｐゴシック" charset="0"/>
        </a:defRPr>
      </a:lvl1pPr>
      <a:lvl2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2pPr>
      <a:lvl3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3pPr>
      <a:lvl4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4pPr>
      <a:lvl5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ＭＳ Ｐゴシック" pitchFamily="34" charset="-128"/>
          <a:cs typeface="ＭＳ Ｐゴシック" charset="0"/>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ＭＳ Ｐゴシック" pitchFamily="34" charset="-128"/>
          <a:cs typeface="MS PGothic"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ＭＳ Ｐゴシック" pitchFamily="34" charset="-128"/>
          <a:cs typeface="MS PGothic"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ＭＳ Ｐゴシック" pitchFamily="34" charset="-128"/>
          <a:cs typeface="MS PGothic"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ＭＳ Ｐゴシック" pitchFamily="34" charset="-128"/>
          <a:cs typeface="MS PGothic"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workingjourney.com/wp-content/uploads/2017/06/The-Working-Journey-of-Elon-Musk.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E5C78-3D25-0A88-F771-ED57D6E84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3EC50-684E-26A1-1497-E60EE67910DB}"/>
              </a:ext>
            </a:extLst>
          </p:cNvPr>
          <p:cNvSpPr>
            <a:spLocks noGrp="1"/>
          </p:cNvSpPr>
          <p:nvPr>
            <p:ph type="ctrTitle"/>
          </p:nvPr>
        </p:nvSpPr>
        <p:spPr/>
        <p:txBody>
          <a:bodyPr/>
          <a:lstStyle/>
          <a:p>
            <a:r>
              <a:rPr lang="en-US" sz="2800" dirty="0"/>
              <a:t>M-RAG: Reinforcing Large Language Model Performance through Retrieval-Augmented Generation with Multiple Partitions</a:t>
            </a:r>
            <a:endParaRPr lang="en-GB" sz="2800" dirty="0"/>
          </a:p>
        </p:txBody>
      </p:sp>
      <p:sp>
        <p:nvSpPr>
          <p:cNvPr id="3" name="Subtitle 2">
            <a:extLst>
              <a:ext uri="{FF2B5EF4-FFF2-40B4-BE49-F238E27FC236}">
                <a16:creationId xmlns:a16="http://schemas.microsoft.com/office/drawing/2014/main" id="{60A3DFBE-8FF0-8920-87A2-246822D43851}"/>
              </a:ext>
            </a:extLst>
          </p:cNvPr>
          <p:cNvSpPr>
            <a:spLocks noGrp="1"/>
          </p:cNvSpPr>
          <p:nvPr>
            <p:ph type="subTitle" idx="1"/>
          </p:nvPr>
        </p:nvSpPr>
        <p:spPr>
          <a:xfrm>
            <a:off x="314960" y="3804920"/>
            <a:ext cx="11877040" cy="1752600"/>
          </a:xfrm>
        </p:spPr>
        <p:txBody>
          <a:bodyPr/>
          <a:lstStyle/>
          <a:p>
            <a:r>
              <a:rPr lang="en-US" dirty="0"/>
              <a:t>Zheng Wang, Shu Xian Teo, Jieer Ouyang, </a:t>
            </a:r>
          </a:p>
          <a:p>
            <a:r>
              <a:rPr lang="en-US" dirty="0" err="1"/>
              <a:t>Yongjun</a:t>
            </a:r>
            <a:r>
              <a:rPr lang="en-US" dirty="0"/>
              <a:t> Xu, Wei Shi</a:t>
            </a:r>
            <a:endParaRPr lang="en-US" sz="2400" dirty="0"/>
          </a:p>
          <a:p>
            <a:endParaRPr lang="en-US" sz="2400" dirty="0"/>
          </a:p>
          <a:p>
            <a:r>
              <a:rPr lang="en-US" sz="2400" dirty="0"/>
              <a:t>Huawei Technologies, Co., Ltd.</a:t>
            </a:r>
            <a:endParaRPr lang="en-GB" sz="2400" dirty="0"/>
          </a:p>
        </p:txBody>
      </p:sp>
    </p:spTree>
    <p:extLst>
      <p:ext uri="{BB962C8B-B14F-4D97-AF65-F5344CB8AC3E}">
        <p14:creationId xmlns:p14="http://schemas.microsoft.com/office/powerpoint/2010/main" val="392521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7810" y="1052270"/>
            <a:ext cx="10104245" cy="730507"/>
          </a:xfrm>
        </p:spPr>
        <p:txBody>
          <a:bodyPr>
            <a:noAutofit/>
          </a:bodyPr>
          <a:lstStyle/>
          <a:p>
            <a:r>
              <a:rPr lang="en-US" altLang="zh-CN" sz="3200" dirty="0"/>
              <a:t>Background: An Example of a Large Model Application</a:t>
            </a:r>
            <a:endParaRPr lang="en-US" sz="3200" dirty="0"/>
          </a:p>
        </p:txBody>
      </p:sp>
      <p:sp>
        <p:nvSpPr>
          <p:cNvPr id="41" name="文本框 1">
            <a:extLst>
              <a:ext uri="{FF2B5EF4-FFF2-40B4-BE49-F238E27FC236}">
                <a16:creationId xmlns:a16="http://schemas.microsoft.com/office/drawing/2014/main" id="{FD07CCAA-EC12-4FC5-92EF-FA8C980E651D}"/>
              </a:ext>
            </a:extLst>
          </p:cNvPr>
          <p:cNvSpPr txBox="1"/>
          <p:nvPr/>
        </p:nvSpPr>
        <p:spPr>
          <a:xfrm>
            <a:off x="1821174" y="2083777"/>
            <a:ext cx="3322326" cy="1631216"/>
          </a:xfrm>
          <a:prstGeom prst="rect">
            <a:avLst/>
          </a:prstGeom>
          <a:noFill/>
        </p:spPr>
        <p:txBody>
          <a:bodyPr wrap="square" lIns="0" tIns="0" rIns="0" bIns="0" rtlCol="0">
            <a:spAutoFit/>
          </a:bodyPr>
          <a:lstStyle/>
          <a:p>
            <a:r>
              <a:rPr kumimoji="1" lang="en-US" altLang="zh-CN" sz="1400" b="1" dirty="0">
                <a:solidFill>
                  <a:srgbClr val="000000"/>
                </a:solidFill>
                <a:latin typeface="Arial" panose="020B0604020202020204" pitchFamily="34" charset="0"/>
                <a:ea typeface="微软雅黑" panose="020B0503020204020204" pitchFamily="34" charset="-122"/>
                <a:cs typeface="Arial" panose="020B0604020202020204" pitchFamily="34" charset="0"/>
              </a:rPr>
              <a:t>Elon Musk</a:t>
            </a:r>
          </a:p>
          <a:p>
            <a:pPr marL="285750" indent="-285750">
              <a:buFont typeface="Arial" panose="020B0604020202020204" pitchFamily="34" charset="0"/>
              <a:buChar char="•"/>
            </a:pPr>
            <a:r>
              <a:rPr kumimoji="1" lang="en-US"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Tesla CEO and sole owner of Twitter</a:t>
            </a:r>
          </a:p>
          <a:p>
            <a:pPr marL="285750" indent="-285750">
              <a:buFont typeface="Arial" panose="020B0604020202020204" pitchFamily="34" charset="0"/>
              <a:buChar char="•"/>
            </a:pPr>
            <a:r>
              <a:rPr kumimoji="1" lang="en-US"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Film actor, film producer, and playwright</a:t>
            </a:r>
          </a:p>
          <a:p>
            <a:pPr marL="285750" indent="-285750">
              <a:buFont typeface="Arial" panose="020B0604020202020204" pitchFamily="34" charset="0"/>
              <a:buChar char="•"/>
            </a:pPr>
            <a:r>
              <a:rPr kumimoji="1" lang="en-SG" altLang="zh-CN" sz="1200" dirty="0" err="1">
                <a:solidFill>
                  <a:srgbClr val="000000"/>
                </a:solidFill>
                <a:latin typeface="Arial" panose="020B0604020202020204" pitchFamily="34" charset="0"/>
                <a:ea typeface="Microsoft YaHei" panose="020B0503020204020204" pitchFamily="34" charset="-122"/>
                <a:cs typeface="Arial" panose="020B0604020202020204" pitchFamily="34" charset="0"/>
              </a:rPr>
              <a:t>Biography:</a:t>
            </a:r>
            <a:r>
              <a:rPr kumimoji="1" lang="en-SG" altLang="zh-CN" sz="1200" dirty="0" err="1">
                <a:solidFill>
                  <a:srgbClr val="000000"/>
                </a:solidFill>
                <a:latin typeface="Arial" panose="020B0604020202020204" pitchFamily="34" charset="0"/>
                <a:ea typeface="Microsoft YaHei" panose="020B0503020204020204" pitchFamily="34" charset="-122"/>
                <a:cs typeface="Arial" panose="020B0604020202020204" pitchFamily="34" charset="0"/>
                <a:hlinkClick r:id="rId3"/>
              </a:rPr>
              <a:t>https</a:t>
            </a:r>
            <a:r>
              <a:rPr kumimoji="1" lang="en-SG"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hlinkClick r:id="rId3"/>
              </a:rPr>
              <a:t>://www.theworkingjourney.com/wp-content/uploads/2017/06/The-Working-Journey-of-Elon-Musk.pdf</a:t>
            </a:r>
            <a:r>
              <a:rPr kumimoji="1" lang="en-SG"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endParaRPr kumimoji="1" lang="en-US" altLang="zh-CN" sz="120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pPr>
            <a:endParaRPr kumimoji="1" lang="en-US" altLang="zh-CN" sz="1400" dirty="0">
              <a:solidFill>
                <a:srgbClr val="000000"/>
              </a:solidFill>
              <a:latin typeface="微软雅黑" panose="020B0503020204020204" pitchFamily="34" charset="-122"/>
              <a:ea typeface="微软雅黑" panose="020B0503020204020204" pitchFamily="34" charset="-122"/>
            </a:endParaRPr>
          </a:p>
          <a:p>
            <a:endParaRPr kumimoji="1" lang="zh-CN" altLang="en-US" dirty="0">
              <a:solidFill>
                <a:srgbClr val="000000"/>
              </a:solidFill>
              <a:latin typeface="微软雅黑" panose="020B0503020204020204" pitchFamily="34" charset="-122"/>
              <a:ea typeface="微软雅黑" panose="020B0503020204020204" pitchFamily="34" charset="-122"/>
            </a:endParaRPr>
          </a:p>
        </p:txBody>
      </p:sp>
      <p:sp>
        <p:nvSpPr>
          <p:cNvPr id="43" name="矩形 47">
            <a:extLst>
              <a:ext uri="{FF2B5EF4-FFF2-40B4-BE49-F238E27FC236}">
                <a16:creationId xmlns:a16="http://schemas.microsoft.com/office/drawing/2014/main" id="{D953B269-66FB-4B5B-B1CE-20D759D6D080}"/>
              </a:ext>
            </a:extLst>
          </p:cNvPr>
          <p:cNvSpPr/>
          <p:nvPr/>
        </p:nvSpPr>
        <p:spPr>
          <a:xfrm>
            <a:off x="5962845" y="3104942"/>
            <a:ext cx="6096000" cy="2037480"/>
          </a:xfrm>
          <a:prstGeom prst="rect">
            <a:avLst/>
          </a:prstGeom>
          <a:noFill/>
          <a:ln w="28575">
            <a:solidFill>
              <a:srgbClr val="8BCC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文本框 49">
            <a:extLst>
              <a:ext uri="{FF2B5EF4-FFF2-40B4-BE49-F238E27FC236}">
                <a16:creationId xmlns:a16="http://schemas.microsoft.com/office/drawing/2014/main" id="{1A7C4AAA-C407-4281-A982-E38F36B1E6A0}"/>
              </a:ext>
            </a:extLst>
          </p:cNvPr>
          <p:cNvSpPr txBox="1"/>
          <p:nvPr/>
        </p:nvSpPr>
        <p:spPr>
          <a:xfrm rot="16200000">
            <a:off x="6709038" y="2100411"/>
            <a:ext cx="184666" cy="1698789"/>
          </a:xfrm>
          <a:prstGeom prst="rect">
            <a:avLst/>
          </a:prstGeom>
          <a:solidFill>
            <a:srgbClr val="8BCCF9"/>
          </a:solidFill>
        </p:spPr>
        <p:txBody>
          <a:bodyPr vert="eaVert" wrap="square" lIns="0" tIns="0" rIns="0" bIns="0" rtlCol="0">
            <a:spAutoFit/>
          </a:bodyPr>
          <a:lstStyle/>
          <a:p>
            <a:pPr algn="l"/>
            <a:r>
              <a:rPr kumimoji="1" lang="en-SG" altLang="zh-CN" sz="1200" b="1" dirty="0">
                <a:solidFill>
                  <a:srgbClr val="000000"/>
                </a:solidFill>
                <a:latin typeface="Microsoft YaHei" panose="020B0503020204020204" pitchFamily="34" charset="-122"/>
                <a:ea typeface="Microsoft YaHei" panose="020B0503020204020204" pitchFamily="34" charset="-122"/>
              </a:rPr>
              <a:t>Existing</a:t>
            </a:r>
            <a:r>
              <a:rPr kumimoji="1" lang="zh-CN" altLang="en-US" sz="1200" b="1" dirty="0">
                <a:solidFill>
                  <a:srgbClr val="000000"/>
                </a:solidFill>
                <a:latin typeface="Microsoft YaHei" panose="020B0503020204020204" pitchFamily="34" charset="-122"/>
                <a:ea typeface="Microsoft YaHei" panose="020B0503020204020204" pitchFamily="34" charset="-122"/>
              </a:rPr>
              <a:t> </a:t>
            </a:r>
            <a:r>
              <a:rPr kumimoji="1" lang="en-SG" altLang="zh-CN" sz="1200" b="1" dirty="0">
                <a:solidFill>
                  <a:srgbClr val="000000"/>
                </a:solidFill>
                <a:latin typeface="Microsoft YaHei" panose="020B0503020204020204" pitchFamily="34" charset="-122"/>
                <a:ea typeface="Microsoft YaHei" panose="020B0503020204020204" pitchFamily="34" charset="-122"/>
              </a:rPr>
              <a:t>RAG Answer</a:t>
            </a:r>
            <a:endParaRPr kumimoji="1" lang="zh-CN" altLang="en-US" sz="1200" b="1" dirty="0">
              <a:solidFill>
                <a:srgbClr val="000000"/>
              </a:solidFill>
              <a:latin typeface="Microsoft YaHei" panose="020B0503020204020204" pitchFamily="34" charset="-122"/>
              <a:ea typeface="Microsoft YaHei" panose="020B0503020204020204" pitchFamily="34" charset="-122"/>
            </a:endParaRPr>
          </a:p>
        </p:txBody>
      </p:sp>
      <p:sp>
        <p:nvSpPr>
          <p:cNvPr id="45" name="文本框 57">
            <a:extLst>
              <a:ext uri="{FF2B5EF4-FFF2-40B4-BE49-F238E27FC236}">
                <a16:creationId xmlns:a16="http://schemas.microsoft.com/office/drawing/2014/main" id="{627738D2-420D-40AC-AECC-7A282A8CD523}"/>
              </a:ext>
            </a:extLst>
          </p:cNvPr>
          <p:cNvSpPr txBox="1"/>
          <p:nvPr/>
        </p:nvSpPr>
        <p:spPr>
          <a:xfrm rot="16200000">
            <a:off x="7048014" y="4305537"/>
            <a:ext cx="184666" cy="2376741"/>
          </a:xfrm>
          <a:prstGeom prst="rect">
            <a:avLst/>
          </a:prstGeom>
          <a:solidFill>
            <a:schemeClr val="accent1">
              <a:lumMod val="20000"/>
              <a:lumOff val="80000"/>
            </a:schemeClr>
          </a:solidFill>
        </p:spPr>
        <p:txBody>
          <a:bodyPr vert="eaVert" wrap="none" lIns="0" tIns="0" rIns="0" bIns="0" rtlCol="0">
            <a:spAutoFit/>
          </a:bodyPr>
          <a:lstStyle/>
          <a:p>
            <a:pPr algn="l"/>
            <a:r>
              <a:rPr kumimoji="1" lang="en-SG" altLang="zh-CN" sz="1200" b="1" dirty="0">
                <a:solidFill>
                  <a:schemeClr val="bg2"/>
                </a:solidFill>
                <a:latin typeface="Microsoft YaHei" panose="020B0503020204020204" pitchFamily="34" charset="-122"/>
                <a:ea typeface="Microsoft YaHei" panose="020B0503020204020204" pitchFamily="34" charset="-122"/>
              </a:rPr>
              <a:t>Multiple</a:t>
            </a:r>
            <a:r>
              <a:rPr kumimoji="1" lang="zh-CN" altLang="en-US" sz="1200" b="1" dirty="0">
                <a:solidFill>
                  <a:schemeClr val="bg2"/>
                </a:solidFill>
                <a:latin typeface="Microsoft YaHei" panose="020B0503020204020204" pitchFamily="34" charset="-122"/>
                <a:ea typeface="Microsoft YaHei" panose="020B0503020204020204" pitchFamily="34" charset="-122"/>
              </a:rPr>
              <a:t> </a:t>
            </a:r>
            <a:r>
              <a:rPr kumimoji="1" lang="en-SG" altLang="zh-CN" sz="1200" b="1" dirty="0">
                <a:solidFill>
                  <a:schemeClr val="bg2"/>
                </a:solidFill>
                <a:latin typeface="Microsoft YaHei" panose="020B0503020204020204" pitchFamily="34" charset="-122"/>
                <a:ea typeface="Microsoft YaHei" panose="020B0503020204020204" pitchFamily="34" charset="-122"/>
              </a:rPr>
              <a:t>Partition RAG</a:t>
            </a:r>
            <a:r>
              <a:rPr kumimoji="1" lang="zh-CN" altLang="en-US" sz="1200" b="1" dirty="0">
                <a:solidFill>
                  <a:schemeClr val="bg2"/>
                </a:solidFill>
                <a:latin typeface="Microsoft YaHei" panose="020B0503020204020204" pitchFamily="34" charset="-122"/>
                <a:ea typeface="Microsoft YaHei" panose="020B0503020204020204" pitchFamily="34" charset="-122"/>
              </a:rPr>
              <a:t> </a:t>
            </a:r>
            <a:r>
              <a:rPr kumimoji="1" lang="en-SG" altLang="zh-CN" sz="1200" b="1" dirty="0">
                <a:solidFill>
                  <a:schemeClr val="bg2"/>
                </a:solidFill>
                <a:latin typeface="Microsoft YaHei" panose="020B0503020204020204" pitchFamily="34" charset="-122"/>
                <a:ea typeface="Microsoft YaHei" panose="020B0503020204020204" pitchFamily="34" charset="-122"/>
              </a:rPr>
              <a:t>Answer</a:t>
            </a:r>
            <a:endParaRPr kumimoji="1" lang="zh-CN" altLang="en-US" sz="1200" b="1" dirty="0">
              <a:solidFill>
                <a:schemeClr val="bg2"/>
              </a:solidFill>
              <a:latin typeface="Microsoft YaHei" panose="020B0503020204020204" pitchFamily="34" charset="-122"/>
              <a:ea typeface="Microsoft YaHei" panose="020B0503020204020204" pitchFamily="34" charset="-122"/>
            </a:endParaRPr>
          </a:p>
        </p:txBody>
      </p:sp>
      <p:sp>
        <p:nvSpPr>
          <p:cNvPr id="46" name="文本框 58">
            <a:extLst>
              <a:ext uri="{FF2B5EF4-FFF2-40B4-BE49-F238E27FC236}">
                <a16:creationId xmlns:a16="http://schemas.microsoft.com/office/drawing/2014/main" id="{1DC83CE9-B97C-4B06-9C64-84947B446646}"/>
              </a:ext>
            </a:extLst>
          </p:cNvPr>
          <p:cNvSpPr txBox="1"/>
          <p:nvPr/>
        </p:nvSpPr>
        <p:spPr>
          <a:xfrm rot="16200000">
            <a:off x="6194518" y="1882207"/>
            <a:ext cx="184666" cy="669749"/>
          </a:xfrm>
          <a:prstGeom prst="rect">
            <a:avLst/>
          </a:prstGeom>
          <a:solidFill>
            <a:srgbClr val="FF0000"/>
          </a:solidFill>
        </p:spPr>
        <p:txBody>
          <a:bodyPr vert="eaVert" wrap="square" lIns="0" tIns="0" rIns="0" bIns="0" rtlCol="0">
            <a:spAutoFit/>
          </a:bodyPr>
          <a:lstStyle/>
          <a:p>
            <a:pPr algn="l"/>
            <a:r>
              <a:rPr kumimoji="1" lang="en-SG" altLang="zh-CN" sz="1200" b="1" dirty="0">
                <a:solidFill>
                  <a:schemeClr val="accent3"/>
                </a:solidFill>
                <a:latin typeface="Microsoft YaHei" panose="020B0503020204020204" pitchFamily="34" charset="-122"/>
                <a:ea typeface="Microsoft YaHei" panose="020B0503020204020204" pitchFamily="34" charset="-122"/>
              </a:rPr>
              <a:t>Problem</a:t>
            </a:r>
            <a:endParaRPr kumimoji="1" lang="zh-CN" altLang="en-US" sz="1200" b="1" dirty="0">
              <a:solidFill>
                <a:schemeClr val="accent3"/>
              </a:solidFill>
              <a:latin typeface="Microsoft YaHei" panose="020B0503020204020204" pitchFamily="34" charset="-122"/>
              <a:ea typeface="Microsoft YaHei" panose="020B0503020204020204" pitchFamily="34" charset="-122"/>
            </a:endParaRPr>
          </a:p>
        </p:txBody>
      </p:sp>
      <p:pic>
        <p:nvPicPr>
          <p:cNvPr id="47" name="Picture 4" descr="https://upload.wikimedia.org/wikipedia/commons/thumb/d/d8/Elon_Musk_Royal_Society_%28cropped%29.jpg/220px-Elon_Musk_Royal_Society_%28cropped%29.jpg">
            <a:extLst>
              <a:ext uri="{FF2B5EF4-FFF2-40B4-BE49-F238E27FC236}">
                <a16:creationId xmlns:a16="http://schemas.microsoft.com/office/drawing/2014/main" id="{1E004B9C-85BB-4CE3-950A-9EFA17FCD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21" y="2124748"/>
            <a:ext cx="1002358" cy="133951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09D83293-6D6D-450F-8C92-B0511FFB5810}"/>
              </a:ext>
            </a:extLst>
          </p:cNvPr>
          <p:cNvPicPr>
            <a:picLocks noChangeAspect="1"/>
          </p:cNvPicPr>
          <p:nvPr/>
        </p:nvPicPr>
        <p:blipFill>
          <a:blip r:embed="rId5"/>
          <a:stretch>
            <a:fillRect/>
          </a:stretch>
        </p:blipFill>
        <p:spPr>
          <a:xfrm>
            <a:off x="1919616" y="3236012"/>
            <a:ext cx="2815654" cy="3363409"/>
          </a:xfrm>
          <a:prstGeom prst="rect">
            <a:avLst/>
          </a:prstGeom>
        </p:spPr>
      </p:pic>
      <p:sp>
        <p:nvSpPr>
          <p:cNvPr id="49" name="Rectangle 48">
            <a:extLst>
              <a:ext uri="{FF2B5EF4-FFF2-40B4-BE49-F238E27FC236}">
                <a16:creationId xmlns:a16="http://schemas.microsoft.com/office/drawing/2014/main" id="{6EC33D97-E4DE-4CD1-BABC-4268230C43A3}"/>
              </a:ext>
            </a:extLst>
          </p:cNvPr>
          <p:cNvSpPr/>
          <p:nvPr/>
        </p:nvSpPr>
        <p:spPr>
          <a:xfrm>
            <a:off x="5858658" y="2289492"/>
            <a:ext cx="5464642" cy="461665"/>
          </a:xfrm>
          <a:prstGeom prst="rect">
            <a:avLst/>
          </a:prstGeom>
        </p:spPr>
        <p:txBody>
          <a:bodyPr wrap="square">
            <a:spAutoFit/>
          </a:bodyPr>
          <a:lstStyle/>
          <a:p>
            <a:r>
              <a:rPr lang="en-US" altLang="zh-CN" sz="1200" dirty="0">
                <a:latin typeface="Microsoft YaHei" panose="020B0503020204020204" pitchFamily="34" charset="-122"/>
                <a:ea typeface="Microsoft YaHei" panose="020B0503020204020204" pitchFamily="34" charset="-122"/>
              </a:rPr>
              <a:t>In which episode of "The Big Bang Theory" does Elon Musk appear, and what is the plot?</a:t>
            </a:r>
            <a:endParaRPr lang="en-SG" sz="1200" dirty="0">
              <a:latin typeface="Microsoft YaHei" panose="020B0503020204020204" pitchFamily="34" charset="-122"/>
              <a:ea typeface="Microsoft YaHei" panose="020B0503020204020204" pitchFamily="34" charset="-122"/>
            </a:endParaRPr>
          </a:p>
        </p:txBody>
      </p:sp>
      <p:sp>
        <p:nvSpPr>
          <p:cNvPr id="50" name="矩形 47">
            <a:extLst>
              <a:ext uri="{FF2B5EF4-FFF2-40B4-BE49-F238E27FC236}">
                <a16:creationId xmlns:a16="http://schemas.microsoft.com/office/drawing/2014/main" id="{6DAC62DD-8349-4582-A992-AD84EC82A78C}"/>
              </a:ext>
            </a:extLst>
          </p:cNvPr>
          <p:cNvSpPr/>
          <p:nvPr/>
        </p:nvSpPr>
        <p:spPr>
          <a:xfrm>
            <a:off x="5962844" y="5643805"/>
            <a:ext cx="6096000" cy="767957"/>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Rectangle 50">
            <a:extLst>
              <a:ext uri="{FF2B5EF4-FFF2-40B4-BE49-F238E27FC236}">
                <a16:creationId xmlns:a16="http://schemas.microsoft.com/office/drawing/2014/main" id="{A641E9FE-4E07-4C6A-9CDA-39D5E01853D3}"/>
              </a:ext>
            </a:extLst>
          </p:cNvPr>
          <p:cNvSpPr/>
          <p:nvPr/>
        </p:nvSpPr>
        <p:spPr>
          <a:xfrm>
            <a:off x="5997751" y="5713342"/>
            <a:ext cx="6096000" cy="646331"/>
          </a:xfrm>
          <a:prstGeom prst="rect">
            <a:avLst/>
          </a:prstGeom>
        </p:spPr>
        <p:txBody>
          <a:bodyPr>
            <a:spAutoFit/>
          </a:bodyPr>
          <a:lstStyle/>
          <a:p>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"The Big Bang Theory" </a:t>
            </a:r>
            <a:r>
              <a:rPr lang="en-US" altLang="zh-CN" sz="1200" b="1" dirty="0">
                <a:solidFill>
                  <a:srgbClr val="202122"/>
                </a:solidFill>
                <a:latin typeface="Arial" panose="020B0604020202020204" pitchFamily="34" charset="0"/>
                <a:ea typeface="Microsoft YaHei" panose="020B0503020204020204" pitchFamily="34" charset="-122"/>
                <a:cs typeface="Arial" panose="020B0604020202020204" pitchFamily="34" charset="0"/>
              </a:rPr>
              <a:t>Season 9, Episode 9 </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In this episode of the American TV series, he portrays himself. On Thanksgiving, he </a:t>
            </a:r>
            <a:r>
              <a:rPr lang="en-US" altLang="zh-CN" sz="1200" b="1" dirty="0">
                <a:solidFill>
                  <a:srgbClr val="202122"/>
                </a:solidFill>
                <a:latin typeface="Arial" panose="020B0604020202020204" pitchFamily="34" charset="0"/>
                <a:ea typeface="Microsoft YaHei" panose="020B0503020204020204" pitchFamily="34" charset="-122"/>
                <a:cs typeface="Arial" panose="020B0604020202020204" pitchFamily="34" charset="0"/>
              </a:rPr>
              <a:t>volunteers at a shelter </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with NASA engineer Howard </a:t>
            </a:r>
            <a:r>
              <a:rPr lang="en-US" altLang="zh-CN" sz="1200" dirty="0" err="1">
                <a:solidFill>
                  <a:srgbClr val="202122"/>
                </a:solidFill>
                <a:latin typeface="Arial" panose="020B0604020202020204" pitchFamily="34" charset="0"/>
                <a:ea typeface="Microsoft YaHei" panose="020B0503020204020204" pitchFamily="34" charset="-122"/>
                <a:cs typeface="Arial" panose="020B0604020202020204" pitchFamily="34" charset="0"/>
              </a:rPr>
              <a:t>Wolowitz</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and invites Howard </a:t>
            </a:r>
            <a:r>
              <a:rPr lang="en-US" altLang="zh-CN" sz="1200" dirty="0" err="1">
                <a:solidFill>
                  <a:srgbClr val="202122"/>
                </a:solidFill>
                <a:latin typeface="Arial" panose="020B0604020202020204" pitchFamily="34" charset="0"/>
                <a:ea typeface="Microsoft YaHei" panose="020B0503020204020204" pitchFamily="34" charset="-122"/>
                <a:cs typeface="Arial" panose="020B0604020202020204" pitchFamily="34" charset="0"/>
              </a:rPr>
              <a:t>Wolowitz</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to work with him.</a:t>
            </a:r>
            <a:endParaRPr lang="zh-CN" altLang="en-US" sz="1200" b="0" i="0" dirty="0">
              <a:solidFill>
                <a:srgbClr val="202122"/>
              </a:solidFill>
              <a:effectLst/>
              <a:latin typeface="Arial" panose="020B0604020202020204" pitchFamily="34" charset="0"/>
              <a:ea typeface="Microsoft YaHei" panose="020B0503020204020204" pitchFamily="34" charset="-122"/>
              <a:cs typeface="Arial" panose="020B0604020202020204" pitchFamily="34" charset="0"/>
            </a:endParaRPr>
          </a:p>
        </p:txBody>
      </p:sp>
      <p:sp>
        <p:nvSpPr>
          <p:cNvPr id="52" name="矩形 47">
            <a:extLst>
              <a:ext uri="{FF2B5EF4-FFF2-40B4-BE49-F238E27FC236}">
                <a16:creationId xmlns:a16="http://schemas.microsoft.com/office/drawing/2014/main" id="{CFF1A372-2619-4C30-AD8E-BA90E4946D1C}"/>
              </a:ext>
            </a:extLst>
          </p:cNvPr>
          <p:cNvSpPr/>
          <p:nvPr/>
        </p:nvSpPr>
        <p:spPr>
          <a:xfrm>
            <a:off x="1985702" y="3484851"/>
            <a:ext cx="1937527" cy="892782"/>
          </a:xfrm>
          <a:prstGeom prst="rect">
            <a:avLst/>
          </a:prstGeom>
          <a:solidFill>
            <a:schemeClr val="accent5">
              <a:lumMod val="20000"/>
              <a:lumOff val="80000"/>
              <a:alpha val="30000"/>
            </a:schemeClr>
          </a:solid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3" name="文本框 49">
            <a:extLst>
              <a:ext uri="{FF2B5EF4-FFF2-40B4-BE49-F238E27FC236}">
                <a16:creationId xmlns:a16="http://schemas.microsoft.com/office/drawing/2014/main" id="{652887F4-09F8-4E1D-B18A-0D78932F7321}"/>
              </a:ext>
            </a:extLst>
          </p:cNvPr>
          <p:cNvSpPr txBox="1"/>
          <p:nvPr/>
        </p:nvSpPr>
        <p:spPr>
          <a:xfrm rot="16200000">
            <a:off x="4332079" y="3490732"/>
            <a:ext cx="396000" cy="950560"/>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Microsoft YaHei" panose="020B0503020204020204" pitchFamily="34" charset="-122"/>
                <a:ea typeface="Microsoft YaHei" panose="020B0503020204020204" pitchFamily="34" charset="-122"/>
              </a:rPr>
              <a:t>Z</a:t>
            </a:r>
            <a:r>
              <a:rPr kumimoji="1" lang="en-US" altLang="zh-CN" sz="1200" b="1" dirty="0">
                <a:solidFill>
                  <a:srgbClr val="000000"/>
                </a:solidFill>
                <a:latin typeface="Microsoft YaHei" panose="020B0503020204020204" pitchFamily="34" charset="-122"/>
                <a:ea typeface="Microsoft YaHei" panose="020B0503020204020204" pitchFamily="34" charset="-122"/>
              </a:rPr>
              <a:t>ip2</a:t>
            </a:r>
            <a:r>
              <a:rPr kumimoji="1" lang="zh-CN" altLang="en-US" sz="1200" b="1" dirty="0">
                <a:solidFill>
                  <a:srgbClr val="000000"/>
                </a:solidFill>
                <a:latin typeface="Microsoft YaHei" panose="020B0503020204020204" pitchFamily="34" charset="-122"/>
                <a:ea typeface="Microsoft YaHei" panose="020B0503020204020204" pitchFamily="34" charset="-122"/>
              </a:rPr>
              <a:t> </a:t>
            </a:r>
            <a:r>
              <a:rPr kumimoji="1" lang="en-SG" altLang="zh-CN" sz="1200" b="1" dirty="0">
                <a:solidFill>
                  <a:srgbClr val="000000"/>
                </a:solidFill>
                <a:latin typeface="Microsoft YaHei" panose="020B0503020204020204" pitchFamily="34" charset="-122"/>
                <a:ea typeface="Microsoft YaHei" panose="020B0503020204020204" pitchFamily="34" charset="-122"/>
              </a:rPr>
              <a:t>partition</a:t>
            </a:r>
            <a:endParaRPr kumimoji="1" lang="zh-CN" altLang="en-US" sz="1200" b="1" dirty="0">
              <a:solidFill>
                <a:srgbClr val="000000"/>
              </a:solidFill>
              <a:latin typeface="Microsoft YaHei" panose="020B0503020204020204" pitchFamily="34" charset="-122"/>
              <a:ea typeface="Microsoft YaHei" panose="020B0503020204020204" pitchFamily="34" charset="-122"/>
            </a:endParaRPr>
          </a:p>
        </p:txBody>
      </p:sp>
      <p:sp>
        <p:nvSpPr>
          <p:cNvPr id="54" name="矩形 47">
            <a:extLst>
              <a:ext uri="{FF2B5EF4-FFF2-40B4-BE49-F238E27FC236}">
                <a16:creationId xmlns:a16="http://schemas.microsoft.com/office/drawing/2014/main" id="{70085ADF-ADDC-49AB-9038-6CB1A1F05EFF}"/>
              </a:ext>
            </a:extLst>
          </p:cNvPr>
          <p:cNvSpPr/>
          <p:nvPr/>
        </p:nvSpPr>
        <p:spPr>
          <a:xfrm>
            <a:off x="1985703" y="4402205"/>
            <a:ext cx="1937526" cy="289477"/>
          </a:xfrm>
          <a:prstGeom prst="rect">
            <a:avLst/>
          </a:prstGeom>
          <a:solidFill>
            <a:schemeClr val="accent2">
              <a:lumMod val="20000"/>
              <a:lumOff val="80000"/>
              <a:alpha val="30000"/>
            </a:schemeClr>
          </a:solidFill>
          <a:ln w="635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5" name="文本框 49">
            <a:extLst>
              <a:ext uri="{FF2B5EF4-FFF2-40B4-BE49-F238E27FC236}">
                <a16:creationId xmlns:a16="http://schemas.microsoft.com/office/drawing/2014/main" id="{016442FB-EF00-4E30-9367-EACB852C008B}"/>
              </a:ext>
            </a:extLst>
          </p:cNvPr>
          <p:cNvSpPr txBox="1"/>
          <p:nvPr/>
        </p:nvSpPr>
        <p:spPr>
          <a:xfrm rot="16200000">
            <a:off x="4341841" y="4066811"/>
            <a:ext cx="396000" cy="970084"/>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Microsoft YaHei" panose="020B0503020204020204" pitchFamily="34" charset="-122"/>
                <a:ea typeface="Microsoft YaHei" panose="020B0503020204020204" pitchFamily="34" charset="-122"/>
              </a:rPr>
              <a:t>P</a:t>
            </a:r>
            <a:r>
              <a:rPr kumimoji="1" lang="en-US" altLang="zh-CN" sz="1200" b="1" dirty="0" err="1">
                <a:solidFill>
                  <a:srgbClr val="000000"/>
                </a:solidFill>
                <a:latin typeface="Microsoft YaHei" panose="020B0503020204020204" pitchFamily="34" charset="-122"/>
                <a:ea typeface="Microsoft YaHei" panose="020B0503020204020204" pitchFamily="34" charset="-122"/>
              </a:rPr>
              <a:t>aypal</a:t>
            </a:r>
            <a:r>
              <a:rPr kumimoji="1" lang="zh-CN" altLang="en-US" sz="1200" b="1" dirty="0">
                <a:solidFill>
                  <a:srgbClr val="000000"/>
                </a:solidFill>
                <a:latin typeface="Microsoft YaHei" panose="020B0503020204020204" pitchFamily="34" charset="-122"/>
                <a:ea typeface="Microsoft YaHei" panose="020B0503020204020204" pitchFamily="34" charset="-122"/>
              </a:rPr>
              <a:t> </a:t>
            </a:r>
            <a:r>
              <a:rPr kumimoji="1" lang="en-SG" altLang="zh-CN" sz="1200" b="1" dirty="0">
                <a:solidFill>
                  <a:srgbClr val="000000"/>
                </a:solidFill>
                <a:latin typeface="Microsoft YaHei" panose="020B0503020204020204" pitchFamily="34" charset="-122"/>
                <a:ea typeface="Microsoft YaHei" panose="020B0503020204020204" pitchFamily="34" charset="-122"/>
              </a:rPr>
              <a:t>partition</a:t>
            </a:r>
            <a:endParaRPr kumimoji="1" lang="zh-CN" altLang="en-US" sz="1200" b="1" dirty="0">
              <a:solidFill>
                <a:srgbClr val="000000"/>
              </a:solidFill>
              <a:latin typeface="Microsoft YaHei" panose="020B0503020204020204" pitchFamily="34" charset="-122"/>
              <a:ea typeface="Microsoft YaHei" panose="020B0503020204020204" pitchFamily="34" charset="-122"/>
            </a:endParaRPr>
          </a:p>
        </p:txBody>
      </p:sp>
      <p:sp>
        <p:nvSpPr>
          <p:cNvPr id="56" name="矩形 47">
            <a:extLst>
              <a:ext uri="{FF2B5EF4-FFF2-40B4-BE49-F238E27FC236}">
                <a16:creationId xmlns:a16="http://schemas.microsoft.com/office/drawing/2014/main" id="{84EFEF73-2AD9-40E3-B5CB-C0E873B3D107}"/>
              </a:ext>
            </a:extLst>
          </p:cNvPr>
          <p:cNvSpPr/>
          <p:nvPr/>
        </p:nvSpPr>
        <p:spPr>
          <a:xfrm>
            <a:off x="1985703" y="4718076"/>
            <a:ext cx="1937526" cy="1332000"/>
          </a:xfrm>
          <a:prstGeom prst="rect">
            <a:avLst/>
          </a:prstGeom>
          <a:solidFill>
            <a:srgbClr val="DEC8EE">
              <a:alpha val="29804"/>
            </a:srgbClr>
          </a:solidFill>
          <a:ln w="127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文本框 49">
            <a:extLst>
              <a:ext uri="{FF2B5EF4-FFF2-40B4-BE49-F238E27FC236}">
                <a16:creationId xmlns:a16="http://schemas.microsoft.com/office/drawing/2014/main" id="{93575C43-605E-4A72-B173-C7FB73C6F49A}"/>
              </a:ext>
            </a:extLst>
          </p:cNvPr>
          <p:cNvSpPr txBox="1"/>
          <p:nvPr/>
        </p:nvSpPr>
        <p:spPr>
          <a:xfrm rot="16200000">
            <a:off x="4343874" y="4856683"/>
            <a:ext cx="396000" cy="970082"/>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Microsoft YaHei" panose="020B0503020204020204" pitchFamily="34" charset="-122"/>
                <a:ea typeface="Microsoft YaHei" panose="020B0503020204020204" pitchFamily="34" charset="-122"/>
              </a:rPr>
              <a:t>Tesla</a:t>
            </a:r>
            <a:r>
              <a:rPr kumimoji="1" lang="zh-CN" altLang="en-US" sz="1200" b="1" dirty="0">
                <a:solidFill>
                  <a:srgbClr val="000000"/>
                </a:solidFill>
                <a:latin typeface="Microsoft YaHei" panose="020B0503020204020204" pitchFamily="34" charset="-122"/>
                <a:ea typeface="Microsoft YaHei" panose="020B0503020204020204" pitchFamily="34" charset="-122"/>
              </a:rPr>
              <a:t> </a:t>
            </a:r>
            <a:r>
              <a:rPr kumimoji="1" lang="en-SG" altLang="zh-CN" sz="1200" b="1" dirty="0">
                <a:solidFill>
                  <a:srgbClr val="000000"/>
                </a:solidFill>
                <a:latin typeface="Microsoft YaHei" panose="020B0503020204020204" pitchFamily="34" charset="-122"/>
                <a:ea typeface="Microsoft YaHei" panose="020B0503020204020204" pitchFamily="34" charset="-122"/>
              </a:rPr>
              <a:t>partition</a:t>
            </a:r>
            <a:endParaRPr kumimoji="1" lang="zh-CN" altLang="en-US" sz="1200" b="1" dirty="0">
              <a:solidFill>
                <a:srgbClr val="000000"/>
              </a:solidFill>
              <a:latin typeface="Microsoft YaHei" panose="020B0503020204020204" pitchFamily="34" charset="-122"/>
              <a:ea typeface="Microsoft YaHei" panose="020B0503020204020204" pitchFamily="34" charset="-122"/>
            </a:endParaRPr>
          </a:p>
        </p:txBody>
      </p:sp>
      <p:sp>
        <p:nvSpPr>
          <p:cNvPr id="58" name="矩形 47">
            <a:extLst>
              <a:ext uri="{FF2B5EF4-FFF2-40B4-BE49-F238E27FC236}">
                <a16:creationId xmlns:a16="http://schemas.microsoft.com/office/drawing/2014/main" id="{1975BCDB-261D-4084-9880-C3CA2074722D}"/>
              </a:ext>
            </a:extLst>
          </p:cNvPr>
          <p:cNvSpPr/>
          <p:nvPr/>
        </p:nvSpPr>
        <p:spPr>
          <a:xfrm>
            <a:off x="1985703" y="6083454"/>
            <a:ext cx="1937526" cy="468000"/>
          </a:xfrm>
          <a:prstGeom prst="rect">
            <a:avLst/>
          </a:prstGeom>
          <a:solidFill>
            <a:schemeClr val="accent1">
              <a:lumMod val="20000"/>
              <a:lumOff val="80000"/>
              <a:alpha val="30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文本框 49">
            <a:extLst>
              <a:ext uri="{FF2B5EF4-FFF2-40B4-BE49-F238E27FC236}">
                <a16:creationId xmlns:a16="http://schemas.microsoft.com/office/drawing/2014/main" id="{42FA8E7A-DB68-4C69-817F-ABCE388F696C}"/>
              </a:ext>
            </a:extLst>
          </p:cNvPr>
          <p:cNvSpPr txBox="1"/>
          <p:nvPr/>
        </p:nvSpPr>
        <p:spPr>
          <a:xfrm rot="16200000">
            <a:off x="4320922" y="5816073"/>
            <a:ext cx="396000" cy="1002762"/>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Microsoft YaHei" panose="020B0503020204020204" pitchFamily="34" charset="-122"/>
                <a:ea typeface="Microsoft YaHei" panose="020B0503020204020204" pitchFamily="34" charset="-122"/>
              </a:rPr>
              <a:t>Film</a:t>
            </a:r>
            <a:r>
              <a:rPr kumimoji="1" lang="zh-CN" altLang="en-US" sz="1200" b="1" dirty="0">
                <a:solidFill>
                  <a:srgbClr val="000000"/>
                </a:solidFill>
                <a:latin typeface="Microsoft YaHei" panose="020B0503020204020204" pitchFamily="34" charset="-122"/>
                <a:ea typeface="Microsoft YaHei" panose="020B0503020204020204" pitchFamily="34" charset="-122"/>
              </a:rPr>
              <a:t> </a:t>
            </a:r>
            <a:endParaRPr kumimoji="1" lang="en-SG" altLang="zh-CN" sz="1200" b="1" dirty="0">
              <a:solidFill>
                <a:srgbClr val="000000"/>
              </a:solidFill>
              <a:latin typeface="Microsoft YaHei" panose="020B0503020204020204" pitchFamily="34" charset="-122"/>
              <a:ea typeface="Microsoft YaHei" panose="020B0503020204020204" pitchFamily="34" charset="-122"/>
            </a:endParaRPr>
          </a:p>
          <a:p>
            <a:pPr algn="ctr"/>
            <a:r>
              <a:rPr kumimoji="1" lang="en-SG" altLang="zh-CN" sz="1200" b="1" dirty="0">
                <a:solidFill>
                  <a:srgbClr val="000000"/>
                </a:solidFill>
                <a:latin typeface="Microsoft YaHei" panose="020B0503020204020204" pitchFamily="34" charset="-122"/>
                <a:ea typeface="Microsoft YaHei" panose="020B0503020204020204" pitchFamily="34" charset="-122"/>
              </a:rPr>
              <a:t>partition</a:t>
            </a:r>
            <a:endParaRPr kumimoji="1" lang="zh-CN" altLang="en-US" sz="1200" b="1" dirty="0">
              <a:solidFill>
                <a:srgbClr val="000000"/>
              </a:solidFill>
              <a:latin typeface="Microsoft YaHei" panose="020B0503020204020204" pitchFamily="34" charset="-122"/>
              <a:ea typeface="Microsoft YaHei" panose="020B0503020204020204" pitchFamily="34" charset="-122"/>
            </a:endParaRPr>
          </a:p>
        </p:txBody>
      </p:sp>
      <p:sp>
        <p:nvSpPr>
          <p:cNvPr id="62" name="文本框 49">
            <a:extLst>
              <a:ext uri="{FF2B5EF4-FFF2-40B4-BE49-F238E27FC236}">
                <a16:creationId xmlns:a16="http://schemas.microsoft.com/office/drawing/2014/main" id="{34CF9ACD-C79A-4DA1-B5D8-020FBFFCC6DE}"/>
              </a:ext>
            </a:extLst>
          </p:cNvPr>
          <p:cNvSpPr txBox="1"/>
          <p:nvPr/>
        </p:nvSpPr>
        <p:spPr>
          <a:xfrm rot="16200000">
            <a:off x="5201379" y="2951775"/>
            <a:ext cx="169277" cy="1221798"/>
          </a:xfrm>
          <a:prstGeom prst="rect">
            <a:avLst/>
          </a:prstGeom>
          <a:solidFill>
            <a:schemeClr val="accent3"/>
          </a:solidFill>
        </p:spPr>
        <p:txBody>
          <a:bodyPr vert="eaVert" wrap="square" lIns="0" tIns="0" rIns="0" bIns="0" rtlCol="0">
            <a:spAutoFit/>
          </a:bodyPr>
          <a:lstStyle/>
          <a:p>
            <a:pPr algn="ctr"/>
            <a:r>
              <a:rPr kumimoji="1" lang="en-SG" altLang="zh-CN" sz="1100" b="1" dirty="0">
                <a:solidFill>
                  <a:srgbClr val="0070C0"/>
                </a:solidFill>
                <a:latin typeface="Microsoft YaHei" panose="020B0503020204020204" pitchFamily="34" charset="-122"/>
                <a:ea typeface="Microsoft YaHei" panose="020B0503020204020204" pitchFamily="34" charset="-122"/>
              </a:rPr>
              <a:t>Search</a:t>
            </a:r>
            <a:r>
              <a:rPr kumimoji="1" lang="zh-CN" altLang="en-US" sz="1100" b="1" dirty="0">
                <a:solidFill>
                  <a:srgbClr val="0070C0"/>
                </a:solidFill>
                <a:latin typeface="Microsoft YaHei" panose="020B0503020204020204" pitchFamily="34" charset="-122"/>
                <a:ea typeface="Microsoft YaHei" panose="020B0503020204020204" pitchFamily="34" charset="-122"/>
              </a:rPr>
              <a:t> </a:t>
            </a:r>
            <a:r>
              <a:rPr kumimoji="1" lang="en-SG" altLang="zh-CN" sz="1100" b="1" dirty="0">
                <a:solidFill>
                  <a:srgbClr val="0070C0"/>
                </a:solidFill>
                <a:latin typeface="Microsoft YaHei" panose="020B0503020204020204" pitchFamily="34" charset="-122"/>
                <a:ea typeface="Microsoft YaHei" panose="020B0503020204020204" pitchFamily="34" charset="-122"/>
              </a:rPr>
              <a:t>database</a:t>
            </a:r>
            <a:endParaRPr kumimoji="1" lang="zh-CN" altLang="en-US" sz="1100" b="1" dirty="0">
              <a:solidFill>
                <a:srgbClr val="0070C0"/>
              </a:solidFill>
              <a:latin typeface="Microsoft YaHei" panose="020B0503020204020204" pitchFamily="34" charset="-122"/>
              <a:ea typeface="Microsoft YaHei" panose="020B0503020204020204" pitchFamily="34" charset="-122"/>
            </a:endParaRPr>
          </a:p>
        </p:txBody>
      </p:sp>
      <p:sp>
        <p:nvSpPr>
          <p:cNvPr id="64" name="Rectangle 63">
            <a:extLst>
              <a:ext uri="{FF2B5EF4-FFF2-40B4-BE49-F238E27FC236}">
                <a16:creationId xmlns:a16="http://schemas.microsoft.com/office/drawing/2014/main" id="{37554DE9-A7F9-46DD-A4D2-A6A5ABDABEC0}"/>
              </a:ext>
            </a:extLst>
          </p:cNvPr>
          <p:cNvSpPr/>
          <p:nvPr/>
        </p:nvSpPr>
        <p:spPr>
          <a:xfrm>
            <a:off x="5962844" y="3084888"/>
            <a:ext cx="6096000" cy="830997"/>
          </a:xfrm>
          <a:prstGeom prst="rect">
            <a:avLst/>
          </a:prstGeom>
        </p:spPr>
        <p:txBody>
          <a:bodyPr>
            <a:spAutoFit/>
          </a:bodyPr>
          <a:lstStyle/>
          <a:p>
            <a:r>
              <a:rPr lang="en-US" sz="1200" dirty="0">
                <a:latin typeface="Arial" panose="020B0604020202020204" pitchFamily="34" charset="0"/>
                <a:cs typeface="Arial" panose="020B0604020202020204" pitchFamily="34" charset="0"/>
              </a:rPr>
              <a:t>"The Big Bang Theory" is a television show centered around several scientists. Elon Musk, as an entrepreneur and technology innovator, despite his high profile in the tech industry, would </a:t>
            </a:r>
            <a:r>
              <a:rPr lang="en-US" sz="1200" b="1" dirty="0">
                <a:latin typeface="Arial" panose="020B0604020202020204" pitchFamily="34" charset="0"/>
                <a:cs typeface="Arial" panose="020B0604020202020204" pitchFamily="34" charset="0"/>
              </a:rPr>
              <a:t>require specific episode information</a:t>
            </a:r>
            <a:r>
              <a:rPr lang="en-US" sz="1200" dirty="0">
                <a:latin typeface="Arial" panose="020B0604020202020204" pitchFamily="34" charset="0"/>
                <a:cs typeface="Arial" panose="020B0604020202020204" pitchFamily="34" charset="0"/>
              </a:rPr>
              <a:t> to determine if he appears in the series and to discuss the plot surrounding his appearance.</a:t>
            </a:r>
            <a:endParaRPr lang="en-SG" sz="1200" dirty="0">
              <a:latin typeface="Arial" panose="020B0604020202020204" pitchFamily="34" charset="0"/>
              <a:ea typeface="Microsoft YaHei" panose="020B0503020204020204" pitchFamily="34" charset="-122"/>
              <a:cs typeface="Arial" panose="020B0604020202020204" pitchFamily="34" charset="0"/>
            </a:endParaRPr>
          </a:p>
        </p:txBody>
      </p:sp>
      <p:sp>
        <p:nvSpPr>
          <p:cNvPr id="65" name="Rectangle 64">
            <a:extLst>
              <a:ext uri="{FF2B5EF4-FFF2-40B4-BE49-F238E27FC236}">
                <a16:creationId xmlns:a16="http://schemas.microsoft.com/office/drawing/2014/main" id="{CA252CB9-6C81-4D86-B86E-6F742646E6AC}"/>
              </a:ext>
            </a:extLst>
          </p:cNvPr>
          <p:cNvSpPr/>
          <p:nvPr/>
        </p:nvSpPr>
        <p:spPr>
          <a:xfrm>
            <a:off x="5997751" y="4155821"/>
            <a:ext cx="6026186" cy="938719"/>
          </a:xfrm>
          <a:prstGeom prst="rect">
            <a:avLst/>
          </a:prstGeom>
          <a:solidFill>
            <a:schemeClr val="accent3">
              <a:lumMod val="95000"/>
            </a:schemeClr>
          </a:solidFill>
          <a:ln>
            <a:noFill/>
          </a:ln>
        </p:spPr>
        <p:txBody>
          <a:bodyPr wrap="square">
            <a:spAutoFit/>
          </a:bodyPr>
          <a:lstStyle/>
          <a:p>
            <a:r>
              <a:rPr lang="en-US" sz="1100" dirty="0">
                <a:latin typeface="Arial" panose="020B0604020202020204" pitchFamily="34" charset="0"/>
                <a:ea typeface="Microsoft YaHei" panose="020B0503020204020204" pitchFamily="34" charset="-122"/>
                <a:cs typeface="Arial" panose="020B0604020202020204" pitchFamily="34" charset="0"/>
              </a:rPr>
              <a:t>Elon Reeve Musk is an entrepreneur, business magnate, and the founder, chairman, CEO, and chief engineer of SpaceX. He is also an investor, CEO, and product designer at Tesla, and the former chairman. Additionally, he is the founder of The Boring Company, and a co-founder of </a:t>
            </a:r>
            <a:r>
              <a:rPr lang="en-US" sz="1100" dirty="0" err="1">
                <a:latin typeface="Arial" panose="020B0604020202020204" pitchFamily="34" charset="0"/>
                <a:ea typeface="Microsoft YaHei" panose="020B0503020204020204" pitchFamily="34" charset="-122"/>
                <a:cs typeface="Arial" panose="020B0604020202020204" pitchFamily="34" charset="0"/>
              </a:rPr>
              <a:t>Neuralink</a:t>
            </a:r>
            <a:r>
              <a:rPr lang="en-US" sz="1100" dirty="0">
                <a:latin typeface="Arial" panose="020B0604020202020204" pitchFamily="34" charset="0"/>
                <a:ea typeface="Microsoft YaHei" panose="020B0503020204020204" pitchFamily="34" charset="-122"/>
                <a:cs typeface="Arial" panose="020B0604020202020204" pitchFamily="34" charset="0"/>
              </a:rPr>
              <a:t> and </a:t>
            </a:r>
            <a:r>
              <a:rPr lang="en-US" sz="1100" dirty="0" err="1">
                <a:latin typeface="Arial" panose="020B0604020202020204" pitchFamily="34" charset="0"/>
                <a:ea typeface="Microsoft YaHei" panose="020B0503020204020204" pitchFamily="34" charset="-122"/>
                <a:cs typeface="Arial" panose="020B0604020202020204" pitchFamily="34" charset="0"/>
              </a:rPr>
              <a:t>OpenAI</a:t>
            </a:r>
            <a:r>
              <a:rPr lang="en-US" sz="1100" dirty="0">
                <a:latin typeface="Arial" panose="020B0604020202020204" pitchFamily="34" charset="0"/>
                <a:ea typeface="Microsoft YaHei" panose="020B0503020204020204" pitchFamily="34" charset="-122"/>
                <a:cs typeface="Arial" panose="020B0604020202020204" pitchFamily="34" charset="0"/>
              </a:rPr>
              <a:t>. Musk also serves as the chief technical officer and chairman of X Company. In 2022, Musk became the world's richest person with a fortune of $219 billion.</a:t>
            </a:r>
            <a:endParaRPr lang="en-SG" sz="1100" dirty="0">
              <a:latin typeface="Arial" panose="020B0604020202020204" pitchFamily="34" charset="0"/>
              <a:ea typeface="Microsoft YaHei" panose="020B0503020204020204" pitchFamily="34" charset="-122"/>
              <a:cs typeface="Arial" panose="020B0604020202020204" pitchFamily="34" charset="0"/>
            </a:endParaRPr>
          </a:p>
        </p:txBody>
      </p:sp>
      <p:pic>
        <p:nvPicPr>
          <p:cNvPr id="67" name="Picture 66">
            <a:extLst>
              <a:ext uri="{FF2B5EF4-FFF2-40B4-BE49-F238E27FC236}">
                <a16:creationId xmlns:a16="http://schemas.microsoft.com/office/drawing/2014/main" id="{8FC13E56-09F3-4CCD-85C1-7C08B81EFEBE}"/>
              </a:ext>
            </a:extLst>
          </p:cNvPr>
          <p:cNvPicPr>
            <a:picLocks noChangeAspect="1"/>
          </p:cNvPicPr>
          <p:nvPr/>
        </p:nvPicPr>
        <p:blipFill>
          <a:blip r:embed="rId6"/>
          <a:stretch>
            <a:fillRect/>
          </a:stretch>
        </p:blipFill>
        <p:spPr>
          <a:xfrm>
            <a:off x="9492483" y="7863553"/>
            <a:ext cx="2628900" cy="447675"/>
          </a:xfrm>
          <a:prstGeom prst="rect">
            <a:avLst/>
          </a:prstGeom>
        </p:spPr>
      </p:pic>
      <p:sp>
        <p:nvSpPr>
          <p:cNvPr id="72" name="文本框 49">
            <a:extLst>
              <a:ext uri="{FF2B5EF4-FFF2-40B4-BE49-F238E27FC236}">
                <a16:creationId xmlns:a16="http://schemas.microsoft.com/office/drawing/2014/main" id="{3F48C00E-5DCB-461F-9BE0-60E39BF6423B}"/>
              </a:ext>
            </a:extLst>
          </p:cNvPr>
          <p:cNvSpPr txBox="1"/>
          <p:nvPr/>
        </p:nvSpPr>
        <p:spPr>
          <a:xfrm rot="16200000">
            <a:off x="6691331" y="3306457"/>
            <a:ext cx="184666" cy="1498762"/>
          </a:xfrm>
          <a:prstGeom prst="rect">
            <a:avLst/>
          </a:prstGeom>
          <a:solidFill>
            <a:schemeClr val="accent3"/>
          </a:solidFill>
        </p:spPr>
        <p:txBody>
          <a:bodyPr vert="eaVert" wrap="square" lIns="0" tIns="0" rIns="0" bIns="0" rtlCol="0">
            <a:spAutoFit/>
          </a:bodyPr>
          <a:lstStyle/>
          <a:p>
            <a:pPr algn="l"/>
            <a:r>
              <a:rPr kumimoji="1" lang="en-SG" altLang="zh-CN" sz="1200" b="1" dirty="0">
                <a:solidFill>
                  <a:srgbClr val="C00000"/>
                </a:solidFill>
                <a:latin typeface="Microsoft YaHei" panose="020B0503020204020204" pitchFamily="34" charset="-122"/>
                <a:ea typeface="Microsoft YaHei" panose="020B0503020204020204" pitchFamily="34" charset="-122"/>
              </a:rPr>
              <a:t>Retrieved Memory</a:t>
            </a:r>
            <a:endParaRPr kumimoji="1" lang="zh-CN" altLang="en-US" sz="1200" b="1" dirty="0">
              <a:solidFill>
                <a:srgbClr val="C00000"/>
              </a:solidFill>
              <a:latin typeface="Microsoft YaHei" panose="020B0503020204020204" pitchFamily="34" charset="-122"/>
              <a:ea typeface="Microsoft YaHei" panose="020B0503020204020204" pitchFamily="34" charset="-122"/>
            </a:endParaRPr>
          </a:p>
        </p:txBody>
      </p:sp>
      <p:cxnSp>
        <p:nvCxnSpPr>
          <p:cNvPr id="79" name="Connector: Curved 78">
            <a:extLst>
              <a:ext uri="{FF2B5EF4-FFF2-40B4-BE49-F238E27FC236}">
                <a16:creationId xmlns:a16="http://schemas.microsoft.com/office/drawing/2014/main" id="{2858432E-5184-43BC-8B10-9963CA44F42C}"/>
              </a:ext>
            </a:extLst>
          </p:cNvPr>
          <p:cNvCxnSpPr>
            <a:cxnSpLocks/>
            <a:stCxn id="44" idx="0"/>
          </p:cNvCxnSpPr>
          <p:nvPr/>
        </p:nvCxnSpPr>
        <p:spPr>
          <a:xfrm rot="10800000" flipV="1">
            <a:off x="4703875" y="2949806"/>
            <a:ext cx="1248102" cy="479194"/>
          </a:xfrm>
          <a:prstGeom prst="curvedConnector3">
            <a:avLst>
              <a:gd name="adj1" fmla="val 50000"/>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49">
            <a:extLst>
              <a:ext uri="{FF2B5EF4-FFF2-40B4-BE49-F238E27FC236}">
                <a16:creationId xmlns:a16="http://schemas.microsoft.com/office/drawing/2014/main" id="{9CDCA612-8D89-40D3-A703-F487C7076FD0}"/>
              </a:ext>
            </a:extLst>
          </p:cNvPr>
          <p:cNvSpPr txBox="1"/>
          <p:nvPr/>
        </p:nvSpPr>
        <p:spPr>
          <a:xfrm rot="16200000">
            <a:off x="4749074" y="5354538"/>
            <a:ext cx="169277" cy="1221798"/>
          </a:xfrm>
          <a:prstGeom prst="rect">
            <a:avLst/>
          </a:prstGeom>
          <a:solidFill>
            <a:schemeClr val="accent3"/>
          </a:solidFill>
        </p:spPr>
        <p:txBody>
          <a:bodyPr vert="eaVert" wrap="square" lIns="0" tIns="0" rIns="0" bIns="0" rtlCol="0">
            <a:spAutoFit/>
          </a:bodyPr>
          <a:lstStyle/>
          <a:p>
            <a:pPr algn="ctr"/>
            <a:r>
              <a:rPr kumimoji="1" lang="en-SG" altLang="zh-CN" sz="1100" b="1" dirty="0">
                <a:solidFill>
                  <a:schemeClr val="accent1">
                    <a:lumMod val="75000"/>
                  </a:schemeClr>
                </a:solidFill>
                <a:latin typeface="Microsoft YaHei" panose="020B0503020204020204" pitchFamily="34" charset="-122"/>
                <a:ea typeface="Microsoft YaHei" panose="020B0503020204020204" pitchFamily="34" charset="-122"/>
              </a:rPr>
              <a:t>Search</a:t>
            </a:r>
            <a:r>
              <a:rPr kumimoji="1" lang="zh-CN" altLang="en-US" sz="1100" b="1" dirty="0">
                <a:solidFill>
                  <a:schemeClr val="accent1">
                    <a:lumMod val="75000"/>
                  </a:schemeClr>
                </a:solidFill>
                <a:latin typeface="Microsoft YaHei" panose="020B0503020204020204" pitchFamily="34" charset="-122"/>
                <a:ea typeface="Microsoft YaHei" panose="020B0503020204020204" pitchFamily="34" charset="-122"/>
              </a:rPr>
              <a:t> </a:t>
            </a:r>
            <a:r>
              <a:rPr kumimoji="1" lang="en-SG" altLang="zh-CN" sz="1100" b="1" dirty="0">
                <a:solidFill>
                  <a:schemeClr val="accent1">
                    <a:lumMod val="75000"/>
                  </a:schemeClr>
                </a:solidFill>
                <a:latin typeface="Microsoft YaHei" panose="020B0503020204020204" pitchFamily="34" charset="-122"/>
                <a:ea typeface="Microsoft YaHei" panose="020B0503020204020204" pitchFamily="34" charset="-122"/>
              </a:rPr>
              <a:t>partition</a:t>
            </a:r>
            <a:endParaRPr kumimoji="1" lang="zh-CN" altLang="en-US" sz="1100" b="1" dirty="0">
              <a:solidFill>
                <a:schemeClr val="accent1">
                  <a:lumMod val="75000"/>
                </a:schemeClr>
              </a:solidFill>
              <a:latin typeface="Microsoft YaHei" panose="020B0503020204020204" pitchFamily="34" charset="-122"/>
              <a:ea typeface="Microsoft YaHei" panose="020B0503020204020204" pitchFamily="34" charset="-122"/>
            </a:endParaRPr>
          </a:p>
        </p:txBody>
      </p:sp>
      <p:cxnSp>
        <p:nvCxnSpPr>
          <p:cNvPr id="82" name="Connector: Curved 81">
            <a:extLst>
              <a:ext uri="{FF2B5EF4-FFF2-40B4-BE49-F238E27FC236}">
                <a16:creationId xmlns:a16="http://schemas.microsoft.com/office/drawing/2014/main" id="{A9943AAF-52C5-4B0C-9017-B31245AA19BC}"/>
              </a:ext>
            </a:extLst>
          </p:cNvPr>
          <p:cNvCxnSpPr>
            <a:cxnSpLocks/>
            <a:stCxn id="45" idx="0"/>
            <a:endCxn id="59" idx="2"/>
          </p:cNvCxnSpPr>
          <p:nvPr/>
        </p:nvCxnSpPr>
        <p:spPr>
          <a:xfrm rot="10800000" flipV="1">
            <a:off x="5020303" y="5493908"/>
            <a:ext cx="931674" cy="823546"/>
          </a:xfrm>
          <a:prstGeom prst="curved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67C3E29-D1F6-4637-8DD5-A63D20BA7BAE}"/>
              </a:ext>
            </a:extLst>
          </p:cNvPr>
          <p:cNvSpPr txBox="1"/>
          <p:nvPr/>
        </p:nvSpPr>
        <p:spPr>
          <a:xfrm>
            <a:off x="28470" y="5476983"/>
            <a:ext cx="1920730" cy="553998"/>
          </a:xfrm>
          <a:prstGeom prst="rect">
            <a:avLst/>
          </a:prstGeom>
          <a:solidFill>
            <a:schemeClr val="accent2">
              <a:lumMod val="40000"/>
              <a:lumOff val="6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000" dirty="0">
                <a:solidFill>
                  <a:srgbClr val="C00000"/>
                </a:solidFill>
                <a:latin typeface="Arial" panose="020B0604020202020204" pitchFamily="34" charset="0"/>
                <a:cs typeface="Arial" panose="020B0604020202020204" pitchFamily="34" charset="0"/>
              </a:rPr>
              <a:t>Challenges</a:t>
            </a:r>
            <a:r>
              <a:rPr lang="en-US" sz="1000" b="0" dirty="0">
                <a:latin typeface="Arial" panose="020B0604020202020204" pitchFamily="34" charset="0"/>
                <a:cs typeface="Arial" panose="020B0604020202020204" pitchFamily="34" charset="0"/>
              </a:rPr>
              <a:t>: </a:t>
            </a:r>
            <a:r>
              <a:rPr lang="en-US" sz="1000" b="0" dirty="0"/>
              <a:t>How to partition? How to select partitions? How to utilize memory?</a:t>
            </a:r>
            <a:endParaRPr lang="en-US" sz="1000" b="0" dirty="0">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091DDDA-278F-445E-9845-1AC7066E3EBC}"/>
              </a:ext>
            </a:extLst>
          </p:cNvPr>
          <p:cNvSpPr txBox="1"/>
          <p:nvPr/>
        </p:nvSpPr>
        <p:spPr>
          <a:xfrm>
            <a:off x="28470" y="4091566"/>
            <a:ext cx="1920730" cy="707886"/>
          </a:xfrm>
          <a:prstGeom prst="rect">
            <a:avLst/>
          </a:prstGeom>
          <a:solidFill>
            <a:schemeClr val="accent2">
              <a:lumMod val="40000"/>
              <a:lumOff val="6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000" dirty="0">
                <a:solidFill>
                  <a:srgbClr val="C00000"/>
                </a:solidFill>
                <a:latin typeface="Arial" panose="020B0604020202020204" pitchFamily="34" charset="0"/>
                <a:cs typeface="Arial" panose="020B0604020202020204" pitchFamily="34" charset="0"/>
              </a:rPr>
              <a:t>Multiple Partition RAG: </a:t>
            </a:r>
            <a:r>
              <a:rPr lang="en-US" sz="1000" b="0" dirty="0">
                <a:latin typeface="Arial" panose="020B0604020202020204" pitchFamily="34" charset="0"/>
                <a:cs typeface="Arial" panose="020B0604020202020204" pitchFamily="34" charset="0"/>
              </a:rPr>
              <a:t>execution aligns better with search intuition and improves effectiveness</a:t>
            </a:r>
          </a:p>
        </p:txBody>
      </p:sp>
      <p:sp>
        <p:nvSpPr>
          <p:cNvPr id="90" name="文本框 49">
            <a:extLst>
              <a:ext uri="{FF2B5EF4-FFF2-40B4-BE49-F238E27FC236}">
                <a16:creationId xmlns:a16="http://schemas.microsoft.com/office/drawing/2014/main" id="{CA65CB65-B855-40A7-8E55-10F17B83748D}"/>
              </a:ext>
            </a:extLst>
          </p:cNvPr>
          <p:cNvSpPr txBox="1"/>
          <p:nvPr/>
        </p:nvSpPr>
        <p:spPr>
          <a:xfrm rot="16200000">
            <a:off x="319182" y="3660875"/>
            <a:ext cx="169277" cy="665895"/>
          </a:xfrm>
          <a:prstGeom prst="rect">
            <a:avLst/>
          </a:prstGeom>
          <a:solidFill>
            <a:schemeClr val="accent3"/>
          </a:solidFill>
        </p:spPr>
        <p:txBody>
          <a:bodyPr vert="eaVert" wrap="square" lIns="0" tIns="0" rIns="0" bIns="0" rtlCol="0">
            <a:spAutoFit/>
          </a:bodyPr>
          <a:lstStyle/>
          <a:p>
            <a:pPr algn="ctr"/>
            <a:r>
              <a:rPr kumimoji="1" lang="en-SG" altLang="zh-CN" sz="1100" b="1" dirty="0">
                <a:latin typeface="Microsoft YaHei" panose="020B0503020204020204" pitchFamily="34" charset="-122"/>
                <a:ea typeface="Microsoft YaHei" panose="020B0503020204020204" pitchFamily="34" charset="-122"/>
              </a:rPr>
              <a:t>Insight 1</a:t>
            </a:r>
            <a:endParaRPr kumimoji="1" lang="zh-CN" altLang="en-US" sz="1100" b="1" dirty="0">
              <a:latin typeface="Microsoft YaHei" panose="020B0503020204020204" pitchFamily="34" charset="-122"/>
              <a:ea typeface="Microsoft YaHei" panose="020B0503020204020204" pitchFamily="34" charset="-122"/>
            </a:endParaRPr>
          </a:p>
        </p:txBody>
      </p:sp>
      <p:sp>
        <p:nvSpPr>
          <p:cNvPr id="91" name="文本框 49">
            <a:extLst>
              <a:ext uri="{FF2B5EF4-FFF2-40B4-BE49-F238E27FC236}">
                <a16:creationId xmlns:a16="http://schemas.microsoft.com/office/drawing/2014/main" id="{30C96EB7-7027-472C-9FAC-AFD6343460B2}"/>
              </a:ext>
            </a:extLst>
          </p:cNvPr>
          <p:cNvSpPr txBox="1"/>
          <p:nvPr/>
        </p:nvSpPr>
        <p:spPr>
          <a:xfrm rot="16200000">
            <a:off x="313281" y="5050190"/>
            <a:ext cx="169277" cy="665895"/>
          </a:xfrm>
          <a:prstGeom prst="rect">
            <a:avLst/>
          </a:prstGeom>
          <a:solidFill>
            <a:schemeClr val="accent3"/>
          </a:solidFill>
        </p:spPr>
        <p:txBody>
          <a:bodyPr vert="eaVert" wrap="square" lIns="0" tIns="0" rIns="0" bIns="0" rtlCol="0">
            <a:spAutoFit/>
          </a:bodyPr>
          <a:lstStyle/>
          <a:p>
            <a:pPr algn="ctr"/>
            <a:r>
              <a:rPr kumimoji="1" lang="en-SG" altLang="zh-CN" sz="1100" b="1" dirty="0">
                <a:latin typeface="Microsoft YaHei" panose="020B0503020204020204" pitchFamily="34" charset="-122"/>
                <a:ea typeface="Microsoft YaHei" panose="020B0503020204020204" pitchFamily="34" charset="-122"/>
              </a:rPr>
              <a:t>Insight 2</a:t>
            </a:r>
            <a:endParaRPr kumimoji="1" lang="zh-CN" altLang="en-US" sz="11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8447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C62C4343-3530-6519-F94C-D01FC406C9A2}"/>
              </a:ext>
            </a:extLst>
          </p:cNvPr>
          <p:cNvSpPr>
            <a:spLocks noGrp="1"/>
          </p:cNvSpPr>
          <p:nvPr>
            <p:ph type="title"/>
          </p:nvPr>
        </p:nvSpPr>
        <p:spPr>
          <a:xfrm>
            <a:off x="1654237" y="1085045"/>
            <a:ext cx="10173527" cy="730507"/>
          </a:xfrm>
        </p:spPr>
        <p:txBody>
          <a:bodyPr>
            <a:noAutofit/>
          </a:bodyPr>
          <a:lstStyle/>
          <a:p>
            <a:r>
              <a:rPr lang="en-US" altLang="zh-CN" sz="3600" dirty="0"/>
              <a:t>Idea: Considering a Partition as a Basic Unit for </a:t>
            </a:r>
            <a:br>
              <a:rPr lang="en-US" altLang="zh-CN" sz="3600" dirty="0"/>
            </a:br>
            <a:r>
              <a:rPr lang="en-US" altLang="zh-CN" sz="3600" dirty="0"/>
              <a:t>RAG Execution (a New RAG Paradigm)</a:t>
            </a:r>
            <a:endParaRPr lang="en-US" sz="3600" dirty="0"/>
          </a:p>
        </p:txBody>
      </p:sp>
      <p:pic>
        <p:nvPicPr>
          <p:cNvPr id="30" name="Picture 29">
            <a:extLst>
              <a:ext uri="{FF2B5EF4-FFF2-40B4-BE49-F238E27FC236}">
                <a16:creationId xmlns:a16="http://schemas.microsoft.com/office/drawing/2014/main" id="{CB8F4CAC-F192-4EBA-9660-2DF64A24EA3B}"/>
              </a:ext>
            </a:extLst>
          </p:cNvPr>
          <p:cNvPicPr>
            <a:picLocks noChangeAspect="1"/>
          </p:cNvPicPr>
          <p:nvPr/>
        </p:nvPicPr>
        <p:blipFill>
          <a:blip r:embed="rId3"/>
          <a:stretch>
            <a:fillRect/>
          </a:stretch>
        </p:blipFill>
        <p:spPr>
          <a:xfrm>
            <a:off x="933046" y="2208076"/>
            <a:ext cx="5075937" cy="3097182"/>
          </a:xfrm>
          <a:prstGeom prst="rect">
            <a:avLst/>
          </a:prstGeom>
        </p:spPr>
      </p:pic>
      <p:sp>
        <p:nvSpPr>
          <p:cNvPr id="31" name="矩形 14">
            <a:extLst>
              <a:ext uri="{FF2B5EF4-FFF2-40B4-BE49-F238E27FC236}">
                <a16:creationId xmlns:a16="http://schemas.microsoft.com/office/drawing/2014/main" id="{54E389DD-56B5-41A4-868B-A523E5843BB4}"/>
              </a:ext>
            </a:extLst>
          </p:cNvPr>
          <p:cNvSpPr/>
          <p:nvPr/>
        </p:nvSpPr>
        <p:spPr>
          <a:xfrm>
            <a:off x="814300" y="2100261"/>
            <a:ext cx="5281699" cy="440531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31">
            <a:extLst>
              <a:ext uri="{FF2B5EF4-FFF2-40B4-BE49-F238E27FC236}">
                <a16:creationId xmlns:a16="http://schemas.microsoft.com/office/drawing/2014/main" id="{D445E2DC-B1F3-41A6-BFDE-9BCCFC43A21F}"/>
              </a:ext>
            </a:extLst>
          </p:cNvPr>
          <p:cNvPicPr>
            <a:picLocks noChangeAspect="1"/>
          </p:cNvPicPr>
          <p:nvPr/>
        </p:nvPicPr>
        <p:blipFill>
          <a:blip r:embed="rId4"/>
          <a:stretch>
            <a:fillRect/>
          </a:stretch>
        </p:blipFill>
        <p:spPr>
          <a:xfrm>
            <a:off x="6473121" y="4416580"/>
            <a:ext cx="2161487" cy="2004807"/>
          </a:xfrm>
          <a:prstGeom prst="rect">
            <a:avLst/>
          </a:prstGeom>
        </p:spPr>
      </p:pic>
      <p:sp>
        <p:nvSpPr>
          <p:cNvPr id="33" name="文本框 17">
            <a:extLst>
              <a:ext uri="{FF2B5EF4-FFF2-40B4-BE49-F238E27FC236}">
                <a16:creationId xmlns:a16="http://schemas.microsoft.com/office/drawing/2014/main" id="{C862FF9C-EF44-4481-85B6-E2D9DAD9E110}"/>
              </a:ext>
            </a:extLst>
          </p:cNvPr>
          <p:cNvSpPr txBox="1"/>
          <p:nvPr/>
        </p:nvSpPr>
        <p:spPr>
          <a:xfrm>
            <a:off x="2570543" y="1926973"/>
            <a:ext cx="1672061" cy="276999"/>
          </a:xfrm>
          <a:prstGeom prst="rect">
            <a:avLst/>
          </a:prstGeom>
          <a:solidFill>
            <a:schemeClr val="accent3"/>
          </a:solidFill>
        </p:spPr>
        <p:txBody>
          <a:bodyPr wrap="none" rtlCol="0">
            <a:spAutoFit/>
          </a:bodyPr>
          <a:lstStyle/>
          <a:p>
            <a:r>
              <a:rPr lang="en-SG" altLang="zh-CN" sz="1200" b="1" dirty="0">
                <a:latin typeface="Arial" panose="020B0604020202020204" pitchFamily="34" charset="0"/>
                <a:cs typeface="Arial" panose="020B0604020202020204" pitchFamily="34" charset="0"/>
              </a:rPr>
              <a:t>Existing</a:t>
            </a:r>
            <a:r>
              <a:rPr lang="zh-CN" altLang="en-US" sz="1200" b="1" dirty="0">
                <a:latin typeface="Arial" panose="020B0604020202020204" pitchFamily="34" charset="0"/>
                <a:cs typeface="Arial" panose="020B0604020202020204" pitchFamily="34" charset="0"/>
              </a:rPr>
              <a:t> </a:t>
            </a:r>
            <a:r>
              <a:rPr lang="en-SG" altLang="zh-CN" sz="1200" b="1" dirty="0">
                <a:latin typeface="Arial" panose="020B0604020202020204" pitchFamily="34" charset="0"/>
                <a:cs typeface="Arial" panose="020B0604020202020204" pitchFamily="34" charset="0"/>
              </a:rPr>
              <a:t>Techniques</a:t>
            </a:r>
            <a:endParaRPr lang="zh-CN" altLang="en-US" sz="1200" b="1" dirty="0">
              <a:latin typeface="Arial" panose="020B0604020202020204" pitchFamily="34" charset="0"/>
              <a:cs typeface="Arial" panose="020B0604020202020204" pitchFamily="34" charset="0"/>
            </a:endParaRPr>
          </a:p>
        </p:txBody>
      </p:sp>
      <p:sp>
        <p:nvSpPr>
          <p:cNvPr id="41" name="矩形 14">
            <a:extLst>
              <a:ext uri="{FF2B5EF4-FFF2-40B4-BE49-F238E27FC236}">
                <a16:creationId xmlns:a16="http://schemas.microsoft.com/office/drawing/2014/main" id="{1D2A2541-32A6-4BC4-8E1F-6E65E8B46854}"/>
              </a:ext>
            </a:extLst>
          </p:cNvPr>
          <p:cNvSpPr/>
          <p:nvPr/>
        </p:nvSpPr>
        <p:spPr>
          <a:xfrm>
            <a:off x="6251249" y="2097725"/>
            <a:ext cx="5386661" cy="440531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Picture 42">
            <a:extLst>
              <a:ext uri="{FF2B5EF4-FFF2-40B4-BE49-F238E27FC236}">
                <a16:creationId xmlns:a16="http://schemas.microsoft.com/office/drawing/2014/main" id="{C22D9178-A3FF-4318-8A86-258B4B24C95A}"/>
              </a:ext>
            </a:extLst>
          </p:cNvPr>
          <p:cNvPicPr>
            <a:picLocks noChangeAspect="1"/>
          </p:cNvPicPr>
          <p:nvPr/>
        </p:nvPicPr>
        <p:blipFill>
          <a:blip r:embed="rId5"/>
          <a:stretch>
            <a:fillRect/>
          </a:stretch>
        </p:blipFill>
        <p:spPr>
          <a:xfrm>
            <a:off x="6361112" y="2225894"/>
            <a:ext cx="5204301" cy="2109034"/>
          </a:xfrm>
          <a:prstGeom prst="rect">
            <a:avLst/>
          </a:prstGeom>
        </p:spPr>
      </p:pic>
      <p:sp>
        <p:nvSpPr>
          <p:cNvPr id="45" name="椭圆 16">
            <a:extLst>
              <a:ext uri="{FF2B5EF4-FFF2-40B4-BE49-F238E27FC236}">
                <a16:creationId xmlns:a16="http://schemas.microsoft.com/office/drawing/2014/main" id="{51837454-0825-4A01-94BA-FE71D6A65E3C}"/>
              </a:ext>
            </a:extLst>
          </p:cNvPr>
          <p:cNvSpPr/>
          <p:nvPr/>
        </p:nvSpPr>
        <p:spPr>
          <a:xfrm>
            <a:off x="7387090" y="5908848"/>
            <a:ext cx="1494765" cy="430887"/>
          </a:xfrm>
          <a:prstGeom prst="ellipse">
            <a:avLst/>
          </a:prstGeom>
          <a:solidFill>
            <a:schemeClr val="tx2">
              <a:lumMod val="20000"/>
              <a:lumOff val="80000"/>
            </a:schemeClr>
          </a:solidFill>
          <a:ln w="31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400"/>
            <a:r>
              <a:rPr lang="en-SG" altLang="zh-CN" sz="1200" b="1" dirty="0">
                <a:solidFill>
                  <a:schemeClr val="tx1"/>
                </a:solidFill>
                <a:latin typeface="微软雅黑" panose="020B0503020204020204" pitchFamily="34" charset="-122"/>
                <a:ea typeface="微软雅黑" panose="020B0503020204020204" pitchFamily="34" charset="-122"/>
              </a:rPr>
              <a:t>Knowledge</a:t>
            </a:r>
            <a:r>
              <a:rPr lang="zh-CN" altLang="en-US" sz="1200" b="1" dirty="0">
                <a:solidFill>
                  <a:schemeClr val="tx1"/>
                </a:solidFill>
                <a:latin typeface="微软雅黑" panose="020B0503020204020204" pitchFamily="34" charset="-122"/>
                <a:ea typeface="微软雅黑" panose="020B0503020204020204" pitchFamily="34" charset="-122"/>
              </a:rPr>
              <a:t> </a:t>
            </a:r>
            <a:r>
              <a:rPr lang="en-SG" altLang="zh-CN" sz="1200" b="1" dirty="0">
                <a:solidFill>
                  <a:schemeClr val="tx1"/>
                </a:solidFill>
                <a:latin typeface="微软雅黑" panose="020B0503020204020204" pitchFamily="34" charset="-122"/>
                <a:ea typeface="微软雅黑" panose="020B0503020204020204" pitchFamily="34" charset="-122"/>
              </a:rPr>
              <a:t>Store</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47" name="Rectangle 46">
            <a:extLst>
              <a:ext uri="{FF2B5EF4-FFF2-40B4-BE49-F238E27FC236}">
                <a16:creationId xmlns:a16="http://schemas.microsoft.com/office/drawing/2014/main" id="{DA460B51-3130-49A0-89E4-242BC718450B}"/>
              </a:ext>
            </a:extLst>
          </p:cNvPr>
          <p:cNvSpPr/>
          <p:nvPr/>
        </p:nvSpPr>
        <p:spPr>
          <a:xfrm>
            <a:off x="8765111" y="4490940"/>
            <a:ext cx="2848051" cy="430887"/>
          </a:xfrm>
          <a:prstGeom prst="rect">
            <a:avLst/>
          </a:prstGeom>
        </p:spPr>
        <p:txBody>
          <a:bodyPr wrap="square">
            <a:spAutoFit/>
          </a:bodyPr>
          <a:lstStyle/>
          <a:p>
            <a:pPr>
              <a:buClr>
                <a:srgbClr val="CC9900"/>
              </a:buClr>
            </a:pPr>
            <a:r>
              <a:rPr lang="en-SG" sz="1100" b="1" dirty="0">
                <a:latin typeface="Microsoft YaHei" panose="020B0503020204020204" pitchFamily="34" charset="-122"/>
                <a:ea typeface="Microsoft YaHei" panose="020B0503020204020204" pitchFamily="34" charset="-122"/>
                <a:cs typeface="Arial" panose="020B0604020202020204" pitchFamily="34" charset="0"/>
              </a:rPr>
              <a:t>*</a:t>
            </a:r>
            <a:r>
              <a:rPr lang="en-US" sz="1100" b="1" dirty="0">
                <a:latin typeface="Microsoft YaHei" panose="020B0503020204020204" pitchFamily="34" charset="-122"/>
                <a:ea typeface="Microsoft YaHei" panose="020B0503020204020204" pitchFamily="34" charset="-122"/>
                <a:cs typeface="Arial" panose="020B0604020202020204" pitchFamily="34" charset="0"/>
              </a:rPr>
              <a:t>Knowledge Store has achieved a potential high-value patent</a:t>
            </a:r>
            <a:endParaRPr lang="en-SG" sz="1100" dirty="0">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9" name="TextBox 48">
            <a:extLst>
              <a:ext uri="{FF2B5EF4-FFF2-40B4-BE49-F238E27FC236}">
                <a16:creationId xmlns:a16="http://schemas.microsoft.com/office/drawing/2014/main" id="{9C5EC22A-2D8E-442C-AAB0-1A1ACABCC4C9}"/>
              </a:ext>
            </a:extLst>
          </p:cNvPr>
          <p:cNvSpPr txBox="1"/>
          <p:nvPr/>
        </p:nvSpPr>
        <p:spPr>
          <a:xfrm>
            <a:off x="925481" y="5468630"/>
            <a:ext cx="4999070" cy="276999"/>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1</a:t>
            </a:r>
            <a:r>
              <a:rPr lang="en-US" sz="1200" b="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Partition</a:t>
            </a:r>
            <a:r>
              <a:rPr lang="en-US" sz="1200" b="0" dirty="0">
                <a:latin typeface="Arial" panose="020B0604020202020204" pitchFamily="34" charset="0"/>
                <a:cs typeface="Arial" panose="020B0604020202020204" pitchFamily="34" charset="0"/>
              </a:rPr>
              <a:t> as a basic unit for RAG rather than a database</a:t>
            </a:r>
          </a:p>
        </p:txBody>
      </p:sp>
      <p:sp>
        <p:nvSpPr>
          <p:cNvPr id="50" name="Speech Bubble: Rectangle 49">
            <a:extLst>
              <a:ext uri="{FF2B5EF4-FFF2-40B4-BE49-F238E27FC236}">
                <a16:creationId xmlns:a16="http://schemas.microsoft.com/office/drawing/2014/main" id="{BBCDC1C9-0232-4780-A329-D249F951F926}"/>
              </a:ext>
            </a:extLst>
          </p:cNvPr>
          <p:cNvSpPr/>
          <p:nvPr/>
        </p:nvSpPr>
        <p:spPr bwMode="auto">
          <a:xfrm>
            <a:off x="626587" y="2172872"/>
            <a:ext cx="1814603" cy="749988"/>
          </a:xfrm>
          <a:prstGeom prst="wedgeRectCallout">
            <a:avLst>
              <a:gd name="adj1" fmla="val -19961"/>
              <a:gd name="adj2" fmla="val 71923"/>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Naive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I</a:t>
            </a:r>
            <a:r>
              <a:rPr lang="en-US" sz="1100" dirty="0">
                <a:latin typeface="Arial" panose="020B0604020202020204" pitchFamily="34" charset="0"/>
                <a:cs typeface="Arial" panose="020B0604020202020204" pitchFamily="34" charset="0"/>
              </a:rPr>
              <a:t>ndexing-Retrieval-Generation process; inherent flaws include hallucination</a:t>
            </a:r>
            <a:endParaRPr lang="en-SG" sz="1100" dirty="0">
              <a:latin typeface="Arial" panose="020B0604020202020204" pitchFamily="34" charset="0"/>
              <a:cs typeface="Arial" panose="020B0604020202020204" pitchFamily="34" charset="0"/>
            </a:endParaRPr>
          </a:p>
        </p:txBody>
      </p:sp>
      <p:sp>
        <p:nvSpPr>
          <p:cNvPr id="51" name="Speech Bubble: Rectangle 50">
            <a:extLst>
              <a:ext uri="{FF2B5EF4-FFF2-40B4-BE49-F238E27FC236}">
                <a16:creationId xmlns:a16="http://schemas.microsoft.com/office/drawing/2014/main" id="{B80B0C43-70D6-4686-8C32-5DD8F90B0045}"/>
              </a:ext>
            </a:extLst>
          </p:cNvPr>
          <p:cNvSpPr/>
          <p:nvPr/>
        </p:nvSpPr>
        <p:spPr bwMode="auto">
          <a:xfrm>
            <a:off x="2103037" y="4115946"/>
            <a:ext cx="2169676" cy="749988"/>
          </a:xfrm>
          <a:prstGeom prst="wedgeRectCallout">
            <a:avLst>
              <a:gd name="adj1" fmla="val -15132"/>
              <a:gd name="adj2" fmla="val -67779"/>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Advanced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Overcoming the shortcomings of naive RAG, used techniques include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pre- and post-retrieval</a:t>
            </a:r>
            <a:r>
              <a:rPr lang="en-US" altLang="zh-CN" sz="1100" dirty="0">
                <a:latin typeface="Arial" panose="020B0604020202020204" pitchFamily="34" charset="0"/>
                <a:ea typeface="Microsoft YaHei" panose="020B0503020204020204" pitchFamily="34" charset="-122"/>
                <a:cs typeface="Arial" panose="020B0604020202020204" pitchFamily="34" charset="0"/>
              </a:rPr>
              <a:t> adjustments </a:t>
            </a:r>
            <a:endParaRPr lang="en-SG" sz="1100" dirty="0">
              <a:latin typeface="Arial" panose="020B0604020202020204" pitchFamily="34" charset="0"/>
              <a:cs typeface="Arial" panose="020B0604020202020204" pitchFamily="34" charset="0"/>
            </a:endParaRPr>
          </a:p>
        </p:txBody>
      </p:sp>
      <p:sp>
        <p:nvSpPr>
          <p:cNvPr id="52" name="Speech Bubble: Rectangle 51">
            <a:extLst>
              <a:ext uri="{FF2B5EF4-FFF2-40B4-BE49-F238E27FC236}">
                <a16:creationId xmlns:a16="http://schemas.microsoft.com/office/drawing/2014/main" id="{F58FDCDB-2882-4D42-8973-87059CB68A19}"/>
              </a:ext>
            </a:extLst>
          </p:cNvPr>
          <p:cNvSpPr/>
          <p:nvPr/>
        </p:nvSpPr>
        <p:spPr bwMode="auto">
          <a:xfrm>
            <a:off x="3681218" y="2172872"/>
            <a:ext cx="2169676" cy="749988"/>
          </a:xfrm>
          <a:prstGeom prst="wedgeRectCallout">
            <a:avLst>
              <a:gd name="adj1" fmla="val -9425"/>
              <a:gd name="adj2" fmla="val 61763"/>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Modular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Enhancing RAG further by introducing external modules such as search modules and task adapters</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D679354D-A128-445B-AC56-DF6FDF8420F9}"/>
              </a:ext>
            </a:extLst>
          </p:cNvPr>
          <p:cNvSpPr txBox="1"/>
          <p:nvPr/>
        </p:nvSpPr>
        <p:spPr>
          <a:xfrm>
            <a:off x="925480" y="5880538"/>
            <a:ext cx="4999069" cy="46166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2</a:t>
            </a:r>
            <a:r>
              <a:rPr lang="en-US" sz="1200" b="0" dirty="0">
                <a:latin typeface="Arial" panose="020B0604020202020204" pitchFamily="34" charset="0"/>
                <a:cs typeface="Arial" panose="020B0604020202020204" pitchFamily="34" charset="0"/>
              </a:rPr>
              <a:t>: A new </a:t>
            </a:r>
            <a:r>
              <a:rPr lang="en-US" sz="1200" dirty="0">
                <a:latin typeface="Arial" panose="020B0604020202020204" pitchFamily="34" charset="0"/>
                <a:cs typeface="Arial" panose="020B0604020202020204" pitchFamily="34" charset="0"/>
              </a:rPr>
              <a:t>multi-agent framework </a:t>
            </a:r>
            <a:r>
              <a:rPr lang="en-US" sz="1200" b="0" dirty="0">
                <a:latin typeface="Arial" panose="020B0604020202020204" pitchFamily="34" charset="0"/>
                <a:cs typeface="Arial" panose="020B0604020202020204" pitchFamily="34" charset="0"/>
              </a:rPr>
              <a:t>which optimizes </a:t>
            </a:r>
            <a:r>
              <a:rPr lang="en-US" sz="1200" dirty="0">
                <a:latin typeface="Arial" panose="020B0604020202020204" pitchFamily="34" charset="0"/>
                <a:cs typeface="Arial" panose="020B0604020202020204" pitchFamily="34" charset="0"/>
              </a:rPr>
              <a:t>end-to-end metric </a:t>
            </a:r>
            <a:r>
              <a:rPr lang="en-US" sz="1200" b="0" dirty="0">
                <a:latin typeface="Arial" panose="020B0604020202020204" pitchFamily="34" charset="0"/>
                <a:cs typeface="Arial" panose="020B0604020202020204" pitchFamily="34" charset="0"/>
              </a:rPr>
              <a:t>instead of retrieval accuracy</a:t>
            </a:r>
          </a:p>
        </p:txBody>
      </p:sp>
      <p:sp>
        <p:nvSpPr>
          <p:cNvPr id="54" name="文本框 17">
            <a:extLst>
              <a:ext uri="{FF2B5EF4-FFF2-40B4-BE49-F238E27FC236}">
                <a16:creationId xmlns:a16="http://schemas.microsoft.com/office/drawing/2014/main" id="{E23C9BB0-6E15-4958-989C-9BA05C2EFFFE}"/>
              </a:ext>
            </a:extLst>
          </p:cNvPr>
          <p:cNvSpPr txBox="1"/>
          <p:nvPr/>
        </p:nvSpPr>
        <p:spPr>
          <a:xfrm>
            <a:off x="8442540" y="1948895"/>
            <a:ext cx="1502334" cy="276999"/>
          </a:xfrm>
          <a:prstGeom prst="rect">
            <a:avLst/>
          </a:prstGeom>
          <a:solidFill>
            <a:schemeClr val="accent3"/>
          </a:solidFill>
        </p:spPr>
        <p:txBody>
          <a:bodyPr wrap="none" rtlCol="0">
            <a:spAutoFit/>
          </a:bodyPr>
          <a:lstStyle/>
          <a:p>
            <a:r>
              <a:rPr lang="en-SG" altLang="zh-CN" sz="1200" b="1" dirty="0">
                <a:latin typeface="Arial" panose="020B0604020202020204" pitchFamily="34" charset="0"/>
                <a:cs typeface="Arial" panose="020B0604020202020204" pitchFamily="34" charset="0"/>
              </a:rPr>
              <a:t>Business Insights</a:t>
            </a:r>
            <a:endParaRPr lang="zh-CN" altLang="en-US" sz="1200" b="1"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6CDAD8-51C9-40A9-892B-AC39621455AB}"/>
              </a:ext>
            </a:extLst>
          </p:cNvPr>
          <p:cNvSpPr txBox="1"/>
          <p:nvPr/>
        </p:nvSpPr>
        <p:spPr>
          <a:xfrm>
            <a:off x="8856480" y="5023709"/>
            <a:ext cx="2636300" cy="830997"/>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3</a:t>
            </a:r>
            <a:r>
              <a:rPr lang="en-US" sz="1200" b="0" dirty="0">
                <a:latin typeface="Arial" panose="020B0604020202020204" pitchFamily="34" charset="0"/>
                <a:cs typeface="Arial" panose="020B0604020202020204" pitchFamily="34" charset="0"/>
              </a:rPr>
              <a:t>: From selling models to selling data, based on M-RAG, treating </a:t>
            </a:r>
            <a:r>
              <a:rPr lang="en-US" sz="1200" dirty="0">
                <a:latin typeface="Arial" panose="020B0604020202020204" pitchFamily="34" charset="0"/>
                <a:cs typeface="Arial" panose="020B0604020202020204" pitchFamily="34" charset="0"/>
              </a:rPr>
              <a:t>the data required for RAG</a:t>
            </a:r>
            <a:r>
              <a:rPr lang="en-US" sz="1200" b="0" dirty="0">
                <a:latin typeface="Arial" panose="020B0604020202020204" pitchFamily="34" charset="0"/>
                <a:cs typeface="Arial" panose="020B0604020202020204" pitchFamily="34" charset="0"/>
              </a:rPr>
              <a:t> as a new service</a:t>
            </a:r>
          </a:p>
        </p:txBody>
      </p:sp>
    </p:spTree>
    <p:extLst>
      <p:ext uri="{BB962C8B-B14F-4D97-AF65-F5344CB8AC3E}">
        <p14:creationId xmlns:p14="http://schemas.microsoft.com/office/powerpoint/2010/main" val="318189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09078DE-2845-008E-69B2-4510B207ED25}"/>
              </a:ext>
            </a:extLst>
          </p:cNvPr>
          <p:cNvSpPr>
            <a:spLocks noGrp="1"/>
          </p:cNvSpPr>
          <p:nvPr>
            <p:ph type="title"/>
          </p:nvPr>
        </p:nvSpPr>
        <p:spPr>
          <a:xfrm>
            <a:off x="1478791" y="1089883"/>
            <a:ext cx="10713210" cy="730507"/>
          </a:xfrm>
        </p:spPr>
        <p:txBody>
          <a:bodyPr>
            <a:noAutofit/>
          </a:bodyPr>
          <a:lstStyle/>
          <a:p>
            <a:r>
              <a:rPr lang="en-US" sz="3600" dirty="0"/>
              <a:t>M-RAG: A Multi-Agent based End-to-End Optimization Solution</a:t>
            </a:r>
          </a:p>
        </p:txBody>
      </p:sp>
      <p:pic>
        <p:nvPicPr>
          <p:cNvPr id="8" name="Picture 7">
            <a:extLst>
              <a:ext uri="{FF2B5EF4-FFF2-40B4-BE49-F238E27FC236}">
                <a16:creationId xmlns:a16="http://schemas.microsoft.com/office/drawing/2014/main" id="{797172C6-F7B7-4668-93C6-BE1E451ADE0C}"/>
              </a:ext>
            </a:extLst>
          </p:cNvPr>
          <p:cNvPicPr>
            <a:picLocks noChangeAspect="1"/>
          </p:cNvPicPr>
          <p:nvPr/>
        </p:nvPicPr>
        <p:blipFill>
          <a:blip r:embed="rId3"/>
          <a:stretch>
            <a:fillRect/>
          </a:stretch>
        </p:blipFill>
        <p:spPr>
          <a:xfrm>
            <a:off x="329612" y="2152651"/>
            <a:ext cx="8288327" cy="1780456"/>
          </a:xfrm>
          <a:prstGeom prst="rect">
            <a:avLst/>
          </a:prstGeom>
        </p:spPr>
      </p:pic>
      <p:sp>
        <p:nvSpPr>
          <p:cNvPr id="9" name="矩形 24">
            <a:extLst>
              <a:ext uri="{FF2B5EF4-FFF2-40B4-BE49-F238E27FC236}">
                <a16:creationId xmlns:a16="http://schemas.microsoft.com/office/drawing/2014/main" id="{A7BA03AF-8D7B-40A8-A52B-F65F78C0B924}"/>
              </a:ext>
            </a:extLst>
          </p:cNvPr>
          <p:cNvSpPr/>
          <p:nvPr/>
        </p:nvSpPr>
        <p:spPr>
          <a:xfrm>
            <a:off x="8708967" y="2061415"/>
            <a:ext cx="3054408" cy="1655197"/>
          </a:xfrm>
          <a:prstGeom prst="rect">
            <a:avLst/>
          </a:prstGeom>
          <a:ln>
            <a:solidFill>
              <a:schemeClr val="accent6">
                <a:lumMod val="20000"/>
                <a:lumOff val="80000"/>
              </a:schemeClr>
            </a:solidFill>
          </a:ln>
        </p:spPr>
        <p:txBody>
          <a:bodyPr wrap="square">
            <a:spAutoFit/>
          </a:bodyPr>
          <a:lstStyle/>
          <a:p>
            <a:pPr lvl="0" algn="ctr" defTabSz="914478">
              <a:lnSpc>
                <a:spcPct val="150000"/>
              </a:lnSpc>
              <a:defRPr/>
            </a:pPr>
            <a:r>
              <a:rPr kumimoji="0" lang="zh-CN" altLang="en-US"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①</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 </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 to partition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(Empirical)</a:t>
            </a:r>
            <a:endPar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Strategy</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LSH</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Clustering</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Graph partition</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Category</a:t>
            </a: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#of Partitions</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Setting from 1 to 5 </a:t>
            </a:r>
          </a:p>
          <a:p>
            <a:pPr marL="171450" marR="0" lvl="0" indent="-171450" algn="l" defTabSz="91447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he best setting is selected based on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 </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validation set</a:t>
            </a:r>
            <a:endParaRPr kumimoji="0" lang="en-US"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pic>
        <p:nvPicPr>
          <p:cNvPr id="10" name="Picture 9">
            <a:extLst>
              <a:ext uri="{FF2B5EF4-FFF2-40B4-BE49-F238E27FC236}">
                <a16:creationId xmlns:a16="http://schemas.microsoft.com/office/drawing/2014/main" id="{0472753E-52C4-4913-9D88-9222E804FD6B}"/>
              </a:ext>
            </a:extLst>
          </p:cNvPr>
          <p:cNvPicPr>
            <a:picLocks noChangeAspect="1"/>
          </p:cNvPicPr>
          <p:nvPr/>
        </p:nvPicPr>
        <p:blipFill>
          <a:blip r:embed="rId4"/>
          <a:stretch>
            <a:fillRect/>
          </a:stretch>
        </p:blipFill>
        <p:spPr>
          <a:xfrm>
            <a:off x="329612" y="3995738"/>
            <a:ext cx="8288327" cy="2256267"/>
          </a:xfrm>
          <a:prstGeom prst="rect">
            <a:avLst/>
          </a:prstGeom>
        </p:spPr>
      </p:pic>
      <p:sp>
        <p:nvSpPr>
          <p:cNvPr id="11" name="矩形 25">
            <a:extLst>
              <a:ext uri="{FF2B5EF4-FFF2-40B4-BE49-F238E27FC236}">
                <a16:creationId xmlns:a16="http://schemas.microsoft.com/office/drawing/2014/main" id="{9DE81D8F-A944-46BF-B666-0B6E11D12110}"/>
              </a:ext>
            </a:extLst>
          </p:cNvPr>
          <p:cNvSpPr/>
          <p:nvPr/>
        </p:nvSpPr>
        <p:spPr>
          <a:xfrm>
            <a:off x="8708967" y="3836943"/>
            <a:ext cx="3054408" cy="1147365"/>
          </a:xfrm>
          <a:prstGeom prst="rect">
            <a:avLst/>
          </a:prstGeom>
          <a:ln>
            <a:solidFill>
              <a:schemeClr val="accent6">
                <a:lumMod val="20000"/>
                <a:lumOff val="80000"/>
              </a:schemeClr>
            </a:solidFill>
          </a:ln>
        </p:spPr>
        <p:txBody>
          <a:bodyPr wrap="square">
            <a:spAutoFit/>
          </a:bodyPr>
          <a:lstStyle/>
          <a:p>
            <a:pPr marL="0" marR="0" lvl="0" indent="0" algn="ctr" defTabSz="914478" rtl="0" eaLnBrk="1" fontAlgn="auto" latinLnBrk="0" hangingPunct="1">
              <a:lnSpc>
                <a:spcPct val="15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②</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to</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select (</a:t>
            </a:r>
            <a:r>
              <a:rPr kumimoji="0" lang="en-SG"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A</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gent</a:t>
            </a:r>
            <a:r>
              <a:rPr kumimoji="0" lang="en-SG"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-S</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endPar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Multi-armed Bandit</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similarities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from the </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partitions (</a:t>
            </a:r>
            <a:r>
              <a:rPr kumimoji="0" lang="en-SG" altLang="zh-CN"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a:t>
            </a:r>
            <a:r>
              <a:rPr lang="en-SG" altLang="zh-CN" sz="1100" b="1" dirty="0" err="1">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tate</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select a partition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Action</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text generation metric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Reward</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endParaRPr kumimoji="0" lang="en-US" altLang="zh-CN" sz="1100" b="0" i="1"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sp>
        <p:nvSpPr>
          <p:cNvPr id="12" name="矩形 27">
            <a:extLst>
              <a:ext uri="{FF2B5EF4-FFF2-40B4-BE49-F238E27FC236}">
                <a16:creationId xmlns:a16="http://schemas.microsoft.com/office/drawing/2014/main" id="{569AA9CF-1EFF-41F6-8FFD-9CC49D89A602}"/>
              </a:ext>
            </a:extLst>
          </p:cNvPr>
          <p:cNvSpPr/>
          <p:nvPr/>
        </p:nvSpPr>
        <p:spPr>
          <a:xfrm>
            <a:off x="8708967" y="5104640"/>
            <a:ext cx="3054408" cy="1401281"/>
          </a:xfrm>
          <a:prstGeom prst="rect">
            <a:avLst/>
          </a:prstGeom>
          <a:ln>
            <a:solidFill>
              <a:schemeClr val="accent6">
                <a:lumMod val="20000"/>
                <a:lumOff val="80000"/>
              </a:schemeClr>
            </a:solidFill>
          </a:ln>
        </p:spPr>
        <p:txBody>
          <a:bodyPr wrap="square">
            <a:spAutoFit/>
          </a:bodyPr>
          <a:lstStyle/>
          <a:p>
            <a:pPr lvl="0" algn="ctr">
              <a:lnSpc>
                <a:spcPct val="150000"/>
              </a:lnSpc>
              <a:defRPr/>
            </a:pP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③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to</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use memory (A</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gent-R</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endPar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p>
            <a:pPr marL="171450" marR="0" lvl="0" indent="-171450" algn="l" defTabSz="91447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Constructing</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 Memory</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Pool</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similarities</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from the pool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a:t>
            </a:r>
            <a:r>
              <a:rPr kumimoji="0" lang="en-SG" altLang="zh-CN" sz="1100" b="1" i="0" u="none" strike="noStrike" kern="1200" cap="none" spc="0" normalizeH="0" baseline="0" noProof="0" dirty="0" err="1">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tate</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select a refined memory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Action</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text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generation metric shared with A</a:t>
            </a:r>
            <a:r>
              <a:rPr lang="en-US"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gent-S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Reward</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endParaRPr kumimoji="0" lang="en-US"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sp>
        <p:nvSpPr>
          <p:cNvPr id="14" name="Speech Bubble: Rectangle 13">
            <a:extLst>
              <a:ext uri="{FF2B5EF4-FFF2-40B4-BE49-F238E27FC236}">
                <a16:creationId xmlns:a16="http://schemas.microsoft.com/office/drawing/2014/main" id="{8890B302-8C3B-47BD-9653-7FC65B83EE4E}"/>
              </a:ext>
            </a:extLst>
          </p:cNvPr>
          <p:cNvSpPr/>
          <p:nvPr/>
        </p:nvSpPr>
        <p:spPr bwMode="auto">
          <a:xfrm>
            <a:off x="3081143" y="1731910"/>
            <a:ext cx="4300732" cy="417985"/>
          </a:xfrm>
          <a:prstGeom prst="wedgeRectCallout">
            <a:avLst>
              <a:gd name="adj1" fmla="val -12083"/>
              <a:gd name="adj2" fmla="val 65407"/>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1</a:t>
            </a:r>
            <a:r>
              <a:rPr lang="en-US" altLang="zh-CN" sz="1100" dirty="0">
                <a:latin typeface="Arial" panose="020B0604020202020204" pitchFamily="34" charset="0"/>
                <a:ea typeface="Microsoft YaHei" panose="020B0503020204020204" pitchFamily="34" charset="-122"/>
                <a:cs typeface="Arial" panose="020B0604020202020204" pitchFamily="34" charset="0"/>
              </a:rPr>
              <a:t>: Selecting the best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strategy</a:t>
            </a:r>
            <a:r>
              <a:rPr lang="en-US" altLang="zh-CN" sz="1100" dirty="0">
                <a:latin typeface="Arial" panose="020B0604020202020204" pitchFamily="34" charset="0"/>
                <a:ea typeface="Microsoft YaHei" panose="020B0503020204020204" pitchFamily="34" charset="-122"/>
                <a:cs typeface="Arial" panose="020B0604020202020204" pitchFamily="34" charset="0"/>
              </a:rPr>
              <a:t> and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partition number </a:t>
            </a:r>
            <a:r>
              <a:rPr lang="en-US" altLang="zh-CN" sz="1100" dirty="0">
                <a:latin typeface="Arial" panose="020B0604020202020204" pitchFamily="34" charset="0"/>
                <a:ea typeface="Microsoft YaHei" panose="020B0503020204020204" pitchFamily="34" charset="-122"/>
                <a:cs typeface="Arial" panose="020B0604020202020204" pitchFamily="34" charset="0"/>
              </a:rPr>
              <a:t>based on a </a:t>
            </a:r>
            <a:r>
              <a:rPr lang="en-US" altLang="zh-CN" sz="1100" b="1" dirty="0">
                <a:latin typeface="Arial" panose="020B0604020202020204" pitchFamily="34" charset="0"/>
                <a:ea typeface="Microsoft YaHei" panose="020B0503020204020204" pitchFamily="34" charset="-122"/>
                <a:cs typeface="Arial" panose="020B0604020202020204" pitchFamily="34" charset="0"/>
              </a:rPr>
              <a:t>validation set </a:t>
            </a:r>
            <a:r>
              <a:rPr lang="en-US" altLang="zh-CN" sz="1100" dirty="0">
                <a:latin typeface="Arial" panose="020B0604020202020204" pitchFamily="34" charset="0"/>
                <a:ea typeface="Microsoft YaHei" panose="020B0503020204020204" pitchFamily="34" charset="-122"/>
                <a:cs typeface="Arial" panose="020B0604020202020204" pitchFamily="34" charset="0"/>
              </a:rPr>
              <a:t>for a specific text generation task</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5" name="Speech Bubble: Rectangle 14">
            <a:extLst>
              <a:ext uri="{FF2B5EF4-FFF2-40B4-BE49-F238E27FC236}">
                <a16:creationId xmlns:a16="http://schemas.microsoft.com/office/drawing/2014/main" id="{45CF7382-4D6B-4888-9D4E-2A072859F26C}"/>
              </a:ext>
            </a:extLst>
          </p:cNvPr>
          <p:cNvSpPr/>
          <p:nvPr/>
        </p:nvSpPr>
        <p:spPr bwMode="auto">
          <a:xfrm>
            <a:off x="1026027" y="3933107"/>
            <a:ext cx="4300732" cy="534557"/>
          </a:xfrm>
          <a:prstGeom prst="wedgeRectCallout">
            <a:avLst>
              <a:gd name="adj1" fmla="val -12746"/>
              <a:gd name="adj2" fmla="val 67189"/>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2</a:t>
            </a:r>
            <a:r>
              <a:rPr lang="en-US" altLang="zh-CN" sz="1100" dirty="0">
                <a:latin typeface="Arial" panose="020B0604020202020204" pitchFamily="34" charset="0"/>
                <a:ea typeface="Microsoft YaHei" panose="020B0503020204020204" pitchFamily="34" charset="-122"/>
                <a:cs typeface="Arial" panose="020B0604020202020204" pitchFamily="34" charset="0"/>
              </a:rPr>
              <a: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Main Idea of Agent-S</a:t>
            </a:r>
            <a:r>
              <a:rPr lang="en-US" altLang="zh-CN" sz="1100" dirty="0">
                <a:latin typeface="Arial" panose="020B0604020202020204" pitchFamily="34" charset="0"/>
                <a:ea typeface="Microsoft YaHei" panose="020B0503020204020204" pitchFamily="34" charset="-122"/>
                <a:cs typeface="Arial" panose="020B0604020202020204" pitchFamily="34" charset="0"/>
              </a:rPr>
              <a:t>): Selecting a partition, a good choice → high reward (feedback from </a:t>
            </a:r>
            <a:r>
              <a:rPr lang="en-US" altLang="zh-CN" sz="1100" b="1" dirty="0">
                <a:latin typeface="Arial" panose="020B0604020202020204" pitchFamily="34" charset="0"/>
                <a:ea typeface="Microsoft YaHei" panose="020B0503020204020204" pitchFamily="34" charset="-122"/>
                <a:cs typeface="Arial" panose="020B0604020202020204" pitchFamily="34" charset="0"/>
              </a:rPr>
              <a:t>task metrics</a:t>
            </a:r>
            <a:r>
              <a:rPr lang="en-US" altLang="zh-CN" sz="1100" dirty="0">
                <a:latin typeface="Arial" panose="020B0604020202020204" pitchFamily="34" charset="0"/>
                <a:ea typeface="Microsoft YaHei" panose="020B0503020204020204" pitchFamily="34" charset="-122"/>
                <a:cs typeface="Arial" panose="020B0604020202020204" pitchFamily="34" charset="0"/>
              </a:rPr>
              <a:t> like ROUGE), does not focus on local retrieval precision and recall </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6" name="Speech Bubble: Rectangle 15">
            <a:extLst>
              <a:ext uri="{FF2B5EF4-FFF2-40B4-BE49-F238E27FC236}">
                <a16:creationId xmlns:a16="http://schemas.microsoft.com/office/drawing/2014/main" id="{A7793B6F-8027-49A7-90CE-494DAC138FEB}"/>
              </a:ext>
            </a:extLst>
          </p:cNvPr>
          <p:cNvSpPr/>
          <p:nvPr/>
        </p:nvSpPr>
        <p:spPr bwMode="auto">
          <a:xfrm>
            <a:off x="3945633" y="6238642"/>
            <a:ext cx="4300732" cy="543158"/>
          </a:xfrm>
          <a:prstGeom prst="wedgeRectCallout">
            <a:avLst>
              <a:gd name="adj1" fmla="val -11195"/>
              <a:gd name="adj2" fmla="val -66478"/>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3</a:t>
            </a:r>
            <a:r>
              <a:rPr lang="en-US" altLang="zh-CN" sz="1100" dirty="0">
                <a:latin typeface="Arial" panose="020B0604020202020204" pitchFamily="34" charset="0"/>
                <a:ea typeface="Microsoft YaHei" panose="020B0503020204020204" pitchFamily="34" charset="-122"/>
                <a:cs typeface="Arial" panose="020B0604020202020204" pitchFamily="34" charset="0"/>
              </a:rPr>
              <a: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Main Idea of Agent-R</a:t>
            </a:r>
            <a:r>
              <a:rPr lang="en-US" altLang="zh-CN" sz="1100" dirty="0">
                <a:latin typeface="Arial" panose="020B0604020202020204" pitchFamily="34" charset="0"/>
                <a:ea typeface="Microsoft YaHei" panose="020B0503020204020204" pitchFamily="34" charset="-122"/>
                <a:cs typeface="Arial" panose="020B0604020202020204" pitchFamily="34" charset="0"/>
              </a:rPr>
              <a:t>): Agent-R refines the retrieved memory; good memory → good generated text → high reward → good memory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positive feedback loop</a:t>
            </a:r>
            <a:r>
              <a:rPr lang="en-US" altLang="zh-CN" sz="1100" dirty="0">
                <a:latin typeface="Arial" panose="020B0604020202020204" pitchFamily="34" charset="0"/>
                <a:ea typeface="Microsoft YaHei" panose="020B0503020204020204" pitchFamily="34" charset="-122"/>
                <a:cs typeface="Arial" panose="020B0604020202020204" pitchFamily="34" charset="0"/>
              </a:rPr>
              <a:t>)</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457B8BB6-4C60-4B7A-93C3-DAE46BB8C614}"/>
              </a:ext>
            </a:extLst>
          </p:cNvPr>
          <p:cNvSpPr txBox="1"/>
          <p:nvPr/>
        </p:nvSpPr>
        <p:spPr>
          <a:xfrm>
            <a:off x="2592355" y="5552673"/>
            <a:ext cx="4999069" cy="430887"/>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100" dirty="0">
                <a:latin typeface="Arial" panose="020B0604020202020204" pitchFamily="34" charset="0"/>
                <a:cs typeface="Arial" panose="020B0604020202020204" pitchFamily="34" charset="0"/>
              </a:rPr>
              <a:t>Jointly optimize </a:t>
            </a:r>
            <a:r>
              <a:rPr lang="en-US" sz="1100" b="0" dirty="0">
                <a:latin typeface="Arial" panose="020B0604020202020204" pitchFamily="34" charset="0"/>
                <a:cs typeface="Arial" panose="020B0604020202020204" pitchFamily="34" charset="0"/>
              </a:rPr>
              <a:t>Agent-S and Agent-R, setting end-to-end metrics as the reinforcement learning feedback rewards</a:t>
            </a:r>
          </a:p>
        </p:txBody>
      </p:sp>
    </p:spTree>
    <p:extLst>
      <p:ext uri="{BB962C8B-B14F-4D97-AF65-F5344CB8AC3E}">
        <p14:creationId xmlns:p14="http://schemas.microsoft.com/office/powerpoint/2010/main" val="8981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52A3BF-F30C-4D13-A14E-8C61EF07AD6C}"/>
              </a:ext>
            </a:extLst>
          </p:cNvPr>
          <p:cNvSpPr>
            <a:spLocks noGrp="1"/>
          </p:cNvSpPr>
          <p:nvPr>
            <p:ph type="title"/>
          </p:nvPr>
        </p:nvSpPr>
        <p:spPr/>
        <p:txBody>
          <a:bodyPr/>
          <a:lstStyle/>
          <a:p>
            <a:r>
              <a:rPr lang="en-SG" sz="3600" dirty="0">
                <a:latin typeface="Tahoma (Headings)"/>
              </a:rPr>
              <a:t>Experiments: Text summarization, Machine translation, and Dialogue generation</a:t>
            </a:r>
          </a:p>
        </p:txBody>
      </p:sp>
      <p:pic>
        <p:nvPicPr>
          <p:cNvPr id="13" name="Picture 12">
            <a:extLst>
              <a:ext uri="{FF2B5EF4-FFF2-40B4-BE49-F238E27FC236}">
                <a16:creationId xmlns:a16="http://schemas.microsoft.com/office/drawing/2014/main" id="{9C650A2A-F1DF-4582-BF8A-C01F4A5B9176}"/>
              </a:ext>
            </a:extLst>
          </p:cNvPr>
          <p:cNvPicPr>
            <a:picLocks noChangeAspect="1"/>
          </p:cNvPicPr>
          <p:nvPr/>
        </p:nvPicPr>
        <p:blipFill>
          <a:blip r:embed="rId3"/>
          <a:stretch>
            <a:fillRect/>
          </a:stretch>
        </p:blipFill>
        <p:spPr>
          <a:xfrm>
            <a:off x="821924" y="1835681"/>
            <a:ext cx="4570736" cy="1857034"/>
          </a:xfrm>
          <a:prstGeom prst="rect">
            <a:avLst/>
          </a:prstGeom>
        </p:spPr>
      </p:pic>
      <p:pic>
        <p:nvPicPr>
          <p:cNvPr id="14" name="Picture 13">
            <a:extLst>
              <a:ext uri="{FF2B5EF4-FFF2-40B4-BE49-F238E27FC236}">
                <a16:creationId xmlns:a16="http://schemas.microsoft.com/office/drawing/2014/main" id="{95CAD720-574B-4354-8013-452213E855BA}"/>
              </a:ext>
            </a:extLst>
          </p:cNvPr>
          <p:cNvPicPr>
            <a:picLocks noChangeAspect="1"/>
          </p:cNvPicPr>
          <p:nvPr/>
        </p:nvPicPr>
        <p:blipFill>
          <a:blip r:embed="rId4"/>
          <a:stretch>
            <a:fillRect/>
          </a:stretch>
        </p:blipFill>
        <p:spPr>
          <a:xfrm>
            <a:off x="758337" y="3656285"/>
            <a:ext cx="4634323" cy="1508211"/>
          </a:xfrm>
          <a:prstGeom prst="rect">
            <a:avLst/>
          </a:prstGeom>
        </p:spPr>
      </p:pic>
      <p:pic>
        <p:nvPicPr>
          <p:cNvPr id="15" name="Picture 14">
            <a:extLst>
              <a:ext uri="{FF2B5EF4-FFF2-40B4-BE49-F238E27FC236}">
                <a16:creationId xmlns:a16="http://schemas.microsoft.com/office/drawing/2014/main" id="{6838E6C7-FA16-433D-BC5F-6C575CF402E8}"/>
              </a:ext>
            </a:extLst>
          </p:cNvPr>
          <p:cNvPicPr>
            <a:picLocks noChangeAspect="1"/>
          </p:cNvPicPr>
          <p:nvPr/>
        </p:nvPicPr>
        <p:blipFill>
          <a:blip r:embed="rId5"/>
          <a:stretch>
            <a:fillRect/>
          </a:stretch>
        </p:blipFill>
        <p:spPr>
          <a:xfrm>
            <a:off x="761143" y="5163423"/>
            <a:ext cx="2472254" cy="1674454"/>
          </a:xfrm>
          <a:prstGeom prst="rect">
            <a:avLst/>
          </a:prstGeom>
        </p:spPr>
      </p:pic>
      <p:pic>
        <p:nvPicPr>
          <p:cNvPr id="18" name="Picture 17">
            <a:extLst>
              <a:ext uri="{FF2B5EF4-FFF2-40B4-BE49-F238E27FC236}">
                <a16:creationId xmlns:a16="http://schemas.microsoft.com/office/drawing/2014/main" id="{FCBA2057-0EBC-42E1-9633-7429FB92F330}"/>
              </a:ext>
            </a:extLst>
          </p:cNvPr>
          <p:cNvPicPr>
            <a:picLocks noChangeAspect="1"/>
          </p:cNvPicPr>
          <p:nvPr/>
        </p:nvPicPr>
        <p:blipFill>
          <a:blip r:embed="rId6"/>
          <a:stretch>
            <a:fillRect/>
          </a:stretch>
        </p:blipFill>
        <p:spPr>
          <a:xfrm>
            <a:off x="5500781" y="3712811"/>
            <a:ext cx="3659594" cy="1397829"/>
          </a:xfrm>
          <a:prstGeom prst="rect">
            <a:avLst/>
          </a:prstGeom>
        </p:spPr>
      </p:pic>
      <p:pic>
        <p:nvPicPr>
          <p:cNvPr id="19" name="Picture 18">
            <a:extLst>
              <a:ext uri="{FF2B5EF4-FFF2-40B4-BE49-F238E27FC236}">
                <a16:creationId xmlns:a16="http://schemas.microsoft.com/office/drawing/2014/main" id="{928E6034-3147-40A7-8255-77E8FA9D5C2E}"/>
              </a:ext>
            </a:extLst>
          </p:cNvPr>
          <p:cNvPicPr>
            <a:picLocks noChangeAspect="1"/>
          </p:cNvPicPr>
          <p:nvPr/>
        </p:nvPicPr>
        <p:blipFill>
          <a:blip r:embed="rId7"/>
          <a:stretch>
            <a:fillRect/>
          </a:stretch>
        </p:blipFill>
        <p:spPr>
          <a:xfrm>
            <a:off x="5551961" y="2099900"/>
            <a:ext cx="3557234" cy="1397829"/>
          </a:xfrm>
          <a:prstGeom prst="rect">
            <a:avLst/>
          </a:prstGeom>
        </p:spPr>
      </p:pic>
      <p:pic>
        <p:nvPicPr>
          <p:cNvPr id="20" name="Picture 19">
            <a:extLst>
              <a:ext uri="{FF2B5EF4-FFF2-40B4-BE49-F238E27FC236}">
                <a16:creationId xmlns:a16="http://schemas.microsoft.com/office/drawing/2014/main" id="{325CCC51-6DB9-4A2C-BB6B-185E8922E523}"/>
              </a:ext>
            </a:extLst>
          </p:cNvPr>
          <p:cNvPicPr>
            <a:picLocks noChangeAspect="1"/>
          </p:cNvPicPr>
          <p:nvPr/>
        </p:nvPicPr>
        <p:blipFill>
          <a:blip r:embed="rId8"/>
          <a:stretch>
            <a:fillRect/>
          </a:stretch>
        </p:blipFill>
        <p:spPr>
          <a:xfrm>
            <a:off x="5500781" y="5245084"/>
            <a:ext cx="6112466" cy="1363182"/>
          </a:xfrm>
          <a:prstGeom prst="rect">
            <a:avLst/>
          </a:prstGeom>
        </p:spPr>
      </p:pic>
      <p:sp>
        <p:nvSpPr>
          <p:cNvPr id="22" name="文本框 58">
            <a:extLst>
              <a:ext uri="{FF2B5EF4-FFF2-40B4-BE49-F238E27FC236}">
                <a16:creationId xmlns:a16="http://schemas.microsoft.com/office/drawing/2014/main" id="{6F76B64C-3C6A-4808-A40C-BA10377EA5FD}"/>
              </a:ext>
            </a:extLst>
          </p:cNvPr>
          <p:cNvSpPr txBox="1"/>
          <p:nvPr/>
        </p:nvSpPr>
        <p:spPr>
          <a:xfrm rot="16200000">
            <a:off x="1091390" y="1314791"/>
            <a:ext cx="184666" cy="1244790"/>
          </a:xfrm>
          <a:prstGeom prst="rect">
            <a:avLst/>
          </a:prstGeom>
          <a:solidFill>
            <a:srgbClr val="FF0000"/>
          </a:solidFill>
        </p:spPr>
        <p:txBody>
          <a:bodyPr vert="eaVert" wrap="square" lIns="0" tIns="0" rIns="0" bIns="0" rtlCol="0">
            <a:spAutoFit/>
          </a:bodyPr>
          <a:lstStyle/>
          <a:p>
            <a:pPr algn="l"/>
            <a:r>
              <a:rPr kumimoji="1" lang="en-SG" altLang="zh-CN" sz="1200" b="1" dirty="0">
                <a:solidFill>
                  <a:schemeClr val="accent3"/>
                </a:solidFill>
                <a:latin typeface="Microsoft YaHei" panose="020B0503020204020204" pitchFamily="34" charset="-122"/>
                <a:ea typeface="Microsoft YaHei" panose="020B0503020204020204" pitchFamily="34" charset="-122"/>
              </a:rPr>
              <a:t>Text generation</a:t>
            </a:r>
            <a:endParaRPr kumimoji="1" lang="zh-CN" altLang="en-US" sz="1200" b="1" dirty="0">
              <a:solidFill>
                <a:schemeClr val="accent3"/>
              </a:solidFill>
              <a:latin typeface="Microsoft YaHei" panose="020B0503020204020204" pitchFamily="34" charset="-122"/>
              <a:ea typeface="Microsoft YaHei" panose="020B0503020204020204" pitchFamily="34" charset="-122"/>
            </a:endParaRPr>
          </a:p>
        </p:txBody>
      </p:sp>
      <p:sp>
        <p:nvSpPr>
          <p:cNvPr id="23" name="TextBox 22">
            <a:extLst>
              <a:ext uri="{FF2B5EF4-FFF2-40B4-BE49-F238E27FC236}">
                <a16:creationId xmlns:a16="http://schemas.microsoft.com/office/drawing/2014/main" id="{E998AF4C-6703-4963-80BA-D381264B6D60}"/>
              </a:ext>
            </a:extLst>
          </p:cNvPr>
          <p:cNvSpPr txBox="1"/>
          <p:nvPr/>
        </p:nvSpPr>
        <p:spPr>
          <a:xfrm>
            <a:off x="3287379" y="5221601"/>
            <a:ext cx="2105281" cy="1569660"/>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Improvements</a:t>
            </a:r>
            <a:r>
              <a:rPr lang="en-US" sz="1200" b="0" dirty="0">
                <a:solidFill>
                  <a:srgbClr val="C00000"/>
                </a:solidFill>
                <a:latin typeface="Arial" panose="020B0604020202020204" pitchFamily="34" charset="0"/>
                <a:cs typeface="Arial" panose="020B0604020202020204" pitchFamily="34" charset="0"/>
              </a:rPr>
              <a:t>: </a:t>
            </a:r>
          </a:p>
          <a:p>
            <a:r>
              <a:rPr lang="en-US" sz="1200" b="0" dirty="0">
                <a:latin typeface="Arial" panose="020B0604020202020204" pitchFamily="34" charset="0"/>
                <a:cs typeface="Arial" panose="020B0604020202020204" pitchFamily="34" charset="0"/>
              </a:rPr>
              <a:t>Based on the MOE 8×7B, it achieves the improvements of </a:t>
            </a:r>
            <a:r>
              <a:rPr lang="en-US" sz="1200" dirty="0">
                <a:latin typeface="Arial" panose="020B0604020202020204" pitchFamily="34" charset="0"/>
                <a:cs typeface="Arial" panose="020B0604020202020204" pitchFamily="34" charset="0"/>
              </a:rPr>
              <a:t>11%, 8%, and 12%</a:t>
            </a:r>
            <a:r>
              <a:rPr lang="en-US" sz="1200" b="0" dirty="0">
                <a:latin typeface="Arial" panose="020B0604020202020204" pitchFamily="34" charset="0"/>
                <a:cs typeface="Arial" panose="020B0604020202020204" pitchFamily="34" charset="0"/>
              </a:rPr>
              <a:t> in text summarization, machine translation, and dialogue generation tasks, respectively.</a:t>
            </a:r>
          </a:p>
        </p:txBody>
      </p:sp>
      <p:sp>
        <p:nvSpPr>
          <p:cNvPr id="24" name="文本框 58">
            <a:extLst>
              <a:ext uri="{FF2B5EF4-FFF2-40B4-BE49-F238E27FC236}">
                <a16:creationId xmlns:a16="http://schemas.microsoft.com/office/drawing/2014/main" id="{A6B2EA42-7922-4129-AEA0-EDA8A177B938}"/>
              </a:ext>
            </a:extLst>
          </p:cNvPr>
          <p:cNvSpPr txBox="1"/>
          <p:nvPr/>
        </p:nvSpPr>
        <p:spPr>
          <a:xfrm rot="16200000">
            <a:off x="9968478" y="1038645"/>
            <a:ext cx="184666" cy="1800872"/>
          </a:xfrm>
          <a:prstGeom prst="rect">
            <a:avLst/>
          </a:prstGeom>
          <a:solidFill>
            <a:srgbClr val="FF0000"/>
          </a:solidFill>
        </p:spPr>
        <p:txBody>
          <a:bodyPr vert="eaVert" wrap="square" lIns="0" tIns="0" rIns="0" bIns="0" rtlCol="0">
            <a:spAutoFit/>
          </a:bodyPr>
          <a:lstStyle/>
          <a:p>
            <a:pPr algn="l"/>
            <a:r>
              <a:rPr kumimoji="1" lang="en-SG" altLang="zh-CN" sz="1200" b="1" dirty="0">
                <a:solidFill>
                  <a:schemeClr val="accent3"/>
                </a:solidFill>
                <a:latin typeface="Microsoft YaHei" panose="020B0503020204020204" pitchFamily="34" charset="-122"/>
                <a:ea typeface="Microsoft YaHei" panose="020B0503020204020204" pitchFamily="34" charset="-122"/>
              </a:rPr>
              <a:t>Index &amp; Transferability</a:t>
            </a:r>
            <a:endParaRPr kumimoji="1" lang="zh-CN" altLang="en-US" sz="1200" b="1" dirty="0">
              <a:solidFill>
                <a:schemeClr val="accent3"/>
              </a:solidFill>
              <a:latin typeface="Microsoft YaHei" panose="020B0503020204020204" pitchFamily="34" charset="-122"/>
              <a:ea typeface="Microsoft YaHei" panose="020B0503020204020204" pitchFamily="34" charset="-122"/>
            </a:endParaRPr>
          </a:p>
        </p:txBody>
      </p:sp>
      <p:sp>
        <p:nvSpPr>
          <p:cNvPr id="25" name="TextBox 24">
            <a:extLst>
              <a:ext uri="{FF2B5EF4-FFF2-40B4-BE49-F238E27FC236}">
                <a16:creationId xmlns:a16="http://schemas.microsoft.com/office/drawing/2014/main" id="{F14CC493-FE6E-4C91-BC3A-DDE7C737B6CE}"/>
              </a:ext>
            </a:extLst>
          </p:cNvPr>
          <p:cNvSpPr txBox="1"/>
          <p:nvPr/>
        </p:nvSpPr>
        <p:spPr>
          <a:xfrm>
            <a:off x="9163358" y="2116066"/>
            <a:ext cx="2574425" cy="138499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Ablation &amp; Index Construction</a:t>
            </a:r>
            <a:r>
              <a:rPr lang="en-US" sz="1200" b="0" dirty="0">
                <a:solidFill>
                  <a:srgbClr val="C00000"/>
                </a:solidFill>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Data partitioning and memory refinement both contribute to end-to-end performance; M-RAG supports </a:t>
            </a:r>
            <a:r>
              <a:rPr lang="en-US" sz="1200" dirty="0">
                <a:latin typeface="Arial" panose="020B0604020202020204" pitchFamily="34" charset="0"/>
                <a:cs typeface="Arial" panose="020B0604020202020204" pitchFamily="34" charset="0"/>
              </a:rPr>
              <a:t>faster index construction </a:t>
            </a:r>
            <a:r>
              <a:rPr lang="en-US" sz="1200" b="0" dirty="0">
                <a:latin typeface="Arial" panose="020B0604020202020204" pitchFamily="34" charset="0"/>
                <a:cs typeface="Arial" panose="020B0604020202020204" pitchFamily="34" charset="0"/>
              </a:rPr>
              <a:t>and maintenance functionality.</a:t>
            </a:r>
          </a:p>
        </p:txBody>
      </p:sp>
      <p:sp>
        <p:nvSpPr>
          <p:cNvPr id="26" name="TextBox 25">
            <a:extLst>
              <a:ext uri="{FF2B5EF4-FFF2-40B4-BE49-F238E27FC236}">
                <a16:creationId xmlns:a16="http://schemas.microsoft.com/office/drawing/2014/main" id="{11FFC5FC-7A5C-40E0-A537-21B053901848}"/>
              </a:ext>
            </a:extLst>
          </p:cNvPr>
          <p:cNvSpPr txBox="1"/>
          <p:nvPr/>
        </p:nvSpPr>
        <p:spPr>
          <a:xfrm>
            <a:off x="9169329" y="3680575"/>
            <a:ext cx="2568454" cy="138499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Transferability Test</a:t>
            </a:r>
            <a:r>
              <a:rPr lang="en-US" sz="1200" b="0" dirty="0">
                <a:solidFill>
                  <a:srgbClr val="C00000"/>
                </a:solidFill>
                <a:latin typeface="Arial" panose="020B0604020202020204" pitchFamily="34" charset="0"/>
                <a:cs typeface="Arial" panose="020B0604020202020204" pitchFamily="34" charset="0"/>
              </a:rPr>
              <a:t>: </a:t>
            </a:r>
          </a:p>
          <a:p>
            <a:r>
              <a:rPr lang="en-US" sz="1200" b="0" dirty="0">
                <a:latin typeface="Arial" panose="020B0604020202020204" pitchFamily="34" charset="0"/>
                <a:cs typeface="Arial" panose="020B0604020202020204" pitchFamily="34" charset="0"/>
              </a:rPr>
              <a:t>Compared to the best baseline methods, M-RAG demonstrates </a:t>
            </a:r>
            <a:r>
              <a:rPr lang="en-US" sz="1200" dirty="0">
                <a:latin typeface="Arial" panose="020B0604020202020204" pitchFamily="34" charset="0"/>
                <a:cs typeface="Arial" panose="020B0604020202020204" pitchFamily="34" charset="0"/>
              </a:rPr>
              <a:t>excellent transferability</a:t>
            </a:r>
            <a:r>
              <a:rPr lang="en-US" sz="1200" b="0" dirty="0">
                <a:latin typeface="Arial" panose="020B0604020202020204" pitchFamily="34" charset="0"/>
                <a:cs typeface="Arial" panose="020B0604020202020204" pitchFamily="34" charset="0"/>
              </a:rPr>
              <a:t> across different underlying </a:t>
            </a:r>
            <a:r>
              <a:rPr lang="en-US" sz="1200" dirty="0">
                <a:latin typeface="Arial" panose="020B0604020202020204" pitchFamily="34" charset="0"/>
                <a:cs typeface="Arial" panose="020B0604020202020204" pitchFamily="34" charset="0"/>
              </a:rPr>
              <a:t>large model architectures</a:t>
            </a:r>
            <a:r>
              <a:rPr lang="en-US" sz="1200" b="0" dirty="0">
                <a:latin typeface="Arial" panose="020B0604020202020204" pitchFamily="34" charset="0"/>
                <a:cs typeface="Arial" panose="020B0604020202020204" pitchFamily="34" charset="0"/>
              </a:rPr>
              <a:t> in three text generation tasks.</a:t>
            </a:r>
          </a:p>
        </p:txBody>
      </p:sp>
    </p:spTree>
    <p:extLst>
      <p:ext uri="{BB962C8B-B14F-4D97-AF65-F5344CB8AC3E}">
        <p14:creationId xmlns:p14="http://schemas.microsoft.com/office/powerpoint/2010/main" val="74605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B59F-04B0-4AF5-78AF-3750E95F7D9C}"/>
              </a:ext>
            </a:extLst>
          </p:cNvPr>
          <p:cNvSpPr>
            <a:spLocks noGrp="1"/>
          </p:cNvSpPr>
          <p:nvPr>
            <p:ph type="title"/>
          </p:nvPr>
        </p:nvSpPr>
        <p:spPr/>
        <p:txBody>
          <a:bodyPr/>
          <a:lstStyle/>
          <a:p>
            <a:r>
              <a:rPr lang="en-US" dirty="0"/>
              <a:t>Q &amp; A</a:t>
            </a:r>
            <a:endParaRPr lang="en-SG" dirty="0"/>
          </a:p>
        </p:txBody>
      </p:sp>
      <p:pic>
        <p:nvPicPr>
          <p:cNvPr id="9" name="Picture 8">
            <a:extLst>
              <a:ext uri="{FF2B5EF4-FFF2-40B4-BE49-F238E27FC236}">
                <a16:creationId xmlns:a16="http://schemas.microsoft.com/office/drawing/2014/main" id="{46177706-D9E9-048D-31CD-98C4CB0D7E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11527" y="1987062"/>
            <a:ext cx="4167554" cy="4167554"/>
          </a:xfrm>
          <a:prstGeom prst="rect">
            <a:avLst/>
          </a:prstGeom>
        </p:spPr>
      </p:pic>
    </p:spTree>
    <p:extLst>
      <p:ext uri="{BB962C8B-B14F-4D97-AF65-F5344CB8AC3E}">
        <p14:creationId xmlns:p14="http://schemas.microsoft.com/office/powerpoint/2010/main" val="1070288469"/>
      </p:ext>
    </p:extLst>
  </p:cSld>
  <p:clrMapOvr>
    <a:masterClrMapping/>
  </p:clrMapOvr>
</p:sld>
</file>

<file path=ppt/theme/theme1.xml><?xml version="1.0" encoding="utf-8"?>
<a:theme xmlns:a="http://schemas.openxmlformats.org/drawingml/2006/main" name="Prof. Liu'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of. Liu's" id="{FC612C34-5701-4D08-A9BF-20DE2FB5841B}" vid="{A00E899B-E1C9-4448-8A87-C6B18400CF51}"/>
    </a:ext>
  </a:ext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 Liu's</Template>
  <TotalTime>13464</TotalTime>
  <Words>811</Words>
  <Application>Microsoft Office PowerPoint</Application>
  <PresentationFormat>Widescreen</PresentationFormat>
  <Paragraphs>67</Paragraphs>
  <Slides>6</Slides>
  <Notes>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vt:i4>
      </vt:variant>
    </vt:vector>
  </HeadingPairs>
  <TitlesOfParts>
    <vt:vector size="20" baseType="lpstr">
      <vt:lpstr>微软雅黑</vt:lpstr>
      <vt:lpstr>微软雅黑</vt:lpstr>
      <vt:lpstr>MS PGothic</vt:lpstr>
      <vt:lpstr>MS PGothic</vt:lpstr>
      <vt:lpstr>新細明體</vt:lpstr>
      <vt:lpstr>宋体</vt:lpstr>
      <vt:lpstr>Tahoma (Headings)</vt:lpstr>
      <vt:lpstr>Arial</vt:lpstr>
      <vt:lpstr>Calibri</vt:lpstr>
      <vt:lpstr>Garamond</vt:lpstr>
      <vt:lpstr>Tahoma</vt:lpstr>
      <vt:lpstr>Wingdings</vt:lpstr>
      <vt:lpstr>Prof. Liu's</vt:lpstr>
      <vt:lpstr>Edge</vt:lpstr>
      <vt:lpstr>M-RAG: Reinforcing Large Language Model Performance through Retrieval-Augmented Generation with Multiple Partitions</vt:lpstr>
      <vt:lpstr>Background: An Example of a Large Model Application</vt:lpstr>
      <vt:lpstr>Idea: Considering a Partition as a Basic Unit for  RAG Execution (a New RAG Paradigm)</vt:lpstr>
      <vt:lpstr>M-RAG: A Multi-Agent based End-to-End Optimization Solution</vt:lpstr>
      <vt:lpstr>Experiments: Text summarization, Machine translation, and Dialogue generation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Long</dc:creator>
  <cp:lastModifiedBy>wangzheng</cp:lastModifiedBy>
  <cp:revision>851</cp:revision>
  <dcterms:created xsi:type="dcterms:W3CDTF">2018-01-30T10:56:50Z</dcterms:created>
  <dcterms:modified xsi:type="dcterms:W3CDTF">2024-06-26T03:15:54Z</dcterms:modified>
</cp:coreProperties>
</file>