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12"/>
  </p:notesMasterIdLst>
  <p:sldIdLst>
    <p:sldId id="256" r:id="rId3"/>
    <p:sldId id="2007580155" r:id="rId4"/>
    <p:sldId id="2007580138" r:id="rId5"/>
    <p:sldId id="2007580176" r:id="rId6"/>
    <p:sldId id="2007580147" r:id="rId7"/>
    <p:sldId id="2007580152" r:id="rId8"/>
    <p:sldId id="2007580177" r:id="rId9"/>
    <p:sldId id="2007580178" r:id="rId10"/>
    <p:sldId id="2007580179" r:id="rId1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 Long" initials="CL" lastIdx="1" clrIdx="0">
    <p:extLst>
      <p:ext uri="{19B8F6BF-5375-455C-9EA6-DF929625EA0E}">
        <p15:presenceInfo xmlns:p15="http://schemas.microsoft.com/office/powerpoint/2012/main" userId="47303863dbd97e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66CCFF"/>
    <a:srgbClr val="CCFFCC"/>
    <a:srgbClr val="FFCCFF"/>
    <a:srgbClr val="CCFFFF"/>
    <a:srgbClr val="3366CC"/>
    <a:srgbClr val="FFFFCC"/>
    <a:srgbClr val="FFCCCC"/>
    <a:srgbClr val="99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6" autoAdjust="0"/>
    <p:restoredTop sz="85329" autoAdjust="0"/>
  </p:normalViewPr>
  <p:slideViewPr>
    <p:cSldViewPr snapToGrid="0">
      <p:cViewPr varScale="1">
        <p:scale>
          <a:sx n="136" d="100"/>
          <a:sy n="136" d="100"/>
        </p:scale>
        <p:origin x="3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3DA-8587-44D6-9E8F-883027701E04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7576-4036-4077-876A-4D5A4B51F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7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C1789-CC30-CCDF-97E5-67830F4C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BDAC4-5E1B-25BC-9CE4-93988CC39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4DC058-F93E-2442-8511-BD212F0CD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6DB70-E00D-A969-9EEF-484B1C607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57576-4036-4077-876A-4D5A4B51F2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6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510DFC-96EE-43C6-A1AB-21B7C59D13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45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E9C3-6E00-41ED-8CD1-ED5D14DA9BA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28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E9C3-6E00-41ED-8CD1-ED5D14DA9BA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736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E9C3-6E00-41ED-8CD1-ED5D14DA9BA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2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E9C3-6E00-41ED-8CD1-ED5D14DA9BA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11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E9C3-6E00-41ED-8CD1-ED5D14DA9BA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74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8E9C3-6E00-41ED-8CD1-ED5D14DA9BA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528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HK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HK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HK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zh-TW" altLang="en-US" noProof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  <a:endParaRPr lang="zh-TW" altLang="en-US" noProof="0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345EB-B0A5-4646-98CA-B6E3E01765CC}" type="datetime1">
              <a:rPr lang="en-GB" smtClean="0"/>
              <a:t>12/02/2024</a:t>
            </a:fld>
            <a:endParaRPr lang="en-GB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3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9B435B-B099-4B2E-926E-55C5C737FFA7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3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F1BF8-E17B-4B6E-8CBF-3DF614A1B740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68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76917" y="41513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1BF4872-1531-4ED2-8DE1-5A574DFB1F53}" type="datetime1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3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r>
              <a:rPr lang="en-US" altLang="zh-HK"/>
              <a:t>Click icon to add table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74A9C4D-EA58-481D-93E4-A53A7C808CCE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7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896B38E-0345-49E7-BE68-17AC2E488B5F}" type="datetime1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01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302A32F-B957-4253-B50A-EA6582C2ED25}" type="datetime1">
              <a:rPr lang="en-GB" smtClean="0"/>
              <a:t>12/02/2024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4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8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914400" y="6243638"/>
            <a:ext cx="7112000" cy="457200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F11AC8-2AEC-4871-8834-E5671D72F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814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F3295-3B87-4863-908A-364B41A99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422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99725E-8E15-4576-813C-69F312542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002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7BFC5-7F50-4BA5-A1A8-F37478288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9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9CBF4-4392-4798-A87E-01CD6F8C35A4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19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AC64F-FC23-4B91-9E6F-7D66FED81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6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C6663-8C90-4CB1-B227-3589356F8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123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2C7AE-6BB3-40B4-8F1B-30EB22677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790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B8D01-13EB-408A-AD54-B98A047B9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482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656CF-14FB-4356-A4E1-B37C4EDB71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438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D3275-D05A-425D-85D0-77E44AF563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952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C06A0-BBBE-4EA0-9FCF-550FAF0A0F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54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6A0ED-0AEE-404E-A865-9A587B21FB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98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30F90B-DF74-4D62-BC59-51841C35E82C}" type="datetime1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5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87BFFC-9CA5-4E50-B049-45D96DD1724B}" type="datetime1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2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B9811-0636-4B1B-A1CD-1FDAE8537323}" type="datetime1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5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2B3FEC-A6EB-4CD3-A747-9603BB9E2157}" type="datetime1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20FF9-DC68-4F79-B9BC-1FDC3119E9CF}" type="datetime1">
              <a:rPr lang="en-GB" smtClean="0"/>
              <a:t>12/02/2024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7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2D110-C635-452D-B267-EAD0F8B99BF9}" type="datetime1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86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E1ECD7-CE9E-4761-A327-DC1BCF18DC8C}" type="datetime1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6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CDFC2330-3429-4128-9CCD-062C2B7CFE4F}" type="datetime1">
              <a:rPr lang="en-GB" smtClean="0"/>
              <a:t>12/02/2024</a:t>
            </a:fld>
            <a:endParaRPr lang="en-GB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GB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D1BEA26D-B322-40F1-9D3C-0941F5C3D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741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</a:defRPr>
            </a:lvl1pPr>
          </a:lstStyle>
          <a:p>
            <a:fld id="{D2F96822-9940-4BBE-B120-967E89A847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 sz="1800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051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34" charset="-128"/>
          <a:cs typeface="MS PGothic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letters-220427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E5C78-3D25-0A88-F771-ED57D6E8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3EC50-684E-26A1-1497-E60EE6791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Multimodal Query Suggestion with Multi-Agent Reinforcement Learning from Human Feedback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3DFBE-8FF0-8920-87A2-246822D43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Wang, </a:t>
            </a:r>
            <a:r>
              <a:rPr lang="en-US" dirty="0" err="1"/>
              <a:t>Bingzheng</a:t>
            </a:r>
            <a:r>
              <a:rPr lang="en-US" dirty="0"/>
              <a:t> Gan, Wei Shi</a:t>
            </a:r>
          </a:p>
          <a:p>
            <a:endParaRPr lang="en-US" sz="2400" dirty="0"/>
          </a:p>
          <a:p>
            <a:r>
              <a:rPr lang="en-US" sz="2400" dirty="0"/>
              <a:t>Huawei Singapore Research Center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2521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4F0C88-0165-4FC4-8B5E-8BECB1048F4D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5915" y="2023367"/>
            <a:ext cx="11820523" cy="730507"/>
          </a:xfrm>
        </p:spPr>
        <p:txBody>
          <a:bodyPr>
            <a:noAutofit/>
          </a:bodyPr>
          <a:lstStyle/>
          <a:p>
            <a:r>
              <a:rPr lang="en-US" sz="3600" dirty="0"/>
              <a:t>Query Suggestion: TQS, VQS, and MMQS</a:t>
            </a:r>
            <a:br>
              <a:rPr lang="en-US" sz="3600" dirty="0"/>
            </a:br>
            <a:r>
              <a:rPr lang="en-SG" sz="3600" dirty="0"/>
              <a:t> </a:t>
            </a:r>
            <a:br>
              <a:rPr lang="en-US" altLang="zh-CN" sz="3600" dirty="0"/>
            </a:b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4DF2DE-31F2-4BD5-847C-F84C6E3C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91"/>
            <a:ext cx="11153775" cy="497125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" name="Picture 2" descr="C:\Users\j00500065\AppData\Roaming\eSpace_Desktop\UserData\j00500065\imagefiles\originalImgfiles\E5668357-2764-4B6E-8429-F7E3348C69E1.png">
            <a:extLst>
              <a:ext uri="{FF2B5EF4-FFF2-40B4-BE49-F238E27FC236}">
                <a16:creationId xmlns:a16="http://schemas.microsoft.com/office/drawing/2014/main" id="{AEEF68B7-F29B-EE59-14C7-FE7DF1F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227" y="2388621"/>
            <a:ext cx="1862748" cy="4042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DD1089D-A737-0619-BD88-C39140EF4253}"/>
              </a:ext>
            </a:extLst>
          </p:cNvPr>
          <p:cNvSpPr/>
          <p:nvPr/>
        </p:nvSpPr>
        <p:spPr bwMode="auto">
          <a:xfrm>
            <a:off x="7448030" y="1958193"/>
            <a:ext cx="3937375" cy="1083035"/>
          </a:xfrm>
          <a:prstGeom prst="wedge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SG" sz="1600" b="1" u="sng" dirty="0">
                <a:latin typeface="FrutigerNext LT Regular"/>
                <a:cs typeface="Arial" panose="020B0604020202020204" pitchFamily="34" charset="0"/>
              </a:rPr>
              <a:t>Multimodal Query Suggestion (MMQS):</a:t>
            </a:r>
          </a:p>
          <a:p>
            <a:pPr>
              <a:buClr>
                <a:srgbClr val="CC9900"/>
              </a:buClr>
            </a:pPr>
            <a:r>
              <a:rPr lang="en-SG" sz="1600" b="1" dirty="0">
                <a:latin typeface="FrutigerNext LT Regular"/>
                <a:cs typeface="Arial" panose="020B0604020202020204" pitchFamily="34" charset="0"/>
              </a:rPr>
              <a:t>Input: </a:t>
            </a:r>
            <a:r>
              <a:rPr lang="en-SG" sz="1600" dirty="0">
                <a:latin typeface="FrutigerNext LT Regular"/>
                <a:cs typeface="Arial" panose="020B0604020202020204" pitchFamily="34" charset="0"/>
              </a:rPr>
              <a:t>query image</a:t>
            </a:r>
          </a:p>
          <a:p>
            <a:pPr>
              <a:buClr>
                <a:srgbClr val="CC9900"/>
              </a:buClr>
            </a:pPr>
            <a:r>
              <a:rPr lang="en-SG" sz="1600" b="1" dirty="0">
                <a:latin typeface="FrutigerNext LT Regular"/>
                <a:cs typeface="Arial" panose="020B0604020202020204" pitchFamily="34" charset="0"/>
              </a:rPr>
              <a:t>Output: </a:t>
            </a:r>
            <a:r>
              <a:rPr lang="en-SG" sz="1600" dirty="0">
                <a:latin typeface="FrutigerNext LT Regular"/>
                <a:cs typeface="Arial" panose="020B0604020202020204" pitchFamily="34" charset="0"/>
              </a:rPr>
              <a:t>textual suggestions</a:t>
            </a:r>
          </a:p>
          <a:p>
            <a:pPr>
              <a:buClr>
                <a:srgbClr val="CC9900"/>
              </a:buClr>
            </a:pPr>
            <a:r>
              <a:rPr lang="en-SG" sz="1600" b="1" dirty="0">
                <a:latin typeface="FrutigerNext LT Regular"/>
                <a:cs typeface="Arial" panose="020B0604020202020204" pitchFamily="34" charset="0"/>
              </a:rPr>
              <a:t>Characteristics: </a:t>
            </a:r>
            <a:r>
              <a:rPr lang="en-SG" sz="1600" dirty="0">
                <a:latin typeface="FrutigerNext LT Regular"/>
                <a:cs typeface="Arial" panose="020B0604020202020204" pitchFamily="34" charset="0"/>
              </a:rPr>
              <a:t>Intentionality</a:t>
            </a:r>
            <a:r>
              <a:rPr lang="en-SG" sz="1600" dirty="0">
                <a:latin typeface="FrutigerNext LT Regular"/>
              </a:rPr>
              <a:t> &amp; Diversity</a:t>
            </a:r>
            <a:endParaRPr lang="en-SG" sz="1600" dirty="0">
              <a:latin typeface="FrutigerNext LT Regular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9A0766-0725-2560-2E56-2C3DD26CB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377" y="2203593"/>
            <a:ext cx="3296677" cy="40400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447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381C-92CE-477E-89EB-B24B502A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855" y="2111380"/>
            <a:ext cx="7632700" cy="4518025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1077827B-725F-4EC8-BF63-69EA9DEA0F02}"/>
              </a:ext>
            </a:extLst>
          </p:cNvPr>
          <p:cNvSpPr/>
          <p:nvPr/>
        </p:nvSpPr>
        <p:spPr bwMode="auto">
          <a:xfrm rot="10800000" flipV="1">
            <a:off x="1654237" y="3048005"/>
            <a:ext cx="835025" cy="563951"/>
          </a:xfrm>
          <a:prstGeom prst="foldedCorner">
            <a:avLst>
              <a:gd name="adj" fmla="val 34299"/>
            </a:avLst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600" b="1" u="sng" dirty="0">
                <a:latin typeface="Arial" charset="0"/>
                <a:ea typeface="宋体" charset="-122"/>
              </a:rPr>
              <a:t>Input</a:t>
            </a:r>
            <a:r>
              <a:rPr lang="en-SG" sz="1600" b="1" dirty="0">
                <a:latin typeface="Arial" charset="0"/>
                <a:ea typeface="宋体" charset="-122"/>
              </a:rPr>
              <a:t>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dirty="0">
                <a:latin typeface="Arial" charset="0"/>
                <a:ea typeface="宋体" charset="-122"/>
              </a:rPr>
              <a:t>Image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D9A6A626-667E-4411-A09F-1BAE6BFC6793}"/>
              </a:ext>
            </a:extLst>
          </p:cNvPr>
          <p:cNvSpPr/>
          <p:nvPr/>
        </p:nvSpPr>
        <p:spPr bwMode="auto">
          <a:xfrm rot="10800000" flipV="1">
            <a:off x="8715611" y="3048005"/>
            <a:ext cx="929951" cy="563951"/>
          </a:xfrm>
          <a:prstGeom prst="foldedCorner">
            <a:avLst>
              <a:gd name="adj" fmla="val 34299"/>
            </a:avLst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600" b="1" u="sng" dirty="0">
                <a:latin typeface="Arial" charset="0"/>
                <a:ea typeface="宋体" charset="-122"/>
              </a:rPr>
              <a:t>Output</a:t>
            </a:r>
            <a:r>
              <a:rPr lang="en-SG" sz="1600" b="1" dirty="0">
                <a:latin typeface="Arial" charset="0"/>
                <a:ea typeface="宋体" charset="-122"/>
              </a:rPr>
              <a:t>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dirty="0">
                <a:latin typeface="Arial" charset="0"/>
              </a:rPr>
              <a:t>Suggs</a:t>
            </a:r>
            <a:endParaRPr lang="en-SG" sz="1400" dirty="0">
              <a:latin typeface="Arial" charset="0"/>
              <a:ea typeface="宋体" charset="-122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AE80F8-834D-45F8-B56A-04B86CFE5FB5}"/>
              </a:ext>
            </a:extLst>
          </p:cNvPr>
          <p:cNvSpPr/>
          <p:nvPr/>
        </p:nvSpPr>
        <p:spPr bwMode="auto">
          <a:xfrm>
            <a:off x="2745053" y="3048009"/>
            <a:ext cx="1377953" cy="563951"/>
          </a:xfrm>
          <a:prstGeom prst="roundRect">
            <a:avLst/>
          </a:prstGeom>
          <a:solidFill>
            <a:srgbClr val="F0AEE3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b="1" u="sng" dirty="0">
                <a:latin typeface="Arial" charset="0"/>
                <a:ea typeface="宋体" charset="-122"/>
              </a:rPr>
              <a:t>Step-1: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dirty="0">
                <a:latin typeface="Arial" charset="0"/>
              </a:rPr>
              <a:t>Data </a:t>
            </a:r>
            <a:r>
              <a:rPr lang="en-SG" sz="1400" dirty="0" err="1">
                <a:latin typeface="Arial" charset="0"/>
              </a:rPr>
              <a:t>Labeling</a:t>
            </a:r>
            <a:endParaRPr lang="en-SG" sz="1400" dirty="0">
              <a:latin typeface="Arial" charset="0"/>
              <a:ea typeface="宋体" charset="-122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97B66D-EE38-4243-A277-CA3BAFE00616}"/>
              </a:ext>
            </a:extLst>
          </p:cNvPr>
          <p:cNvSpPr/>
          <p:nvPr/>
        </p:nvSpPr>
        <p:spPr bwMode="auto">
          <a:xfrm>
            <a:off x="4351604" y="3048006"/>
            <a:ext cx="1219201" cy="563951"/>
          </a:xfrm>
          <a:prstGeom prst="roundRect">
            <a:avLst/>
          </a:prstGeom>
          <a:solidFill>
            <a:srgbClr val="F0AEE3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b="1" u="sng" dirty="0">
                <a:latin typeface="Arial" charset="0"/>
                <a:ea typeface="宋体" charset="-122"/>
              </a:rPr>
              <a:t>Step-2: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dirty="0" err="1">
                <a:latin typeface="Arial" charset="0"/>
              </a:rPr>
              <a:t>RewardNet</a:t>
            </a:r>
            <a:endParaRPr lang="en-SG" sz="1400" dirty="0">
              <a:latin typeface="Arial" charset="0"/>
              <a:ea typeface="宋体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0BEEC4-EFC8-4FE5-A0E0-030D494B73BA}"/>
              </a:ext>
            </a:extLst>
          </p:cNvPr>
          <p:cNvSpPr/>
          <p:nvPr/>
        </p:nvSpPr>
        <p:spPr bwMode="auto">
          <a:xfrm>
            <a:off x="5799403" y="3051843"/>
            <a:ext cx="1100607" cy="563951"/>
          </a:xfrm>
          <a:prstGeom prst="roundRect">
            <a:avLst/>
          </a:prstGeom>
          <a:solidFill>
            <a:srgbClr val="F0AEE3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b="1" u="sng" dirty="0">
                <a:latin typeface="Arial" charset="0"/>
                <a:ea typeface="宋体" charset="-122"/>
              </a:rPr>
              <a:t>Step-3: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dirty="0" err="1">
                <a:latin typeface="Arial" charset="0"/>
              </a:rPr>
              <a:t>PolicyNet</a:t>
            </a:r>
            <a:endParaRPr lang="en-SG" sz="1400" dirty="0">
              <a:latin typeface="Arial" charset="0"/>
              <a:ea typeface="宋体" charset="-122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8610D3-BC9C-4F97-9DDF-63C9F23774A0}"/>
              </a:ext>
            </a:extLst>
          </p:cNvPr>
          <p:cNvSpPr/>
          <p:nvPr/>
        </p:nvSpPr>
        <p:spPr bwMode="auto">
          <a:xfrm>
            <a:off x="7239320" y="3048005"/>
            <a:ext cx="1157454" cy="563951"/>
          </a:xfrm>
          <a:prstGeom prst="roundRect">
            <a:avLst/>
          </a:prstGeom>
          <a:solidFill>
            <a:srgbClr val="F0AEE3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b="1" u="sng" dirty="0">
                <a:latin typeface="Arial" charset="0"/>
                <a:ea typeface="宋体" charset="-122"/>
              </a:rPr>
              <a:t>Step-4: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SG" sz="1400" dirty="0">
                <a:latin typeface="Arial" charset="0"/>
                <a:ea typeface="宋体" charset="-122"/>
              </a:rPr>
              <a:t>Diversity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1E2B69-F910-4BB9-A76C-1FCC973054C5}"/>
              </a:ext>
            </a:extLst>
          </p:cNvPr>
          <p:cNvCxnSpPr>
            <a:cxnSpLocks/>
          </p:cNvCxnSpPr>
          <p:nvPr/>
        </p:nvCxnSpPr>
        <p:spPr bwMode="auto">
          <a:xfrm>
            <a:off x="2508436" y="3329979"/>
            <a:ext cx="22860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945C97-DD1F-4A95-9A77-5D045F1CDFD3}"/>
              </a:ext>
            </a:extLst>
          </p:cNvPr>
          <p:cNvCxnSpPr>
            <a:cxnSpLocks/>
          </p:cNvCxnSpPr>
          <p:nvPr/>
        </p:nvCxnSpPr>
        <p:spPr bwMode="auto">
          <a:xfrm>
            <a:off x="4123005" y="3348536"/>
            <a:ext cx="22860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272B87-AC18-4EB5-8260-4DA394650712}"/>
              </a:ext>
            </a:extLst>
          </p:cNvPr>
          <p:cNvCxnSpPr>
            <a:cxnSpLocks/>
          </p:cNvCxnSpPr>
          <p:nvPr/>
        </p:nvCxnSpPr>
        <p:spPr bwMode="auto">
          <a:xfrm>
            <a:off x="5584673" y="3348536"/>
            <a:ext cx="22860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5ED92A-B2DC-46A7-BE17-6F94CAF9DD03}"/>
              </a:ext>
            </a:extLst>
          </p:cNvPr>
          <p:cNvCxnSpPr>
            <a:cxnSpLocks/>
          </p:cNvCxnSpPr>
          <p:nvPr/>
        </p:nvCxnSpPr>
        <p:spPr bwMode="auto">
          <a:xfrm>
            <a:off x="6901292" y="3348536"/>
            <a:ext cx="313068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E6B962-DE9C-442F-AA23-5D4511214C2A}"/>
              </a:ext>
            </a:extLst>
          </p:cNvPr>
          <p:cNvCxnSpPr>
            <a:cxnSpLocks/>
          </p:cNvCxnSpPr>
          <p:nvPr/>
        </p:nvCxnSpPr>
        <p:spPr bwMode="auto">
          <a:xfrm>
            <a:off x="8426996" y="3329979"/>
            <a:ext cx="264968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C69C401-E5D5-4A6C-A029-BC8E3D0A997D}"/>
              </a:ext>
            </a:extLst>
          </p:cNvPr>
          <p:cNvSpPr/>
          <p:nvPr/>
        </p:nvSpPr>
        <p:spPr bwMode="auto">
          <a:xfrm>
            <a:off x="3184788" y="3822312"/>
            <a:ext cx="346078" cy="521092"/>
          </a:xfrm>
          <a:prstGeom prst="downArrow">
            <a:avLst>
              <a:gd name="adj1" fmla="val 43093"/>
              <a:gd name="adj2" fmla="val 37913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SG">
              <a:latin typeface="Arial" charset="0"/>
              <a:ea typeface="宋体" charset="-122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78D376E-5989-4FEB-AC60-E7715732766B}"/>
              </a:ext>
            </a:extLst>
          </p:cNvPr>
          <p:cNvSpPr/>
          <p:nvPr/>
        </p:nvSpPr>
        <p:spPr bwMode="auto">
          <a:xfrm>
            <a:off x="7780605" y="3822312"/>
            <a:ext cx="346078" cy="521092"/>
          </a:xfrm>
          <a:prstGeom prst="downArrow">
            <a:avLst>
              <a:gd name="adj1" fmla="val 43093"/>
              <a:gd name="adj2" fmla="val 37913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SG">
              <a:latin typeface="Arial" charset="0"/>
              <a:ea typeface="宋体" charset="-122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B3EC8C6-E5D6-4D3B-9E33-CAA93C1A9FE3}"/>
              </a:ext>
            </a:extLst>
          </p:cNvPr>
          <p:cNvSpPr/>
          <p:nvPr/>
        </p:nvSpPr>
        <p:spPr bwMode="auto">
          <a:xfrm>
            <a:off x="4782916" y="3822312"/>
            <a:ext cx="346078" cy="521092"/>
          </a:xfrm>
          <a:prstGeom prst="downArrow">
            <a:avLst>
              <a:gd name="adj1" fmla="val 43093"/>
              <a:gd name="adj2" fmla="val 37913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SG">
              <a:latin typeface="Arial" charset="0"/>
              <a:ea typeface="宋体" charset="-122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76AEFE2-0201-4EEA-AC43-4BE4996A78A6}"/>
              </a:ext>
            </a:extLst>
          </p:cNvPr>
          <p:cNvSpPr/>
          <p:nvPr/>
        </p:nvSpPr>
        <p:spPr bwMode="auto">
          <a:xfrm>
            <a:off x="6194694" y="3822312"/>
            <a:ext cx="346078" cy="521092"/>
          </a:xfrm>
          <a:prstGeom prst="downArrow">
            <a:avLst>
              <a:gd name="adj1" fmla="val 43093"/>
              <a:gd name="adj2" fmla="val 37913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SG">
              <a:latin typeface="Arial" charset="0"/>
              <a:ea typeface="宋体" charset="-122"/>
            </a:endParaRPr>
          </a:p>
        </p:txBody>
      </p:sp>
      <p:sp>
        <p:nvSpPr>
          <p:cNvPr id="23" name="矩形 3">
            <a:extLst>
              <a:ext uri="{FF2B5EF4-FFF2-40B4-BE49-F238E27FC236}">
                <a16:creationId xmlns:a16="http://schemas.microsoft.com/office/drawing/2014/main" id="{5E566083-EC34-44E5-A5A9-02A1E66D5413}"/>
              </a:ext>
            </a:extLst>
          </p:cNvPr>
          <p:cNvSpPr/>
          <p:nvPr/>
        </p:nvSpPr>
        <p:spPr bwMode="auto">
          <a:xfrm>
            <a:off x="2446605" y="4411848"/>
            <a:ext cx="1752600" cy="312556"/>
          </a:xfrm>
          <a:prstGeom prst="rect">
            <a:avLst/>
          </a:prstGeom>
          <a:solidFill>
            <a:srgbClr val="FAD3BB"/>
          </a:solidFill>
          <a:ln w="12700" cap="flat" cmpd="sng" algn="ctr">
            <a:solidFill>
              <a:srgbClr val="FAD3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9363" tIns="29682" rIns="59363" bIns="2968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0906"/>
            <a:r>
              <a:rPr lang="en-SG" altLang="zh-CN" sz="10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GPT-assisted </a:t>
            </a:r>
            <a:r>
              <a:rPr lang="en-SG" altLang="zh-CN" sz="10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Labeling</a:t>
            </a:r>
            <a:endParaRPr lang="zh-CN" altLang="en-US" sz="10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4">
            <a:extLst>
              <a:ext uri="{FF2B5EF4-FFF2-40B4-BE49-F238E27FC236}">
                <a16:creationId xmlns:a16="http://schemas.microsoft.com/office/drawing/2014/main" id="{50DD37A3-B7A0-4FF5-AA36-654F8963598B}"/>
              </a:ext>
            </a:extLst>
          </p:cNvPr>
          <p:cNvSpPr/>
          <p:nvPr/>
        </p:nvSpPr>
        <p:spPr bwMode="auto">
          <a:xfrm>
            <a:off x="2446605" y="4684422"/>
            <a:ext cx="1752600" cy="103057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AD3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9363" tIns="29682" rIns="59363" bIns="2968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8536" indent="-128536" defTabSz="600906">
              <a:buFont typeface="Arial" panose="020B0604020202020204" pitchFamily="34" charset="0"/>
              <a:buChar char="•"/>
              <a:defRPr/>
            </a:pPr>
            <a:endParaRPr lang="en-US" altLang="zh-CN" sz="1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536" indent="-128536" defTabSz="600906"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SG" altLang="zh-CN" sz="825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Labelling</a:t>
            </a:r>
            <a:r>
              <a:rPr lang="zh-CN" altLang="en-US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or 1 label for </a:t>
            </a:r>
            <a:r>
              <a:rPr lang="en-US" altLang="zh-CN" sz="825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users’search</a:t>
            </a:r>
            <a:r>
              <a:rPr lang="en-US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intent </a:t>
            </a:r>
          </a:p>
          <a:p>
            <a:pPr marL="128536" indent="-128536" defTabSz="600906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SG" altLang="zh-CN" sz="825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GPT-</a:t>
            </a:r>
            <a:r>
              <a:rPr lang="en-US" altLang="zh-CN" sz="825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assisted</a:t>
            </a:r>
            <a:r>
              <a:rPr lang="zh-CN" altLang="en-US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labeled by GPT if conf &lt; </a:t>
            </a:r>
            <a:r>
              <a:rPr lang="en-US" altLang="zh-CN" sz="825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</a:t>
            </a:r>
            <a:r>
              <a:rPr lang="en-US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and labeled by human otherwise</a:t>
            </a:r>
            <a:endParaRPr lang="en-US" altLang="zh-CN" sz="825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3">
            <a:extLst>
              <a:ext uri="{FF2B5EF4-FFF2-40B4-BE49-F238E27FC236}">
                <a16:creationId xmlns:a16="http://schemas.microsoft.com/office/drawing/2014/main" id="{E38A7F1E-D662-485A-8F47-A45AFCB280B9}"/>
              </a:ext>
            </a:extLst>
          </p:cNvPr>
          <p:cNvSpPr/>
          <p:nvPr/>
        </p:nvSpPr>
        <p:spPr bwMode="auto">
          <a:xfrm>
            <a:off x="4351606" y="4411848"/>
            <a:ext cx="2590799" cy="312556"/>
          </a:xfrm>
          <a:prstGeom prst="rect">
            <a:avLst/>
          </a:prstGeom>
          <a:solidFill>
            <a:srgbClr val="FAD3BB"/>
          </a:solidFill>
          <a:ln w="12700" cap="flat" cmpd="sng" algn="ctr">
            <a:solidFill>
              <a:srgbClr val="FAD3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9363" tIns="29682" rIns="59363" bIns="2968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0906"/>
            <a:r>
              <a:rPr lang="en-US" altLang="zh-CN" sz="10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</a:t>
            </a:r>
          </a:p>
          <a:p>
            <a:pPr algn="ctr" defTabSz="600906"/>
            <a:r>
              <a:rPr lang="en-US" altLang="zh-CN" sz="10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from Human Feedback</a:t>
            </a:r>
            <a:endParaRPr lang="zh-CN" altLang="en-US" sz="10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4">
            <a:extLst>
              <a:ext uri="{FF2B5EF4-FFF2-40B4-BE49-F238E27FC236}">
                <a16:creationId xmlns:a16="http://schemas.microsoft.com/office/drawing/2014/main" id="{D3D9BFFA-FFD0-4894-9F91-7AD0D14C4C5D}"/>
              </a:ext>
            </a:extLst>
          </p:cNvPr>
          <p:cNvSpPr/>
          <p:nvPr/>
        </p:nvSpPr>
        <p:spPr bwMode="auto">
          <a:xfrm>
            <a:off x="4351606" y="4737102"/>
            <a:ext cx="2590798" cy="97789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AD3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9363" tIns="29682" rIns="59363" bIns="2968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8536" indent="-128536" defTabSz="600906">
              <a:buFont typeface="Arial" panose="020B0604020202020204" pitchFamily="34" charset="0"/>
              <a:buChar char="•"/>
              <a:defRPr/>
            </a:pPr>
            <a:endParaRPr lang="en-US" altLang="zh-CN" sz="1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536" indent="-128536" defTabSz="600906"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SG" altLang="zh-CN" sz="825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 Network</a:t>
            </a:r>
            <a:r>
              <a:rPr lang="zh-CN" altLang="en-US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SG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 scoring for image-</a:t>
            </a:r>
            <a:r>
              <a:rPr lang="en-SG" altLang="zh-CN" sz="825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sugg</a:t>
            </a:r>
            <a:r>
              <a:rPr lang="en-SG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pairs, image-</a:t>
            </a:r>
            <a:r>
              <a:rPr lang="en-SG" altLang="zh-CN" sz="825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sugg</a:t>
            </a:r>
            <a:r>
              <a:rPr lang="en-SG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representation learning</a:t>
            </a:r>
            <a:endParaRPr lang="en-US" altLang="zh-CN" sz="825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536" indent="-128536" defTabSz="600906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SG" altLang="zh-CN" sz="825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Policy Network</a:t>
            </a:r>
            <a:r>
              <a:rPr lang="zh-CN" altLang="en-US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SG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image-to-</a:t>
            </a:r>
            <a:r>
              <a:rPr lang="en-SG" altLang="zh-CN" sz="825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sugg</a:t>
            </a:r>
            <a:r>
              <a:rPr lang="en-SG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generative learning based on a LLM (</a:t>
            </a:r>
            <a:r>
              <a:rPr lang="en-SG" altLang="zh-CN" sz="825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sugg</a:t>
            </a:r>
            <a:r>
              <a:rPr lang="en-SG" altLang="zh-CN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-adapter)</a:t>
            </a:r>
            <a:endParaRPr lang="en-US" altLang="zh-CN" sz="825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3">
            <a:extLst>
              <a:ext uri="{FF2B5EF4-FFF2-40B4-BE49-F238E27FC236}">
                <a16:creationId xmlns:a16="http://schemas.microsoft.com/office/drawing/2014/main" id="{2AA3CA52-5A56-451F-8ECD-932B8C6FFFA0}"/>
              </a:ext>
            </a:extLst>
          </p:cNvPr>
          <p:cNvSpPr/>
          <p:nvPr/>
        </p:nvSpPr>
        <p:spPr bwMode="auto">
          <a:xfrm>
            <a:off x="7094807" y="4419604"/>
            <a:ext cx="1981198" cy="283682"/>
          </a:xfrm>
          <a:prstGeom prst="rect">
            <a:avLst/>
          </a:prstGeom>
          <a:solidFill>
            <a:srgbClr val="FAD3BB"/>
          </a:solidFill>
          <a:ln w="12700" cap="flat" cmpd="sng" algn="ctr">
            <a:solidFill>
              <a:srgbClr val="FAD3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9363" tIns="29682" rIns="59363" bIns="2968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600906"/>
            <a:r>
              <a:rPr lang="en-SG" altLang="zh-CN" sz="10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Diversity Enhancement</a:t>
            </a:r>
            <a:endParaRPr lang="zh-CN" altLang="en-US" sz="10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4">
            <a:extLst>
              <a:ext uri="{FF2B5EF4-FFF2-40B4-BE49-F238E27FC236}">
                <a16:creationId xmlns:a16="http://schemas.microsoft.com/office/drawing/2014/main" id="{CB2886B1-5CB4-44AC-87CB-C2C3AB2E5468}"/>
              </a:ext>
            </a:extLst>
          </p:cNvPr>
          <p:cNvSpPr/>
          <p:nvPr/>
        </p:nvSpPr>
        <p:spPr bwMode="auto">
          <a:xfrm>
            <a:off x="7093527" y="4701781"/>
            <a:ext cx="1981198" cy="102632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AD3B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9363" tIns="29682" rIns="59363" bIns="29682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28536" indent="-128536" defTabSz="600906">
              <a:buFont typeface="Arial" panose="020B0604020202020204" pitchFamily="34" charset="0"/>
              <a:buChar char="•"/>
              <a:defRPr/>
            </a:pPr>
            <a:endParaRPr lang="en-US" altLang="zh-CN" sz="1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536" indent="-128536" defTabSz="600906"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SG" altLang="zh-CN" sz="825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Priority-based Clustering</a:t>
            </a:r>
            <a:r>
              <a:rPr lang="zh-CN" altLang="en-US" sz="825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SG" altLang="zh-CN" sz="825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0906">
              <a:spcBef>
                <a:spcPts val="450"/>
              </a:spcBef>
              <a:spcAft>
                <a:spcPts val="225"/>
              </a:spcAft>
              <a:defRPr/>
            </a:pPr>
            <a:r>
              <a:rPr lang="en-US" altLang="zh-CN" sz="825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clustering centers will be selected for </a:t>
            </a:r>
            <a:r>
              <a:rPr lang="en-US" altLang="zh-CN" sz="825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suggs</a:t>
            </a:r>
            <a:r>
              <a:rPr lang="en-US" altLang="zh-CN" sz="825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centers are formed based on ranking priorities</a:t>
            </a:r>
          </a:p>
          <a:p>
            <a:pPr marL="171450" indent="-171450" defTabSz="600906"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SG" altLang="zh-CN" sz="825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Diversity Enhancement Agent</a:t>
            </a:r>
            <a:endParaRPr lang="en-US" altLang="zh-CN" sz="825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24908F8B-AC9B-4B16-8094-9FC56ED729E9}"/>
              </a:ext>
            </a:extLst>
          </p:cNvPr>
          <p:cNvSpPr/>
          <p:nvPr/>
        </p:nvSpPr>
        <p:spPr bwMode="auto">
          <a:xfrm>
            <a:off x="5052794" y="5787715"/>
            <a:ext cx="1487978" cy="357930"/>
          </a:xfrm>
          <a:prstGeom prst="wedgeRectCallout">
            <a:avLst>
              <a:gd name="adj1" fmla="val -17550"/>
              <a:gd name="adj2" fmla="val -91855"/>
            </a:avLst>
          </a:prstGeom>
          <a:solidFill>
            <a:srgbClr val="89E0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SG" sz="1600" b="1" dirty="0">
                <a:latin typeface="FrutigerNext LT Regular"/>
                <a:cs typeface="Arial" panose="020B0604020202020204" pitchFamily="34" charset="0"/>
              </a:rPr>
              <a:t>Intentionality 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DC6358CE-5D80-4AEF-A638-492B74EF361E}"/>
              </a:ext>
            </a:extLst>
          </p:cNvPr>
          <p:cNvSpPr/>
          <p:nvPr/>
        </p:nvSpPr>
        <p:spPr bwMode="auto">
          <a:xfrm>
            <a:off x="7589699" y="5792911"/>
            <a:ext cx="1150816" cy="352735"/>
          </a:xfrm>
          <a:prstGeom prst="wedgeRectCallout">
            <a:avLst>
              <a:gd name="adj1" fmla="val -17550"/>
              <a:gd name="adj2" fmla="val -91855"/>
            </a:avLst>
          </a:prstGeom>
          <a:solidFill>
            <a:srgbClr val="89E0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SG" sz="1600" b="1" dirty="0">
                <a:latin typeface="FrutigerNext LT Regular"/>
                <a:cs typeface="Arial" panose="020B0604020202020204" pitchFamily="34" charset="0"/>
              </a:rPr>
              <a:t>D</a:t>
            </a:r>
            <a:r>
              <a:rPr lang="en-US" altLang="zh-CN" sz="1600" b="1" dirty="0" err="1">
                <a:latin typeface="FrutigerNext LT Regular"/>
                <a:cs typeface="Arial" panose="020B0604020202020204" pitchFamily="34" charset="0"/>
              </a:rPr>
              <a:t>iversity</a:t>
            </a:r>
            <a:endParaRPr lang="en-SG" sz="1600" b="1" dirty="0">
              <a:latin typeface="FrutigerNext LT Regular"/>
              <a:cs typeface="Arial" panose="020B0604020202020204" pitchFamily="34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B0E9E37E-0AF6-5C25-5AEF-5968D611BDC4}"/>
              </a:ext>
            </a:extLst>
          </p:cNvPr>
          <p:cNvSpPr/>
          <p:nvPr/>
        </p:nvSpPr>
        <p:spPr bwMode="auto">
          <a:xfrm>
            <a:off x="4558465" y="2404245"/>
            <a:ext cx="2281015" cy="366983"/>
          </a:xfrm>
          <a:prstGeom prst="wedgeRectCallout">
            <a:avLst>
              <a:gd name="adj1" fmla="val -20487"/>
              <a:gd name="adj2" fmla="val 7547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SG" sz="1600" b="1" dirty="0">
                <a:latin typeface="FrutigerNext LT Regular"/>
                <a:cs typeface="Arial" panose="020B0604020202020204" pitchFamily="34" charset="0"/>
              </a:rPr>
              <a:t>RLHF-based Framework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C62C4343-3530-6519-F94C-D01FC406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15" y="2023367"/>
            <a:ext cx="11820523" cy="730507"/>
          </a:xfrm>
        </p:spPr>
        <p:txBody>
          <a:bodyPr>
            <a:noAutofit/>
          </a:bodyPr>
          <a:lstStyle/>
          <a:p>
            <a:r>
              <a:rPr lang="en-US" sz="3600" dirty="0"/>
              <a:t>RL4Sugg Pipeline</a:t>
            </a:r>
            <a:br>
              <a:rPr lang="en-US" sz="3600" dirty="0"/>
            </a:br>
            <a:r>
              <a:rPr lang="en-SG" sz="3600" dirty="0"/>
              <a:t> </a:t>
            </a:r>
            <a:br>
              <a:rPr lang="en-US" altLang="zh-CN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189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D88DF8-9396-F0C6-A704-50927EA7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47" y="3760075"/>
            <a:ext cx="10891622" cy="2008042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3D48001-D624-AABE-8F9E-D1BE6DEF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086" y="2125661"/>
            <a:ext cx="10365828" cy="4518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</a:t>
            </a:r>
            <a:r>
              <a:rPr lang="en-US" altLang="zh-CN" sz="1600" b="1" dirty="0"/>
              <a:t>tep 1: </a:t>
            </a:r>
            <a:r>
              <a:rPr lang="en-US" altLang="zh-CN" sz="1600" dirty="0"/>
              <a:t>GPT-4 generates multiple candidate suggestions from a query image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Step 2:</a:t>
            </a:r>
            <a:r>
              <a:rPr lang="en-US" sz="1600" dirty="0"/>
              <a:t> The model </a:t>
            </a:r>
            <a:r>
              <a:rPr lang="en-US" sz="1600" dirty="0">
                <a:latin typeface="Arial" panose="020B0604020202020204" pitchFamily="34" charset="0"/>
              </a:rPr>
              <a:t>a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ssigns a label (1 or 0) to each suggestion, indicating user click intent, along with a confidence (0 to 1)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Step 3:</a:t>
            </a:r>
            <a:r>
              <a:rPr lang="en-US" sz="1600" dirty="0"/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Suggestions with low confidence are filtered out using a threshold (e.g., 0.5) and then undergo human annotation to produce the final labels</a:t>
            </a:r>
            <a:endParaRPr lang="en-US" sz="1600" dirty="0"/>
          </a:p>
          <a:p>
            <a:endParaRPr lang="en-SG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09078DE-2845-008E-69B2-4510B207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15" y="2023367"/>
            <a:ext cx="11820523" cy="730507"/>
          </a:xfrm>
        </p:spPr>
        <p:txBody>
          <a:bodyPr>
            <a:noAutofit/>
          </a:bodyPr>
          <a:lstStyle/>
          <a:p>
            <a:r>
              <a:rPr lang="en-US" sz="3600" dirty="0"/>
              <a:t>Data Collection</a:t>
            </a:r>
            <a:br>
              <a:rPr lang="en-US" sz="3600" dirty="0"/>
            </a:br>
            <a:r>
              <a:rPr lang="en-SG" sz="3600" dirty="0"/>
              <a:t> </a:t>
            </a:r>
            <a:br>
              <a:rPr lang="en-US" altLang="zh-CN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815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381C-92CE-477E-89EB-B24B502A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530" y="2083600"/>
            <a:ext cx="10365828" cy="4518025"/>
          </a:xfrm>
        </p:spPr>
        <p:txBody>
          <a:bodyPr/>
          <a:lstStyle/>
          <a:p>
            <a:r>
              <a:rPr lang="en-US" sz="2000" dirty="0"/>
              <a:t>Multi-Agent Reinforcement Learning from Human Feedback</a:t>
            </a:r>
          </a:p>
          <a:p>
            <a:r>
              <a:rPr lang="en-US" sz="2000" b="1" dirty="0"/>
              <a:t>Agent-I</a:t>
            </a:r>
            <a:r>
              <a:rPr lang="en-US" sz="2000" dirty="0"/>
              <a:t> (</a:t>
            </a:r>
            <a:r>
              <a:rPr lang="en-US" sz="2000" dirty="0" err="1"/>
              <a:t>RewardNet</a:t>
            </a:r>
            <a:r>
              <a:rPr lang="en-US" sz="2000" dirty="0"/>
              <a:t> &amp; </a:t>
            </a:r>
            <a:r>
              <a:rPr lang="en-US" sz="2000" dirty="0" err="1"/>
              <a:t>PolicyNet</a:t>
            </a:r>
            <a:r>
              <a:rPr lang="en-US" sz="2000" dirty="0"/>
              <a:t>) for Intentionality</a:t>
            </a:r>
          </a:p>
          <a:p>
            <a:r>
              <a:rPr lang="en-US" sz="2000" b="1" dirty="0"/>
              <a:t>Agent-D</a:t>
            </a:r>
            <a:r>
              <a:rPr lang="en-US" sz="2000" dirty="0"/>
              <a:t> for Diversity</a:t>
            </a:r>
          </a:p>
          <a:p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DC22FB6-F345-43AD-9710-4084D08C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86" y="3270321"/>
            <a:ext cx="8857206" cy="320195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D6527F-EF19-3B6F-F4F3-03A3FD33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15" y="2023367"/>
            <a:ext cx="11820523" cy="730507"/>
          </a:xfrm>
        </p:spPr>
        <p:txBody>
          <a:bodyPr>
            <a:noAutofit/>
          </a:bodyPr>
          <a:lstStyle/>
          <a:p>
            <a:r>
              <a:rPr lang="en-US" sz="3600" dirty="0"/>
              <a:t>Training Overview of Agent-I and Agent-D</a:t>
            </a:r>
            <a:br>
              <a:rPr lang="en-US" sz="3600" dirty="0"/>
            </a:br>
            <a:r>
              <a:rPr lang="en-SG" sz="3600" dirty="0"/>
              <a:t> </a:t>
            </a:r>
            <a:br>
              <a:rPr lang="en-US" altLang="zh-CN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605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381C-92CE-477E-89EB-B24B502A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09" y="2125661"/>
            <a:ext cx="10436772" cy="4518025"/>
          </a:xfrm>
        </p:spPr>
        <p:txBody>
          <a:bodyPr>
            <a:noAutofit/>
          </a:bodyPr>
          <a:lstStyle/>
          <a:p>
            <a:r>
              <a:rPr lang="en-SG" sz="2400" dirty="0"/>
              <a:t> Applications: Generation-based &amp; Retrieval-based Search Engines</a:t>
            </a:r>
          </a:p>
          <a:p>
            <a:pPr lvl="1"/>
            <a:r>
              <a:rPr lang="en-SG" sz="2400" b="1" dirty="0"/>
              <a:t>Generation-based</a:t>
            </a:r>
            <a:r>
              <a:rPr lang="en-SG" sz="2400" dirty="0"/>
              <a:t>: </a:t>
            </a:r>
            <a:r>
              <a:rPr lang="en-US" altLang="zh-CN" sz="2400" dirty="0"/>
              <a:t>generate suggestions from LLMs</a:t>
            </a:r>
          </a:p>
          <a:p>
            <a:pPr lvl="1"/>
            <a:r>
              <a:rPr lang="en-US" sz="2400" b="1" dirty="0"/>
              <a:t>Retrieval-based</a:t>
            </a:r>
            <a:r>
              <a:rPr lang="en-US" sz="2400" dirty="0"/>
              <a:t>: construct a suggestion database, domain-specific (fashion, sports, animal, shopping) scenarios, high efficiency</a:t>
            </a:r>
          </a:p>
          <a:p>
            <a:pPr lvl="1"/>
            <a:r>
              <a:rPr lang="en-SG" sz="2400" b="1" dirty="0"/>
              <a:t>Ground Truth &amp; Evaluation</a:t>
            </a:r>
            <a:r>
              <a:rPr lang="en-SG" sz="2400" dirty="0"/>
              <a:t>: human annotations for search intent</a:t>
            </a:r>
          </a:p>
          <a:p>
            <a:pPr lvl="1"/>
            <a:r>
              <a:rPr lang="en-SG" sz="2400" b="1" dirty="0"/>
              <a:t>Baselines</a:t>
            </a:r>
            <a:r>
              <a:rPr lang="en-SG" sz="2400" dirty="0"/>
              <a:t>: techniques in</a:t>
            </a:r>
          </a:p>
          <a:p>
            <a:pPr lvl="1"/>
            <a:r>
              <a:rPr lang="en-SG" sz="2400" b="1" dirty="0"/>
              <a:t>Metrics</a:t>
            </a:r>
            <a:r>
              <a:rPr lang="en-SG" sz="2400" dirty="0"/>
              <a:t>: vision-language pretraining models </a:t>
            </a:r>
          </a:p>
          <a:p>
            <a:pPr lvl="2"/>
            <a:r>
              <a:rPr lang="en-SG" dirty="0"/>
              <a:t>Generation: DCG/NDCG, GSB</a:t>
            </a:r>
          </a:p>
          <a:p>
            <a:pPr lvl="2"/>
            <a:r>
              <a:rPr lang="en-SG" dirty="0"/>
              <a:t>Retrieval : PNR, </a:t>
            </a:r>
            <a:r>
              <a:rPr lang="en-SG" dirty="0" err="1"/>
              <a:t>Recall@K</a:t>
            </a:r>
            <a:endParaRPr lang="en-S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FC9CE6-95A2-0632-CFDF-0DDCBA66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15" y="2023367"/>
            <a:ext cx="11820523" cy="730507"/>
          </a:xfrm>
        </p:spPr>
        <p:txBody>
          <a:bodyPr>
            <a:noAutofit/>
          </a:bodyPr>
          <a:lstStyle/>
          <a:p>
            <a:r>
              <a:rPr lang="en-US" sz="3600" dirty="0"/>
              <a:t>Experimental Setup</a:t>
            </a:r>
            <a:br>
              <a:rPr lang="en-US" sz="3600" dirty="0"/>
            </a:br>
            <a:r>
              <a:rPr lang="en-SG" sz="3600" dirty="0"/>
              <a:t> </a:t>
            </a:r>
            <a:br>
              <a:rPr lang="en-US" altLang="zh-CN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849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D5BF8F-0F0B-1923-AC83-A5982922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3" y="2116592"/>
            <a:ext cx="5852160" cy="4604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BC6DB-04EA-5EF4-35CE-B295FDD90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234" y="2234935"/>
            <a:ext cx="3947150" cy="1741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7D554-96BC-8036-00C9-FB0BB303C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149" y="4273063"/>
            <a:ext cx="5183320" cy="2212037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306D90E-FF04-9890-EFF1-6F04EDA35FD5}"/>
              </a:ext>
            </a:extLst>
          </p:cNvPr>
          <p:cNvSpPr/>
          <p:nvPr/>
        </p:nvSpPr>
        <p:spPr bwMode="auto">
          <a:xfrm>
            <a:off x="8893396" y="3892957"/>
            <a:ext cx="2791623" cy="286775"/>
          </a:xfrm>
          <a:prstGeom prst="wedgeRectCallout">
            <a:avLst>
              <a:gd name="adj1" fmla="val -20487"/>
              <a:gd name="adj2" fmla="val 7547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SG" sz="1400" b="1" dirty="0">
                <a:latin typeface="FrutigerNext LT Regular"/>
                <a:cs typeface="Arial" panose="020B0604020202020204" pitchFamily="34" charset="0"/>
              </a:rPr>
              <a:t>Handling the cold-start problem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7ED66EE-5D2A-F27D-008C-E624042859CE}"/>
              </a:ext>
            </a:extLst>
          </p:cNvPr>
          <p:cNvSpPr/>
          <p:nvPr/>
        </p:nvSpPr>
        <p:spPr bwMode="auto">
          <a:xfrm>
            <a:off x="8893395" y="1994600"/>
            <a:ext cx="2791623" cy="286775"/>
          </a:xfrm>
          <a:prstGeom prst="wedgeRectCallout">
            <a:avLst>
              <a:gd name="adj1" fmla="val -20487"/>
              <a:gd name="adj2" fmla="val 7547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SG" sz="1400" b="1" dirty="0">
                <a:latin typeface="FrutigerNext LT Regular"/>
                <a:cs typeface="Arial" panose="020B0604020202020204" pitchFamily="34" charset="0"/>
              </a:rPr>
              <a:t>Intentionality and diversity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9263FBA-F412-FDEA-602A-1DEB2D527F80}"/>
              </a:ext>
            </a:extLst>
          </p:cNvPr>
          <p:cNvSpPr/>
          <p:nvPr/>
        </p:nvSpPr>
        <p:spPr bwMode="auto">
          <a:xfrm>
            <a:off x="4121699" y="2870275"/>
            <a:ext cx="2791623" cy="286775"/>
          </a:xfrm>
          <a:prstGeom prst="wedgeRectCallout">
            <a:avLst>
              <a:gd name="adj1" fmla="val -20487"/>
              <a:gd name="adj2" fmla="val 7547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SG" sz="1400" b="1" dirty="0">
                <a:latin typeface="FrutigerNext LT Regular"/>
                <a:cs typeface="Arial" panose="020B0604020202020204" pitchFamily="34" charset="0"/>
              </a:rPr>
              <a:t>Ground truth quality verification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8D705F8-A0DB-8C94-67D0-97CC6AAC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15" y="2023367"/>
            <a:ext cx="11820523" cy="730507"/>
          </a:xfrm>
        </p:spPr>
        <p:txBody>
          <a:bodyPr>
            <a:noAutofit/>
          </a:bodyPr>
          <a:lstStyle/>
          <a:p>
            <a:r>
              <a:rPr lang="en-US" sz="3600" dirty="0"/>
              <a:t>Experimental Results</a:t>
            </a:r>
            <a:br>
              <a:rPr lang="en-US" sz="3600" dirty="0"/>
            </a:br>
            <a:r>
              <a:rPr lang="en-SG" sz="3600" dirty="0"/>
              <a:t> </a:t>
            </a:r>
            <a:br>
              <a:rPr lang="en-US" altLang="zh-CN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512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94EE2-6F9C-F873-410D-33052754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11" y="2765780"/>
            <a:ext cx="9282737" cy="1668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BF255-B010-08CB-DFDF-1C31934E2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036" y="4447122"/>
            <a:ext cx="9314268" cy="1457886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7DA202F-5103-A97E-A7EE-8EB3AC7DCFE8}"/>
              </a:ext>
            </a:extLst>
          </p:cNvPr>
          <p:cNvSpPr/>
          <p:nvPr/>
        </p:nvSpPr>
        <p:spPr bwMode="auto">
          <a:xfrm>
            <a:off x="5672434" y="2229768"/>
            <a:ext cx="2791623" cy="475812"/>
          </a:xfrm>
          <a:prstGeom prst="wedgeRectCallout">
            <a:avLst>
              <a:gd name="adj1" fmla="val -20487"/>
              <a:gd name="adj2" fmla="val 7547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sz="1400" b="1" dirty="0">
                <a:latin typeface="FrutigerNext LT Regular"/>
                <a:cs typeface="Arial" panose="020B0604020202020204" pitchFamily="34" charset="0"/>
              </a:rPr>
              <a:t>Cover various intentions of the query image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803054-DDB6-3A22-BE44-FEDFB5C8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15" y="2023367"/>
            <a:ext cx="11820523" cy="730507"/>
          </a:xfrm>
        </p:spPr>
        <p:txBody>
          <a:bodyPr>
            <a:noAutofit/>
          </a:bodyPr>
          <a:lstStyle/>
          <a:p>
            <a:r>
              <a:rPr lang="en-US" sz="3600" dirty="0"/>
              <a:t>Qualitative results</a:t>
            </a:r>
            <a:br>
              <a:rPr lang="en-US" sz="3600" dirty="0"/>
            </a:br>
            <a:r>
              <a:rPr lang="en-SG" sz="3600" dirty="0"/>
              <a:t> </a:t>
            </a:r>
            <a:br>
              <a:rPr lang="en-US" altLang="zh-CN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204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B59F-04B0-4AF5-78AF-3750E95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77706-D9E9-048D-31CD-98C4CB0D7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1527" y="1987062"/>
            <a:ext cx="4167554" cy="41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88469"/>
      </p:ext>
    </p:extLst>
  </p:cSld>
  <p:clrMapOvr>
    <a:masterClrMapping/>
  </p:clrMapOvr>
</p:sld>
</file>

<file path=ppt/theme/theme1.xml><?xml version="1.0" encoding="utf-8"?>
<a:theme xmlns:a="http://schemas.openxmlformats.org/drawingml/2006/main" name="Prof. Liu'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of. Liu's" id="{FC612C34-5701-4D08-A9BF-20DE2FB5841B}" vid="{A00E899B-E1C9-4448-8A87-C6B18400CF51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Prof. Liu's</Template>
  <TotalTime>12056</TotalTime>
  <Words>380</Words>
  <Application>Microsoft Office PowerPoint</Application>
  <PresentationFormat>Widescreen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FrutigerNext LT Regular</vt:lpstr>
      <vt:lpstr>微软雅黑</vt:lpstr>
      <vt:lpstr>宋体</vt:lpstr>
      <vt:lpstr>Arial</vt:lpstr>
      <vt:lpstr>Calibri</vt:lpstr>
      <vt:lpstr>Garamond</vt:lpstr>
      <vt:lpstr>Tahoma</vt:lpstr>
      <vt:lpstr>Wingdings</vt:lpstr>
      <vt:lpstr>Prof. Liu's</vt:lpstr>
      <vt:lpstr>Edge</vt:lpstr>
      <vt:lpstr>Multimodal Query Suggestion with Multi-Agent Reinforcement Learning from Human Feedback</vt:lpstr>
      <vt:lpstr>Query Suggestion: TQS, VQS, and MMQS   </vt:lpstr>
      <vt:lpstr>RL4Sugg Pipeline   </vt:lpstr>
      <vt:lpstr>Data Collection   </vt:lpstr>
      <vt:lpstr>Training Overview of Agent-I and Agent-D   </vt:lpstr>
      <vt:lpstr>Experimental Setup   </vt:lpstr>
      <vt:lpstr>Experimental Results   </vt:lpstr>
      <vt:lpstr>Qualitative results  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Long</dc:creator>
  <cp:lastModifiedBy>#WANG ZHENG#</cp:lastModifiedBy>
  <cp:revision>803</cp:revision>
  <dcterms:created xsi:type="dcterms:W3CDTF">2018-01-30T10:56:50Z</dcterms:created>
  <dcterms:modified xsi:type="dcterms:W3CDTF">2024-02-12T15:25:21Z</dcterms:modified>
</cp:coreProperties>
</file>