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2" r:id="rId3"/>
    <p:sldId id="387" r:id="rId5"/>
    <p:sldId id="456" r:id="rId6"/>
    <p:sldId id="384" r:id="rId7"/>
    <p:sldId id="457" r:id="rId8"/>
    <p:sldId id="452" r:id="rId9"/>
    <p:sldId id="453" r:id="rId10"/>
    <p:sldId id="458" r:id="rId11"/>
    <p:sldId id="460" r:id="rId12"/>
    <p:sldId id="461" r:id="rId13"/>
    <p:sldId id="462" r:id="rId14"/>
    <p:sldId id="459" r:id="rId15"/>
    <p:sldId id="463" r:id="rId16"/>
    <p:sldId id="409"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闫茂源" initials="闫茂源"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0F5B94"/>
    <a:srgbClr val="FCFCFC"/>
    <a:srgbClr val="7BB551"/>
    <a:srgbClr val="E5E6A4"/>
    <a:srgbClr val="F9FCC7"/>
    <a:srgbClr val="E3E5A1"/>
    <a:srgbClr val="E3E5A2"/>
    <a:srgbClr val="D4E6FC"/>
    <a:srgbClr val="0151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0394" autoAdjust="0"/>
  </p:normalViewPr>
  <p:slideViewPr>
    <p:cSldViewPr snapToGrid="0">
      <p:cViewPr varScale="1">
        <p:scale>
          <a:sx n="80" d="100"/>
          <a:sy n="80" d="100"/>
        </p:scale>
        <p:origin x="-102" y="-396"/>
      </p:cViewPr>
      <p:guideLst>
        <p:guide orient="horz" pos="2032"/>
        <p:guide pos="380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4.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A4BB8-CD19-44EC-AA8C-534D7C2E62C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09D7D4-BC5B-47D2-AC50-E2945807DE2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课题项目名称为</a:t>
            </a:r>
            <a:r>
              <a:rPr lang="en-US" altLang="zh-CN" dirty="0"/>
              <a:t>......</a:t>
            </a:r>
            <a:endParaRPr lang="en-US" altLang="zh-CN" dirty="0"/>
          </a:p>
          <a:p>
            <a:r>
              <a:rPr lang="zh-CN" altLang="en-US" dirty="0"/>
              <a:t>我将分为四个部分进行</a:t>
            </a:r>
            <a:r>
              <a:rPr lang="zh-CN" altLang="en-US" dirty="0"/>
              <a:t>介绍</a:t>
            </a: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这一页是对监督方式的介绍。传统的变分自动编码器</a:t>
            </a:r>
            <a:r>
              <a:rPr lang="en-US" altLang="zh-CN" dirty="0"/>
              <a:t> </a:t>
            </a:r>
            <a:r>
              <a:rPr lang="zh-CN" altLang="en-US" dirty="0"/>
              <a:t>监督特征的均值与方差，这样得到的特征会失去原有的</a:t>
            </a:r>
            <a:r>
              <a:rPr lang="zh-CN" altLang="en-US" dirty="0"/>
              <a:t>序列信息</a:t>
            </a:r>
            <a:endParaRPr lang="zh-CN" altLang="en-US" dirty="0"/>
          </a:p>
          <a:p>
            <a:endParaRPr lang="zh-CN" altLang="en-US" dirty="0"/>
          </a:p>
          <a:p>
            <a:r>
              <a:rPr lang="zh-CN" altLang="en-US" dirty="0"/>
              <a:t>我们的方法为了让特征拥有明显的时间序列信息，将特征分为前后两部分，同时进行</a:t>
            </a:r>
            <a:r>
              <a:rPr lang="zh-CN" altLang="en-US" dirty="0"/>
              <a:t>自监督</a:t>
            </a:r>
            <a:endParaRPr lang="zh-CN" altLang="en-US" dirty="0"/>
          </a:p>
          <a:p>
            <a:endParaRPr lang="zh-CN" altLang="en-US" dirty="0"/>
          </a:p>
          <a:p>
            <a:r>
              <a:rPr lang="zh-CN" altLang="en-US" dirty="0"/>
              <a:t>对于自动编码器提取出来的特征</a:t>
            </a:r>
            <a:r>
              <a:rPr lang="en-US" altLang="zh-CN" dirty="0"/>
              <a:t>feature</a:t>
            </a:r>
            <a:r>
              <a:rPr lang="zh-CN" altLang="en-US" dirty="0"/>
              <a:t>，我们将其分为前段</a:t>
            </a:r>
            <a:r>
              <a:rPr lang="en-US" altLang="zh-CN" dirty="0"/>
              <a:t>head</a:t>
            </a:r>
            <a:r>
              <a:rPr lang="zh-CN" altLang="en-US" dirty="0"/>
              <a:t>与后段</a:t>
            </a:r>
            <a:r>
              <a:rPr lang="en-US" altLang="zh-CN" dirty="0"/>
              <a:t>tail</a:t>
            </a:r>
            <a:r>
              <a:rPr lang="zh-CN" dirty="0"/>
              <a:t>。</a:t>
            </a:r>
            <a:r>
              <a:rPr lang="en-US" altLang="zh-CN" dirty="0"/>
              <a:t>head</a:t>
            </a:r>
            <a:r>
              <a:rPr lang="zh-CN" altLang="en-US" dirty="0"/>
              <a:t>与</a:t>
            </a:r>
            <a:r>
              <a:rPr lang="en-US" altLang="zh-CN" dirty="0"/>
              <a:t>tail</a:t>
            </a:r>
            <a:r>
              <a:rPr lang="zh-CN" altLang="en-US" dirty="0"/>
              <a:t>的长度相等，是我们选定的超参，选定时需要注意大小不能超过特征的</a:t>
            </a:r>
            <a:r>
              <a:rPr lang="zh-CN" altLang="en-US" dirty="0"/>
              <a:t>总长度</a:t>
            </a:r>
            <a:endParaRPr lang="zh-CN" altLang="en-US" dirty="0"/>
          </a:p>
          <a:p>
            <a:endParaRPr lang="zh-CN" altLang="en-US" dirty="0"/>
          </a:p>
          <a:p>
            <a:r>
              <a:rPr lang="zh-CN" altLang="en-US" dirty="0"/>
              <a:t>之后我们在训练过程中让梯度朝着</a:t>
            </a:r>
            <a:r>
              <a:rPr lang="en-US" altLang="zh-CN" dirty="0"/>
              <a:t>head</a:t>
            </a:r>
            <a:r>
              <a:rPr lang="zh-CN" altLang="en-US" dirty="0"/>
              <a:t>和</a:t>
            </a:r>
            <a:r>
              <a:rPr lang="en-US" altLang="zh-CN" dirty="0"/>
              <a:t>tail</a:t>
            </a:r>
            <a:r>
              <a:rPr lang="zh-CN" altLang="en-US" dirty="0"/>
              <a:t>相似度最大的方向迭代</a:t>
            </a:r>
            <a:r>
              <a:rPr lang="zh-CN" altLang="en-US" dirty="0"/>
              <a:t>即可。</a:t>
            </a:r>
            <a:endParaRPr lang="zh-CN" altLang="en-US" dirty="0"/>
          </a:p>
          <a:p>
            <a:endParaRPr lang="zh-CN" altLang="en-US" dirty="0"/>
          </a:p>
          <a:p>
            <a:r>
              <a:rPr lang="zh-CN" altLang="en-US" dirty="0"/>
              <a:t>相似度的计算包含两个部分，第一部分是动态时间规整距离，也就是</a:t>
            </a:r>
            <a:r>
              <a:rPr lang="en-US" altLang="zh-CN" dirty="0"/>
              <a:t>DTW</a:t>
            </a:r>
            <a:r>
              <a:rPr lang="zh-CN" altLang="en-US" dirty="0"/>
              <a:t>距离，</a:t>
            </a:r>
            <a:endParaRPr lang="en-US" altLang="zh-CN" dirty="0"/>
          </a:p>
          <a:p>
            <a:endParaRPr lang="en-US" altLang="zh-CN" dirty="0"/>
          </a:p>
          <a:p>
            <a:r>
              <a:rPr lang="en-US" altLang="zh-CN" dirty="0">
                <a:solidFill>
                  <a:srgbClr val="000000"/>
                </a:solidFill>
                <a:latin typeface="微软雅黑" panose="020B0503020204020204" pitchFamily="34" charset="-122"/>
                <a:ea typeface="微软雅黑" panose="020B0503020204020204" pitchFamily="34" charset="-122"/>
                <a:sym typeface="+mn-ea"/>
              </a:rPr>
              <a:t>DTW</a:t>
            </a:r>
            <a:r>
              <a:rPr lang="zh-CN" altLang="en-US" dirty="0">
                <a:solidFill>
                  <a:srgbClr val="000000"/>
                </a:solidFill>
                <a:latin typeface="微软雅黑" panose="020B0503020204020204" pitchFamily="34" charset="-122"/>
                <a:ea typeface="微软雅黑" panose="020B0503020204020204" pitchFamily="34" charset="-122"/>
                <a:sym typeface="+mn-ea"/>
              </a:rPr>
              <a:t>利用动态规划算法计算两个向量的距离。此距离可以使两个向量在形状上对齐。</a:t>
            </a:r>
            <a:r>
              <a:rPr lang="en-US" altLang="zh-CN" dirty="0">
                <a:solidFill>
                  <a:srgbClr val="000000"/>
                </a:solidFill>
                <a:latin typeface="微软雅黑" panose="020B0503020204020204" pitchFamily="34" charset="-122"/>
                <a:ea typeface="微软雅黑" panose="020B0503020204020204" pitchFamily="34" charset="-122"/>
                <a:sym typeface="+mn-ea"/>
              </a:rPr>
              <a:t>DTW</a:t>
            </a:r>
            <a:r>
              <a:rPr lang="zh-CN" altLang="en-US" dirty="0">
                <a:solidFill>
                  <a:srgbClr val="000000"/>
                </a:solidFill>
                <a:latin typeface="微软雅黑" panose="020B0503020204020204" pitchFamily="34" charset="-122"/>
                <a:ea typeface="微软雅黑" panose="020B0503020204020204" pitchFamily="34" charset="-122"/>
                <a:sym typeface="+mn-ea"/>
              </a:rPr>
              <a:t>距离越小，两向量的均值与形状越相似。</a:t>
            </a:r>
            <a:endParaRPr lang="zh-CN" altLang="en-US" dirty="0">
              <a:solidFill>
                <a:srgbClr val="000000"/>
              </a:solidFill>
              <a:latin typeface="微软雅黑" panose="020B0503020204020204" pitchFamily="34" charset="-122"/>
              <a:ea typeface="微软雅黑" panose="020B0503020204020204" pitchFamily="34" charset="-122"/>
              <a:sym typeface="+mn-ea"/>
            </a:endParaRPr>
          </a:p>
          <a:p>
            <a:endParaRPr lang="zh-CN" altLang="en-US" dirty="0">
              <a:solidFill>
                <a:srgbClr val="000000"/>
              </a:solidFill>
              <a:latin typeface="微软雅黑" panose="020B0503020204020204" pitchFamily="34" charset="-122"/>
              <a:ea typeface="微软雅黑" panose="020B0503020204020204" pitchFamily="34" charset="-122"/>
              <a:sym typeface="+mn-ea"/>
            </a:endParaRPr>
          </a:p>
          <a:p>
            <a:r>
              <a:rPr lang="zh-CN" altLang="en-US" dirty="0">
                <a:solidFill>
                  <a:srgbClr val="000000"/>
                </a:solidFill>
                <a:latin typeface="微软雅黑" panose="020B0503020204020204" pitchFamily="34" charset="-122"/>
                <a:ea typeface="微软雅黑" panose="020B0503020204020204" pitchFamily="34" charset="-122"/>
                <a:sym typeface="+mn-ea"/>
              </a:rPr>
              <a:t>由于</a:t>
            </a:r>
            <a:r>
              <a:rPr lang="en-US" altLang="zh-CN" dirty="0">
                <a:solidFill>
                  <a:srgbClr val="000000"/>
                </a:solidFill>
                <a:latin typeface="微软雅黑" panose="020B0503020204020204" pitchFamily="34" charset="-122"/>
                <a:ea typeface="微软雅黑" panose="020B0503020204020204" pitchFamily="34" charset="-122"/>
                <a:sym typeface="+mn-ea"/>
              </a:rPr>
              <a:t>head</a:t>
            </a:r>
            <a:r>
              <a:rPr lang="zh-CN" altLang="en-US" dirty="0">
                <a:solidFill>
                  <a:srgbClr val="000000"/>
                </a:solidFill>
                <a:latin typeface="微软雅黑" panose="020B0503020204020204" pitchFamily="34" charset="-122"/>
                <a:ea typeface="微软雅黑" panose="020B0503020204020204" pitchFamily="34" charset="-122"/>
                <a:sym typeface="+mn-ea"/>
              </a:rPr>
              <a:t>与</a:t>
            </a:r>
            <a:r>
              <a:rPr lang="en-US" altLang="zh-CN" dirty="0">
                <a:solidFill>
                  <a:srgbClr val="000000"/>
                </a:solidFill>
                <a:latin typeface="微软雅黑" panose="020B0503020204020204" pitchFamily="34" charset="-122"/>
                <a:ea typeface="微软雅黑" panose="020B0503020204020204" pitchFamily="34" charset="-122"/>
                <a:sym typeface="+mn-ea"/>
              </a:rPr>
              <a:t>tail</a:t>
            </a:r>
            <a:r>
              <a:rPr lang="zh-CN" altLang="en-US" dirty="0">
                <a:solidFill>
                  <a:srgbClr val="000000"/>
                </a:solidFill>
                <a:latin typeface="微软雅黑" panose="020B0503020204020204" pitchFamily="34" charset="-122"/>
                <a:ea typeface="微软雅黑" panose="020B0503020204020204" pitchFamily="34" charset="-122"/>
                <a:sym typeface="+mn-ea"/>
              </a:rPr>
              <a:t>长度相同、</a:t>
            </a:r>
            <a:r>
              <a:rPr lang="zh-CN" altLang="en-US" dirty="0">
                <a:solidFill>
                  <a:srgbClr val="000000"/>
                </a:solidFill>
                <a:latin typeface="微软雅黑" panose="020B0503020204020204" pitchFamily="34" charset="-122"/>
                <a:ea typeface="微软雅黑" panose="020B0503020204020204" pitchFamily="34" charset="-122"/>
                <a:sym typeface="+mn-ea"/>
              </a:rPr>
              <a:t>均值相近、形状相似，所以特征是平稳</a:t>
            </a:r>
            <a:r>
              <a:rPr lang="zh-CN" altLang="en-US" dirty="0">
                <a:solidFill>
                  <a:srgbClr val="000000"/>
                </a:solidFill>
                <a:latin typeface="微软雅黑" panose="020B0503020204020204" pitchFamily="34" charset="-122"/>
                <a:ea typeface="微软雅黑" panose="020B0503020204020204" pitchFamily="34" charset="-122"/>
                <a:sym typeface="+mn-ea"/>
              </a:rPr>
              <a:t>且周期的</a:t>
            </a:r>
            <a:endParaRPr lang="zh-CN" altLang="en-US" dirty="0">
              <a:solidFill>
                <a:srgbClr val="000000"/>
              </a:solidFill>
              <a:latin typeface="微软雅黑" panose="020B0503020204020204" pitchFamily="34" charset="-122"/>
              <a:ea typeface="微软雅黑" panose="020B0503020204020204" pitchFamily="34" charset="-122"/>
              <a:sym typeface="+mn-ea"/>
            </a:endParaRPr>
          </a:p>
          <a:p>
            <a:endParaRPr lang="zh-CN" altLang="en-US" dirty="0"/>
          </a:p>
          <a:p>
            <a:r>
              <a:rPr lang="zh-CN" altLang="en-US" dirty="0"/>
              <a:t>第二项是</a:t>
            </a:r>
            <a:r>
              <a:rPr lang="en-US" altLang="zh-CN" dirty="0"/>
              <a:t>feature</a:t>
            </a:r>
            <a:r>
              <a:rPr lang="zh-CN" altLang="en-US" dirty="0"/>
              <a:t>的方差，因为第一项只能保证特征的平稳性和周期性，而常数序列也是平稳且周期的，我们不希望我们训练得到的</a:t>
            </a:r>
            <a:r>
              <a:rPr lang="en-US" altLang="zh-CN" dirty="0"/>
              <a:t>feature</a:t>
            </a:r>
            <a:r>
              <a:rPr lang="zh-CN" altLang="en-US" dirty="0"/>
              <a:t>是一个常数序列，</a:t>
            </a:r>
            <a:endParaRPr lang="zh-CN" altLang="en-US" dirty="0"/>
          </a:p>
          <a:p>
            <a:endParaRPr lang="zh-CN" altLang="en-US" dirty="0"/>
          </a:p>
          <a:p>
            <a:r>
              <a:rPr lang="zh-CN" altLang="en-US" dirty="0"/>
              <a:t>所以我们要求</a:t>
            </a:r>
            <a:r>
              <a:rPr lang="en-US" altLang="zh-CN" dirty="0"/>
              <a:t>feature</a:t>
            </a:r>
            <a:r>
              <a:rPr lang="zh-CN" altLang="en-US" dirty="0"/>
              <a:t>内部的方差尽可能大，这样就可以排除常数序列的</a:t>
            </a:r>
            <a:r>
              <a:rPr lang="zh-CN" altLang="en-US" dirty="0"/>
              <a:t>干扰</a:t>
            </a:r>
            <a:endParaRPr lang="zh-CN" altLang="en-US"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接下来是特征提取方法的结果展示，由于特征提取的效果难以用指标界定，所以我们结合不同的预测网络模型进行</a:t>
            </a:r>
            <a:r>
              <a:rPr lang="zh-CN" altLang="en-US" dirty="0"/>
              <a:t>对比</a:t>
            </a:r>
            <a:endParaRPr lang="zh-CN" altLang="en-US" dirty="0"/>
          </a:p>
          <a:p>
            <a:endParaRPr lang="zh-CN" altLang="en-US" dirty="0"/>
          </a:p>
          <a:p>
            <a:r>
              <a:rPr lang="zh-CN" altLang="en-US" dirty="0"/>
              <a:t>上方三张图片是直接预测、无监督自动编码器以及我们提出的自监督自动编码器使用电力数据在</a:t>
            </a:r>
            <a:r>
              <a:rPr lang="en-US" altLang="zh-CN" dirty="0"/>
              <a:t>RNN</a:t>
            </a:r>
            <a:r>
              <a:rPr lang="zh-CN" altLang="en-US" dirty="0"/>
              <a:t>上的效果</a:t>
            </a:r>
            <a:r>
              <a:rPr lang="zh-CN" altLang="en-US" dirty="0"/>
              <a:t>展示</a:t>
            </a:r>
            <a:endParaRPr lang="zh-CN" altLang="en-US" dirty="0"/>
          </a:p>
          <a:p>
            <a:endParaRPr lang="zh-CN" altLang="en-US" dirty="0"/>
          </a:p>
          <a:p>
            <a:r>
              <a:rPr lang="zh-CN" altLang="en-US" dirty="0"/>
              <a:t>可以看到直接预测和无监督自动编码器在画圈的地方出现了明显的错误预测，而我们的方法更能够拟合数据的</a:t>
            </a:r>
            <a:r>
              <a:rPr lang="zh-CN" altLang="en-US" dirty="0"/>
              <a:t>形状</a:t>
            </a:r>
            <a:endParaRPr lang="zh-CN" altLang="en-US" dirty="0"/>
          </a:p>
          <a:p>
            <a:endParaRPr lang="zh-CN" altLang="en-US" dirty="0"/>
          </a:p>
          <a:p>
            <a:r>
              <a:rPr lang="zh-CN" altLang="en-US" dirty="0"/>
              <a:t>左下方的表格是直接预测、无监督自动编码器、自监督自动编码器在</a:t>
            </a:r>
            <a:r>
              <a:rPr lang="en-US" altLang="zh-CN" dirty="0"/>
              <a:t>RNN</a:t>
            </a:r>
            <a:r>
              <a:rPr lang="zh-CN" altLang="en-US" dirty="0"/>
              <a:t>、</a:t>
            </a:r>
            <a:r>
              <a:rPr lang="en-US" altLang="zh-CN" dirty="0"/>
              <a:t>LSTM</a:t>
            </a:r>
            <a:r>
              <a:rPr lang="zh-CN" altLang="en-US" dirty="0"/>
              <a:t>以及</a:t>
            </a:r>
            <a:r>
              <a:rPr lang="en-US" altLang="zh-CN" dirty="0"/>
              <a:t>ARIMA</a:t>
            </a:r>
            <a:r>
              <a:rPr lang="zh-CN" altLang="en-US" dirty="0"/>
              <a:t>三种预测网络上对电力数据提取特征的结果</a:t>
            </a:r>
            <a:r>
              <a:rPr lang="zh-CN" altLang="en-US" dirty="0"/>
              <a:t>展示</a:t>
            </a:r>
            <a:endParaRPr lang="zh-CN" altLang="en-US" dirty="0"/>
          </a:p>
          <a:p>
            <a:endParaRPr lang="zh-CN" altLang="en-US" dirty="0"/>
          </a:p>
          <a:p>
            <a:r>
              <a:rPr lang="zh-CN" altLang="en-US" dirty="0"/>
              <a:t>可以看到我们的方法在大多数情况下效果比直接预测与无监督自动编码器</a:t>
            </a:r>
            <a:r>
              <a:rPr lang="zh-CN" altLang="en-US" dirty="0"/>
              <a:t>更好</a:t>
            </a:r>
            <a:endParaRPr lang="zh-CN" altLang="en-US" dirty="0"/>
          </a:p>
          <a:p>
            <a:endParaRPr lang="zh-CN" altLang="en-US" dirty="0"/>
          </a:p>
          <a:p>
            <a:r>
              <a:rPr lang="zh-CN" altLang="en-US" dirty="0"/>
              <a:t>而</a:t>
            </a:r>
            <a:r>
              <a:rPr lang="zh-CN" altLang="en-US" dirty="0"/>
              <a:t>在所有数据集中，我们的方法配合</a:t>
            </a:r>
            <a:r>
              <a:rPr lang="en-US" altLang="zh-CN" dirty="0"/>
              <a:t>ARIMA</a:t>
            </a:r>
            <a:r>
              <a:rPr lang="zh-CN" altLang="en-US" dirty="0"/>
              <a:t>模型都得到了最好的</a:t>
            </a:r>
            <a:r>
              <a:rPr lang="zh-CN" altLang="en-US" dirty="0"/>
              <a:t>结果</a:t>
            </a:r>
            <a:endParaRPr lang="zh-CN" altLang="en-US" dirty="0"/>
          </a:p>
          <a:p>
            <a:endParaRPr lang="zh-CN" altLang="en-US" dirty="0"/>
          </a:p>
          <a:p>
            <a:r>
              <a:rPr lang="zh-CN" altLang="en-US" dirty="0"/>
              <a:t>这是因为</a:t>
            </a:r>
            <a:r>
              <a:rPr lang="en-US" altLang="zh-CN" dirty="0"/>
              <a:t>ARIMA</a:t>
            </a:r>
            <a:r>
              <a:rPr lang="zh-CN" altLang="en-US" dirty="0"/>
              <a:t>模型在电力数据预测问题中拥有很好的效果，</a:t>
            </a:r>
            <a:endParaRPr lang="zh-CN" altLang="en-US" dirty="0"/>
          </a:p>
          <a:p>
            <a:endParaRPr lang="zh-CN" altLang="en-US" dirty="0"/>
          </a:p>
          <a:p>
            <a:r>
              <a:rPr lang="zh-CN" altLang="en-US" dirty="0"/>
              <a:t>但它只能预测平稳且周期的数据，这</a:t>
            </a:r>
            <a:r>
              <a:rPr lang="zh-CN" altLang="en-US" dirty="0"/>
              <a:t>使其与我们的特征提取模型产生了很好的适配</a:t>
            </a:r>
            <a:r>
              <a:rPr lang="zh-CN" altLang="en-US" dirty="0"/>
              <a:t>性</a:t>
            </a:r>
            <a:endParaRPr lang="zh-CN" altLang="en-US"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最后是异常数据</a:t>
            </a:r>
            <a:r>
              <a:rPr lang="zh-CN" altLang="en-US" dirty="0">
                <a:latin typeface="微软雅黑" panose="020B0503020204020204" pitchFamily="34" charset="-122"/>
                <a:ea typeface="微软雅黑" panose="020B0503020204020204" pitchFamily="34" charset="-122"/>
                <a:sym typeface="+mn-ea"/>
              </a:rPr>
              <a:t>检测模型</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由于信道干扰、编解码出错、用户行为改变等原因，我们的数据会出现</a:t>
            </a:r>
            <a:r>
              <a:rPr lang="zh-CN" altLang="en-US" dirty="0">
                <a:latin typeface="微软雅黑" panose="020B0503020204020204" pitchFamily="34" charset="-122"/>
                <a:ea typeface="微软雅黑" panose="020B0503020204020204" pitchFamily="34" charset="-122"/>
                <a:sym typeface="+mn-ea"/>
              </a:rPr>
              <a:t>显式或隐式的异常。</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一般</a:t>
            </a:r>
            <a:r>
              <a:rPr lang="zh-CN" altLang="en-US" dirty="0">
                <a:latin typeface="微软雅黑" panose="020B0503020204020204" pitchFamily="34" charset="-122"/>
                <a:ea typeface="微软雅黑" panose="020B0503020204020204" pitchFamily="34" charset="-122"/>
                <a:sym typeface="+mn-ea"/>
              </a:rPr>
              <a:t>来说，信道干扰、编解码出错的问题可以通过校验位检测，用户</a:t>
            </a:r>
            <a:r>
              <a:rPr lang="zh-CN" altLang="en-US" dirty="0">
                <a:latin typeface="微软雅黑" panose="020B0503020204020204" pitchFamily="34" charset="-122"/>
                <a:ea typeface="微软雅黑" panose="020B0503020204020204" pitchFamily="34" charset="-122"/>
                <a:sym typeface="+mn-ea"/>
              </a:rPr>
              <a:t>行为异常值可以通过检测特征空间的离群点</a:t>
            </a:r>
            <a:r>
              <a:rPr lang="zh-CN" altLang="en-US" dirty="0">
                <a:latin typeface="微软雅黑" panose="020B0503020204020204" pitchFamily="34" charset="-122"/>
                <a:ea typeface="微软雅黑" panose="020B0503020204020204" pitchFamily="34" charset="-122"/>
                <a:sym typeface="+mn-ea"/>
              </a:rPr>
              <a:t>确定。</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但用户行为的改变也分为常规的行为改变与恶意的行为改变。我们也需要对此进行</a:t>
            </a:r>
            <a:r>
              <a:rPr lang="zh-CN" altLang="en-US" dirty="0">
                <a:latin typeface="微软雅黑" panose="020B0503020204020204" pitchFamily="34" charset="-122"/>
                <a:ea typeface="微软雅黑" panose="020B0503020204020204" pitchFamily="34" charset="-122"/>
                <a:sym typeface="+mn-ea"/>
              </a:rPr>
              <a:t>区分</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因此我们设计的异常数据检测模型</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使用社会信息域状态转化图来排除常规的行为改变，</a:t>
            </a:r>
            <a:r>
              <a:rPr lang="zh-CN" altLang="en-US" dirty="0">
                <a:latin typeface="微软雅黑" panose="020B0503020204020204" pitchFamily="34" charset="-122"/>
                <a:ea typeface="微软雅黑" panose="020B0503020204020204" pitchFamily="34" charset="-122"/>
                <a:sym typeface="+mn-ea"/>
              </a:rPr>
              <a:t>从而挑出恶意的用户行为</a:t>
            </a:r>
            <a:r>
              <a:rPr lang="zh-CN" altLang="en-US" dirty="0">
                <a:latin typeface="微软雅黑" panose="020B0503020204020204" pitchFamily="34" charset="-122"/>
                <a:ea typeface="微软雅黑" panose="020B0503020204020204" pitchFamily="34" charset="-122"/>
                <a:sym typeface="+mn-ea"/>
              </a:rPr>
              <a:t>异常。</a:t>
            </a:r>
            <a:endParaRPr lang="zh-CN" altLang="en-US" dirty="0">
              <a:latin typeface="微软雅黑" panose="020B0503020204020204" pitchFamily="34" charset="-122"/>
              <a:ea typeface="微软雅黑" panose="020B0503020204020204" pitchFamily="34" charset="-122"/>
              <a:sym typeface="+mn-ea"/>
            </a:endParaRPr>
          </a:p>
          <a:p>
            <a:endParaRPr lang="zh-CN" altLang="en-US"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我们结合社会信息</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统计用电行为的改变概率，形成先验的</a:t>
            </a:r>
            <a:r>
              <a:rPr lang="zh-CN" altLang="en-US" dirty="0">
                <a:solidFill>
                  <a:srgbClr val="FF0000"/>
                </a:solidFill>
                <a:latin typeface="微软雅黑" panose="020B0503020204020204" pitchFamily="34" charset="-122"/>
                <a:ea typeface="微软雅黑" panose="020B0503020204020204" pitchFamily="34" charset="-122"/>
                <a:sym typeface="+mn-ea"/>
              </a:rPr>
              <a:t>社会信息域</a:t>
            </a:r>
            <a:r>
              <a:rPr lang="zh-CN" altLang="en-US" dirty="0">
                <a:latin typeface="微软雅黑" panose="020B0503020204020204" pitchFamily="34" charset="-122"/>
                <a:ea typeface="微软雅黑" panose="020B0503020204020204" pitchFamily="34" charset="-122"/>
                <a:sym typeface="+mn-ea"/>
              </a:rPr>
              <a:t>状态转化图。这样我们可以减少甚至排除用户用电行为</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正常改变</a:t>
            </a:r>
            <a:r>
              <a:rPr lang="en-US" altLang="zh-CN" dirty="0">
                <a:latin typeface="微软雅黑" panose="020B0503020204020204" pitchFamily="34" charset="-122"/>
                <a:ea typeface="微软雅黑" panose="020B0503020204020204" pitchFamily="34" charset="-122"/>
                <a:sym typeface="+mn-ea"/>
              </a:rPr>
              <a:t> </a:t>
            </a:r>
            <a:r>
              <a:rPr lang="zh-CN" altLang="en-US" dirty="0">
                <a:latin typeface="微软雅黑" panose="020B0503020204020204" pitchFamily="34" charset="-122"/>
                <a:ea typeface="微软雅黑" panose="020B0503020204020204" pitchFamily="34" charset="-122"/>
                <a:sym typeface="+mn-ea"/>
              </a:rPr>
              <a:t>造成的程序误判。</a:t>
            </a:r>
            <a:endParaRPr lang="zh-CN" altLang="en-US" dirty="0">
              <a:latin typeface="微软雅黑" panose="020B0503020204020204" pitchFamily="34" charset="-122"/>
              <a:ea typeface="微软雅黑" panose="020B0503020204020204" pitchFamily="34" charset="-122"/>
              <a:sym typeface="+mn-ea"/>
            </a:endParaRPr>
          </a:p>
          <a:p>
            <a:endParaRPr lang="zh-CN" altLang="en-US" b="0" dirty="0">
              <a:latin typeface="微软雅黑" panose="020B0503020204020204" pitchFamily="34" charset="-122"/>
              <a:ea typeface="微软雅黑" panose="020B0503020204020204" pitchFamily="34" charset="-122"/>
              <a:sym typeface="+mn-ea"/>
            </a:endParaRPr>
          </a:p>
          <a:p>
            <a:r>
              <a:rPr lang="zh-CN" altLang="en-US" b="0" dirty="0">
                <a:latin typeface="微软雅黑" panose="020B0503020204020204" pitchFamily="34" charset="-122"/>
                <a:ea typeface="微软雅黑" panose="020B0503020204020204" pitchFamily="34" charset="-122"/>
                <a:sym typeface="+mn-ea"/>
              </a:rPr>
              <a:t>如图，假设用电行为与当前电价的转变具有时延性，不会同时出现调整，我们则可以根据这些信息统计出社会信息域的</a:t>
            </a:r>
            <a:r>
              <a:rPr lang="zh-CN" altLang="en-US" b="0" dirty="0">
                <a:latin typeface="微软雅黑" panose="020B0503020204020204" pitchFamily="34" charset="-122"/>
                <a:ea typeface="微软雅黑" panose="020B0503020204020204" pitchFamily="34" charset="-122"/>
                <a:sym typeface="+mn-ea"/>
              </a:rPr>
              <a:t>状态转化图</a:t>
            </a:r>
            <a:endParaRPr lang="zh-CN" altLang="en-US" b="0" dirty="0">
              <a:latin typeface="微软雅黑" panose="020B0503020204020204" pitchFamily="34" charset="-122"/>
              <a:ea typeface="微软雅黑" panose="020B0503020204020204" pitchFamily="34" charset="-122"/>
              <a:sym typeface="+mn-ea"/>
            </a:endParaRPr>
          </a:p>
          <a:p>
            <a:endParaRPr lang="zh-CN" altLang="en-US" b="0" dirty="0">
              <a:latin typeface="微软雅黑" panose="020B0503020204020204" pitchFamily="34" charset="-122"/>
              <a:ea typeface="微软雅黑" panose="020B0503020204020204" pitchFamily="34" charset="-122"/>
              <a:sym typeface="+mn-ea"/>
            </a:endParaRPr>
          </a:p>
          <a:p>
            <a:r>
              <a:rPr lang="zh-CN" altLang="en-US" b="0" dirty="0">
                <a:latin typeface="微软雅黑" panose="020B0503020204020204" pitchFamily="34" charset="-122"/>
                <a:ea typeface="微软雅黑" panose="020B0503020204020204" pitchFamily="34" charset="-122"/>
                <a:sym typeface="+mn-ea"/>
              </a:rPr>
              <a:t>如果出现超出固定状态的点或出现不可能的转换</a:t>
            </a:r>
            <a:r>
              <a:rPr lang="en-US" altLang="zh-CN" b="0" dirty="0">
                <a:latin typeface="微软雅黑" panose="020B0503020204020204" pitchFamily="34" charset="-122"/>
                <a:ea typeface="微软雅黑" panose="020B0503020204020204" pitchFamily="34" charset="-122"/>
                <a:sym typeface="+mn-ea"/>
              </a:rPr>
              <a:t>  </a:t>
            </a:r>
            <a:r>
              <a:rPr lang="zh-CN" altLang="en-US" b="0" dirty="0">
                <a:latin typeface="微软雅黑" panose="020B0503020204020204" pitchFamily="34" charset="-122"/>
                <a:ea typeface="微软雅黑" panose="020B0503020204020204" pitchFamily="34" charset="-122"/>
                <a:sym typeface="+mn-ea"/>
              </a:rPr>
              <a:t>则代表用户行为存在恶意</a:t>
            </a:r>
            <a:r>
              <a:rPr lang="zh-CN" altLang="en-US" b="0" dirty="0">
                <a:latin typeface="微软雅黑" panose="020B0503020204020204" pitchFamily="34" charset="-122"/>
                <a:ea typeface="微软雅黑" panose="020B0503020204020204" pitchFamily="34" charset="-122"/>
                <a:sym typeface="+mn-ea"/>
              </a:rPr>
              <a:t>异常。</a:t>
            </a:r>
            <a:endParaRPr lang="zh-CN" altLang="en-US" b="0" dirty="0">
              <a:latin typeface="微软雅黑" panose="020B0503020204020204" pitchFamily="34" charset="-122"/>
              <a:ea typeface="微软雅黑" panose="020B0503020204020204" pitchFamily="34" charset="-122"/>
              <a:sym typeface="+mn-ea"/>
            </a:endParaRPr>
          </a:p>
          <a:p>
            <a:endParaRPr lang="zh-CN" altLang="en-US" b="0"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我们使用基于时频统计的深度残差网络对每一个时间段进行分类，分类的标签则是我们之前统计的不同社会信息域</a:t>
            </a:r>
            <a:r>
              <a:rPr lang="zh-CN" altLang="en-US" dirty="0">
                <a:latin typeface="微软雅黑" panose="020B0503020204020204" pitchFamily="34" charset="-122"/>
                <a:ea typeface="微软雅黑" panose="020B0503020204020204" pitchFamily="34" charset="-122"/>
                <a:sym typeface="+mn-ea"/>
              </a:rPr>
              <a:t>状态。</a:t>
            </a:r>
            <a:endParaRPr lang="zh-CN" altLang="en-US" dirty="0">
              <a:latin typeface="微软雅黑" panose="020B0503020204020204" pitchFamily="34" charset="-122"/>
              <a:ea typeface="微软雅黑" panose="020B0503020204020204" pitchFamily="34" charset="-122"/>
              <a:sym typeface="+mn-ea"/>
            </a:endParaRPr>
          </a:p>
          <a:p>
            <a:endParaRPr lang="zh-CN" altLang="en-US" b="0" dirty="0">
              <a:latin typeface="微软雅黑" panose="020B0503020204020204" pitchFamily="34" charset="-122"/>
              <a:ea typeface="微软雅黑" panose="020B0503020204020204" pitchFamily="34" charset="-122"/>
              <a:sym typeface="+mn-ea"/>
            </a:endParaRPr>
          </a:p>
          <a:p>
            <a:r>
              <a:rPr lang="zh-CN" altLang="en-US" dirty="0">
                <a:latin typeface="微软雅黑" panose="020B0503020204020204" pitchFamily="34" charset="-122"/>
                <a:ea typeface="微软雅黑" panose="020B0503020204020204" pitchFamily="34" charset="-122"/>
                <a:sym typeface="+mn-ea"/>
              </a:rPr>
              <a:t>如果分类结果不符合先验的状态转化规律或者结果处于模糊地带，我们使用一定权重判断序列是否</a:t>
            </a:r>
            <a:r>
              <a:rPr lang="zh-CN" altLang="en-US" dirty="0">
                <a:latin typeface="微软雅黑" panose="020B0503020204020204" pitchFamily="34" charset="-122"/>
                <a:ea typeface="微软雅黑" panose="020B0503020204020204" pitchFamily="34" charset="-122"/>
                <a:sym typeface="+mn-ea"/>
              </a:rPr>
              <a:t>真正存在异常。</a:t>
            </a:r>
            <a:endParaRPr lang="zh-CN" altLang="en-US" b="0" dirty="0">
              <a:latin typeface="微软雅黑" panose="020B0503020204020204" pitchFamily="34" charset="-122"/>
              <a:ea typeface="微软雅黑" panose="020B0503020204020204" pitchFamily="34" charset="-122"/>
              <a:sym typeface="+mn-ea"/>
            </a:endParaRPr>
          </a:p>
          <a:p>
            <a:endParaRPr lang="zh-CN" altLang="en-US" dirty="0"/>
          </a:p>
          <a:p>
            <a:r>
              <a:rPr lang="zh-CN" altLang="en-US" dirty="0"/>
              <a:t>目前，异常数据检测模型还处于设计与实验阶段，由于我们已有的数据</a:t>
            </a:r>
            <a:r>
              <a:rPr lang="zh-CN" altLang="en-US" dirty="0"/>
              <a:t>只包括海上发电数据集以及多场景用电数据集，</a:t>
            </a:r>
            <a:endParaRPr lang="zh-CN" altLang="en-US" dirty="0"/>
          </a:p>
          <a:p>
            <a:endParaRPr lang="zh-CN" altLang="en-US" dirty="0"/>
          </a:p>
          <a:p>
            <a:r>
              <a:rPr lang="zh-CN" altLang="en-US" dirty="0">
                <a:sym typeface="+mn-ea"/>
              </a:rPr>
              <a:t>理想的状态是可以得到多场景用电数据集对应的社会信息数据，比如电价信息、优惠政策等，目前模型是用</a:t>
            </a:r>
            <a:r>
              <a:rPr lang="zh-CN" altLang="en-US" dirty="0">
                <a:sym typeface="+mn-ea"/>
              </a:rPr>
              <a:t>海上发电数据推理的电价信息，也就是发电越多电价越低，</a:t>
            </a:r>
            <a:endParaRPr lang="zh-CN" altLang="en-US" dirty="0"/>
          </a:p>
          <a:p>
            <a:endParaRPr lang="zh-CN" altLang="en-US" dirty="0"/>
          </a:p>
          <a:p>
            <a:r>
              <a:rPr lang="zh-CN" altLang="en-US" dirty="0"/>
              <a:t>但这并不准确，因为电价实际上比发电更稳定，所以目前是否能够得到好的结果</a:t>
            </a:r>
            <a:r>
              <a:rPr lang="zh-CN" altLang="en-US" dirty="0"/>
              <a:t>还不确定</a:t>
            </a:r>
            <a:endParaRPr lang="zh-CN" altLang="en-US"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r>
              <a:rPr lang="zh-CN" altLang="en-US" dirty="0"/>
              <a:t>以上是本课题项目的阶段性成果，请各位领导、老师</a:t>
            </a:r>
            <a:r>
              <a:rPr lang="zh-CN" altLang="en-US" dirty="0"/>
              <a:t>批评指正。</a:t>
            </a: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252095" algn="l" defTabSz="914400" rtl="0" eaLnBrk="0" fontAlgn="base" latinLnBrk="0" hangingPunct="1">
              <a:lnSpc>
                <a:spcPct val="150000"/>
              </a:lnSpc>
              <a:spcBef>
                <a:spcPct val="0"/>
              </a:spcBef>
              <a:spcAft>
                <a:spcPct val="0"/>
              </a:spcAft>
              <a:buClrTx/>
              <a:buSzTx/>
              <a:buFontTx/>
              <a:buNone/>
              <a:defRPr/>
            </a:pP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本课题要对</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3</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个内容进行研究：</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252095" algn="l" defTabSz="914400" rtl="0" eaLnBrk="0" fontAlgn="base" latinLnBrk="0" hangingPunct="1">
              <a:lnSpc>
                <a:spcPct val="150000"/>
              </a:lnSpc>
              <a:spcBef>
                <a:spcPct val="0"/>
              </a:spcBef>
              <a:spcAft>
                <a:spcPct val="0"/>
              </a:spcAft>
              <a:buClrTx/>
              <a:buSzTx/>
              <a:buFont typeface="Arial" panose="020B0604020202020204" pitchFamily="34" charset="0"/>
              <a:buNone/>
              <a:defRPr/>
            </a:pP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首先，数据预处理，需要研究客户侧用能系统多源异构数据降维、清洗、融合</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的处理方法； </a:t>
            </a:r>
            <a:endPar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252095" algn="l" defTabSz="914400" rtl="0" eaLnBrk="0" fontAlgn="base" latinLnBrk="0" hangingPunct="1">
              <a:lnSpc>
                <a:spcPct val="150000"/>
              </a:lnSpc>
              <a:spcBef>
                <a:spcPct val="0"/>
              </a:spcBef>
              <a:spcAft>
                <a:spcPct val="0"/>
              </a:spcAft>
              <a:buClrTx/>
              <a:buSzTx/>
              <a:buFont typeface="Arial" panose="020B0604020202020204" pitchFamily="34" charset="0"/>
              <a:buNone/>
              <a:defRPr/>
            </a:pP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其次，数据修复，研究基于深度学习的客户侧用能非健全信息</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批量分级修复</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与</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异常数据检测修复</a:t>
            </a:r>
            <a:r>
              <a:rPr lang="en-US" altLang="zh-CN"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 </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算法；</a:t>
            </a:r>
            <a:endPar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252095" algn="l" defTabSz="914400" rtl="0" eaLnBrk="0" fontAlgn="base" latinLnBrk="0" hangingPunct="1">
              <a:lnSpc>
                <a:spcPct val="150000"/>
              </a:lnSpc>
              <a:spcBef>
                <a:spcPct val="0"/>
              </a:spcBef>
              <a:spcAft>
                <a:spcPct val="0"/>
              </a:spcAft>
              <a:buClrTx/>
              <a:buSzTx/>
              <a:buFont typeface="Arial" panose="020B0604020202020204" pitchFamily="34" charset="0"/>
              <a:buNone/>
              <a:defRPr/>
            </a:pP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最后，</a:t>
            </a:r>
            <a:r>
              <a:rPr lang="zh-CN" altLang="en-US" noProof="0" dirty="0">
                <a:ln>
                  <a:noFill/>
                </a:ln>
                <a:solidFill>
                  <a:srgbClr val="000000"/>
                </a:solidFill>
                <a:effectLst/>
                <a:uLnTx/>
                <a:uFillTx/>
                <a:latin typeface="微软雅黑" panose="020B0503020204020204" pitchFamily="34" charset="-122"/>
                <a:ea typeface="微软雅黑" panose="020B0503020204020204" pitchFamily="34" charset="-122"/>
                <a:sym typeface="+mn-ea"/>
              </a:rPr>
              <a:t>关键特征提取，研究多元应用场景下客户侧边缘状态感知、社会信息的信息融合与特征提取技术。</a:t>
            </a:r>
            <a:endParaRPr lang="zh-CN" altLang="en-US"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sym typeface="+mn-ea"/>
              </a:rPr>
              <a:t>接下来是数据修复模型</a:t>
            </a: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a:latin typeface="微软雅黑" panose="020B0503020204020204" pitchFamily="34" charset="-122"/>
                <a:ea typeface="微软雅黑" panose="020B0503020204020204" pitchFamily="34" charset="-122"/>
                <a:sym typeface="+mn-ea"/>
              </a:rPr>
              <a:t>TMI</a:t>
            </a:r>
            <a:r>
              <a:rPr lang="zh-CN" altLang="en-US" sz="2400" dirty="0">
                <a:latin typeface="微软雅黑" panose="020B0503020204020204" pitchFamily="34" charset="-122"/>
                <a:ea typeface="微软雅黑" panose="020B0503020204020204" pitchFamily="34" charset="-122"/>
                <a:sym typeface="+mn-ea"/>
              </a:rPr>
              <a:t>是一个基于自注意力机制设计的</a:t>
            </a:r>
            <a:r>
              <a:rPr lang="en-US" altLang="zh-CN" sz="2400" dirty="0">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针对</a:t>
            </a:r>
            <a:r>
              <a:rPr lang="zh-CN" altLang="en-US" sz="2400" dirty="0">
                <a:solidFill>
                  <a:srgbClr val="FF0000"/>
                </a:solidFill>
                <a:latin typeface="微软雅黑" panose="020B0503020204020204" pitchFamily="34" charset="-122"/>
                <a:ea typeface="微软雅黑" panose="020B0503020204020204" pitchFamily="34" charset="-122"/>
                <a:sym typeface="+mn-ea"/>
              </a:rPr>
              <a:t>电力能耗数据</a:t>
            </a:r>
            <a:r>
              <a:rPr lang="en-US" altLang="zh-CN" sz="2400" dirty="0">
                <a:solidFill>
                  <a:srgbClr val="FF0000"/>
                </a:solidFill>
                <a:latin typeface="微软雅黑" panose="020B0503020204020204" pitchFamily="34" charset="-122"/>
                <a:ea typeface="微软雅黑" panose="020B0503020204020204" pitchFamily="34" charset="-122"/>
                <a:sym typeface="+mn-ea"/>
              </a:rPr>
              <a:t> </a:t>
            </a:r>
            <a:r>
              <a:rPr lang="zh-CN" altLang="en-US" sz="2400" dirty="0">
                <a:latin typeface="微软雅黑" panose="020B0503020204020204" pitchFamily="34" charset="-122"/>
                <a:ea typeface="微软雅黑" panose="020B0503020204020204" pitchFamily="34" charset="-122"/>
                <a:sym typeface="+mn-ea"/>
              </a:rPr>
              <a:t>执行</a:t>
            </a:r>
            <a:r>
              <a:rPr lang="zh-CN" altLang="en-US" sz="2400" dirty="0">
                <a:solidFill>
                  <a:srgbClr val="FF0000"/>
                </a:solidFill>
                <a:latin typeface="微软雅黑" panose="020B0503020204020204" pitchFamily="34" charset="-122"/>
                <a:ea typeface="微软雅黑" panose="020B0503020204020204" pitchFamily="34" charset="-122"/>
                <a:sym typeface="+mn-ea"/>
              </a:rPr>
              <a:t>缺失值插补</a:t>
            </a:r>
            <a:r>
              <a:rPr lang="zh-CN" altLang="en-US" sz="2400" dirty="0">
                <a:latin typeface="微软雅黑" panose="020B0503020204020204" pitchFamily="34" charset="-122"/>
                <a:ea typeface="微软雅黑" panose="020B0503020204020204" pitchFamily="34" charset="-122"/>
                <a:sym typeface="+mn-ea"/>
              </a:rPr>
              <a:t>的模型。</a:t>
            </a:r>
            <a:endParaRPr lang="zh-CN" altLang="en-US" sz="2400" b="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能够捕获多元电力能耗数据的全局模式和时间相关性信息，使其对缺失值数据进行准确的补全。</a:t>
            </a:r>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模型引入了记忆模块用来存储时序数据的全局信息，使</a:t>
            </a:r>
            <a:r>
              <a:rPr lang="en-US" altLang="zh-CN" sz="2400" dirty="0">
                <a:latin typeface="微软雅黑" panose="020B0503020204020204" pitchFamily="34" charset="-122"/>
                <a:ea typeface="微软雅黑" panose="020B0503020204020204" pitchFamily="34" charset="-122"/>
                <a:sym typeface="+mn-ea"/>
              </a:rPr>
              <a:t>transfomer</a:t>
            </a:r>
            <a:r>
              <a:rPr lang="zh-CN" altLang="en-US" sz="2400" dirty="0">
                <a:latin typeface="微软雅黑" panose="020B0503020204020204" pitchFamily="34" charset="-122"/>
                <a:ea typeface="微软雅黑" panose="020B0503020204020204" pitchFamily="34" charset="-122"/>
                <a:sym typeface="+mn-ea"/>
              </a:rPr>
              <a:t>模型使用更少的空间来同时考虑局部时间相关性与全局时间相关性。</a:t>
            </a:r>
            <a:endParaRPr lang="zh-CN" altLang="en-US" sz="2400" dirty="0">
              <a:latin typeface="微软雅黑" panose="020B0503020204020204" pitchFamily="34" charset="-122"/>
              <a:ea typeface="微软雅黑" panose="020B0503020204020204" pitchFamily="34" charset="-122"/>
              <a:sym typeface="+mn-ea"/>
            </a:endParaRPr>
          </a:p>
          <a:p>
            <a:r>
              <a:rPr lang="zh-CN" altLang="en-US" sz="2400" dirty="0">
                <a:latin typeface="微软雅黑" panose="020B0503020204020204" pitchFamily="34" charset="-122"/>
                <a:ea typeface="微软雅黑" panose="020B0503020204020204" pitchFamily="34" charset="-122"/>
                <a:sym typeface="+mn-ea"/>
              </a:rPr>
              <a:t>模型通过掩码矩阵指明多元能耗数据缺失信息，并将掩码矩阵引入目标函数来优化模型训练。</a:t>
            </a:r>
            <a:endParaRPr lang="zh-CN" altLang="en-US" sz="2400" b="0" dirty="0">
              <a:latin typeface="微软雅黑" panose="020B0503020204020204" pitchFamily="34" charset="-122"/>
              <a:ea typeface="微软雅黑" panose="020B0503020204020204" pitchFamily="34" charset="-122"/>
              <a:sym typeface="+mn-ea"/>
            </a:endParaRPr>
          </a:p>
          <a:p>
            <a:r>
              <a:rPr lang="zh-CN" altLang="en-US" sz="2400" dirty="0"/>
              <a:t>模型的具体过程就是输入多元电力数据，乘掩码矩阵，通过映射变换激活全局信息，然后将全局信息与当前数据融合，输入</a:t>
            </a:r>
            <a:r>
              <a:rPr lang="en-US" altLang="zh-CN" sz="2400" dirty="0"/>
              <a:t>transformer</a:t>
            </a:r>
            <a:r>
              <a:rPr lang="zh-CN" altLang="en-US" sz="2400" dirty="0"/>
              <a:t>进行训练。</a:t>
            </a:r>
            <a:endParaRPr lang="zh-CN" altLang="en-US" sz="2400" dirty="0"/>
          </a:p>
          <a:p>
            <a:r>
              <a:rPr lang="zh-CN" altLang="en-US" sz="2400" dirty="0"/>
              <a:t>验证时将</a:t>
            </a:r>
            <a:r>
              <a:rPr lang="zh-CN" altLang="en-US" sz="2400" dirty="0"/>
              <a:t>时序数据与掩码矩阵相乘输入</a:t>
            </a:r>
            <a:r>
              <a:rPr lang="en-US" altLang="zh-CN" sz="2400" dirty="0"/>
              <a:t>transformer</a:t>
            </a:r>
            <a:r>
              <a:rPr lang="zh-CN" altLang="en-US" sz="2400" dirty="0"/>
              <a:t>解码器，得到修复结果。</a:t>
            </a:r>
            <a:endParaRPr lang="zh-CN" altLang="en-US" sz="2400"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a:t>
            </a:r>
            <a:r>
              <a:rPr lang="en-US" altLang="zh-CN" dirty="0"/>
              <a:t>TMI</a:t>
            </a:r>
            <a:r>
              <a:rPr lang="zh-CN" altLang="en-US" dirty="0"/>
              <a:t>是数据补全的</a:t>
            </a:r>
            <a:r>
              <a:rPr lang="zh-CN" altLang="en-US" dirty="0"/>
              <a:t>效果</a:t>
            </a:r>
            <a:endParaRPr lang="zh-CN" altLang="en-US" dirty="0"/>
          </a:p>
          <a:p>
            <a:r>
              <a:rPr lang="zh-CN" altLang="en-US" dirty="0"/>
              <a:t>左边两幅图是横向对比的</a:t>
            </a:r>
            <a:r>
              <a:rPr lang="zh-CN" altLang="en-US" dirty="0"/>
              <a:t>结果</a:t>
            </a:r>
            <a:endParaRPr lang="zh-CN" altLang="en-US" dirty="0"/>
          </a:p>
          <a:p>
            <a:r>
              <a:rPr lang="zh-CN" altLang="en-US" dirty="0"/>
              <a:t>可以看到</a:t>
            </a:r>
            <a:r>
              <a:rPr lang="en-US" altLang="zh-CN" dirty="0"/>
              <a:t>TMI</a:t>
            </a:r>
            <a:r>
              <a:rPr lang="zh-CN" altLang="en-US" dirty="0"/>
              <a:t>与其它数据补全模型相比有着更小的</a:t>
            </a:r>
            <a:r>
              <a:rPr lang="en-US" altLang="zh-CN" dirty="0"/>
              <a:t>RMSE</a:t>
            </a:r>
            <a:r>
              <a:rPr lang="zh-CN" altLang="en-US" dirty="0"/>
              <a:t>损失</a:t>
            </a:r>
            <a:endParaRPr lang="zh-CN" altLang="en-US" dirty="0"/>
          </a:p>
          <a:p>
            <a:r>
              <a:rPr lang="zh-CN" altLang="en-US" dirty="0"/>
              <a:t>右侧是截取的数据</a:t>
            </a:r>
            <a:r>
              <a:rPr lang="zh-CN" altLang="en-US" dirty="0"/>
              <a:t>展示</a:t>
            </a:r>
            <a:endParaRPr lang="zh-CN" altLang="en-US" dirty="0"/>
          </a:p>
          <a:p>
            <a:r>
              <a:rPr lang="zh-CN" altLang="en-US" dirty="0"/>
              <a:t>最上侧是真实数据，中间随机选取部分数据改为缺失值，下方是数据补全</a:t>
            </a:r>
            <a:r>
              <a:rPr lang="zh-CN" altLang="en-US" dirty="0"/>
              <a:t>结果</a:t>
            </a:r>
            <a:endParaRPr lang="zh-CN" altLang="en-US" dirty="0"/>
          </a:p>
          <a:p>
            <a:r>
              <a:rPr lang="zh-CN" altLang="en-US" dirty="0"/>
              <a:t>可以看到，数据补全结果与真实数据</a:t>
            </a:r>
            <a:r>
              <a:rPr lang="zh-CN" altLang="en-US" dirty="0"/>
              <a:t>十分接近</a:t>
            </a:r>
            <a:endParaRPr lang="zh-CN" altLang="en-US"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br>
              <a:rPr lang="zh-CN" altLang="en-US" dirty="0"/>
            </a:br>
            <a:endParaRPr lang="zh-CN" altLang="en-US" dirty="0"/>
          </a:p>
        </p:txBody>
      </p:sp>
      <p:sp>
        <p:nvSpPr>
          <p:cNvPr id="4" name="灯片编号占位符 3"/>
          <p:cNvSpPr>
            <a:spLocks noGrp="1"/>
          </p:cNvSpPr>
          <p:nvPr>
            <p:ph type="sldNum" sz="quarter" idx="10"/>
          </p:nvPr>
        </p:nvSpPr>
        <p:spPr/>
        <p:txBody>
          <a:bodyPr/>
          <a:lstStyle/>
          <a:p>
            <a:pPr defTabSz="906145">
              <a:defRPr/>
            </a:pPr>
            <a:fld id="{1852E833-5B99-4EB9-9106-45F6E37052D5}" type="slidenum">
              <a:rPr lang="zh-CN" altLang="en-US">
                <a:solidFill>
                  <a:prstClr val="black"/>
                </a:solidFill>
                <a:latin typeface="等线" panose="02010600030101010101" charset="-122"/>
                <a:ea typeface="等线" panose="02010600030101010101" charset="-122"/>
              </a:rPr>
            </a:fld>
            <a:endParaRPr lang="zh-CN" altLang="en-US">
              <a:solidFill>
                <a:prstClr val="black"/>
              </a:solidFill>
              <a:latin typeface="等线" panose="02010600030101010101" charset="-122"/>
              <a:ea typeface="等线" panose="02010600030101010101"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然后是数据特征提取</a:t>
            </a:r>
            <a:r>
              <a:rPr lang="zh-CN" altLang="en-US" dirty="0"/>
              <a:t>模型</a:t>
            </a:r>
            <a:endParaRPr lang="zh-CN" altLang="en-US" dirty="0"/>
          </a:p>
          <a:p>
            <a:endParaRPr lang="zh-CN" altLang="en-US" dirty="0"/>
          </a:p>
          <a:p>
            <a:r>
              <a:rPr lang="zh-CN" altLang="en-US" dirty="0"/>
              <a:t>我们基于变分自动编码器提出了一种实现社会信息域融合的特征</a:t>
            </a:r>
            <a:r>
              <a:rPr lang="zh-CN" altLang="en-US" dirty="0"/>
              <a:t>提取模型</a:t>
            </a:r>
            <a:endParaRPr lang="zh-CN" altLang="en-US" dirty="0"/>
          </a:p>
          <a:p>
            <a:r>
              <a:rPr lang="zh-CN" altLang="en-US" dirty="0"/>
              <a:t>设计这一模型的目的是将不同社会信息域的数据映射到同一特征空间，这样我们就可以使用一个预测网络对多个社会信息域的数据进行预测</a:t>
            </a:r>
            <a:r>
              <a:rPr lang="zh-CN" altLang="en-US" dirty="0"/>
              <a:t>了</a:t>
            </a:r>
            <a:endParaRPr lang="zh-CN" altLang="en-US" dirty="0"/>
          </a:p>
          <a:p>
            <a:r>
              <a:rPr lang="zh-CN" altLang="en-US" dirty="0"/>
              <a:t>模型先将数据所属的社会信息域用二进制编码，结合时间序列数据输入自动</a:t>
            </a:r>
            <a:r>
              <a:rPr lang="zh-CN" altLang="en-US" dirty="0"/>
              <a:t>编码器</a:t>
            </a:r>
            <a:endParaRPr lang="zh-CN" altLang="en-US" dirty="0"/>
          </a:p>
          <a:p>
            <a:r>
              <a:rPr lang="zh-CN" altLang="en-US" dirty="0"/>
              <a:t>自动编码器使用全连接网络提取</a:t>
            </a:r>
            <a:r>
              <a:rPr lang="zh-CN" altLang="en-US" dirty="0"/>
              <a:t>特征</a:t>
            </a:r>
            <a:endParaRPr lang="zh-CN" altLang="en-US" dirty="0"/>
          </a:p>
          <a:p>
            <a:r>
              <a:rPr lang="zh-CN" altLang="en-US" dirty="0"/>
              <a:t>对于特征向量，有一个编码监督器对其进行监督，使其成为我们需要的</a:t>
            </a:r>
            <a:r>
              <a:rPr lang="zh-CN" altLang="en-US" dirty="0"/>
              <a:t>特征</a:t>
            </a:r>
            <a:endParaRPr lang="zh-CN" altLang="en-US" dirty="0"/>
          </a:p>
          <a:p>
            <a:r>
              <a:rPr lang="zh-CN" altLang="en-US" dirty="0"/>
              <a:t>之后使用与自动编码器对称的自动解码器重构社会信息域编码与时间序列，</a:t>
            </a:r>
            <a:r>
              <a:rPr lang="zh-CN" altLang="en-US" dirty="0"/>
              <a:t>同时计算数据通过模型的重构</a:t>
            </a:r>
            <a:r>
              <a:rPr lang="zh-CN" altLang="en-US" dirty="0"/>
              <a:t>误差</a:t>
            </a:r>
            <a:endParaRPr lang="zh-CN" altLang="en-US" dirty="0"/>
          </a:p>
          <a:p>
            <a:endParaRPr lang="zh-CN" altLang="en-US" dirty="0"/>
          </a:p>
          <a:p>
            <a:r>
              <a:rPr lang="zh-CN" altLang="en-US" dirty="0"/>
              <a:t>进行预测时，我们将提取的特征</a:t>
            </a:r>
            <a:r>
              <a:rPr lang="zh-CN" altLang="en-US" dirty="0"/>
              <a:t>向量输入预测网络，预测网络会输出下一时刻的特征向量，我们再用解码器对下一时刻的特征向量解码，得到下一时刻的</a:t>
            </a:r>
            <a:r>
              <a:rPr lang="zh-CN" altLang="en-US" dirty="0"/>
              <a:t>时间序列</a:t>
            </a:r>
            <a:endParaRPr lang="zh-CN" altLang="en-US" dirty="0"/>
          </a:p>
          <a:p>
            <a:endParaRPr lang="zh-CN" altLang="en-US" dirty="0"/>
          </a:p>
          <a:p>
            <a:r>
              <a:rPr lang="zh-CN" altLang="en-US" dirty="0"/>
              <a:t>模型与变分自动编码器最大的不同就是编码监督器使用了新颖的监督</a:t>
            </a:r>
            <a:r>
              <a:rPr lang="zh-CN" altLang="en-US" dirty="0"/>
              <a:t>方式</a:t>
            </a:r>
            <a:endParaRPr lang="zh-CN" altLang="en-US" dirty="0"/>
          </a:p>
        </p:txBody>
      </p:sp>
      <p:sp>
        <p:nvSpPr>
          <p:cNvPr id="4" name="灯片编号占位符 3"/>
          <p:cNvSpPr>
            <a:spLocks noGrp="1"/>
          </p:cNvSpPr>
          <p:nvPr>
            <p:ph type="sldNum" sz="quarter" idx="5"/>
          </p:nvPr>
        </p:nvSpPr>
        <p:spPr/>
        <p:txBody>
          <a:bodyPr/>
          <a:lstStyle/>
          <a:p>
            <a:pPr marL="0" marR="0" lvl="0" indent="0" algn="r" defTabSz="913765" rtl="0" eaLnBrk="1" fontAlgn="auto" latinLnBrk="0" hangingPunct="1">
              <a:lnSpc>
                <a:spcPct val="100000"/>
              </a:lnSpc>
              <a:spcBef>
                <a:spcPts val="0"/>
              </a:spcBef>
              <a:spcAft>
                <a:spcPts val="0"/>
              </a:spcAft>
              <a:buClrTx/>
              <a:buSzTx/>
              <a:buFontTx/>
              <a:buNone/>
              <a:defRPr/>
            </a:pPr>
            <a:fld id="{3057329C-6CAF-4AAC-B75D-9E8EC8E72ADA}"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4"/>
            <a:ext cx="2628900" cy="581183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3" y="365124"/>
            <a:ext cx="7734300" cy="5811839"/>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F88AEB88-3703-4B48-BEC8-6569C4B4705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B698D474-0744-4FB7-A607-FCA8232293E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D9C88D8C-81D5-4585-B1A7-B22095902269}"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19E9FB9D-B151-45EE-9A21-48C2569AB9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矩形 4"/>
          <p:cNvSpPr/>
          <p:nvPr userDrawn="1"/>
        </p:nvSpPr>
        <p:spPr>
          <a:xfrm>
            <a:off x="0" y="330200"/>
            <a:ext cx="304800" cy="635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6" name="矩形 5"/>
          <p:cNvSpPr/>
          <p:nvPr userDrawn="1"/>
        </p:nvSpPr>
        <p:spPr>
          <a:xfrm>
            <a:off x="355600" y="330200"/>
            <a:ext cx="127000" cy="635000"/>
          </a:xfrm>
          <a:prstGeom prst="rect">
            <a:avLst/>
          </a:prstGeom>
          <a:solidFill>
            <a:srgbClr val="55C0E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1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8" name="文本占位符 7"/>
          <p:cNvSpPr>
            <a:spLocks noGrp="1"/>
          </p:cNvSpPr>
          <p:nvPr>
            <p:ph type="body" sz="quarter" idx="13" hasCustomPrompt="1"/>
          </p:nvPr>
        </p:nvSpPr>
        <p:spPr>
          <a:xfrm>
            <a:off x="622303" y="330200"/>
            <a:ext cx="7886700"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9" name="文本占位符 7"/>
          <p:cNvSpPr>
            <a:spLocks noGrp="1"/>
          </p:cNvSpPr>
          <p:nvPr>
            <p:ph type="body" sz="quarter" idx="14" hasCustomPrompt="1"/>
          </p:nvPr>
        </p:nvSpPr>
        <p:spPr>
          <a:xfrm>
            <a:off x="622303" y="685800"/>
            <a:ext cx="7886700" cy="304800"/>
          </a:xfrm>
        </p:spPr>
        <p:txBody>
          <a:bodyPr>
            <a:normAutofit/>
          </a:bodyPr>
          <a:lstStyle>
            <a:lvl1pPr marL="0" indent="0">
              <a:buNone/>
              <a:defRPr sz="9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68801" y="12"/>
            <a:ext cx="1023209" cy="1119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0" y="6284921"/>
            <a:ext cx="12192000" cy="1587"/>
          </a:xfrm>
          <a:prstGeom prst="line">
            <a:avLst/>
          </a:prstGeom>
        </p:spPr>
        <p:style>
          <a:lnRef idx="3">
            <a:schemeClr val="accent1"/>
          </a:lnRef>
          <a:fillRef idx="0">
            <a:schemeClr val="accent1"/>
          </a:fillRef>
          <a:effectRef idx="2">
            <a:schemeClr val="accent1"/>
          </a:effectRef>
          <a:fontRef idx="minor">
            <a:schemeClr val="tx1"/>
          </a:fontRef>
        </p:style>
      </p:cxnSp>
      <p:pic>
        <p:nvPicPr>
          <p:cNvPr id="4" name="图片 3" descr="ppt2.tif"/>
          <p:cNvPicPr>
            <a:picLocks noChangeAspect="1"/>
          </p:cNvPicPr>
          <p:nvPr userDrawn="1"/>
        </p:nvPicPr>
        <p:blipFill>
          <a:blip r:embed="rId2" cstate="print"/>
          <a:stretch>
            <a:fillRect/>
          </a:stretch>
        </p:blipFill>
        <p:spPr>
          <a:xfrm>
            <a:off x="0" y="2"/>
            <a:ext cx="12192000" cy="1257300"/>
          </a:xfrm>
          <a:prstGeom prst="rect">
            <a:avLst/>
          </a:prstGeom>
          <a:ln>
            <a:noFill/>
          </a:ln>
          <a:effectLst>
            <a:outerShdw blurRad="190500" algn="tl" rotWithShape="0">
              <a:srgbClr val="000000">
                <a:alpha val="70000"/>
              </a:srgbClr>
            </a:outerShdw>
          </a:effectLst>
        </p:spPr>
      </p:pic>
      <p:sp>
        <p:nvSpPr>
          <p:cNvPr id="18" name="内容占位符 2"/>
          <p:cNvSpPr>
            <a:spLocks noGrp="1"/>
          </p:cNvSpPr>
          <p:nvPr>
            <p:ph idx="13"/>
          </p:nvPr>
        </p:nvSpPr>
        <p:spPr>
          <a:xfrm>
            <a:off x="476213" y="1543061"/>
            <a:ext cx="10752667" cy="3600451"/>
          </a:xfrm>
          <a:prstGeom prst="rect">
            <a:avLst/>
          </a:prstGeom>
        </p:spPr>
        <p:txBody>
          <a:bodyPr/>
          <a:lstStyle>
            <a:lvl1pPr>
              <a:defRPr b="1">
                <a:solidFill>
                  <a:srgbClr val="00478B"/>
                </a:solidFill>
                <a:latin typeface="微软雅黑" panose="020B0503020204020204" pitchFamily="34" charset="-122"/>
                <a:ea typeface="微软雅黑" panose="020B0503020204020204" pitchFamily="34" charset="-122"/>
              </a:defRPr>
            </a:lvl1pPr>
            <a:lvl2pPr>
              <a:defRPr b="1">
                <a:solidFill>
                  <a:schemeClr val="tx1"/>
                </a:solidFill>
                <a:latin typeface="微软雅黑" panose="020B0503020204020204" pitchFamily="34" charset="-122"/>
                <a:ea typeface="微软雅黑" panose="020B0503020204020204" pitchFamily="34" charset="-122"/>
              </a:defRPr>
            </a:lvl2pPr>
            <a:lvl3pPr>
              <a:defRPr b="1">
                <a:solidFill>
                  <a:schemeClr val="tx1"/>
                </a:solidFill>
                <a:latin typeface="微软雅黑" panose="020B0503020204020204" pitchFamily="34" charset="-122"/>
                <a:ea typeface="微软雅黑" panose="020B0503020204020204" pitchFamily="34" charset="-122"/>
              </a:defRPr>
            </a:lvl3pPr>
            <a:lvl4pPr>
              <a:defRPr b="1">
                <a:solidFill>
                  <a:schemeClr val="tx1"/>
                </a:solidFill>
                <a:latin typeface="微软雅黑" panose="020B0503020204020204" pitchFamily="34" charset="-122"/>
                <a:ea typeface="微软雅黑" panose="020B0503020204020204" pitchFamily="34" charset="-122"/>
              </a:defRPr>
            </a:lvl4pPr>
            <a:lvl5pPr>
              <a:defRPr b="1">
                <a:solidFill>
                  <a:schemeClr val="tx1"/>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灯片编号占位符 5"/>
          <p:cNvSpPr>
            <a:spLocks noGrp="1"/>
          </p:cNvSpPr>
          <p:nvPr>
            <p:ph type="sldNum" sz="quarter" idx="14"/>
          </p:nvPr>
        </p:nvSpPr>
        <p:spPr>
          <a:xfrm>
            <a:off x="8737600" y="6423032"/>
            <a:ext cx="2844800" cy="365125"/>
          </a:xfrm>
          <a:prstGeom prst="rect">
            <a:avLst/>
          </a:prstGeom>
        </p:spPr>
        <p:txBody>
          <a:bodyPr vert="horz" wrap="square" lIns="91434" tIns="45718" rIns="91434" bIns="45718" numCol="1" anchor="t" anchorCtr="0" compatLnSpc="1"/>
          <a:lstStyle>
            <a:lvl1pPr algn="r" eaLnBrk="1" hangingPunct="1">
              <a:defRPr sz="1900">
                <a:solidFill>
                  <a:srgbClr val="000000"/>
                </a:solidFill>
                <a:latin typeface="Times New Roman" panose="02020603050405020304" pitchFamily="18" charset="0"/>
                <a:ea typeface="宋体" panose="02010600030101010101" pitchFamily="2" charset="-122"/>
                <a:cs typeface="Times New Roman" panose="02020603050405020304" pitchFamily="18" charset="0"/>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5790EB89-D834-4F60-B25E-8A0EE23596D8}" type="slidenum">
              <a:rPr kumimoji="0" lang="zh-CN" altLang="en-US" sz="19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fld>
            <a:endParaRPr kumimoji="0" lang="zh-CN" altLang="en-US" sz="19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4"/>
          <p:cNvSpPr>
            <a:spLocks noGrp="1" noChangeArrowheads="1"/>
          </p:cNvSpPr>
          <p:nvPr>
            <p:ph type="dt" sz="half" idx="15"/>
          </p:nvPr>
        </p:nvSpPr>
        <p:spPr>
          <a:xfrm>
            <a:off x="609600" y="6381749"/>
            <a:ext cx="2844800" cy="476251"/>
          </a:xfrm>
          <a:prstGeom prst="rect">
            <a:avLst/>
          </a:prstGeom>
        </p:spPr>
        <p:txBody>
          <a:bodyPr/>
          <a:lstStyle>
            <a:lvl1pPr algn="l" eaLnBrk="1" fontAlgn="auto" hangingPunct="1">
              <a:spcBef>
                <a:spcPts val="0"/>
              </a:spcBef>
              <a:spcAft>
                <a:spcPts val="0"/>
              </a:spcAft>
              <a:defRPr sz="1900" b="1">
                <a:solidFill>
                  <a:srgbClr val="00478B"/>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l" defTabSz="342265" rtl="0" eaLnBrk="1" fontAlgn="auto" latinLnBrk="0" hangingPunct="1">
              <a:lnSpc>
                <a:spcPct val="100000"/>
              </a:lnSpc>
              <a:spcBef>
                <a:spcPts val="0"/>
              </a:spcBef>
              <a:spcAft>
                <a:spcPts val="0"/>
              </a:spcAft>
              <a:buClrTx/>
              <a:buSzTx/>
              <a:buFontTx/>
              <a:buNone/>
              <a:defRPr/>
            </a:pPr>
            <a:endParaRPr kumimoji="0" lang="en-US" altLang="zh-CN" sz="1900" b="1" i="0" u="none" strike="noStrike" kern="1200" cap="none" spc="0" normalizeH="0" baseline="0" noProof="0">
              <a:ln>
                <a:noFill/>
              </a:ln>
              <a:solidFill>
                <a:srgbClr val="00478B"/>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
        <p:nvSpPr>
          <p:cNvPr id="7" name="Rectangle 5"/>
          <p:cNvSpPr>
            <a:spLocks noGrp="1" noChangeArrowheads="1"/>
          </p:cNvSpPr>
          <p:nvPr>
            <p:ph type="ftr" sz="quarter" idx="16"/>
          </p:nvPr>
        </p:nvSpPr>
        <p:spPr>
          <a:xfrm>
            <a:off x="4165600" y="6381749"/>
            <a:ext cx="3860800" cy="476251"/>
          </a:xfrm>
          <a:prstGeom prst="rect">
            <a:avLst/>
          </a:prstGeom>
        </p:spPr>
        <p:txBody>
          <a:bodyPr vert="horz" wrap="square" lIns="91434" tIns="45718" rIns="91434" bIns="45718" numCol="1" anchor="t" anchorCtr="0" compatLnSpc="1"/>
          <a:lstStyle>
            <a:lvl1pPr eaLnBrk="1" hangingPunct="1">
              <a:defRPr sz="1900" b="1">
                <a:solidFill>
                  <a:srgbClr val="00478B"/>
                </a:solidFill>
                <a:latin typeface="微软雅黑" panose="020B0503020204020204" pitchFamily="34" charset="-122"/>
                <a:ea typeface="微软雅黑" panose="020B0503020204020204" pitchFamily="34" charset="-122"/>
                <a:cs typeface="Arial" panose="020B0604020202020204" pitchFamily="34" charset="0"/>
              </a:defRPr>
            </a:lvl1pPr>
          </a:lstStyle>
          <a:p>
            <a:pPr marL="0" marR="0" lvl="0" indent="0" algn="ctr" defTabSz="342265" rtl="0" eaLnBrk="1" fontAlgn="auto" latinLnBrk="0" hangingPunct="1">
              <a:lnSpc>
                <a:spcPct val="100000"/>
              </a:lnSpc>
              <a:spcBef>
                <a:spcPts val="0"/>
              </a:spcBef>
              <a:spcAft>
                <a:spcPts val="0"/>
              </a:spcAft>
              <a:buClrTx/>
              <a:buSzTx/>
              <a:buFontTx/>
              <a:buNone/>
              <a:defRPr/>
            </a:pPr>
            <a:fld id="{0EEF8363-2540-40A1-ABD1-54B87DFC0FCB}" type="slidenum">
              <a:rPr kumimoji="0" lang="en-US" altLang="zh-CN" sz="1900" b="1" i="0" u="none" strike="noStrike" kern="1200" cap="none" spc="0" normalizeH="0" baseline="0" noProof="0" smtClean="0">
                <a:ln>
                  <a:noFill/>
                </a:ln>
                <a:solidFill>
                  <a:srgbClr val="00478B"/>
                </a:solidFill>
                <a:effectLst/>
                <a:uLnTx/>
                <a:uFillTx/>
                <a:latin typeface="微软雅黑" panose="020B0503020204020204" pitchFamily="34" charset="-122"/>
                <a:ea typeface="微软雅黑" panose="020B0503020204020204" pitchFamily="34" charset="-122"/>
                <a:cs typeface="Arial" panose="020B0604020202020204" pitchFamily="34" charset="0"/>
              </a:rPr>
            </a:fld>
            <a:endParaRPr kumimoji="0" lang="en-US" altLang="zh-CN" sz="1900" b="1" i="0" u="none" strike="noStrike" kern="1200" cap="none" spc="0" normalizeH="0" baseline="0" noProof="0">
              <a:ln>
                <a:noFill/>
              </a:ln>
              <a:solidFill>
                <a:srgbClr val="00478B"/>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342265" rtl="0" eaLnBrk="1" fontAlgn="auto" latinLnBrk="0" hangingPunct="1">
              <a:lnSpc>
                <a:spcPct val="100000"/>
              </a:lnSpc>
              <a:spcBef>
                <a:spcPts val="0"/>
              </a:spcBef>
              <a:spcAft>
                <a:spcPts val="0"/>
              </a:spcAft>
              <a:buClrTx/>
              <a:buSzTx/>
              <a:buFontTx/>
              <a:buNone/>
              <a:defRPr/>
            </a:pPr>
            <a:fld id="{D9C88D8C-81D5-4585-B1A7-B22095902269}"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342265" rtl="0" eaLnBrk="1" fontAlgn="auto" latinLnBrk="0" hangingPunct="1">
              <a:lnSpc>
                <a:spcPct val="100000"/>
              </a:lnSpc>
              <a:spcBef>
                <a:spcPts val="0"/>
              </a:spcBef>
              <a:spcAft>
                <a:spcPts val="0"/>
              </a:spcAft>
              <a:buClrTx/>
              <a:buSzTx/>
              <a:buFontTx/>
              <a:buNone/>
              <a:defRPr/>
            </a:pPr>
            <a:fld id="{19E9FB9D-B151-45EE-9A21-48C2569AB934}"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矩形 4"/>
          <p:cNvSpPr/>
          <p:nvPr userDrawn="1"/>
        </p:nvSpPr>
        <p:spPr>
          <a:xfrm>
            <a:off x="0" y="330200"/>
            <a:ext cx="304800" cy="635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6" name="矩形 5"/>
          <p:cNvSpPr/>
          <p:nvPr userDrawn="1"/>
        </p:nvSpPr>
        <p:spPr>
          <a:xfrm>
            <a:off x="355600" y="330200"/>
            <a:ext cx="127000" cy="635000"/>
          </a:xfrm>
          <a:prstGeom prst="rect">
            <a:avLst/>
          </a:prstGeom>
          <a:solidFill>
            <a:srgbClr val="55C0EE"/>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sp>
        <p:nvSpPr>
          <p:cNvPr id="8" name="文本占位符 7"/>
          <p:cNvSpPr>
            <a:spLocks noGrp="1"/>
          </p:cNvSpPr>
          <p:nvPr>
            <p:ph type="body" sz="quarter" idx="13" hasCustomPrompt="1"/>
          </p:nvPr>
        </p:nvSpPr>
        <p:spPr>
          <a:xfrm>
            <a:off x="622303" y="330200"/>
            <a:ext cx="7886700" cy="431800"/>
          </a:xfrm>
        </p:spPr>
        <p:txBody>
          <a:bodyPr/>
          <a:lstStyle>
            <a:lvl1pPr marL="0" indent="0">
              <a:buNone/>
              <a:defRPr b="1">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sp>
        <p:nvSpPr>
          <p:cNvPr id="9" name="文本占位符 7"/>
          <p:cNvSpPr>
            <a:spLocks noGrp="1"/>
          </p:cNvSpPr>
          <p:nvPr>
            <p:ph type="body" sz="quarter" idx="14" hasCustomPrompt="1"/>
          </p:nvPr>
        </p:nvSpPr>
        <p:spPr>
          <a:xfrm>
            <a:off x="622303" y="685800"/>
            <a:ext cx="7886700" cy="304800"/>
          </a:xfrm>
        </p:spPr>
        <p:txBody>
          <a:bodyPr>
            <a:normAutofit/>
          </a:bodyPr>
          <a:lstStyle>
            <a:lvl1pPr marL="0" indent="0">
              <a:buNone/>
              <a:defRPr sz="1200">
                <a:solidFill>
                  <a:schemeClr val="tx1">
                    <a:lumMod val="65000"/>
                    <a:lumOff val="35000"/>
                  </a:schemeClr>
                </a:solidFill>
                <a:latin typeface="华文细黑" panose="02010600040101010101" pitchFamily="2" charset="-122"/>
                <a:ea typeface="华文细黑" panose="02010600040101010101" pitchFamily="2" charset="-122"/>
              </a:defRPr>
            </a:lvl1pPr>
          </a:lstStyle>
          <a:p>
            <a:pPr lvl="0"/>
            <a:r>
              <a:rPr lang="zh-CN" altLang="en-US" dirty="0"/>
              <a:t>编辑母版文本样式</a:t>
            </a:r>
            <a:endParaRPr lang="zh-CN" altLang="en-US" dirty="0"/>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68800" y="7"/>
            <a:ext cx="1023209" cy="111967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0"/>
    </mc:Choice>
    <mc:Fallback>
      <p:transition spd="slow" advTm="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
        <p:nvSpPr>
          <p:cNvPr id="4" name="矩形 3"/>
          <p:cNvSpPr/>
          <p:nvPr userDrawn="1"/>
        </p:nvSpPr>
        <p:spPr>
          <a:xfrm>
            <a:off x="0" y="9"/>
            <a:ext cx="12192000" cy="960967"/>
          </a:xfrm>
          <a:prstGeom prst="rect">
            <a:avLst/>
          </a:prstGeom>
          <a:solidFill>
            <a:srgbClr val="37649B"/>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9" tIns="60954" rIns="121909" bIns="60954"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1900" b="0" i="0" u="none" strike="noStrike" kern="1200" cap="none" spc="0" normalizeH="0" baseline="0" noProof="0" dirty="0">
              <a:ln>
                <a:noFill/>
              </a:ln>
              <a:solidFill>
                <a:srgbClr val="002060"/>
              </a:solidFill>
              <a:effectLst/>
              <a:uLnTx/>
              <a:uFillTx/>
              <a:latin typeface="Calibri" panose="020F0502020204030204"/>
              <a:ea typeface="宋体" panose="02010600030101010101" pitchFamily="2" charset="-122"/>
              <a:cs typeface="+mn-cs"/>
            </a:endParaRPr>
          </a:p>
        </p:txBody>
      </p:sp>
      <p:pic>
        <p:nvPicPr>
          <p:cNvPr id="5" name="Picture 2"/>
          <p:cNvPicPr>
            <a:picLocks noChangeAspect="1" noChangeArrowheads="1"/>
          </p:cNvPicPr>
          <p:nvPr userDrawn="1"/>
        </p:nvPicPr>
        <p:blipFill>
          <a:blip r:embed="rId2" cstate="print"/>
          <a:srcRect/>
          <a:stretch>
            <a:fillRect/>
          </a:stretch>
        </p:blipFill>
        <p:spPr bwMode="auto">
          <a:xfrm>
            <a:off x="1" y="6301317"/>
            <a:ext cx="12189179" cy="584200"/>
          </a:xfrm>
          <a:prstGeom prst="rect">
            <a:avLst/>
          </a:prstGeom>
          <a:noFill/>
          <a:ln w="9525">
            <a:noFill/>
            <a:miter lim="800000"/>
            <a:headEnd/>
            <a:tailEnd/>
          </a:ln>
        </p:spPr>
      </p:pic>
      <p:pic>
        <p:nvPicPr>
          <p:cNvPr id="6" name="Picture 3" descr="logo"/>
          <p:cNvPicPr>
            <a:picLocks noChangeAspect="1" noChangeArrowheads="1"/>
          </p:cNvPicPr>
          <p:nvPr userDrawn="1"/>
        </p:nvPicPr>
        <p:blipFill>
          <a:blip r:embed="rId3" cstate="print"/>
          <a:srcRect/>
          <a:stretch>
            <a:fillRect/>
          </a:stretch>
        </p:blipFill>
        <p:spPr bwMode="auto">
          <a:xfrm>
            <a:off x="11071583" y="160867"/>
            <a:ext cx="1021644" cy="721784"/>
          </a:xfrm>
          <a:prstGeom prst="rect">
            <a:avLst/>
          </a:prstGeom>
          <a:noFill/>
          <a:ln w="9525">
            <a:noFill/>
            <a:miter lim="800000"/>
            <a:headEnd/>
            <a:tailEnd/>
          </a:ln>
        </p:spPr>
      </p:pic>
      <p:sp>
        <p:nvSpPr>
          <p:cNvPr id="2" name="标题 1"/>
          <p:cNvSpPr>
            <a:spLocks noGrp="1"/>
          </p:cNvSpPr>
          <p:nvPr>
            <p:ph type="title"/>
          </p:nvPr>
        </p:nvSpPr>
        <p:spPr>
          <a:xfrm>
            <a:off x="0" y="-12332"/>
            <a:ext cx="12192000" cy="1060083"/>
          </a:xfrm>
        </p:spPr>
        <p:txBody>
          <a:bodyPr/>
          <a:lstStyle>
            <a:lvl1pPr>
              <a:defRPr sz="4300" b="1">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1600206"/>
            <a:ext cx="10972800" cy="4525963"/>
          </a:xfrm>
        </p:spPr>
        <p:txBody>
          <a:bodyPr/>
          <a:lstStyle>
            <a:lvl1pPr>
              <a:defRPr lang="zh-CN" altLang="en-US" sz="3700" kern="1200" dirty="0" smtClean="0">
                <a:solidFill>
                  <a:srgbClr val="002060"/>
                </a:solidFill>
                <a:latin typeface="黑体" panose="02010609060101010101" pitchFamily="49" charset="-122"/>
                <a:ea typeface="黑体" panose="02010609060101010101" pitchFamily="49" charset="-122"/>
                <a:cs typeface="微软雅黑" panose="020B0503020204020204" pitchFamily="34" charset="-122"/>
              </a:defRPr>
            </a:lvl1pPr>
            <a:lvl2pPr>
              <a:defRPr sz="3200">
                <a:solidFill>
                  <a:srgbClr val="002060"/>
                </a:solidFill>
                <a:latin typeface="黑体" panose="02010609060101010101" pitchFamily="49" charset="-122"/>
                <a:ea typeface="黑体" panose="02010609060101010101" pitchFamily="49" charset="-122"/>
              </a:defRPr>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6"/>
          <p:cNvSpPr>
            <a:spLocks noGrp="1"/>
          </p:cNvSpPr>
          <p:nvPr>
            <p:ph type="sldNum" sz="quarter" idx="10"/>
          </p:nvPr>
        </p:nvSpPr>
        <p:spPr/>
        <p:txBody>
          <a:bodyPr/>
          <a:lstStyle>
            <a:lvl1pPr>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07A3075A-DB2B-49B4-A2B7-154D1AA8959B}" type="slidenum">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两栏内容">
    <p:spTree>
      <p:nvGrpSpPr>
        <p:cNvPr id="1" name=""/>
        <p:cNvGrpSpPr/>
        <p:nvPr/>
      </p:nvGrpSpPr>
      <p:grpSpPr>
        <a:xfrm>
          <a:off x="0" y="0"/>
          <a:ext cx="0" cy="0"/>
          <a:chOff x="0" y="0"/>
          <a:chExt cx="0" cy="0"/>
        </a:xfrm>
      </p:grpSpPr>
      <p:sp>
        <p:nvSpPr>
          <p:cNvPr id="4" name="矩形 3"/>
          <p:cNvSpPr/>
          <p:nvPr userDrawn="1"/>
        </p:nvSpPr>
        <p:spPr>
          <a:xfrm>
            <a:off x="0" y="9"/>
            <a:ext cx="12192000" cy="960967"/>
          </a:xfrm>
          <a:prstGeom prst="rect">
            <a:avLst/>
          </a:prstGeom>
          <a:solidFill>
            <a:srgbClr val="37649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2060"/>
              </a:solidFill>
              <a:effectLst/>
              <a:uLnTx/>
              <a:uFillTx/>
              <a:latin typeface="Calibri" panose="020F0502020204030204"/>
              <a:ea typeface="宋体" panose="02010600030101010101" pitchFamily="2" charset="-122"/>
              <a:cs typeface="+mn-cs"/>
            </a:endParaRPr>
          </a:p>
        </p:txBody>
      </p:sp>
      <p:pic>
        <p:nvPicPr>
          <p:cNvPr id="5"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6301317"/>
            <a:ext cx="12189179"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071583" y="160867"/>
            <a:ext cx="1021644" cy="721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0" y="-12332"/>
            <a:ext cx="12192000" cy="1060083"/>
          </a:xfrm>
        </p:spPr>
        <p:txBody>
          <a:bodyPr/>
          <a:lstStyle>
            <a:lvl1pPr>
              <a:defRPr sz="4300" b="1">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1600206"/>
            <a:ext cx="10972800" cy="4525963"/>
          </a:xfrm>
        </p:spPr>
        <p:txBody>
          <a:bodyPr/>
          <a:lstStyle>
            <a:lvl1pPr>
              <a:defRPr lang="zh-CN" altLang="en-US" sz="3700" kern="1200" dirty="0" smtClean="0">
                <a:solidFill>
                  <a:srgbClr val="002060"/>
                </a:solidFill>
                <a:latin typeface="黑体" panose="02010609060101010101" pitchFamily="49" charset="-122"/>
                <a:ea typeface="黑体" panose="02010609060101010101" pitchFamily="49" charset="-122"/>
                <a:cs typeface="微软雅黑" panose="020B0503020204020204" pitchFamily="34" charset="-122"/>
              </a:defRPr>
            </a:lvl1pPr>
            <a:lvl2pPr>
              <a:defRPr sz="3200">
                <a:solidFill>
                  <a:srgbClr val="002060"/>
                </a:solidFill>
                <a:latin typeface="黑体" panose="02010609060101010101" pitchFamily="49" charset="-122"/>
                <a:ea typeface="黑体" panose="02010609060101010101" pitchFamily="49" charset="-122"/>
              </a:defRPr>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灯片编号占位符 6"/>
          <p:cNvSpPr>
            <a:spLocks noGrp="1"/>
          </p:cNvSpPr>
          <p:nvPr>
            <p:ph type="sldNum" sz="quarter" idx="10"/>
          </p:nvPr>
        </p:nvSpPr>
        <p:spPr/>
        <p:txBody>
          <a:bodyPr/>
          <a:lstStyle>
            <a:lvl1pPr>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FB5005DD-E773-4F5A-9340-A864BD633294}" type="slidenum">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rcRect l="28883"/>
          <a:stretch>
            <a:fillRect/>
          </a:stretch>
        </p:blipFill>
        <p:spPr bwMode="auto">
          <a:xfrm>
            <a:off x="-35984" y="0"/>
            <a:ext cx="12227984"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两栏内容">
    <p:spTree>
      <p:nvGrpSpPr>
        <p:cNvPr id="1" name=""/>
        <p:cNvGrpSpPr/>
        <p:nvPr/>
      </p:nvGrpSpPr>
      <p:grpSpPr>
        <a:xfrm>
          <a:off x="0" y="0"/>
          <a:ext cx="0" cy="0"/>
          <a:chOff x="0" y="0"/>
          <a:chExt cx="0" cy="0"/>
        </a:xfrm>
      </p:grpSpPr>
      <p:sp>
        <p:nvSpPr>
          <p:cNvPr id="10" name="矩形 9"/>
          <p:cNvSpPr/>
          <p:nvPr userDrawn="1"/>
        </p:nvSpPr>
        <p:spPr>
          <a:xfrm>
            <a:off x="0" y="1"/>
            <a:ext cx="12192000" cy="960000"/>
          </a:xfrm>
          <a:prstGeom prst="rect">
            <a:avLst/>
          </a:prstGeom>
          <a:solidFill>
            <a:srgbClr val="37649B"/>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anchor="ct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2060"/>
              </a:solidFill>
              <a:effectLst/>
              <a:uLnTx/>
              <a:uFillTx/>
              <a:latin typeface="Calibri" panose="020F0502020204030204"/>
              <a:ea typeface="宋体" panose="02010600030101010101" pitchFamily="2" charset="-122"/>
              <a:cs typeface="+mn-cs"/>
            </a:endParaRPr>
          </a:p>
        </p:txBody>
      </p:sp>
      <p:sp>
        <p:nvSpPr>
          <p:cNvPr id="2" name="标题 1"/>
          <p:cNvSpPr>
            <a:spLocks noGrp="1"/>
          </p:cNvSpPr>
          <p:nvPr>
            <p:ph type="title"/>
          </p:nvPr>
        </p:nvSpPr>
        <p:spPr>
          <a:xfrm>
            <a:off x="0" y="-12332"/>
            <a:ext cx="12192000" cy="1060083"/>
          </a:xfrm>
        </p:spPr>
        <p:txBody>
          <a:bodyPr/>
          <a:lstStyle>
            <a:lvl1pPr>
              <a:defRPr sz="4300" b="1">
                <a:solidFill>
                  <a:schemeClr val="bg1"/>
                </a:solidFill>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09600" y="1600201"/>
            <a:ext cx="10972800" cy="4525963"/>
          </a:xfrm>
        </p:spPr>
        <p:txBody>
          <a:bodyPr/>
          <a:lstStyle>
            <a:lvl1pPr>
              <a:defRPr lang="zh-CN" altLang="en-US" sz="3700" kern="1200" dirty="0" smtClean="0">
                <a:solidFill>
                  <a:srgbClr val="002060"/>
                </a:solidFill>
                <a:latin typeface="黑体" panose="02010609060101010101" pitchFamily="49" charset="-122"/>
                <a:ea typeface="黑体" panose="02010609060101010101" pitchFamily="49" charset="-122"/>
                <a:cs typeface="微软雅黑" panose="020B0503020204020204" pitchFamily="34" charset="-122"/>
              </a:defRPr>
            </a:lvl1pPr>
            <a:lvl2pPr>
              <a:defRPr sz="3200">
                <a:solidFill>
                  <a:srgbClr val="002060"/>
                </a:solidFill>
                <a:latin typeface="黑体" panose="02010609060101010101" pitchFamily="49" charset="-122"/>
                <a:ea typeface="黑体" panose="02010609060101010101" pitchFamily="49" charset="-122"/>
              </a:defRPr>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灯片编号占位符 6"/>
          <p:cNvSpPr>
            <a:spLocks noGrp="1"/>
          </p:cNvSpPr>
          <p:nvPr>
            <p:ph type="sldNum" sz="quarter" idx="12"/>
          </p:nvPr>
        </p:nvSpPr>
        <p:spPr/>
        <p:txBody>
          <a:bodyPr/>
          <a:lstStyle>
            <a:lvl1pPr>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6D88E112-9C7D-491C-BCD1-B6E51E46212D}" type="slidenum">
              <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宋体" panose="02010600030101010101" pitchFamily="2" charset="-122"/>
              <a:cs typeface="+mn-cs"/>
            </a:endParaRPr>
          </a:p>
        </p:txBody>
      </p:sp>
      <p:pic>
        <p:nvPicPr>
          <p:cNvPr id="12" name="Picture 2"/>
          <p:cNvPicPr>
            <a:picLocks noChangeAspect="1" noChangeArrowheads="1"/>
          </p:cNvPicPr>
          <p:nvPr userDrawn="1"/>
        </p:nvPicPr>
        <p:blipFill>
          <a:blip r:embed="rId2" cstate="print"/>
          <a:srcRect/>
          <a:stretch>
            <a:fillRect/>
          </a:stretch>
        </p:blipFill>
        <p:spPr bwMode="auto">
          <a:xfrm>
            <a:off x="7" y="6301317"/>
            <a:ext cx="1218776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logo"/>
          <p:cNvPicPr>
            <a:picLocks noChangeAspect="1" noChangeArrowheads="1"/>
          </p:cNvPicPr>
          <p:nvPr userDrawn="1"/>
        </p:nvPicPr>
        <p:blipFill>
          <a:blip r:embed="rId3" cstate="print"/>
          <a:srcRect/>
          <a:stretch>
            <a:fillRect/>
          </a:stretch>
        </p:blipFill>
        <p:spPr bwMode="auto">
          <a:xfrm>
            <a:off x="11280581" y="161856"/>
            <a:ext cx="812857" cy="7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49" y="1709742"/>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49"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4"/>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172200" y="1825624"/>
            <a:ext cx="5181600" cy="4351339"/>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9"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172203"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3"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8" name="Footer Placeholder 7"/>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9" name="Slide Number Placeholder 8"/>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Footer Placeholder 3"/>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Slide Number Placeholder 4"/>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3" name="Footer Placeholder 2"/>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lvl1pPr defTabSz="342265">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41B2F1D3-38C4-4AE0-A89D-4529D9B4EF2A}"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Footer Placeholder 5"/>
          <p:cNvSpPr>
            <a:spLocks noGrp="1"/>
          </p:cNvSpPr>
          <p:nvPr>
            <p:ph type="ftr" sz="quarter" idx="11"/>
          </p:nvPr>
        </p:nvSpPr>
        <p:spPr/>
        <p:txBody>
          <a:bodyPr/>
          <a:lstStyle>
            <a:lvl1pPr defTabSz="342265">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Slide Number Placeholder 6"/>
          <p:cNvSpPr>
            <a:spLocks noGrp="1"/>
          </p:cNvSpPr>
          <p:nvPr>
            <p:ph type="sldNum" sz="quarter" idx="12"/>
          </p:nvPr>
        </p:nvSpPr>
        <p:spPr/>
        <p:txBody>
          <a:bodyPr/>
          <a:lstStyle>
            <a:lvl1pPr defTabSz="342265">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795168C3-2083-4FEB-A638-0502EE32FC75}"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8.jpeg"/><Relationship Id="rId2" Type="http://schemas.openxmlformats.org/officeDocument/2006/relationships/slideLayout" Target="../slideLayouts/slideLayout2.xml"/><Relationship Id="rId19" Type="http://schemas.openxmlformats.org/officeDocument/2006/relationships/image" Target="../media/image7.jpe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34" tIns="45718" rIns="91434" bIns="45718"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4"/>
            <a:ext cx="10515600" cy="4351339"/>
          </a:xfrm>
          <a:prstGeom prst="rect">
            <a:avLst/>
          </a:prstGeom>
        </p:spPr>
        <p:txBody>
          <a:bodyPr vert="horz" lIns="91434" tIns="45718" rIns="91434" bIns="45718"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34" tIns="45718" rIns="91434" bIns="45718" rtlCol="0" anchor="ctr"/>
          <a:lstStyle>
            <a:lvl1pPr algn="l" defTabSz="342265">
              <a:defRPr sz="1200">
                <a:solidFill>
                  <a:schemeClr val="tx1">
                    <a:tint val="75000"/>
                  </a:schemeClr>
                </a:solidFill>
              </a:defRPr>
            </a:lvl1pPr>
          </a:lstStyle>
          <a:p>
            <a:pPr marL="0" marR="0" lvl="0" indent="0" algn="l" defTabSz="342265" rtl="0" eaLnBrk="1" fontAlgn="auto" latinLnBrk="0" hangingPunct="1">
              <a:lnSpc>
                <a:spcPct val="100000"/>
              </a:lnSpc>
              <a:spcBef>
                <a:spcPts val="0"/>
              </a:spcBef>
              <a:spcAft>
                <a:spcPts val="0"/>
              </a:spcAft>
              <a:buClrTx/>
              <a:buSzTx/>
              <a:buFontTx/>
              <a:buNone/>
              <a:defRPr/>
            </a:pPr>
            <a:fld id="{F88AEB88-3703-4B48-BEC8-6569C4B4705C}" type="datetimeFigureOut">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34" tIns="45718" rIns="91434" bIns="45718" rtlCol="0" anchor="ctr"/>
          <a:lstStyle>
            <a:lvl1pPr algn="ctr" defTabSz="342265">
              <a:defRPr sz="1200">
                <a:solidFill>
                  <a:schemeClr val="tx1">
                    <a:tint val="75000"/>
                  </a:schemeClr>
                </a:solidFill>
              </a:defRPr>
            </a:lvl1pP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34" tIns="45718" rIns="91434" bIns="45718" rtlCol="0" anchor="ctr"/>
          <a:lstStyle>
            <a:lvl1pPr algn="r" defTabSz="342265">
              <a:defRPr sz="1200">
                <a:solidFill>
                  <a:schemeClr val="tx1">
                    <a:tint val="75000"/>
                  </a:schemeClr>
                </a:solidFill>
              </a:defRPr>
            </a:lvl1pPr>
          </a:lstStyle>
          <a:p>
            <a:pPr marL="0" marR="0" lvl="0" indent="0" algn="r" defTabSz="342265" rtl="0" eaLnBrk="1" fontAlgn="auto" latinLnBrk="0" hangingPunct="1">
              <a:lnSpc>
                <a:spcPct val="100000"/>
              </a:lnSpc>
              <a:spcBef>
                <a:spcPts val="0"/>
              </a:spcBef>
              <a:spcAft>
                <a:spcPts val="0"/>
              </a:spcAft>
              <a:buClrTx/>
              <a:buSzTx/>
              <a:buFontTx/>
              <a:buNone/>
              <a:defRPr/>
            </a:pPr>
            <a:fld id="{B698D474-0744-4FB7-A607-FCA8232293E3}" type="slidenum">
              <a:rPr kumimoji="0" lang="zh-CN" alt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fld>
            <a:endParaRPr kumimoji="0" lang="zh-CN" alt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
        <p:nvSpPr>
          <p:cNvPr id="7" name="矩形 6"/>
          <p:cNvSpPr/>
          <p:nvPr userDrawn="1"/>
        </p:nvSpPr>
        <p:spPr>
          <a:xfrm>
            <a:off x="-2369" y="9"/>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8" name="矩形 7"/>
          <p:cNvSpPr/>
          <p:nvPr userDrawn="1"/>
        </p:nvSpPr>
        <p:spPr>
          <a:xfrm>
            <a:off x="7327289" y="9"/>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9" name="矩形 8"/>
          <p:cNvSpPr/>
          <p:nvPr userDrawn="1"/>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0" name="矩形 9"/>
          <p:cNvSpPr/>
          <p:nvPr userDrawn="1"/>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1" name="矩形 10"/>
          <p:cNvSpPr/>
          <p:nvPr userDrawn="1"/>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2" name="矩形 11"/>
          <p:cNvSpPr/>
          <p:nvPr userDrawn="1"/>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sp>
        <p:nvSpPr>
          <p:cNvPr id="13" name="矩形 12"/>
          <p:cNvSpPr/>
          <p:nvPr userDrawn="1"/>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pic>
        <p:nvPicPr>
          <p:cNvPr id="15" name="图片 14"/>
          <p:cNvPicPr>
            <a:picLocks noChangeAspect="1"/>
          </p:cNvPicPr>
          <p:nvPr userDrawn="1"/>
        </p:nvPicPr>
        <p:blipFill rotWithShape="1">
          <a:blip r:embed="rId19" cstate="print">
            <a:extLst>
              <a:ext uri="{28A0092B-C50C-407E-A947-70E740481C1C}">
                <a14:useLocalDpi xmlns:a14="http://schemas.microsoft.com/office/drawing/2010/main" val="0"/>
              </a:ext>
            </a:extLst>
          </a:blip>
          <a:srcRect/>
          <a:stretch>
            <a:fillRect/>
          </a:stretch>
        </p:blipFill>
        <p:spPr>
          <a:xfrm>
            <a:off x="4865277" y="9"/>
            <a:ext cx="2354111" cy="1052835"/>
          </a:xfrm>
          <a:prstGeom prst="rect">
            <a:avLst/>
          </a:prstGeom>
        </p:spPr>
      </p:pic>
      <p:pic>
        <p:nvPicPr>
          <p:cNvPr id="17" name="图片 16"/>
          <p:cNvPicPr>
            <a:picLocks noChangeAspect="1"/>
          </p:cNvPicPr>
          <p:nvPr userDrawn="1"/>
        </p:nvPicPr>
        <p:blipFill rotWithShape="1">
          <a:blip r:embed="rId20"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vmlDrawing" Target="../drawings/vmlDrawing1.vml"/><Relationship Id="rId7" Type="http://schemas.openxmlformats.org/officeDocument/2006/relationships/slideLayout" Target="../slideLayouts/slideLayout1.xml"/><Relationship Id="rId6" Type="http://schemas.openxmlformats.org/officeDocument/2006/relationships/image" Target="../media/image21.wmf"/><Relationship Id="rId5" Type="http://schemas.openxmlformats.org/officeDocument/2006/relationships/oleObject" Target="../embeddings/oleObject1.bin"/><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tags" Target="../tags/tag3.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8.jpeg"/><Relationship Id="rId10" Type="http://schemas.openxmlformats.org/officeDocument/2006/relationships/notesSlide" Target="../notesSlides/notesSlide11.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xml"/><Relationship Id="rId6" Type="http://schemas.openxmlformats.org/officeDocument/2006/relationships/image" Target="../media/image13.emf"/><Relationship Id="rId5" Type="http://schemas.openxmlformats.org/officeDocument/2006/relationships/tags" Target="../tags/tag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14.pn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9" Type="http://schemas.openxmlformats.org/officeDocument/2006/relationships/image" Target="../media/image19.jpe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8.jpeg"/><Relationship Id="rId2" Type="http://schemas.openxmlformats.org/officeDocument/2006/relationships/image" Target="../media/image7.jpeg"/><Relationship Id="rId11" Type="http://schemas.openxmlformats.org/officeDocument/2006/relationships/notesSlide" Target="../notesSlides/notesSlide7.xml"/><Relationship Id="rId10" Type="http://schemas.openxmlformats.org/officeDocument/2006/relationships/slideLayout" Target="../slideLayouts/slideLayout1.xml"/><Relationship Id="rId1" Type="http://schemas.openxmlformats.org/officeDocument/2006/relationships/image" Target="../media/image15.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8.jpeg"/><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2" name="文本框 1"/>
          <p:cNvSpPr txBox="1"/>
          <p:nvPr/>
        </p:nvSpPr>
        <p:spPr>
          <a:xfrm>
            <a:off x="718185" y="3022600"/>
            <a:ext cx="11148060" cy="1568450"/>
          </a:xfrm>
          <a:prstGeom prst="rect">
            <a:avLst/>
          </a:prstGeom>
          <a:noFill/>
        </p:spPr>
        <p:txBody>
          <a:bodyPr wrap="square" rtlCol="0">
            <a:spAutoFit/>
          </a:bodyPr>
          <a:lstStyle/>
          <a:p>
            <a:pPr algn="ctr"/>
            <a:r>
              <a:rPr sz="3200" b="1"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rPr>
              <a:t>社会信息融合的客户侧用能系统</a:t>
            </a:r>
            <a:endParaRPr sz="3200" b="1"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endParaRPr>
          </a:p>
          <a:p>
            <a:pPr algn="ctr"/>
            <a:r>
              <a:rPr sz="3200" b="1"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rPr>
              <a:t>关键特征信息提取技术研究</a:t>
            </a:r>
            <a:endParaRPr sz="3200" dirty="0">
              <a:solidFill>
                <a:srgbClr val="FF0000"/>
              </a:solidFill>
              <a:latin typeface="华文细黑" panose="02010600040101010101" pitchFamily="2" charset="-122"/>
              <a:ea typeface="华文细黑" panose="02010600040101010101" pitchFamily="2" charset="-122"/>
              <a:sym typeface="华文细黑" panose="02010600040101010101" pitchFamily="2" charset="-122"/>
            </a:endParaRPr>
          </a:p>
          <a:p>
            <a:pPr algn="ctr"/>
            <a:endParaRPr lang="zh-CN" altLang="en-US" sz="3200" b="1" spc="300" dirty="0">
              <a:solidFill>
                <a:srgbClr val="01518E"/>
              </a:solidFill>
              <a:latin typeface="微软雅黑" panose="020B0503020204020204" pitchFamily="34" charset="-122"/>
              <a:ea typeface="微软雅黑" panose="020B0503020204020204" pitchFamily="34" charset="-122"/>
            </a:endParaRPr>
          </a:p>
        </p:txBody>
      </p:sp>
      <p:sp>
        <p:nvSpPr>
          <p:cNvPr id="14" name="文本框 13"/>
          <p:cNvSpPr txBox="1"/>
          <p:nvPr/>
        </p:nvSpPr>
        <p:spPr>
          <a:xfrm>
            <a:off x="8200390" y="5023485"/>
            <a:ext cx="2875280" cy="460375"/>
          </a:xfrm>
          <a:prstGeom prst="rect">
            <a:avLst/>
          </a:prstGeom>
          <a:noFill/>
        </p:spPr>
        <p:txBody>
          <a:bodyPr wrap="square" rtlCol="0">
            <a:spAutoFit/>
          </a:bodyPr>
          <a:p>
            <a:pPr algn="ctr"/>
            <a:r>
              <a:rPr lang="en-US" sz="2400"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rPr>
              <a:t>2022</a:t>
            </a:r>
            <a:r>
              <a:rPr lang="zh-CN" altLang="en-US" sz="2400"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rPr>
              <a:t>年</a:t>
            </a:r>
            <a:r>
              <a:rPr lang="en-US" altLang="zh-CN" sz="2400"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rPr>
              <a:t>6</a:t>
            </a:r>
            <a:r>
              <a:rPr lang="zh-CN" altLang="en-US" sz="2400"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rPr>
              <a:t>月</a:t>
            </a:r>
            <a:endParaRPr lang="zh-CN" altLang="en-US" sz="2400" dirty="0">
              <a:solidFill>
                <a:schemeClr val="accent1"/>
              </a:solidFill>
              <a:latin typeface="微软雅黑" panose="020B0503020204020204" pitchFamily="34" charset="-122"/>
              <a:ea typeface="微软雅黑" panose="020B0503020204020204" pitchFamily="34" charset="-122"/>
              <a:sym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lang="en-US" altLang="zh-CN"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zh-CN" altLang="en-US"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研究进展与成果</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sp>
        <p:nvSpPr>
          <p:cNvPr id="2" name="矩形: 圆角 2"/>
          <p:cNvSpPr/>
          <p:nvPr/>
        </p:nvSpPr>
        <p:spPr bwMode="auto">
          <a:xfrm>
            <a:off x="1767523" y="1181100"/>
            <a:ext cx="4659313" cy="49371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特征自监督</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算法</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2" name="文本框 41"/>
          <p:cNvSpPr txBox="1"/>
          <p:nvPr/>
        </p:nvSpPr>
        <p:spPr>
          <a:xfrm>
            <a:off x="2530475" y="2394585"/>
            <a:ext cx="1278890" cy="337185"/>
          </a:xfrm>
          <a:prstGeom prst="rect">
            <a:avLst/>
          </a:prstGeom>
          <a:noFill/>
        </p:spPr>
        <p:txBody>
          <a:bodyPr wrap="square" rtlCol="0" anchor="t">
            <a:spAutoFit/>
          </a:bodyPr>
          <a:p>
            <a:pPr>
              <a:buFont typeface="Wingdings" panose="05000000000000000000" charset="0"/>
            </a:pPr>
            <a:r>
              <a:rPr lang="en-US" altLang="zh-CN" sz="1600" b="0">
                <a:latin typeface="微软雅黑" panose="020B0503020204020204" pitchFamily="34" charset="-122"/>
                <a:ea typeface="微软雅黑" panose="020B0503020204020204" pitchFamily="34" charset="-122"/>
              </a:rPr>
              <a:t>Feature</a:t>
            </a:r>
            <a:endParaRPr lang="en-US" altLang="zh-CN" sz="1600" b="0">
              <a:latin typeface="微软雅黑" panose="020B0503020204020204" pitchFamily="34" charset="-122"/>
              <a:ea typeface="微软雅黑" panose="020B0503020204020204" pitchFamily="34" charset="-122"/>
            </a:endParaRPr>
          </a:p>
        </p:txBody>
      </p:sp>
      <p:sp>
        <p:nvSpPr>
          <p:cNvPr id="3" name="矩形: 圆角 2"/>
          <p:cNvSpPr/>
          <p:nvPr/>
        </p:nvSpPr>
        <p:spPr bwMode="auto">
          <a:xfrm>
            <a:off x="3453130" y="2423160"/>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6" name="矩形: 圆角 2"/>
          <p:cNvSpPr/>
          <p:nvPr/>
        </p:nvSpPr>
        <p:spPr bwMode="auto">
          <a:xfrm>
            <a:off x="3809365" y="2422525"/>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9" name="矩形: 圆角 2"/>
          <p:cNvSpPr/>
          <p:nvPr/>
        </p:nvSpPr>
        <p:spPr bwMode="auto">
          <a:xfrm>
            <a:off x="4160520" y="2423795"/>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0" name="矩形: 圆角 2"/>
          <p:cNvSpPr/>
          <p:nvPr/>
        </p:nvSpPr>
        <p:spPr bwMode="auto">
          <a:xfrm>
            <a:off x="4516755" y="2423160"/>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zh-CN" altLang="en-US"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 name="矩形: 圆角 2"/>
          <p:cNvSpPr/>
          <p:nvPr/>
        </p:nvSpPr>
        <p:spPr bwMode="auto">
          <a:xfrm>
            <a:off x="4874895" y="2422525"/>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2" name="矩形: 圆角 2"/>
          <p:cNvSpPr/>
          <p:nvPr/>
        </p:nvSpPr>
        <p:spPr bwMode="auto">
          <a:xfrm>
            <a:off x="5231130" y="2421890"/>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3" name="矩形: 圆角 2"/>
          <p:cNvSpPr/>
          <p:nvPr/>
        </p:nvSpPr>
        <p:spPr bwMode="auto">
          <a:xfrm>
            <a:off x="5582285" y="2423160"/>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4" name="矩形: 圆角 2"/>
          <p:cNvSpPr/>
          <p:nvPr/>
        </p:nvSpPr>
        <p:spPr bwMode="auto">
          <a:xfrm>
            <a:off x="5938520" y="2422525"/>
            <a:ext cx="356235" cy="280035"/>
          </a:xfrm>
          <a:prstGeom prst="round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a:t>
            </a:r>
            <a:endParaRPr kumimoji="0" lang="en-US" altLang="zh-CN" sz="1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55" name="直接连接符 54"/>
          <p:cNvCxnSpPr/>
          <p:nvPr/>
        </p:nvCxnSpPr>
        <p:spPr>
          <a:xfrm>
            <a:off x="3458210" y="2080260"/>
            <a:ext cx="0" cy="4286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nvCxnSpPr>
        <p:spPr>
          <a:xfrm>
            <a:off x="5219065" y="2080260"/>
            <a:ext cx="0" cy="4286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4520565" y="2581910"/>
            <a:ext cx="0" cy="4286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nvCxnSpPr>
        <p:spPr>
          <a:xfrm>
            <a:off x="6301740" y="2581910"/>
            <a:ext cx="0" cy="4286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9" name="直接箭头连接符 58"/>
          <p:cNvCxnSpPr/>
          <p:nvPr/>
        </p:nvCxnSpPr>
        <p:spPr>
          <a:xfrm flipH="1" flipV="1">
            <a:off x="3458210" y="2222500"/>
            <a:ext cx="464820" cy="88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p:nvPr/>
        </p:nvCxnSpPr>
        <p:spPr>
          <a:xfrm flipV="1">
            <a:off x="4733290" y="2213610"/>
            <a:ext cx="473710" cy="88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p:nvPr/>
        </p:nvCxnSpPr>
        <p:spPr>
          <a:xfrm flipH="1" flipV="1">
            <a:off x="4524375" y="2894965"/>
            <a:ext cx="464820" cy="88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p:nvPr/>
        </p:nvCxnSpPr>
        <p:spPr>
          <a:xfrm flipV="1">
            <a:off x="5799455" y="2886075"/>
            <a:ext cx="473710" cy="88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63" name="文本框 62"/>
          <p:cNvSpPr txBox="1"/>
          <p:nvPr/>
        </p:nvSpPr>
        <p:spPr>
          <a:xfrm>
            <a:off x="4004310" y="2049145"/>
            <a:ext cx="716915" cy="337185"/>
          </a:xfrm>
          <a:prstGeom prst="rect">
            <a:avLst/>
          </a:prstGeom>
          <a:noFill/>
        </p:spPr>
        <p:txBody>
          <a:bodyPr wrap="square" rtlCol="0" anchor="t">
            <a:spAutoFit/>
          </a:bodyPr>
          <a:p>
            <a:pPr>
              <a:buFont typeface="Wingdings" panose="05000000000000000000" charset="0"/>
            </a:pPr>
            <a:r>
              <a:rPr lang="en-US" altLang="zh-CN" sz="1600" b="0">
                <a:latin typeface="微软雅黑" panose="020B0503020204020204" pitchFamily="34" charset="-122"/>
                <a:ea typeface="微软雅黑" panose="020B0503020204020204" pitchFamily="34" charset="-122"/>
              </a:rPr>
              <a:t>head</a:t>
            </a:r>
            <a:endParaRPr lang="en-US" altLang="zh-CN" sz="1600" b="0">
              <a:latin typeface="微软雅黑" panose="020B0503020204020204" pitchFamily="34" charset="-122"/>
              <a:ea typeface="微软雅黑" panose="020B0503020204020204" pitchFamily="34" charset="-122"/>
            </a:endParaRPr>
          </a:p>
        </p:txBody>
      </p:sp>
      <p:sp>
        <p:nvSpPr>
          <p:cNvPr id="64" name="文本框 63"/>
          <p:cNvSpPr txBox="1"/>
          <p:nvPr/>
        </p:nvSpPr>
        <p:spPr>
          <a:xfrm>
            <a:off x="5111750" y="2731770"/>
            <a:ext cx="564515" cy="337185"/>
          </a:xfrm>
          <a:prstGeom prst="rect">
            <a:avLst/>
          </a:prstGeom>
          <a:noFill/>
        </p:spPr>
        <p:txBody>
          <a:bodyPr wrap="square" rtlCol="0" anchor="t">
            <a:spAutoFit/>
          </a:bodyPr>
          <a:p>
            <a:pPr>
              <a:buFont typeface="Wingdings" panose="05000000000000000000" charset="0"/>
            </a:pPr>
            <a:r>
              <a:rPr lang="en-US" altLang="zh-CN" sz="1600" b="0">
                <a:latin typeface="微软雅黑" panose="020B0503020204020204" pitchFamily="34" charset="-122"/>
                <a:ea typeface="微软雅黑" panose="020B0503020204020204" pitchFamily="34" charset="-122"/>
              </a:rPr>
              <a:t>tail</a:t>
            </a:r>
            <a:endParaRPr lang="en-US" altLang="zh-CN" sz="1600" b="0">
              <a:latin typeface="微软雅黑" panose="020B0503020204020204" pitchFamily="34" charset="-122"/>
              <a:ea typeface="微软雅黑" panose="020B0503020204020204" pitchFamily="34" charset="-122"/>
            </a:endParaRPr>
          </a:p>
        </p:txBody>
      </p:sp>
      <p:graphicFrame>
        <p:nvGraphicFramePr>
          <p:cNvPr id="68" name="对象 67">
            <a:hlinkClick r:id="" action="ppaction://ole?verb="/>
          </p:cNvPr>
          <p:cNvGraphicFramePr>
            <a:graphicFrameLocks noChangeAspect="1"/>
          </p:cNvGraphicFramePr>
          <p:nvPr/>
        </p:nvGraphicFramePr>
        <p:xfrm>
          <a:off x="2397760" y="3251200"/>
          <a:ext cx="8140065" cy="685165"/>
        </p:xfrm>
        <a:graphic>
          <a:graphicData uri="http://schemas.openxmlformats.org/presentationml/2006/ole">
            <mc:AlternateContent xmlns:mc="http://schemas.openxmlformats.org/markup-compatibility/2006">
              <mc:Choice xmlns:v="urn:schemas-microsoft-com:vml" Requires="v">
                <p:oleObj spid="_x0000_s1027" name="" r:id="rId5" imgW="5130800" imgH="431800" progId="Equation.KSEE3">
                  <p:embed/>
                </p:oleObj>
              </mc:Choice>
              <mc:Fallback>
                <p:oleObj name="" r:id="rId5" imgW="5130800" imgH="431800" progId="Equation.KSEE3">
                  <p:embed/>
                  <p:pic>
                    <p:nvPicPr>
                      <p:cNvPr id="0" name="图片 1026"/>
                      <p:cNvPicPr/>
                      <p:nvPr/>
                    </p:nvPicPr>
                    <p:blipFill>
                      <a:blip r:embed="rId6"/>
                      <a:stretch>
                        <a:fillRect/>
                      </a:stretch>
                    </p:blipFill>
                    <p:spPr>
                      <a:xfrm>
                        <a:off x="2397760" y="3251200"/>
                        <a:ext cx="8140065" cy="685165"/>
                      </a:xfrm>
                      <a:prstGeom prst="rect">
                        <a:avLst/>
                      </a:prstGeom>
                    </p:spPr>
                  </p:pic>
                </p:oleObj>
              </mc:Fallback>
            </mc:AlternateContent>
          </a:graphicData>
        </a:graphic>
      </p:graphicFrame>
      <p:sp>
        <p:nvSpPr>
          <p:cNvPr id="69" name="矩形 68"/>
          <p:cNvSpPr/>
          <p:nvPr/>
        </p:nvSpPr>
        <p:spPr>
          <a:xfrm>
            <a:off x="5528945" y="3359150"/>
            <a:ext cx="1645920" cy="428625"/>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 name="矩形 69"/>
          <p:cNvSpPr/>
          <p:nvPr/>
        </p:nvSpPr>
        <p:spPr>
          <a:xfrm>
            <a:off x="7228205" y="3251200"/>
            <a:ext cx="3136900" cy="68453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nvGrpSpPr>
          <p:cNvPr id="71" name="组合 70"/>
          <p:cNvGrpSpPr/>
          <p:nvPr/>
        </p:nvGrpSpPr>
        <p:grpSpPr>
          <a:xfrm>
            <a:off x="1912620" y="4037330"/>
            <a:ext cx="8778875" cy="2444750"/>
            <a:chOff x="309" y="6374"/>
            <a:chExt cx="13825" cy="4113"/>
          </a:xfrm>
        </p:grpSpPr>
        <p:sp>
          <p:nvSpPr>
            <p:cNvPr id="72" name="文本框 123"/>
            <p:cNvSpPr txBox="1">
              <a:spLocks noChangeArrowheads="1"/>
            </p:cNvSpPr>
            <p:nvPr/>
          </p:nvSpPr>
          <p:spPr bwMode="auto">
            <a:xfrm>
              <a:off x="397" y="6374"/>
              <a:ext cx="2983" cy="516"/>
            </a:xfrm>
            <a:prstGeom prst="rect">
              <a:avLst/>
            </a:prstGeom>
            <a:solidFill>
              <a:schemeClr val="accent1">
                <a:lumMod val="50000"/>
              </a:schemeClr>
            </a:solidFill>
            <a:ln>
              <a:noFill/>
            </a:ln>
          </p:spPr>
          <p:txBody>
            <a:bodyPr wrap="square">
              <a:spAutoFit/>
            </a:bodyPr>
            <a:lstStyle>
              <a:defPPr>
                <a:defRPr lang="zh-CN"/>
              </a:defPPr>
              <a:lvl1pPr lvl="0" algn="ctr">
                <a:defRPr sz="1400" b="0">
                  <a:solidFill>
                    <a:srgbClr val="FFFFFF"/>
                  </a:solidFill>
                  <a:latin typeface="微软雅黑" panose="020B0503020204020204" pitchFamily="34" charset="-122"/>
                  <a:ea typeface="微软雅黑" panose="020B0503020204020204" pitchFamily="34" charset="-122"/>
                </a:defRPr>
              </a:lvl1pPr>
              <a:lvl2pPr marL="742950" indent="-285750">
                <a:defRPr>
                  <a:ea typeface="宋体" panose="02010600030101010101" pitchFamily="2" charset="-122"/>
                </a:defRPr>
              </a:lvl2pPr>
              <a:lvl3pPr marL="1143000" indent="-228600">
                <a:defRPr>
                  <a:ea typeface="宋体" panose="02010600030101010101" pitchFamily="2" charset="-122"/>
                </a:defRPr>
              </a:lvl3pPr>
              <a:lvl4pPr marL="1600200" indent="-228600">
                <a:defRPr>
                  <a:ea typeface="宋体" panose="02010600030101010101" pitchFamily="2" charset="-122"/>
                </a:defRPr>
              </a:lvl4pPr>
              <a:lvl5pPr marL="2057400" indent="-228600">
                <a:defRPr>
                  <a:ea typeface="宋体" panose="02010600030101010101" pitchFamily="2" charset="-122"/>
                </a:defRPr>
              </a:lvl5pPr>
              <a:lvl6pPr marL="2514600" indent="-228600" eaLnBrk="0" fontAlgn="base" hangingPunct="0">
                <a:spcBef>
                  <a:spcPct val="0"/>
                </a:spcBef>
                <a:spcAft>
                  <a:spcPct val="0"/>
                </a:spcAft>
                <a:defRPr>
                  <a:ea typeface="宋体" panose="02010600030101010101" pitchFamily="2" charset="-122"/>
                </a:defRPr>
              </a:lvl6pPr>
              <a:lvl7pPr marL="2971800" indent="-228600" eaLnBrk="0" fontAlgn="base" hangingPunct="0">
                <a:spcBef>
                  <a:spcPct val="0"/>
                </a:spcBef>
                <a:spcAft>
                  <a:spcPct val="0"/>
                </a:spcAft>
                <a:defRPr>
                  <a:ea typeface="宋体" panose="02010600030101010101" pitchFamily="2" charset="-122"/>
                </a:defRPr>
              </a:lvl7pPr>
              <a:lvl8pPr marL="3429000" indent="-228600" eaLnBrk="0" fontAlgn="base" hangingPunct="0">
                <a:spcBef>
                  <a:spcPct val="0"/>
                </a:spcBef>
                <a:spcAft>
                  <a:spcPct val="0"/>
                </a:spcAft>
                <a:defRPr>
                  <a:ea typeface="宋体" panose="02010600030101010101" pitchFamily="2" charset="-122"/>
                </a:defRPr>
              </a:lvl8pPr>
              <a:lvl9pPr marL="3886200" indent="-228600" eaLnBrk="0" fontAlgn="base" hangingPunct="0">
                <a:spcBef>
                  <a:spcPct val="0"/>
                </a:spcBef>
                <a:spcAft>
                  <a:spcPct val="0"/>
                </a:spcAft>
                <a:defRPr>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监督</a:t>
              </a:r>
              <a:r>
                <a:rPr kumimoji="0" lang="zh-CN"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方法</a:t>
              </a:r>
              <a:endParaRPr kumimoji="0" lang="zh-CN" altLang="en-US" sz="14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73" name="矩形: 圆角 34"/>
            <p:cNvSpPr/>
            <p:nvPr/>
          </p:nvSpPr>
          <p:spPr>
            <a:xfrm>
              <a:off x="309" y="6958"/>
              <a:ext cx="13825" cy="3529"/>
            </a:xfrm>
            <a:prstGeom prst="round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a:ln>
                  <a:noFill/>
                </a:ln>
                <a:solidFill>
                  <a:srgbClr val="FFFFFF"/>
                </a:solidFill>
                <a:effectLst/>
                <a:uLnTx/>
                <a:uFillTx/>
                <a:latin typeface="+mn-lt"/>
                <a:ea typeface="+mn-ea"/>
                <a:cs typeface="+mn-cs"/>
              </a:endParaRPr>
            </a:p>
          </p:txBody>
        </p:sp>
      </p:grpSp>
      <p:sp>
        <p:nvSpPr>
          <p:cNvPr id="51203" name="文本框 10"/>
          <p:cNvSpPr txBox="1"/>
          <p:nvPr/>
        </p:nvSpPr>
        <p:spPr>
          <a:xfrm>
            <a:off x="2112010" y="4712335"/>
            <a:ext cx="2692400" cy="1510665"/>
          </a:xfrm>
          <a:prstGeom prst="rect">
            <a:avLst/>
          </a:prstGeom>
          <a:noFill/>
          <a:ln w="19050" cap="flat" cmpd="sng">
            <a:solidFill>
              <a:srgbClr val="000000"/>
            </a:solidFill>
            <a:prstDash val="sysDash"/>
            <a:miter/>
            <a:headEnd type="none" w="med" len="med"/>
            <a:tailEnd type="none" w="med" len="med"/>
          </a:ln>
        </p:spPr>
        <p:txBody>
          <a:bodyPr>
            <a:spAutoFit/>
          </a:bodyPr>
          <a:p>
            <a:pPr algn="just" eaLnBrk="1" hangingPunct="1">
              <a:lnSpc>
                <a:spcPct val="110000"/>
              </a:lnSpc>
            </a:pPr>
            <a:r>
              <a:rPr lang="en-US" altLang="zh-CN" sz="1400" b="0" dirty="0">
                <a:solidFill>
                  <a:srgbClr val="000000"/>
                </a:solidFill>
                <a:latin typeface="微软雅黑" panose="020B0503020204020204" pitchFamily="34" charset="-122"/>
                <a:ea typeface="微软雅黑" panose="020B0503020204020204" pitchFamily="34" charset="-122"/>
              </a:rPr>
              <a:t>Similarity</a:t>
            </a:r>
            <a:r>
              <a:rPr lang="zh-CN" altLang="en-US" sz="1400" b="0" dirty="0">
                <a:solidFill>
                  <a:srgbClr val="000000"/>
                </a:solidFill>
                <a:latin typeface="微软雅黑" panose="020B0503020204020204" pitchFamily="34" charset="-122"/>
                <a:ea typeface="微软雅黑" panose="020B0503020204020204" pitchFamily="34" charset="-122"/>
              </a:rPr>
              <a:t>函数计算特征向量的自相似度，</a:t>
            </a:r>
            <a:r>
              <a:rPr lang="en-US" altLang="zh-CN" sz="1400" b="0" dirty="0">
                <a:solidFill>
                  <a:srgbClr val="000000"/>
                </a:solidFill>
                <a:latin typeface="微软雅黑" panose="020B0503020204020204" pitchFamily="34" charset="-122"/>
                <a:ea typeface="微软雅黑" panose="020B0503020204020204" pitchFamily="34" charset="-122"/>
              </a:rPr>
              <a:t>max</a:t>
            </a:r>
            <a:r>
              <a:rPr lang="zh-CN" altLang="en-US" sz="1400" b="0" dirty="0">
                <a:solidFill>
                  <a:srgbClr val="000000"/>
                </a:solidFill>
                <a:latin typeface="微软雅黑" panose="020B0503020204020204" pitchFamily="34" charset="-122"/>
                <a:ea typeface="微软雅黑" panose="020B0503020204020204" pitchFamily="34" charset="-122"/>
              </a:rPr>
              <a:t>指训练时向使自相似度最大的梯度方向迭代优化。我们认为自相似度更大的特征向量更有可能是</a:t>
            </a:r>
            <a:r>
              <a:rPr lang="zh-CN" altLang="en-US" sz="1400" dirty="0">
                <a:solidFill>
                  <a:srgbClr val="000000"/>
                </a:solidFill>
                <a:latin typeface="微软雅黑" panose="020B0503020204020204" pitchFamily="34" charset="-122"/>
                <a:ea typeface="微软雅黑" panose="020B0503020204020204" pitchFamily="34" charset="-122"/>
              </a:rPr>
              <a:t>平稳</a:t>
            </a:r>
            <a:r>
              <a:rPr lang="zh-CN" altLang="en-US" sz="1400" b="0" dirty="0">
                <a:solidFill>
                  <a:srgbClr val="000000"/>
                </a:solidFill>
                <a:latin typeface="微软雅黑" panose="020B0503020204020204" pitchFamily="34" charset="-122"/>
                <a:ea typeface="微软雅黑" panose="020B0503020204020204" pitchFamily="34" charset="-122"/>
              </a:rPr>
              <a:t>且</a:t>
            </a:r>
            <a:r>
              <a:rPr lang="zh-CN" altLang="en-US" sz="1400" dirty="0">
                <a:solidFill>
                  <a:srgbClr val="000000"/>
                </a:solidFill>
                <a:latin typeface="微软雅黑" panose="020B0503020204020204" pitchFamily="34" charset="-122"/>
                <a:ea typeface="微软雅黑" panose="020B0503020204020204" pitchFamily="34" charset="-122"/>
              </a:rPr>
              <a:t>周期</a:t>
            </a:r>
            <a:r>
              <a:rPr lang="zh-CN" altLang="en-US" sz="1400" b="0" dirty="0">
                <a:solidFill>
                  <a:srgbClr val="000000"/>
                </a:solidFill>
                <a:latin typeface="微软雅黑" panose="020B0503020204020204" pitchFamily="34" charset="-122"/>
                <a:ea typeface="微软雅黑" panose="020B0503020204020204" pitchFamily="34" charset="-122"/>
              </a:rPr>
              <a:t>的</a:t>
            </a:r>
            <a:r>
              <a:rPr lang="zh-CN" altLang="en-US" sz="1400" b="0" dirty="0">
                <a:solidFill>
                  <a:srgbClr val="000000"/>
                </a:solidFill>
                <a:latin typeface="微软雅黑" panose="020B0503020204020204" pitchFamily="34" charset="-122"/>
                <a:ea typeface="微软雅黑" panose="020B0503020204020204" pitchFamily="34" charset="-122"/>
              </a:rPr>
              <a:t>特征向量。</a:t>
            </a:r>
            <a:endParaRPr lang="zh-CN" altLang="en-US" sz="1400" b="0" dirty="0">
              <a:solidFill>
                <a:srgbClr val="000000"/>
              </a:solidFill>
              <a:latin typeface="微软雅黑" panose="020B0503020204020204" pitchFamily="34" charset="-122"/>
              <a:ea typeface="微软雅黑" panose="020B0503020204020204" pitchFamily="34" charset="-122"/>
            </a:endParaRPr>
          </a:p>
        </p:txBody>
      </p:sp>
      <p:sp>
        <p:nvSpPr>
          <p:cNvPr id="74" name="文本框 10"/>
          <p:cNvSpPr txBox="1"/>
          <p:nvPr/>
        </p:nvSpPr>
        <p:spPr>
          <a:xfrm>
            <a:off x="4925060" y="4714240"/>
            <a:ext cx="2692400" cy="1510665"/>
          </a:xfrm>
          <a:prstGeom prst="rect">
            <a:avLst/>
          </a:prstGeom>
          <a:noFill/>
          <a:ln w="19050" cap="flat" cmpd="sng">
            <a:solidFill>
              <a:srgbClr val="000000"/>
            </a:solidFill>
            <a:prstDash val="sysDash"/>
            <a:miter/>
            <a:headEnd type="none" w="med" len="med"/>
            <a:tailEnd type="none" w="med" len="med"/>
          </a:ln>
        </p:spPr>
        <p:txBody>
          <a:bodyPr>
            <a:spAutoFit/>
          </a:bodyPr>
          <a:p>
            <a:pPr algn="just" eaLnBrk="1" hangingPunct="1">
              <a:lnSpc>
                <a:spcPct val="110000"/>
              </a:lnSpc>
            </a:pPr>
            <a:r>
              <a:rPr lang="en-US" altLang="zh-CN" sz="1400" b="0" dirty="0">
                <a:solidFill>
                  <a:srgbClr val="000000"/>
                </a:solidFill>
                <a:latin typeface="微软雅黑" panose="020B0503020204020204" pitchFamily="34" charset="-122"/>
                <a:ea typeface="微软雅黑" panose="020B0503020204020204" pitchFamily="34" charset="-122"/>
              </a:rPr>
              <a:t>DTW</a:t>
            </a:r>
            <a:r>
              <a:rPr lang="zh-CN" altLang="en-US" sz="1400" b="0" dirty="0">
                <a:solidFill>
                  <a:srgbClr val="000000"/>
                </a:solidFill>
                <a:latin typeface="微软雅黑" panose="020B0503020204020204" pitchFamily="34" charset="-122"/>
                <a:ea typeface="微软雅黑" panose="020B0503020204020204" pitchFamily="34" charset="-122"/>
              </a:rPr>
              <a:t>利用动态规划算法计算两个向量的距离。此距离可以使两个向量在形状上对齐。</a:t>
            </a:r>
            <a:r>
              <a:rPr lang="en-US" altLang="zh-CN" sz="1400" b="0" dirty="0">
                <a:solidFill>
                  <a:srgbClr val="000000"/>
                </a:solidFill>
                <a:latin typeface="微软雅黑" panose="020B0503020204020204" pitchFamily="34" charset="-122"/>
                <a:ea typeface="微软雅黑" panose="020B0503020204020204" pitchFamily="34" charset="-122"/>
              </a:rPr>
              <a:t>DTW</a:t>
            </a:r>
            <a:r>
              <a:rPr lang="zh-CN" altLang="en-US" sz="1400" b="0" dirty="0">
                <a:solidFill>
                  <a:srgbClr val="000000"/>
                </a:solidFill>
                <a:latin typeface="微软雅黑" panose="020B0503020204020204" pitchFamily="34" charset="-122"/>
                <a:ea typeface="微软雅黑" panose="020B0503020204020204" pitchFamily="34" charset="-122"/>
              </a:rPr>
              <a:t>距离越小，两向量的</a:t>
            </a:r>
            <a:r>
              <a:rPr lang="zh-CN" altLang="en-US" sz="1400" dirty="0">
                <a:solidFill>
                  <a:srgbClr val="000000"/>
                </a:solidFill>
                <a:latin typeface="微软雅黑" panose="020B0503020204020204" pitchFamily="34" charset="-122"/>
                <a:ea typeface="微软雅黑" panose="020B0503020204020204" pitchFamily="34" charset="-122"/>
              </a:rPr>
              <a:t>均值</a:t>
            </a:r>
            <a:r>
              <a:rPr lang="zh-CN" altLang="en-US" sz="1400" b="0" dirty="0">
                <a:solidFill>
                  <a:srgbClr val="000000"/>
                </a:solidFill>
                <a:latin typeface="微软雅黑" panose="020B0503020204020204" pitchFamily="34" charset="-122"/>
                <a:ea typeface="微软雅黑" panose="020B0503020204020204" pitchFamily="34" charset="-122"/>
              </a:rPr>
              <a:t>与</a:t>
            </a:r>
            <a:r>
              <a:rPr lang="zh-CN" altLang="en-US" sz="1400" dirty="0">
                <a:solidFill>
                  <a:srgbClr val="000000"/>
                </a:solidFill>
                <a:latin typeface="微软雅黑" panose="020B0503020204020204" pitchFamily="34" charset="-122"/>
                <a:ea typeface="微软雅黑" panose="020B0503020204020204" pitchFamily="34" charset="-122"/>
              </a:rPr>
              <a:t>形状</a:t>
            </a:r>
            <a:r>
              <a:rPr lang="zh-CN" altLang="en-US" sz="1400" b="0" dirty="0">
                <a:solidFill>
                  <a:srgbClr val="000000"/>
                </a:solidFill>
                <a:latin typeface="微软雅黑" panose="020B0503020204020204" pitchFamily="34" charset="-122"/>
                <a:ea typeface="微软雅黑" panose="020B0503020204020204" pitchFamily="34" charset="-122"/>
              </a:rPr>
              <a:t>越相似。由于</a:t>
            </a:r>
            <a:r>
              <a:rPr lang="en-US" altLang="zh-CN" sz="1400" b="0" dirty="0">
                <a:solidFill>
                  <a:srgbClr val="000000"/>
                </a:solidFill>
                <a:latin typeface="微软雅黑" panose="020B0503020204020204" pitchFamily="34" charset="-122"/>
                <a:ea typeface="微软雅黑" panose="020B0503020204020204" pitchFamily="34" charset="-122"/>
              </a:rPr>
              <a:t>head</a:t>
            </a:r>
            <a:r>
              <a:rPr lang="zh-CN" altLang="en-US" sz="1400" b="0" dirty="0">
                <a:solidFill>
                  <a:srgbClr val="000000"/>
                </a:solidFill>
                <a:latin typeface="微软雅黑" panose="020B0503020204020204" pitchFamily="34" charset="-122"/>
                <a:ea typeface="微软雅黑" panose="020B0503020204020204" pitchFamily="34" charset="-122"/>
              </a:rPr>
              <a:t>与</a:t>
            </a:r>
            <a:r>
              <a:rPr lang="en-US" altLang="zh-CN" sz="1400" b="0" dirty="0">
                <a:solidFill>
                  <a:srgbClr val="000000"/>
                </a:solidFill>
                <a:latin typeface="微软雅黑" panose="020B0503020204020204" pitchFamily="34" charset="-122"/>
                <a:ea typeface="微软雅黑" panose="020B0503020204020204" pitchFamily="34" charset="-122"/>
              </a:rPr>
              <a:t>tail</a:t>
            </a:r>
            <a:r>
              <a:rPr lang="zh-CN" altLang="en-US" sz="1400" b="0" dirty="0">
                <a:solidFill>
                  <a:srgbClr val="000000"/>
                </a:solidFill>
                <a:latin typeface="微软雅黑" panose="020B0503020204020204" pitchFamily="34" charset="-122"/>
                <a:ea typeface="微软雅黑" panose="020B0503020204020204" pitchFamily="34" charset="-122"/>
              </a:rPr>
              <a:t>长度相同且形状相似，所以特征是周期</a:t>
            </a:r>
            <a:r>
              <a:rPr lang="zh-CN" altLang="en-US" sz="1400" b="0" dirty="0">
                <a:solidFill>
                  <a:srgbClr val="000000"/>
                </a:solidFill>
                <a:latin typeface="微软雅黑" panose="020B0503020204020204" pitchFamily="34" charset="-122"/>
                <a:ea typeface="微软雅黑" panose="020B0503020204020204" pitchFamily="34" charset="-122"/>
              </a:rPr>
              <a:t>的。</a:t>
            </a:r>
            <a:endParaRPr lang="zh-CN" altLang="en-US" sz="1400" b="0" dirty="0">
              <a:solidFill>
                <a:srgbClr val="000000"/>
              </a:solidFill>
              <a:latin typeface="微软雅黑" panose="020B0503020204020204" pitchFamily="34" charset="-122"/>
              <a:ea typeface="微软雅黑" panose="020B0503020204020204" pitchFamily="34" charset="-122"/>
            </a:endParaRPr>
          </a:p>
        </p:txBody>
      </p:sp>
      <p:sp>
        <p:nvSpPr>
          <p:cNvPr id="75" name="文本框 10"/>
          <p:cNvSpPr txBox="1"/>
          <p:nvPr/>
        </p:nvSpPr>
        <p:spPr>
          <a:xfrm>
            <a:off x="7738110" y="4705350"/>
            <a:ext cx="2692400" cy="1510665"/>
          </a:xfrm>
          <a:prstGeom prst="rect">
            <a:avLst/>
          </a:prstGeom>
          <a:noFill/>
          <a:ln w="19050" cap="flat" cmpd="sng">
            <a:solidFill>
              <a:srgbClr val="000000"/>
            </a:solidFill>
            <a:prstDash val="sysDash"/>
            <a:miter/>
            <a:headEnd type="none" w="med" len="med"/>
            <a:tailEnd type="none" w="med" len="med"/>
          </a:ln>
        </p:spPr>
        <p:txBody>
          <a:bodyPr>
            <a:spAutoFit/>
          </a:bodyPr>
          <a:p>
            <a:pPr algn="just" eaLnBrk="1" hangingPunct="1">
              <a:lnSpc>
                <a:spcPct val="110000"/>
              </a:lnSpc>
            </a:pPr>
            <a:r>
              <a:rPr lang="zh-CN" altLang="en-US" sz="1400" b="0" dirty="0">
                <a:solidFill>
                  <a:srgbClr val="000000"/>
                </a:solidFill>
                <a:latin typeface="微软雅黑" panose="020B0503020204020204" pitchFamily="34" charset="-122"/>
                <a:ea typeface="微软雅黑" panose="020B0503020204020204" pitchFamily="34" charset="-122"/>
              </a:rPr>
              <a:t>常数序列也是平稳且周期的，但将时间序列建模为常数序列会导致信息的大量丢失。为了防止得到的</a:t>
            </a:r>
            <a:r>
              <a:rPr lang="zh-CN" altLang="en-US" sz="1400" b="0" dirty="0">
                <a:solidFill>
                  <a:srgbClr val="000000"/>
                </a:solidFill>
                <a:latin typeface="微软雅黑" panose="020B0503020204020204" pitchFamily="34" charset="-122"/>
                <a:ea typeface="微软雅黑" panose="020B0503020204020204" pitchFamily="34" charset="-122"/>
              </a:rPr>
              <a:t>特征向量是常数序列，在最大自相似度函数上增加一项</a:t>
            </a:r>
            <a:r>
              <a:rPr lang="zh-CN" altLang="en-US" sz="1400" dirty="0">
                <a:solidFill>
                  <a:srgbClr val="000000"/>
                </a:solidFill>
                <a:latin typeface="微软雅黑" panose="020B0503020204020204" pitchFamily="34" charset="-122"/>
                <a:ea typeface="微软雅黑" panose="020B0503020204020204" pitchFamily="34" charset="-122"/>
              </a:rPr>
              <a:t>最大方差项</a:t>
            </a:r>
            <a:r>
              <a:rPr lang="zh-CN" altLang="en-US" sz="1400" b="0" dirty="0">
                <a:solidFill>
                  <a:srgbClr val="000000"/>
                </a:solidFill>
                <a:latin typeface="微软雅黑" panose="020B0503020204020204" pitchFamily="34" charset="-122"/>
                <a:ea typeface="微软雅黑" panose="020B0503020204020204" pitchFamily="34" charset="-122"/>
              </a:rPr>
              <a:t>。</a:t>
            </a:r>
            <a:endParaRPr lang="zh-CN" altLang="en-US" sz="1400" b="0" dirty="0">
              <a:solidFill>
                <a:srgbClr val="000000"/>
              </a:solidFill>
              <a:latin typeface="微软雅黑" panose="020B0503020204020204" pitchFamily="34" charset="-122"/>
              <a:ea typeface="微软雅黑" panose="020B0503020204020204" pitchFamily="34" charset="-122"/>
            </a:endParaRPr>
          </a:p>
        </p:txBody>
      </p:sp>
      <p:cxnSp>
        <p:nvCxnSpPr>
          <p:cNvPr id="76" name="直接箭头连接符 75"/>
          <p:cNvCxnSpPr/>
          <p:nvPr/>
        </p:nvCxnSpPr>
        <p:spPr>
          <a:xfrm>
            <a:off x="6271260" y="3902710"/>
            <a:ext cx="0" cy="6965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p:nvPr/>
        </p:nvCxnSpPr>
        <p:spPr>
          <a:xfrm flipH="1">
            <a:off x="9092565" y="4053205"/>
            <a:ext cx="8890" cy="51816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9" name="文本框 10"/>
          <p:cNvSpPr txBox="1"/>
          <p:nvPr/>
        </p:nvSpPr>
        <p:spPr>
          <a:xfrm>
            <a:off x="6798310" y="2335530"/>
            <a:ext cx="3103245" cy="521970"/>
          </a:xfrm>
          <a:prstGeom prst="rect">
            <a:avLst/>
          </a:prstGeom>
          <a:noFill/>
          <a:ln w="19050" cap="flat" cmpd="sng">
            <a:solidFill>
              <a:srgbClr val="000000"/>
            </a:solidFill>
            <a:prstDash val="sysDash"/>
            <a:miter/>
            <a:headEnd type="none" w="med" len="med"/>
            <a:tailEnd type="none" w="med" len="med"/>
          </a:ln>
        </p:spPr>
        <p:txBody>
          <a:bodyPr wrap="square">
            <a:spAutoFit/>
          </a:bodyPr>
          <a:p>
            <a:pPr>
              <a:buFont typeface="Wingdings" panose="05000000000000000000" charset="0"/>
            </a:pPr>
            <a:r>
              <a:rPr lang="en-US" altLang="zh-CN" sz="1400" b="0">
                <a:latin typeface="微软雅黑" panose="020B0503020204020204" pitchFamily="34" charset="-122"/>
                <a:ea typeface="微软雅黑" panose="020B0503020204020204" pitchFamily="34" charset="-122"/>
                <a:sym typeface="+mn-ea"/>
              </a:rPr>
              <a:t>len(feature) = n</a:t>
            </a:r>
            <a:endParaRPr lang="en-US" altLang="zh-CN" sz="1400" b="0">
              <a:latin typeface="微软雅黑" panose="020B0503020204020204" pitchFamily="34" charset="-122"/>
              <a:ea typeface="微软雅黑" panose="020B0503020204020204" pitchFamily="34" charset="-122"/>
            </a:endParaRPr>
          </a:p>
          <a:p>
            <a:pPr>
              <a:buFont typeface="Wingdings" panose="05000000000000000000" charset="0"/>
            </a:pPr>
            <a:r>
              <a:rPr lang="en-US" altLang="zh-CN" sz="1400" b="0">
                <a:latin typeface="微软雅黑" panose="020B0503020204020204" pitchFamily="34" charset="-122"/>
                <a:ea typeface="微软雅黑" panose="020B0503020204020204" pitchFamily="34" charset="-122"/>
                <a:sym typeface="+mn-ea"/>
              </a:rPr>
              <a:t>len(head) = len(tail) = k   (0&lt;k&lt;n)</a:t>
            </a:r>
            <a:endParaRPr lang="zh-CN" altLang="en-US" sz="14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lang="en-US" altLang="zh-CN"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zh-CN" altLang="en-US"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研究进展与成果</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sp>
        <p:nvSpPr>
          <p:cNvPr id="2" name="矩形: 圆角 2"/>
          <p:cNvSpPr/>
          <p:nvPr/>
        </p:nvSpPr>
        <p:spPr bwMode="auto">
          <a:xfrm>
            <a:off x="456883" y="1138555"/>
            <a:ext cx="4659313" cy="49371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特征提取结果</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概览</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4" name="图片 -2147482614"/>
          <p:cNvPicPr>
            <a:picLocks noChangeAspect="1"/>
          </p:cNvPicPr>
          <p:nvPr/>
        </p:nvPicPr>
        <p:blipFill>
          <a:blip r:embed="rId5"/>
          <a:stretch>
            <a:fillRect/>
          </a:stretch>
        </p:blipFill>
        <p:spPr>
          <a:xfrm>
            <a:off x="8548370" y="1746885"/>
            <a:ext cx="2830830" cy="2087245"/>
          </a:xfrm>
          <a:prstGeom prst="rect">
            <a:avLst/>
          </a:prstGeom>
          <a:noFill/>
          <a:ln w="9525">
            <a:noFill/>
          </a:ln>
        </p:spPr>
      </p:pic>
      <p:pic>
        <p:nvPicPr>
          <p:cNvPr id="5" name="图片 4"/>
          <p:cNvPicPr>
            <a:picLocks noChangeAspect="1"/>
          </p:cNvPicPr>
          <p:nvPr/>
        </p:nvPicPr>
        <p:blipFill>
          <a:blip r:embed="rId6"/>
          <a:stretch>
            <a:fillRect/>
          </a:stretch>
        </p:blipFill>
        <p:spPr>
          <a:xfrm>
            <a:off x="990600" y="1718310"/>
            <a:ext cx="2786380" cy="2056130"/>
          </a:xfrm>
          <a:prstGeom prst="rect">
            <a:avLst/>
          </a:prstGeom>
        </p:spPr>
      </p:pic>
      <p:pic>
        <p:nvPicPr>
          <p:cNvPr id="11" name="图片 10"/>
          <p:cNvPicPr>
            <a:picLocks noChangeAspect="1"/>
          </p:cNvPicPr>
          <p:nvPr/>
        </p:nvPicPr>
        <p:blipFill>
          <a:blip r:embed="rId7"/>
          <a:stretch>
            <a:fillRect/>
          </a:stretch>
        </p:blipFill>
        <p:spPr>
          <a:xfrm>
            <a:off x="4801235" y="1718310"/>
            <a:ext cx="2773680" cy="2107565"/>
          </a:xfrm>
          <a:prstGeom prst="rect">
            <a:avLst/>
          </a:prstGeom>
        </p:spPr>
      </p:pic>
      <p:graphicFrame>
        <p:nvGraphicFramePr>
          <p:cNvPr id="13" name="表格 12"/>
          <p:cNvGraphicFramePr/>
          <p:nvPr>
            <p:custDataLst>
              <p:tags r:id="rId8"/>
            </p:custDataLst>
          </p:nvPr>
        </p:nvGraphicFramePr>
        <p:xfrm>
          <a:off x="594360" y="4149090"/>
          <a:ext cx="5465445" cy="2346960"/>
        </p:xfrm>
        <a:graphic>
          <a:graphicData uri="http://schemas.openxmlformats.org/drawingml/2006/table">
            <a:tbl>
              <a:tblPr firstRow="1" bandRow="1">
                <a:tableStyleId>{5940675A-B579-460E-94D1-54222C63F5DA}</a:tableStyleId>
              </a:tblPr>
              <a:tblGrid>
                <a:gridCol w="1154430"/>
                <a:gridCol w="1123950"/>
                <a:gridCol w="704215"/>
                <a:gridCol w="762635"/>
                <a:gridCol w="875030"/>
                <a:gridCol w="845185"/>
              </a:tblGrid>
              <a:tr h="270510">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模型</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zh-CN" altLang="en-US" sz="1000" b="0">
                          <a:latin typeface="宋体" panose="02010600030101010101" pitchFamily="2" charset="-122"/>
                          <a:ea typeface="宋体" panose="02010600030101010101" pitchFamily="2" charset="-122"/>
                          <a:cs typeface="宋体" panose="02010600030101010101" pitchFamily="2" charset="-122"/>
                        </a:rPr>
                        <a:t>特征提取方法</a:t>
                      </a:r>
                      <a:endParaRPr lang="zh-CN"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Punjab</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Rajasthan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Uttarakhand</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Kerala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rowSpan="3">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t>
                      </a:r>
                      <a:endParaRPr lang="en-US" sz="1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RNN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无特征提取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23.015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18.638</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21.665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12.658</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无监督自编码器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21.185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18.723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20.732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13.245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自监督自编码器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20.838</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17.527</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17.453</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12.846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rowSpan="3">
                  <a:txBody>
                    <a:bodyPr/>
                    <a:p>
                      <a:pPr indent="0" algn="ctr">
                        <a:buNone/>
                      </a:pPr>
                      <a:endParaRPr lang="en-US" sz="1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LSTM</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无特征提取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21.937</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19.326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20</a:t>
                      </a:r>
                      <a:r>
                        <a:rPr lang="en-US" sz="1000" b="0">
                          <a:latin typeface="Times New Roman" panose="02020603050405020304" pitchFamily="18" charset="0"/>
                          <a:cs typeface="Times New Roman" panose="02020603050405020304" pitchFamily="18" charset="0"/>
                        </a:rPr>
                        <a:t>.</a:t>
                      </a:r>
                      <a:r>
                        <a:rPr lang="en-US" sz="1000" b="0">
                          <a:latin typeface="宋体" panose="02010600030101010101" pitchFamily="2" charset="-122"/>
                          <a:ea typeface="宋体" panose="02010600030101010101" pitchFamily="2" charset="-122"/>
                          <a:cs typeface="宋体" panose="02010600030101010101" pitchFamily="2" charset="-122"/>
                        </a:rPr>
                        <a:t>6</a:t>
                      </a:r>
                      <a:r>
                        <a:rPr lang="en-US" sz="1000" b="0">
                          <a:latin typeface="Times New Roman" panose="02020603050405020304" pitchFamily="18" charset="0"/>
                          <a:cs typeface="Times New Roman" panose="02020603050405020304" pitchFamily="18" charset="0"/>
                        </a:rPr>
                        <a:t>3</a:t>
                      </a:r>
                      <a:r>
                        <a:rPr lang="en-US" sz="1000" b="0">
                          <a:latin typeface="宋体" panose="02010600030101010101" pitchFamily="2" charset="-122"/>
                          <a:ea typeface="宋体" panose="02010600030101010101" pitchFamily="2" charset="-122"/>
                          <a:cs typeface="宋体" panose="02010600030101010101" pitchFamily="2" charset="-122"/>
                        </a:rPr>
                        <a:t>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12.057</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无监督自编码器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20.826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18.326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21.842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12.936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0505">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自监督自编码器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19.753</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18.302</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16.534</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12.685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9870">
                <a:tc rowSpan="3">
                  <a:txBody>
                    <a:bodyPr/>
                    <a:p>
                      <a:pPr indent="0" algn="ctr">
                        <a:buNone/>
                      </a:pPr>
                      <a:endParaRPr lang="en-US" sz="1000" b="0">
                        <a:latin typeface="宋体" panose="02010600030101010101" pitchFamily="2" charset="-122"/>
                        <a:ea typeface="宋体" panose="02010600030101010101" pitchFamily="2" charset="-122"/>
                        <a:cs typeface="宋体" panose="02010600030101010101" pitchFamily="2" charset="-122"/>
                      </a:endParaRPr>
                    </a:p>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 ARIMA</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无特征提取</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7.685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8.532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11.253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9.732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无监督自编码器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9.335</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8.404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11.736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8.542</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31140">
                <a:tc vMerge="1">
                  <a:tcP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B w="12700" cap="flat" cmpd="sng">
                      <a:solidFill>
                        <a:srgbClr val="080000"/>
                      </a:solidFill>
                      <a:prstDash val="solid"/>
                      <a:headEnd type="none" w="med" len="med"/>
                      <a:tailEnd type="none" w="med" len="med"/>
                    </a:lnB>
                  </a:tcPr>
                </a:tc>
                <a:tc>
                  <a:txBody>
                    <a:bodyPr/>
                    <a:p>
                      <a:pPr indent="0" algn="ctr">
                        <a:buNone/>
                      </a:pPr>
                      <a:r>
                        <a:rPr lang="en-US" sz="1000" b="0">
                          <a:latin typeface="宋体" panose="02010600030101010101" pitchFamily="2" charset="-122"/>
                          <a:ea typeface="宋体" panose="02010600030101010101" pitchFamily="2" charset="-122"/>
                          <a:cs typeface="宋体" panose="02010600030101010101" pitchFamily="2" charset="-122"/>
                        </a:rPr>
                        <a:t>自监督自编码器</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6.310*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Times New Roman" panose="02020603050405020304" pitchFamily="18" charset="0"/>
                          <a:cs typeface="Times New Roman" panose="02020603050405020304" pitchFamily="18" charset="0"/>
                        </a:rPr>
                        <a:t>.884</a:t>
                      </a:r>
                      <a:r>
                        <a:rPr lang="en-US" sz="1000" b="1">
                          <a:latin typeface="宋体" panose="02010600030101010101" pitchFamily="2" charset="-122"/>
                          <a:ea typeface="宋体" panose="02010600030101010101" pitchFamily="2" charset="-122"/>
                          <a:cs typeface="宋体" panose="02010600030101010101" pitchFamily="2" charset="-122"/>
                        </a:rPr>
                        <a:t>*</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10</a:t>
                      </a:r>
                      <a:r>
                        <a:rPr lang="en-US" sz="1000" b="1">
                          <a:latin typeface="Times New Roman" panose="02020603050405020304" pitchFamily="18" charset="0"/>
                          <a:cs typeface="Times New Roman" panose="02020603050405020304" pitchFamily="18" charset="0"/>
                        </a:rPr>
                        <a:t>.93</a:t>
                      </a:r>
                      <a:r>
                        <a:rPr lang="en-US" sz="1000" b="1">
                          <a:latin typeface="宋体" panose="02010600030101010101" pitchFamily="2" charset="-122"/>
                          <a:ea typeface="宋体" panose="02010600030101010101" pitchFamily="2" charset="-122"/>
                          <a:cs typeface="宋体" panose="02010600030101010101" pitchFamily="2" charset="-122"/>
                        </a:rPr>
                        <a:t>0*</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7</a:t>
                      </a:r>
                      <a:r>
                        <a:rPr lang="en-US" sz="1000" b="1">
                          <a:latin typeface="Times New Roman" panose="02020603050405020304" pitchFamily="18" charset="0"/>
                          <a:cs typeface="Times New Roman" panose="02020603050405020304" pitchFamily="18" charset="0"/>
                        </a:rPr>
                        <a:t>.9</a:t>
                      </a:r>
                      <a:r>
                        <a:rPr lang="en-US" sz="1000" b="1">
                          <a:latin typeface="宋体" panose="02010600030101010101" pitchFamily="2" charset="-122"/>
                          <a:ea typeface="宋体" panose="02010600030101010101" pitchFamily="2" charset="-122"/>
                          <a:cs typeface="宋体" panose="02010600030101010101" pitchFamily="2" charset="-122"/>
                        </a:rPr>
                        <a:t>65*</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4" name="椭圆 13"/>
          <p:cNvSpPr/>
          <p:nvPr/>
        </p:nvSpPr>
        <p:spPr>
          <a:xfrm>
            <a:off x="2839085" y="2857500"/>
            <a:ext cx="714375" cy="79502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椭圆 20"/>
          <p:cNvSpPr/>
          <p:nvPr/>
        </p:nvSpPr>
        <p:spPr>
          <a:xfrm>
            <a:off x="6725920" y="2755900"/>
            <a:ext cx="714375" cy="795020"/>
          </a:xfrm>
          <a:prstGeom prst="ellipse">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pPr>
            <a:endParaRPr kumimoji="0" lang="zh-CN" altLang="zh-CN"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2" name="直接连接符 21"/>
          <p:cNvCxnSpPr/>
          <p:nvPr/>
        </p:nvCxnSpPr>
        <p:spPr>
          <a:xfrm>
            <a:off x="3493135" y="3463925"/>
            <a:ext cx="4348480" cy="900430"/>
          </a:xfrm>
          <a:prstGeom prst="line">
            <a:avLst/>
          </a:prstGeom>
          <a:solidFill>
            <a:schemeClr val="accent1"/>
          </a:solidFill>
          <a:ln w="9525" cap="flat" cmpd="sng" algn="ctr">
            <a:solidFill>
              <a:srgbClr val="FF0000"/>
            </a:solidFill>
            <a:prstDash val="solid"/>
            <a:round/>
            <a:headEnd type="none" w="med" len="med"/>
            <a:tailEnd type="none" w="med" len="med"/>
          </a:ln>
        </p:spPr>
      </p:cxnSp>
      <p:cxnSp>
        <p:nvCxnSpPr>
          <p:cNvPr id="23" name="直接连接符 22"/>
          <p:cNvCxnSpPr/>
          <p:nvPr/>
        </p:nvCxnSpPr>
        <p:spPr>
          <a:xfrm flipH="1" flipV="1">
            <a:off x="7306945" y="3463925"/>
            <a:ext cx="534670" cy="737870"/>
          </a:xfrm>
          <a:prstGeom prst="line">
            <a:avLst/>
          </a:prstGeom>
          <a:solidFill>
            <a:schemeClr val="accent1"/>
          </a:solidFill>
          <a:ln w="9525" cap="flat" cmpd="sng" algn="ctr">
            <a:solidFill>
              <a:srgbClr val="FF0000"/>
            </a:solidFill>
            <a:prstDash val="solid"/>
            <a:round/>
            <a:headEnd type="none" w="med" len="med"/>
            <a:tailEnd type="none" w="med" len="med"/>
          </a:ln>
        </p:spPr>
      </p:cxnSp>
      <p:sp>
        <p:nvSpPr>
          <p:cNvPr id="24" name="文本框 10"/>
          <p:cNvSpPr txBox="1"/>
          <p:nvPr/>
        </p:nvSpPr>
        <p:spPr>
          <a:xfrm>
            <a:off x="7861935" y="4149090"/>
            <a:ext cx="2512695" cy="737235"/>
          </a:xfrm>
          <a:prstGeom prst="rect">
            <a:avLst/>
          </a:prstGeom>
          <a:noFill/>
          <a:ln w="19050" cap="flat" cmpd="sng">
            <a:solidFill>
              <a:srgbClr val="000000"/>
            </a:solidFill>
            <a:prstDash val="sysDash"/>
            <a:miter/>
            <a:headEnd type="none" w="med" len="med"/>
            <a:tailEnd type="none" w="med" len="med"/>
          </a:ln>
        </p:spPr>
        <p:txBody>
          <a:bodyPr wrap="square">
            <a:spAutoFit/>
          </a:bodyPr>
          <a:p>
            <a:pPr>
              <a:buFont typeface="Wingdings" panose="05000000000000000000" charset="0"/>
            </a:pPr>
            <a:r>
              <a:rPr lang="zh-CN" altLang="en-US" sz="1400" b="0" dirty="0">
                <a:solidFill>
                  <a:srgbClr val="000000"/>
                </a:solidFill>
                <a:latin typeface="微软雅黑" panose="020B0503020204020204" pitchFamily="34" charset="-122"/>
                <a:ea typeface="微软雅黑" panose="020B0503020204020204" pitchFamily="34" charset="-122"/>
              </a:rPr>
              <a:t>其它特征提取方法在此处误差很大，而我们提出的方法在此处误差</a:t>
            </a:r>
            <a:r>
              <a:rPr lang="zh-CN" altLang="en-US" sz="1400" b="0" dirty="0">
                <a:solidFill>
                  <a:srgbClr val="000000"/>
                </a:solidFill>
                <a:latin typeface="微软雅黑" panose="020B0503020204020204" pitchFamily="34" charset="-122"/>
                <a:ea typeface="微软雅黑" panose="020B0503020204020204" pitchFamily="34" charset="-122"/>
              </a:rPr>
              <a:t>很小。</a:t>
            </a:r>
            <a:endParaRPr lang="zh-CN" altLang="en-US" sz="1400" b="0" dirty="0">
              <a:solidFill>
                <a:srgbClr val="000000"/>
              </a:solidFill>
              <a:latin typeface="微软雅黑" panose="020B0503020204020204" pitchFamily="34" charset="-122"/>
              <a:ea typeface="微软雅黑" panose="020B0503020204020204" pitchFamily="34" charset="-122"/>
            </a:endParaRPr>
          </a:p>
        </p:txBody>
      </p:sp>
      <p:sp>
        <p:nvSpPr>
          <p:cNvPr id="25" name="文本框 24"/>
          <p:cNvSpPr txBox="1"/>
          <p:nvPr/>
        </p:nvSpPr>
        <p:spPr>
          <a:xfrm>
            <a:off x="6153150" y="5542915"/>
            <a:ext cx="5929630" cy="953135"/>
          </a:xfrm>
          <a:prstGeom prst="rect">
            <a:avLst/>
          </a:prstGeom>
          <a:noFill/>
        </p:spPr>
        <p:txBody>
          <a:bodyPr wrap="square" rtlCol="0" anchor="t">
            <a:spAutoFit/>
          </a:bodyPr>
          <a:p>
            <a:pPr>
              <a:buFont typeface="Wingdings" panose="05000000000000000000" charset="0"/>
            </a:pPr>
            <a:r>
              <a:rPr lang="en-US" altLang="zh-CN" sz="1400" b="0">
                <a:latin typeface="微软雅黑" panose="020B0503020204020204" pitchFamily="34" charset="-122"/>
                <a:ea typeface="微软雅黑" panose="020B0503020204020204" pitchFamily="34" charset="-122"/>
              </a:rPr>
              <a:t>3</a:t>
            </a:r>
            <a:r>
              <a:rPr lang="zh-CN" altLang="en-US" sz="1400" b="0">
                <a:latin typeface="微软雅黑" panose="020B0503020204020204" pitchFamily="34" charset="-122"/>
                <a:ea typeface="微软雅黑" panose="020B0503020204020204" pitchFamily="34" charset="-122"/>
              </a:rPr>
              <a:t>种特征提取方法在</a:t>
            </a:r>
            <a:r>
              <a:rPr lang="en-US" altLang="zh-CN" sz="1400" b="0">
                <a:latin typeface="微软雅黑" panose="020B0503020204020204" pitchFamily="34" charset="-122"/>
                <a:ea typeface="微软雅黑" panose="020B0503020204020204" pitchFamily="34" charset="-122"/>
              </a:rPr>
              <a:t>4</a:t>
            </a:r>
            <a:r>
              <a:rPr lang="zh-CN" altLang="en-US" sz="1400" b="0">
                <a:latin typeface="微软雅黑" panose="020B0503020204020204" pitchFamily="34" charset="-122"/>
                <a:ea typeface="微软雅黑" panose="020B0503020204020204" pitchFamily="34" charset="-122"/>
              </a:rPr>
              <a:t>个用电数据上使用</a:t>
            </a:r>
            <a:r>
              <a:rPr lang="en-US" altLang="zh-CN" sz="1400" b="0">
                <a:latin typeface="微软雅黑" panose="020B0503020204020204" pitchFamily="34" charset="-122"/>
                <a:ea typeface="微软雅黑" panose="020B0503020204020204" pitchFamily="34" charset="-122"/>
              </a:rPr>
              <a:t>3</a:t>
            </a:r>
            <a:r>
              <a:rPr lang="zh-CN" altLang="en-US" sz="1400" b="0">
                <a:latin typeface="微软雅黑" panose="020B0503020204020204" pitchFamily="34" charset="-122"/>
                <a:ea typeface="微软雅黑" panose="020B0503020204020204" pitchFamily="34" charset="-122"/>
              </a:rPr>
              <a:t>种不同预测网络的</a:t>
            </a:r>
            <a:r>
              <a:rPr lang="en-US" altLang="zh-CN" sz="1400" b="0">
                <a:latin typeface="微软雅黑" panose="020B0503020204020204" pitchFamily="34" charset="-122"/>
                <a:ea typeface="微软雅黑" panose="020B0503020204020204" pitchFamily="34" charset="-122"/>
              </a:rPr>
              <a:t>RMSE</a:t>
            </a:r>
            <a:r>
              <a:rPr lang="zh-CN" altLang="en-US" sz="1400" b="0">
                <a:latin typeface="微软雅黑" panose="020B0503020204020204" pitchFamily="34" charset="-122"/>
                <a:ea typeface="微软雅黑" panose="020B0503020204020204" pitchFamily="34" charset="-122"/>
              </a:rPr>
              <a:t>误差</a:t>
            </a:r>
            <a:endParaRPr lang="zh-CN" altLang="en-US" sz="1400" b="0">
              <a:latin typeface="微软雅黑" panose="020B0503020204020204" pitchFamily="34" charset="-122"/>
              <a:ea typeface="微软雅黑" panose="020B0503020204020204" pitchFamily="34" charset="-122"/>
            </a:endParaRPr>
          </a:p>
          <a:p>
            <a:pPr>
              <a:buFont typeface="Wingdings" panose="05000000000000000000" charset="0"/>
            </a:pPr>
            <a:r>
              <a:rPr lang="zh-CN" altLang="en-US" sz="1400">
                <a:latin typeface="微软雅黑" panose="020B0503020204020204" pitchFamily="34" charset="-122"/>
                <a:ea typeface="微软雅黑" panose="020B0503020204020204" pitchFamily="34" charset="-122"/>
                <a:sym typeface="+mn-ea"/>
              </a:rPr>
              <a:t>加粗</a:t>
            </a:r>
            <a:r>
              <a:rPr lang="en-US" altLang="zh-CN" sz="1400">
                <a:latin typeface="微软雅黑" panose="020B0503020204020204" pitchFamily="34" charset="-122"/>
                <a:ea typeface="微软雅黑" panose="020B0503020204020204" pitchFamily="34" charset="-122"/>
                <a:sym typeface="+mn-ea"/>
              </a:rPr>
              <a:t> </a:t>
            </a:r>
            <a:r>
              <a:rPr lang="zh-CN" altLang="en-US" sz="1400">
                <a:latin typeface="微软雅黑" panose="020B0503020204020204" pitchFamily="34" charset="-122"/>
                <a:ea typeface="微软雅黑" panose="020B0503020204020204" pitchFamily="34" charset="-122"/>
                <a:sym typeface="+mn-ea"/>
              </a:rPr>
              <a:t>表示在特定预测模型下最好的特征提取方法；</a:t>
            </a:r>
            <a:endParaRPr lang="en-US" altLang="zh-CN" sz="1400" b="0">
              <a:latin typeface="微软雅黑" panose="020B0503020204020204" pitchFamily="34" charset="-122"/>
              <a:ea typeface="微软雅黑" panose="020B0503020204020204" pitchFamily="34" charset="-122"/>
              <a:sym typeface="+mn-ea"/>
            </a:endParaRPr>
          </a:p>
          <a:p>
            <a:pPr>
              <a:buFont typeface="Wingdings" panose="05000000000000000000" charset="0"/>
            </a:pPr>
            <a:r>
              <a:rPr lang="en-US" altLang="zh-CN" sz="1400">
                <a:latin typeface="微软雅黑" panose="020B0503020204020204" pitchFamily="34" charset="-122"/>
                <a:ea typeface="微软雅黑" panose="020B0503020204020204" pitchFamily="34" charset="-122"/>
                <a:sym typeface="+mn-ea"/>
              </a:rPr>
              <a:t>“*”</a:t>
            </a:r>
            <a:r>
              <a:rPr lang="zh-CN" altLang="en-US" sz="1400">
                <a:latin typeface="微软雅黑" panose="020B0503020204020204" pitchFamily="34" charset="-122"/>
                <a:ea typeface="微软雅黑" panose="020B0503020204020204" pitchFamily="34" charset="-122"/>
                <a:sym typeface="+mn-ea"/>
              </a:rPr>
              <a:t>表示在所有预测模型中最好的特征提取方法。</a:t>
            </a:r>
            <a:endParaRPr lang="zh-CN" altLang="en-US" sz="1400" b="0" dirty="0">
              <a:solidFill>
                <a:srgbClr val="000000"/>
              </a:solidFill>
              <a:latin typeface="微软雅黑" panose="020B0503020204020204" pitchFamily="34" charset="-122"/>
              <a:ea typeface="微软雅黑" panose="020B0503020204020204" pitchFamily="34" charset="-122"/>
            </a:endParaRPr>
          </a:p>
          <a:p>
            <a:pPr>
              <a:buFont typeface="Wingdings" panose="05000000000000000000" charset="0"/>
            </a:pPr>
            <a:endParaRPr lang="zh-CN" altLang="en-US" sz="1400" b="0">
              <a:latin typeface="微软雅黑" panose="020B0503020204020204" pitchFamily="34" charset="-122"/>
              <a:ea typeface="微软雅黑" panose="020B0503020204020204" pitchFamily="34" charset="-122"/>
            </a:endParaRPr>
          </a:p>
        </p:txBody>
      </p:sp>
      <p:sp>
        <p:nvSpPr>
          <p:cNvPr id="33" name="圆角矩形 5"/>
          <p:cNvSpPr>
            <a:spLocks noChangeArrowheads="1"/>
          </p:cNvSpPr>
          <p:nvPr/>
        </p:nvSpPr>
        <p:spPr bwMode="auto">
          <a:xfrm>
            <a:off x="361950" y="1777365"/>
            <a:ext cx="558800" cy="1773555"/>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直接预测</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27" name="圆角矩形 5"/>
          <p:cNvSpPr>
            <a:spLocks noChangeArrowheads="1"/>
          </p:cNvSpPr>
          <p:nvPr/>
        </p:nvSpPr>
        <p:spPr bwMode="auto">
          <a:xfrm>
            <a:off x="3970020" y="1767205"/>
            <a:ext cx="777240" cy="1773555"/>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无监督自动编码器</a:t>
            </a: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预测</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28" name="圆角矩形 5"/>
          <p:cNvSpPr>
            <a:spLocks noChangeArrowheads="1"/>
          </p:cNvSpPr>
          <p:nvPr/>
        </p:nvSpPr>
        <p:spPr bwMode="auto">
          <a:xfrm>
            <a:off x="7698740" y="1777365"/>
            <a:ext cx="777240" cy="1773555"/>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自监督自动编码器</a:t>
            </a: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预测</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61" name="文本框 6"/>
          <p:cNvSpPr txBox="1">
            <a:spLocks noChangeArrowheads="1"/>
          </p:cNvSpPr>
          <p:nvPr/>
        </p:nvSpPr>
        <p:spPr bwMode="auto">
          <a:xfrm>
            <a:off x="5021729" y="319916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异常数据检测</a:t>
            </a:r>
            <a:r>
              <a:rPr lang="zh-CN" altLang="en-US" sz="2400" dirty="0">
                <a:solidFill>
                  <a:srgbClr val="41A2CD"/>
                </a:solidFill>
                <a:latin typeface="微软雅黑" panose="020B0503020204020204" pitchFamily="34" charset="-122"/>
                <a:ea typeface="微软雅黑" panose="020B0503020204020204" pitchFamily="34" charset="-122"/>
              </a:rPr>
              <a:t>模型</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63" name="椭圆 62"/>
          <p:cNvSpPr/>
          <p:nvPr/>
        </p:nvSpPr>
        <p:spPr>
          <a:xfrm>
            <a:off x="4344891" y="3135189"/>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4</a:t>
            </a:r>
            <a:endParaRPr lang="zh-CN" altLang="en-US" sz="2135">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lang="en-US" altLang="zh-CN"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zh-CN" altLang="en-US"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研究进展与成果</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2" name="图片 1"/>
          <p:cNvPicPr>
            <a:picLocks noChangeAspect="1"/>
          </p:cNvPicPr>
          <p:nvPr/>
        </p:nvPicPr>
        <p:blipFill>
          <a:blip r:embed="rId5"/>
          <a:stretch>
            <a:fillRect/>
          </a:stretch>
        </p:blipFill>
        <p:spPr>
          <a:xfrm>
            <a:off x="4230370" y="1297305"/>
            <a:ext cx="6452870" cy="5127625"/>
          </a:xfrm>
          <a:prstGeom prst="rect">
            <a:avLst/>
          </a:prstGeom>
        </p:spPr>
      </p:pic>
      <p:sp>
        <p:nvSpPr>
          <p:cNvPr id="4" name="矩形: 圆角 2"/>
          <p:cNvSpPr/>
          <p:nvPr/>
        </p:nvSpPr>
        <p:spPr bwMode="auto">
          <a:xfrm>
            <a:off x="2156460" y="1368425"/>
            <a:ext cx="2029460" cy="911225"/>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异常数据检测模型</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设计</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文本框 4"/>
          <p:cNvSpPr txBox="1"/>
          <p:nvPr/>
        </p:nvSpPr>
        <p:spPr>
          <a:xfrm>
            <a:off x="2260600" y="5079365"/>
            <a:ext cx="1826260" cy="1076325"/>
          </a:xfrm>
          <a:prstGeom prst="rect">
            <a:avLst/>
          </a:prstGeom>
          <a:noFill/>
          <a:ln w="19050" cmpd="sng">
            <a:solidFill>
              <a:schemeClr val="tx1"/>
            </a:solidFill>
            <a:prstDash val="lgDash"/>
          </a:ln>
        </p:spPr>
        <p:txBody>
          <a:bodyPr wrap="square" rtlCol="0" anchor="t">
            <a:spAutoFit/>
          </a:bodyPr>
          <a:p>
            <a:r>
              <a:rPr lang="zh-CN" altLang="en-US" sz="1600" b="0" dirty="0">
                <a:latin typeface="微软雅黑" panose="020B0503020204020204" pitchFamily="34" charset="-122"/>
                <a:ea typeface="微软雅黑" panose="020B0503020204020204" pitchFamily="34" charset="-122"/>
                <a:sym typeface="+mn-ea"/>
              </a:rPr>
              <a:t>由于用电量随电价变化存在延迟，所以认为同时变化可能存在</a:t>
            </a:r>
            <a:r>
              <a:rPr lang="zh-CN" altLang="en-US" sz="1600" b="0" dirty="0">
                <a:latin typeface="微软雅黑" panose="020B0503020204020204" pitchFamily="34" charset="-122"/>
                <a:ea typeface="微软雅黑" panose="020B0503020204020204" pitchFamily="34" charset="-122"/>
                <a:sym typeface="+mn-ea"/>
              </a:rPr>
              <a:t>异常。</a:t>
            </a:r>
            <a:endParaRPr lang="zh-CN" altLang="en-US" sz="1600" b="0" dirty="0">
              <a:latin typeface="微软雅黑" panose="020B0503020204020204" pitchFamily="34" charset="-122"/>
              <a:ea typeface="微软雅黑" panose="020B0503020204020204" pitchFamily="34" charset="-122"/>
              <a:sym typeface="+mn-ea"/>
            </a:endParaRPr>
          </a:p>
        </p:txBody>
      </p:sp>
      <p:sp>
        <p:nvSpPr>
          <p:cNvPr id="11" name="文本框 10"/>
          <p:cNvSpPr txBox="1"/>
          <p:nvPr/>
        </p:nvSpPr>
        <p:spPr>
          <a:xfrm>
            <a:off x="2269490" y="2934335"/>
            <a:ext cx="1826260" cy="583565"/>
          </a:xfrm>
          <a:prstGeom prst="rect">
            <a:avLst/>
          </a:prstGeom>
          <a:noFill/>
          <a:ln w="19050" cmpd="sng">
            <a:solidFill>
              <a:schemeClr val="tx1"/>
            </a:solidFill>
            <a:prstDash val="lgDash"/>
          </a:ln>
        </p:spPr>
        <p:txBody>
          <a:bodyPr wrap="square" rtlCol="0" anchor="t">
            <a:spAutoFit/>
          </a:bodyPr>
          <a:p>
            <a:r>
              <a:rPr lang="zh-CN" altLang="en-US" sz="1600" b="0" dirty="0">
                <a:latin typeface="微软雅黑" panose="020B0503020204020204" pitchFamily="34" charset="-122"/>
                <a:ea typeface="微软雅黑" panose="020B0503020204020204" pitchFamily="34" charset="-122"/>
                <a:sym typeface="+mn-ea"/>
              </a:rPr>
              <a:t>用电类别不明确，存在</a:t>
            </a:r>
            <a:r>
              <a:rPr lang="zh-CN" altLang="en-US" sz="1600" b="0" dirty="0">
                <a:latin typeface="微软雅黑" panose="020B0503020204020204" pitchFamily="34" charset="-122"/>
                <a:ea typeface="微软雅黑" panose="020B0503020204020204" pitchFamily="34" charset="-122"/>
                <a:sym typeface="+mn-ea"/>
              </a:rPr>
              <a:t>异常。</a:t>
            </a:r>
            <a:endParaRPr lang="zh-CN" altLang="en-US" sz="1600" b="0" dirty="0">
              <a:latin typeface="微软雅黑" panose="020B0503020204020204" pitchFamily="34" charset="-122"/>
              <a:ea typeface="微软雅黑" panose="020B0503020204020204" pitchFamily="34" charset="-122"/>
              <a:sym typeface="+mn-ea"/>
            </a:endParaRPr>
          </a:p>
        </p:txBody>
      </p:sp>
      <p:cxnSp>
        <p:nvCxnSpPr>
          <p:cNvPr id="12" name="直接连接符 11"/>
          <p:cNvCxnSpPr>
            <a:stCxn id="11" idx="3"/>
          </p:cNvCxnSpPr>
          <p:nvPr/>
        </p:nvCxnSpPr>
        <p:spPr>
          <a:xfrm>
            <a:off x="4095750" y="3226435"/>
            <a:ext cx="1565910" cy="17989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连接符 12"/>
          <p:cNvCxnSpPr/>
          <p:nvPr/>
        </p:nvCxnSpPr>
        <p:spPr>
          <a:xfrm flipV="1">
            <a:off x="4095750" y="5420360"/>
            <a:ext cx="1805940" cy="1333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4" name="文本框 13"/>
          <p:cNvSpPr txBox="1"/>
          <p:nvPr/>
        </p:nvSpPr>
        <p:spPr>
          <a:xfrm>
            <a:off x="2260600" y="3925570"/>
            <a:ext cx="1826260" cy="829945"/>
          </a:xfrm>
          <a:prstGeom prst="rect">
            <a:avLst/>
          </a:prstGeom>
          <a:noFill/>
          <a:ln w="12700" cmpd="sng">
            <a:solidFill>
              <a:schemeClr val="accent1">
                <a:shade val="50000"/>
              </a:schemeClr>
            </a:solidFill>
            <a:prstDash val="solid"/>
          </a:ln>
        </p:spPr>
        <p:txBody>
          <a:bodyPr wrap="square" rtlCol="0" anchor="t">
            <a:spAutoFit/>
          </a:bodyPr>
          <a:p>
            <a:r>
              <a:rPr lang="zh-CN" altLang="en-US" sz="1600" b="0" dirty="0">
                <a:latin typeface="微软雅黑" panose="020B0503020204020204" pitchFamily="34" charset="-122"/>
                <a:ea typeface="微软雅黑" panose="020B0503020204020204" pitchFamily="34" charset="-122"/>
                <a:sym typeface="+mn-ea"/>
              </a:rPr>
              <a:t>对两类异常求加权</a:t>
            </a:r>
            <a:r>
              <a:rPr lang="zh-CN" altLang="en-US" sz="1600" b="0" dirty="0">
                <a:latin typeface="微软雅黑" panose="020B0503020204020204" pitchFamily="34" charset="-122"/>
                <a:ea typeface="微软雅黑" panose="020B0503020204020204" pitchFamily="34" charset="-122"/>
                <a:sym typeface="+mn-ea"/>
              </a:rPr>
              <a:t>和，最终确定是否真正发生</a:t>
            </a:r>
            <a:r>
              <a:rPr lang="zh-CN" altLang="en-US" sz="1600" b="0" dirty="0">
                <a:latin typeface="微软雅黑" panose="020B0503020204020204" pitchFamily="34" charset="-122"/>
                <a:ea typeface="微软雅黑" panose="020B0503020204020204" pitchFamily="34" charset="-122"/>
                <a:sym typeface="+mn-ea"/>
              </a:rPr>
              <a:t>异常。</a:t>
            </a:r>
            <a:endParaRPr lang="zh-CN" altLang="en-US" sz="1600" b="0" dirty="0">
              <a:latin typeface="微软雅黑" panose="020B0503020204020204" pitchFamily="34" charset="-122"/>
              <a:ea typeface="微软雅黑" panose="020B0503020204020204" pitchFamily="34" charset="-122"/>
              <a:sym typeface="+mn-ea"/>
            </a:endParaRPr>
          </a:p>
        </p:txBody>
      </p:sp>
      <p:cxnSp>
        <p:nvCxnSpPr>
          <p:cNvPr id="21" name="直接箭头连接符 20"/>
          <p:cNvCxnSpPr/>
          <p:nvPr/>
        </p:nvCxnSpPr>
        <p:spPr>
          <a:xfrm>
            <a:off x="3177540" y="3632835"/>
            <a:ext cx="0" cy="21526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2" name="直接箭头连接符 21"/>
          <p:cNvCxnSpPr/>
          <p:nvPr/>
        </p:nvCxnSpPr>
        <p:spPr>
          <a:xfrm flipH="1" flipV="1">
            <a:off x="3169285" y="4812030"/>
            <a:ext cx="4445" cy="23431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4" name="文本框 3"/>
          <p:cNvSpPr txBox="1"/>
          <p:nvPr/>
        </p:nvSpPr>
        <p:spPr>
          <a:xfrm>
            <a:off x="3017079" y="2696810"/>
            <a:ext cx="6515653" cy="1322070"/>
          </a:xfrm>
          <a:prstGeom prst="rect">
            <a:avLst/>
          </a:prstGeom>
          <a:noFill/>
        </p:spPr>
        <p:txBody>
          <a:bodyPr wrap="square">
            <a:spAutoFit/>
          </a:bodyPr>
          <a:p>
            <a:pPr marL="0" marR="0" lvl="0" indent="0" algn="dist" defTabSz="685800" rtl="0" eaLnBrk="1" fontAlgn="auto" latinLnBrk="0" hangingPunct="1">
              <a:lnSpc>
                <a:spcPct val="100000"/>
              </a:lnSpc>
              <a:spcBef>
                <a:spcPts val="0"/>
              </a:spcBef>
              <a:spcAft>
                <a:spcPts val="0"/>
              </a:spcAft>
              <a:buClrTx/>
              <a:buSzTx/>
              <a:buFontTx/>
              <a:buNone/>
              <a:defRPr/>
            </a:pPr>
            <a:r>
              <a:rPr kumimoji="0" lang="zh-CN" altLang="en-US" sz="8000" b="0" i="0" u="none" strike="noStrike" kern="1200" cap="none" spc="0" normalizeH="0" baseline="0" noProof="0" dirty="0">
                <a:ln>
                  <a:noFill/>
                </a:ln>
                <a:solidFill>
                  <a:srgbClr val="01518E"/>
                </a:solidFill>
                <a:effectLst/>
                <a:uLnTx/>
                <a:uFillTx/>
                <a:latin typeface="Calibri Light" panose="020F0302020204030204"/>
                <a:ea typeface="微软雅黑 Light" panose="020B0502040204020203" charset="-122"/>
                <a:cs typeface="+mn-cs"/>
              </a:rPr>
              <a:t>汇报完毕！</a:t>
            </a:r>
            <a:endParaRPr kumimoji="0" lang="zh-CN" altLang="en-US" sz="8000" b="0" i="0" u="none" strike="noStrike" kern="1200" cap="none" spc="0" normalizeH="0" baseline="0" noProof="0" dirty="0">
              <a:ln>
                <a:noFill/>
              </a:ln>
              <a:solidFill>
                <a:srgbClr val="01518E"/>
              </a:solidFill>
              <a:effectLst/>
              <a:uLnTx/>
              <a:uFillTx/>
              <a:latin typeface="Calibri Light" panose="020F0302020204030204"/>
              <a:ea typeface="微软雅黑 Light" panose="020B0502040204020203"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61" name="文本框 6"/>
          <p:cNvSpPr txBox="1">
            <a:spLocks noChangeArrowheads="1"/>
          </p:cNvSpPr>
          <p:nvPr/>
        </p:nvSpPr>
        <p:spPr bwMode="auto">
          <a:xfrm>
            <a:off x="7529979" y="1802798"/>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课题任务书</a:t>
            </a:r>
            <a:r>
              <a:rPr lang="zh-CN" altLang="en-US" sz="2400" dirty="0">
                <a:solidFill>
                  <a:srgbClr val="41A2CD"/>
                </a:solidFill>
                <a:latin typeface="微软雅黑" panose="020B0503020204020204" pitchFamily="34" charset="-122"/>
                <a:ea typeface="微软雅黑" panose="020B0503020204020204" pitchFamily="34" charset="-122"/>
              </a:rPr>
              <a:t>要求</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63" name="椭圆 62"/>
          <p:cNvSpPr/>
          <p:nvPr/>
        </p:nvSpPr>
        <p:spPr>
          <a:xfrm>
            <a:off x="6853141" y="1738824"/>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1</a:t>
            </a:r>
            <a:endParaRPr lang="zh-CN" altLang="en-US" sz="2135">
              <a:latin typeface="+mj-lt"/>
            </a:endParaRPr>
          </a:p>
        </p:txBody>
      </p:sp>
      <p:sp>
        <p:nvSpPr>
          <p:cNvPr id="66" name="椭圆 65"/>
          <p:cNvSpPr/>
          <p:nvPr/>
        </p:nvSpPr>
        <p:spPr>
          <a:xfrm>
            <a:off x="6853141" y="2772362"/>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2</a:t>
            </a:r>
            <a:endParaRPr lang="zh-CN" altLang="en-US" sz="2135">
              <a:latin typeface="+mj-lt"/>
            </a:endParaRPr>
          </a:p>
        </p:txBody>
      </p:sp>
      <p:sp>
        <p:nvSpPr>
          <p:cNvPr id="71" name="椭圆 70"/>
          <p:cNvSpPr/>
          <p:nvPr/>
        </p:nvSpPr>
        <p:spPr>
          <a:xfrm>
            <a:off x="6853141" y="3805901"/>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3</a:t>
            </a:r>
            <a:endParaRPr lang="zh-CN" altLang="en-US" sz="2135">
              <a:latin typeface="+mj-lt"/>
            </a:endParaRPr>
          </a:p>
        </p:txBody>
      </p:sp>
      <p:sp>
        <p:nvSpPr>
          <p:cNvPr id="19" name="菱形 18"/>
          <p:cNvSpPr/>
          <p:nvPr/>
        </p:nvSpPr>
        <p:spPr>
          <a:xfrm>
            <a:off x="1188363" y="1688608"/>
            <a:ext cx="3692487" cy="3692487"/>
          </a:xfrm>
          <a:prstGeom prst="diamond">
            <a:avLst/>
          </a:prstGeom>
          <a:noFill/>
          <a:ln w="76200">
            <a:solidFill>
              <a:srgbClr val="41A2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0" name="矩形 19"/>
          <p:cNvSpPr/>
          <p:nvPr/>
        </p:nvSpPr>
        <p:spPr bwMode="auto">
          <a:xfrm>
            <a:off x="1926531" y="3181491"/>
            <a:ext cx="2214880" cy="706755"/>
          </a:xfrm>
          <a:prstGeom prst="rect">
            <a:avLst/>
          </a:prstGeom>
        </p:spPr>
        <p:txBody>
          <a:bodyPr wrap="none">
            <a:spAutoFit/>
          </a:bodyPr>
          <a:lstStyle/>
          <a:p>
            <a:pPr algn="ctr">
              <a:defRPr/>
            </a:pPr>
            <a:r>
              <a:rPr lang="zh-CN" altLang="en-US" sz="4000" b="1" kern="100">
                <a:solidFill>
                  <a:srgbClr val="41A2CD"/>
                </a:solidFill>
                <a:latin typeface="+mj-lt"/>
                <a:ea typeface="微软雅黑" panose="020B0503020204020204" pitchFamily="34" charset="-122"/>
                <a:cs typeface="Times New Roman" panose="02020603050405020304" pitchFamily="18" charset="0"/>
              </a:rPr>
              <a:t>主要内容</a:t>
            </a:r>
            <a:endParaRPr lang="zh-CN" altLang="en-US" sz="4000" b="1" kern="100">
              <a:solidFill>
                <a:srgbClr val="41A2CD"/>
              </a:solidFill>
              <a:latin typeface="+mj-lt"/>
              <a:ea typeface="微软雅黑" panose="020B0503020204020204" pitchFamily="34" charset="-122"/>
              <a:cs typeface="Times New Roman" panose="02020603050405020304" pitchFamily="18" charset="0"/>
            </a:endParaRPr>
          </a:p>
        </p:txBody>
      </p:sp>
      <p:sp>
        <p:nvSpPr>
          <p:cNvPr id="5" name="文本框 6"/>
          <p:cNvSpPr txBox="1">
            <a:spLocks noChangeArrowheads="1"/>
          </p:cNvSpPr>
          <p:nvPr/>
        </p:nvSpPr>
        <p:spPr bwMode="auto">
          <a:xfrm>
            <a:off x="7529979" y="283594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数据修复</a:t>
            </a:r>
            <a:r>
              <a:rPr lang="zh-CN" altLang="en-US" sz="2400" dirty="0">
                <a:solidFill>
                  <a:srgbClr val="41A2CD"/>
                </a:solidFill>
                <a:latin typeface="微软雅黑" panose="020B0503020204020204" pitchFamily="34" charset="-122"/>
                <a:ea typeface="微软雅黑" panose="020B0503020204020204" pitchFamily="34" charset="-122"/>
              </a:rPr>
              <a:t>模型</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8" name="文本框 6"/>
          <p:cNvSpPr txBox="1">
            <a:spLocks noChangeArrowheads="1"/>
          </p:cNvSpPr>
          <p:nvPr/>
        </p:nvSpPr>
        <p:spPr bwMode="auto">
          <a:xfrm>
            <a:off x="7529979" y="386972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sym typeface="+mn-ea"/>
              </a:rPr>
              <a:t>特征提取</a:t>
            </a:r>
            <a:r>
              <a:rPr lang="zh-CN" altLang="en-US" sz="2400" dirty="0">
                <a:solidFill>
                  <a:srgbClr val="41A2CD"/>
                </a:solidFill>
                <a:latin typeface="微软雅黑" panose="020B0503020204020204" pitchFamily="34" charset="-122"/>
                <a:ea typeface="微软雅黑" panose="020B0503020204020204" pitchFamily="34" charset="-122"/>
                <a:sym typeface="+mn-ea"/>
              </a:rPr>
              <a:t>模型</a:t>
            </a:r>
            <a:endParaRPr lang="zh-CN" altLang="en-US" sz="2400" dirty="0">
              <a:solidFill>
                <a:srgbClr val="41A2CD"/>
              </a:solidFill>
              <a:latin typeface="微软雅黑" panose="020B0503020204020204" pitchFamily="34" charset="-122"/>
              <a:ea typeface="微软雅黑" panose="020B0503020204020204" pitchFamily="34" charset="-122"/>
              <a:sym typeface="+mn-ea"/>
            </a:endParaRPr>
          </a:p>
        </p:txBody>
      </p:sp>
      <p:sp>
        <p:nvSpPr>
          <p:cNvPr id="4" name="文本框 6"/>
          <p:cNvSpPr txBox="1">
            <a:spLocks noChangeArrowheads="1"/>
          </p:cNvSpPr>
          <p:nvPr/>
        </p:nvSpPr>
        <p:spPr bwMode="auto">
          <a:xfrm>
            <a:off x="7529979" y="490350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异常</a:t>
            </a:r>
            <a:r>
              <a:rPr lang="zh-CN" altLang="en-US" sz="2400" dirty="0">
                <a:solidFill>
                  <a:srgbClr val="41A2CD"/>
                </a:solidFill>
                <a:latin typeface="微软雅黑" panose="020B0503020204020204" pitchFamily="34" charset="-122"/>
                <a:ea typeface="微软雅黑" panose="020B0503020204020204" pitchFamily="34" charset="-122"/>
              </a:rPr>
              <a:t>数据检测</a:t>
            </a:r>
            <a:r>
              <a:rPr lang="zh-CN" altLang="en-US" sz="2400" dirty="0">
                <a:solidFill>
                  <a:srgbClr val="41A2CD"/>
                </a:solidFill>
                <a:latin typeface="微软雅黑" panose="020B0503020204020204" pitchFamily="34" charset="-122"/>
                <a:ea typeface="微软雅黑" panose="020B0503020204020204" pitchFamily="34" charset="-122"/>
              </a:rPr>
              <a:t>模型</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9" name="椭圆 8"/>
          <p:cNvSpPr/>
          <p:nvPr/>
        </p:nvSpPr>
        <p:spPr>
          <a:xfrm>
            <a:off x="6853141" y="4839529"/>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4</a:t>
            </a:r>
            <a:endParaRPr lang="zh-CN" altLang="en-US" sz="2135">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61" name="文本框 6"/>
          <p:cNvSpPr txBox="1">
            <a:spLocks noChangeArrowheads="1"/>
          </p:cNvSpPr>
          <p:nvPr/>
        </p:nvSpPr>
        <p:spPr bwMode="auto">
          <a:xfrm>
            <a:off x="4745504" y="3199163"/>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课题任务书</a:t>
            </a:r>
            <a:r>
              <a:rPr lang="zh-CN" altLang="en-US" sz="2400" dirty="0">
                <a:solidFill>
                  <a:srgbClr val="41A2CD"/>
                </a:solidFill>
                <a:latin typeface="微软雅黑" panose="020B0503020204020204" pitchFamily="34" charset="-122"/>
                <a:ea typeface="微软雅黑" panose="020B0503020204020204" pitchFamily="34" charset="-122"/>
              </a:rPr>
              <a:t>要求</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63" name="椭圆 62"/>
          <p:cNvSpPr/>
          <p:nvPr/>
        </p:nvSpPr>
        <p:spPr>
          <a:xfrm>
            <a:off x="4068666" y="3135189"/>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1</a:t>
            </a:r>
            <a:endParaRPr lang="zh-CN" altLang="en-US" sz="2135">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kumimoji="0" lang="en-US" altLang="zh-CN"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          </a:t>
            </a:r>
            <a:r>
              <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课题任务书</a:t>
            </a:r>
            <a:r>
              <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要求</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3" name="图片 3"/>
          <p:cNvPicPr>
            <a:picLocks noChangeAspect="1"/>
          </p:cNvPicPr>
          <p:nvPr>
            <p:custDataLst>
              <p:tags r:id="rId5"/>
            </p:custDataLst>
          </p:nvPr>
        </p:nvPicPr>
        <p:blipFill>
          <a:blip r:embed="rId6">
            <a:extLst>
              <a:ext uri="{28A0092B-C50C-407E-A947-70E740481C1C}">
                <a14:useLocalDpi xmlns:a14="http://schemas.microsoft.com/office/drawing/2010/main" val="0"/>
              </a:ext>
            </a:extLst>
          </a:blip>
          <a:srcRect/>
          <a:stretch>
            <a:fillRect/>
          </a:stretch>
        </p:blipFill>
        <p:spPr>
          <a:xfrm>
            <a:off x="466725" y="1590040"/>
            <a:ext cx="4467860" cy="5027930"/>
          </a:xfrm>
          <a:prstGeom prst="rect">
            <a:avLst/>
          </a:prstGeom>
          <a:noFill/>
          <a:ln>
            <a:noFill/>
          </a:ln>
        </p:spPr>
      </p:pic>
      <p:sp>
        <p:nvSpPr>
          <p:cNvPr id="13" name="矩形: 圆角 2"/>
          <p:cNvSpPr/>
          <p:nvPr/>
        </p:nvSpPr>
        <p:spPr bwMode="auto">
          <a:xfrm>
            <a:off x="608965" y="1074420"/>
            <a:ext cx="1833563" cy="49371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研究内容</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4" name="矩形: 圆角 2"/>
          <p:cNvSpPr/>
          <p:nvPr/>
        </p:nvSpPr>
        <p:spPr bwMode="auto">
          <a:xfrm>
            <a:off x="5440045" y="1105535"/>
            <a:ext cx="1833563" cy="493713"/>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预期成果</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5061" name="AutoShape 6"/>
          <p:cNvSpPr/>
          <p:nvPr/>
        </p:nvSpPr>
        <p:spPr>
          <a:xfrm>
            <a:off x="6235065" y="1724025"/>
            <a:ext cx="5567045" cy="1625600"/>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rIns="0" anchor="ctr" anchorCtr="0"/>
          <a:p>
            <a:pPr eaLnBrk="1" hangingPunct="1">
              <a:lnSpc>
                <a:spcPct val="150000"/>
              </a:lnSpc>
              <a:buNone/>
            </a:pPr>
            <a:r>
              <a:rPr sz="1600" dirty="0">
                <a:latin typeface="Times New Roman" panose="02020603050405020304" pitchFamily="18" charset="0"/>
                <a:ea typeface="微软雅黑" panose="020B0503020204020204" pitchFamily="34" charset="-122"/>
                <a:sym typeface="+mn-ea"/>
              </a:rPr>
              <a:t>（1）</a:t>
            </a:r>
            <a:r>
              <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rPr>
              <a:t>掌握社会信息融合的客户侧用能系统关键特征信息</a:t>
            </a:r>
            <a:r>
              <a:rPr kumimoji="1" lang="zh-CN" altLang="en-US" sz="1600" b="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提取技术需求及提取方法</a:t>
            </a:r>
            <a:r>
              <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rPr>
              <a:t>；</a:t>
            </a:r>
            <a:endPar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endParaRPr>
          </a:p>
          <a:p>
            <a:pPr eaLnBrk="1" hangingPunct="1">
              <a:lnSpc>
                <a:spcPct val="150000"/>
              </a:lnSpc>
              <a:buNone/>
            </a:pPr>
            <a:r>
              <a:rPr sz="1600" dirty="0">
                <a:latin typeface="Times New Roman" panose="02020603050405020304" pitchFamily="18" charset="0"/>
                <a:ea typeface="微软雅黑" panose="020B0503020204020204" pitchFamily="34" charset="-122"/>
                <a:sym typeface="+mn-ea"/>
              </a:rPr>
              <a:t>（</a:t>
            </a:r>
            <a:r>
              <a:rPr lang="en-US" sz="1600" dirty="0">
                <a:latin typeface="Times New Roman" panose="02020603050405020304" pitchFamily="18" charset="0"/>
                <a:ea typeface="微软雅黑" panose="020B0503020204020204" pitchFamily="34" charset="-122"/>
                <a:sym typeface="+mn-ea"/>
              </a:rPr>
              <a:t>2</a:t>
            </a:r>
            <a:r>
              <a:rPr sz="1600" dirty="0">
                <a:latin typeface="Times New Roman" panose="02020603050405020304" pitchFamily="18" charset="0"/>
                <a:ea typeface="微软雅黑" panose="020B0503020204020204" pitchFamily="34" charset="-122"/>
                <a:sym typeface="+mn-ea"/>
              </a:rPr>
              <a:t>）</a:t>
            </a:r>
            <a:r>
              <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rPr>
              <a:t>掌握典型场景客户侧用能关键的</a:t>
            </a:r>
            <a:r>
              <a:rPr kumimoji="1" lang="zh-CN" altLang="en-US" sz="1600" b="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信息特征</a:t>
            </a:r>
            <a:r>
              <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rPr>
              <a:t>；</a:t>
            </a:r>
            <a:endPar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endParaRPr>
          </a:p>
          <a:p>
            <a:pPr eaLnBrk="1" hangingPunct="1">
              <a:lnSpc>
                <a:spcPct val="150000"/>
              </a:lnSpc>
              <a:buNone/>
            </a:pPr>
            <a:r>
              <a:rPr sz="1600" dirty="0">
                <a:latin typeface="Times New Roman" panose="02020603050405020304" pitchFamily="18" charset="0"/>
                <a:ea typeface="微软雅黑" panose="020B0503020204020204" pitchFamily="34" charset="-122"/>
                <a:sym typeface="+mn-ea"/>
              </a:rPr>
              <a:t>（</a:t>
            </a:r>
            <a:r>
              <a:rPr lang="en-US" sz="1600" dirty="0">
                <a:latin typeface="Times New Roman" panose="02020603050405020304" pitchFamily="18" charset="0"/>
                <a:ea typeface="微软雅黑" panose="020B0503020204020204" pitchFamily="34" charset="-122"/>
                <a:sym typeface="+mn-ea"/>
              </a:rPr>
              <a:t>3</a:t>
            </a:r>
            <a:r>
              <a:rPr sz="1600" dirty="0">
                <a:latin typeface="Times New Roman" panose="02020603050405020304" pitchFamily="18" charset="0"/>
                <a:ea typeface="微软雅黑" panose="020B0503020204020204" pitchFamily="34" charset="-122"/>
                <a:sym typeface="+mn-ea"/>
              </a:rPr>
              <a:t>）</a:t>
            </a:r>
            <a:r>
              <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rPr>
              <a:t>掌握大数据条件下的</a:t>
            </a:r>
            <a:r>
              <a:rPr kumimoji="1" lang="zh-CN" altLang="en-US" sz="1600" b="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数据清洗与数据挖掘方法</a:t>
            </a:r>
            <a:r>
              <a:rPr kumimoji="1" lang="zh-CN" altLang="en-US" sz="1600" b="0" noProof="0" dirty="0">
                <a:ln>
                  <a:noFill/>
                </a:ln>
                <a:effectLst/>
                <a:uLnTx/>
                <a:uFillTx/>
                <a:latin typeface="微软雅黑" panose="020B0503020204020204" pitchFamily="34" charset="-122"/>
                <a:ea typeface="微软雅黑" panose="020B0503020204020204" pitchFamily="34" charset="-122"/>
                <a:sym typeface="+mn-ea"/>
              </a:rPr>
              <a:t>。</a:t>
            </a:r>
            <a:endParaRPr lang="zh-CN" altLang="en-US" sz="1600" b="0" dirty="0">
              <a:latin typeface="Times New Roman" panose="02020603050405020304" pitchFamily="18" charset="0"/>
              <a:ea typeface="微软雅黑" panose="020B0503020204020204" pitchFamily="34" charset="-122"/>
            </a:endParaRPr>
          </a:p>
        </p:txBody>
      </p:sp>
      <p:sp>
        <p:nvSpPr>
          <p:cNvPr id="45062" name="AutoShape 5"/>
          <p:cNvSpPr/>
          <p:nvPr/>
        </p:nvSpPr>
        <p:spPr>
          <a:xfrm>
            <a:off x="6235065" y="3795395"/>
            <a:ext cx="5567045" cy="2665730"/>
          </a:xfrm>
          <a:prstGeom prst="flowChartAlternateProcess">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0" rIns="0" anchor="ctr" anchorCtr="0"/>
          <a:p>
            <a:pPr algn="just" eaLnBrk="1" hangingPunct="1">
              <a:lnSpc>
                <a:spcPct val="130000"/>
              </a:lnSpc>
              <a:buNone/>
            </a:pPr>
            <a:r>
              <a:rPr sz="1600" b="0" dirty="0">
                <a:latin typeface="Times New Roman" panose="02020603050405020304" pitchFamily="18" charset="0"/>
                <a:ea typeface="微软雅黑" panose="020B0503020204020204" pitchFamily="34" charset="-122"/>
              </a:rPr>
              <a:t>（1）提出社会信息融合下客户侧用能系统</a:t>
            </a:r>
            <a:r>
              <a:rPr sz="1600" b="0" dirty="0">
                <a:solidFill>
                  <a:srgbClr val="FF0000"/>
                </a:solidFill>
                <a:latin typeface="Times New Roman" panose="02020603050405020304" pitchFamily="18" charset="0"/>
                <a:ea typeface="微软雅黑" panose="020B0503020204020204" pitchFamily="34" charset="-122"/>
              </a:rPr>
              <a:t>关键特征信息提取方法</a:t>
            </a:r>
            <a:r>
              <a:rPr sz="1600" b="0" dirty="0">
                <a:latin typeface="Times New Roman" panose="02020603050405020304" pitchFamily="18" charset="0"/>
                <a:ea typeface="微软雅黑" panose="020B0503020204020204" pitchFamily="34" charset="-122"/>
              </a:rPr>
              <a:t>；</a:t>
            </a:r>
            <a:endParaRPr sz="1600" b="0" dirty="0">
              <a:latin typeface="Times New Roman" panose="02020603050405020304" pitchFamily="18" charset="0"/>
              <a:ea typeface="微软雅黑" panose="020B0503020204020204" pitchFamily="34" charset="-122"/>
            </a:endParaRPr>
          </a:p>
          <a:p>
            <a:pPr algn="just" eaLnBrk="1" hangingPunct="1">
              <a:lnSpc>
                <a:spcPct val="130000"/>
              </a:lnSpc>
              <a:buNone/>
            </a:pPr>
            <a:r>
              <a:rPr sz="1600" b="0" dirty="0">
                <a:latin typeface="Times New Roman" panose="02020603050405020304" pitchFamily="18" charset="0"/>
                <a:ea typeface="微软雅黑" panose="020B0503020204020204" pitchFamily="34" charset="-122"/>
              </a:rPr>
              <a:t>（2）基于用户侧在商业楼宇、工业企业及园区场景下客户侧用能关键的信息特征，提出</a:t>
            </a:r>
            <a:r>
              <a:rPr sz="1600" b="0" dirty="0">
                <a:solidFill>
                  <a:srgbClr val="FF0000"/>
                </a:solidFill>
                <a:latin typeface="Times New Roman" panose="02020603050405020304" pitchFamily="18" charset="0"/>
                <a:ea typeface="微软雅黑" panose="020B0503020204020204" pitchFamily="34" charset="-122"/>
              </a:rPr>
              <a:t>数据清洗与数据挖掘方案</a:t>
            </a:r>
            <a:r>
              <a:rPr lang="zh-CN" sz="1600" b="0" dirty="0">
                <a:latin typeface="Times New Roman" panose="02020603050405020304" pitchFamily="18" charset="0"/>
                <a:ea typeface="微软雅黑" panose="020B0503020204020204" pitchFamily="34" charset="-122"/>
              </a:rPr>
              <a:t>；</a:t>
            </a:r>
            <a:endParaRPr sz="1600" b="0" dirty="0">
              <a:latin typeface="Times New Roman" panose="02020603050405020304" pitchFamily="18" charset="0"/>
              <a:ea typeface="微软雅黑" panose="020B0503020204020204" pitchFamily="34" charset="-122"/>
            </a:endParaRPr>
          </a:p>
          <a:p>
            <a:pPr algn="just" eaLnBrk="1" hangingPunct="1">
              <a:lnSpc>
                <a:spcPct val="130000"/>
              </a:lnSpc>
              <a:buNone/>
            </a:pPr>
            <a:r>
              <a:rPr sz="1600" b="0" dirty="0">
                <a:latin typeface="Times New Roman" panose="02020603050405020304" pitchFamily="18" charset="0"/>
                <a:ea typeface="微软雅黑" panose="020B0503020204020204" pitchFamily="34" charset="-122"/>
              </a:rPr>
              <a:t>（3）申请发明专利</a:t>
            </a:r>
            <a:r>
              <a:rPr sz="1600" b="0" dirty="0">
                <a:solidFill>
                  <a:srgbClr val="FF0000"/>
                </a:solidFill>
                <a:latin typeface="Times New Roman" panose="02020603050405020304" pitchFamily="18" charset="0"/>
                <a:ea typeface="微软雅黑" panose="020B0503020204020204" pitchFamily="34" charset="-122"/>
              </a:rPr>
              <a:t> 2 </a:t>
            </a:r>
            <a:r>
              <a:rPr sz="1600" b="0" dirty="0">
                <a:latin typeface="Times New Roman" panose="02020603050405020304" pitchFamily="18" charset="0"/>
                <a:ea typeface="微软雅黑" panose="020B0503020204020204" pitchFamily="34" charset="-122"/>
              </a:rPr>
              <a:t>项</a:t>
            </a:r>
            <a:r>
              <a:rPr lang="zh-CN" sz="1600" b="0" dirty="0">
                <a:latin typeface="Times New Roman" panose="02020603050405020304" pitchFamily="18" charset="0"/>
                <a:ea typeface="微软雅黑" panose="020B0503020204020204" pitchFamily="34" charset="-122"/>
              </a:rPr>
              <a:t>；（</a:t>
            </a:r>
            <a:r>
              <a:rPr lang="zh-CN" sz="1600" b="0" dirty="0">
                <a:solidFill>
                  <a:srgbClr val="FF0000"/>
                </a:solidFill>
                <a:latin typeface="Times New Roman" panose="02020603050405020304" pitchFamily="18" charset="0"/>
                <a:ea typeface="微软雅黑" panose="020B0503020204020204" pitchFamily="34" charset="-122"/>
              </a:rPr>
              <a:t>已完成</a:t>
            </a:r>
            <a:r>
              <a:rPr lang="en-US" altLang="zh-CN" sz="1600" b="0" dirty="0">
                <a:solidFill>
                  <a:srgbClr val="FF0000"/>
                </a:solidFill>
                <a:latin typeface="Times New Roman" panose="02020603050405020304" pitchFamily="18" charset="0"/>
                <a:ea typeface="微软雅黑" panose="020B0503020204020204" pitchFamily="34" charset="-122"/>
              </a:rPr>
              <a:t>1</a:t>
            </a:r>
            <a:r>
              <a:rPr lang="zh-CN" sz="1600" b="0" dirty="0">
                <a:solidFill>
                  <a:srgbClr val="FF0000"/>
                </a:solidFill>
                <a:latin typeface="Times New Roman" panose="02020603050405020304" pitchFamily="18" charset="0"/>
                <a:ea typeface="微软雅黑" panose="020B0503020204020204" pitchFamily="34" charset="-122"/>
              </a:rPr>
              <a:t>项</a:t>
            </a:r>
            <a:r>
              <a:rPr lang="zh-CN" sz="1600" b="0" dirty="0">
                <a:latin typeface="Times New Roman" panose="02020603050405020304" pitchFamily="18" charset="0"/>
                <a:ea typeface="微软雅黑" panose="020B0503020204020204" pitchFamily="34" charset="-122"/>
              </a:rPr>
              <a:t>）</a:t>
            </a:r>
            <a:endParaRPr sz="1600" b="0" dirty="0">
              <a:latin typeface="Times New Roman" panose="02020603050405020304" pitchFamily="18" charset="0"/>
              <a:ea typeface="微软雅黑" panose="020B0503020204020204" pitchFamily="34" charset="-122"/>
            </a:endParaRPr>
          </a:p>
          <a:p>
            <a:pPr algn="just" eaLnBrk="1" hangingPunct="1">
              <a:lnSpc>
                <a:spcPct val="130000"/>
              </a:lnSpc>
              <a:buNone/>
            </a:pPr>
            <a:r>
              <a:rPr sz="1600" b="0" dirty="0">
                <a:latin typeface="Times New Roman" panose="02020603050405020304" pitchFamily="18" charset="0"/>
                <a:ea typeface="微软雅黑" panose="020B0503020204020204" pitchFamily="34" charset="-122"/>
              </a:rPr>
              <a:t>（4）发表核心期刊或三大检索论文</a:t>
            </a:r>
            <a:r>
              <a:rPr sz="1600" b="0" dirty="0">
                <a:solidFill>
                  <a:srgbClr val="FF0000"/>
                </a:solidFill>
                <a:latin typeface="Times New Roman" panose="02020603050405020304" pitchFamily="18" charset="0"/>
                <a:ea typeface="微软雅黑" panose="020B0503020204020204" pitchFamily="34" charset="-122"/>
              </a:rPr>
              <a:t> 2</a:t>
            </a:r>
            <a:r>
              <a:rPr sz="1600" b="0" dirty="0">
                <a:latin typeface="Times New Roman" panose="02020603050405020304" pitchFamily="18" charset="0"/>
                <a:ea typeface="微软雅黑" panose="020B0503020204020204" pitchFamily="34" charset="-122"/>
              </a:rPr>
              <a:t> 篇</a:t>
            </a:r>
            <a:r>
              <a:rPr lang="zh-CN" sz="1600" b="0" dirty="0">
                <a:latin typeface="Times New Roman" panose="02020603050405020304" pitchFamily="18" charset="0"/>
                <a:ea typeface="微软雅黑" panose="020B0503020204020204" pitchFamily="34" charset="-122"/>
              </a:rPr>
              <a:t>；（</a:t>
            </a:r>
            <a:r>
              <a:rPr lang="zh-CN" sz="1600" b="0" dirty="0">
                <a:solidFill>
                  <a:srgbClr val="FF0000"/>
                </a:solidFill>
                <a:latin typeface="Times New Roman" panose="02020603050405020304" pitchFamily="18" charset="0"/>
                <a:ea typeface="微软雅黑" panose="020B0503020204020204" pitchFamily="34" charset="-122"/>
              </a:rPr>
              <a:t>已完成</a:t>
            </a:r>
            <a:r>
              <a:rPr lang="en-US" altLang="zh-CN" sz="1600" b="0" dirty="0">
                <a:solidFill>
                  <a:srgbClr val="FF0000"/>
                </a:solidFill>
                <a:latin typeface="Times New Roman" panose="02020603050405020304" pitchFamily="18" charset="0"/>
                <a:ea typeface="微软雅黑" panose="020B0503020204020204" pitchFamily="34" charset="-122"/>
              </a:rPr>
              <a:t>1</a:t>
            </a:r>
            <a:r>
              <a:rPr lang="zh-CN" altLang="en-US" sz="1600" b="0" dirty="0">
                <a:solidFill>
                  <a:srgbClr val="FF0000"/>
                </a:solidFill>
                <a:latin typeface="Times New Roman" panose="02020603050405020304" pitchFamily="18" charset="0"/>
                <a:ea typeface="微软雅黑" panose="020B0503020204020204" pitchFamily="34" charset="-122"/>
              </a:rPr>
              <a:t>篇</a:t>
            </a:r>
            <a:r>
              <a:rPr lang="zh-CN" sz="1600" b="0" dirty="0">
                <a:latin typeface="Times New Roman" panose="02020603050405020304" pitchFamily="18" charset="0"/>
                <a:ea typeface="微软雅黑" panose="020B0503020204020204" pitchFamily="34" charset="-122"/>
              </a:rPr>
              <a:t>）</a:t>
            </a:r>
            <a:endParaRPr sz="1600" b="0" dirty="0">
              <a:latin typeface="Times New Roman" panose="02020603050405020304" pitchFamily="18" charset="0"/>
              <a:ea typeface="微软雅黑" panose="020B0503020204020204" pitchFamily="34" charset="-122"/>
            </a:endParaRPr>
          </a:p>
          <a:p>
            <a:pPr algn="just" eaLnBrk="1" hangingPunct="1">
              <a:lnSpc>
                <a:spcPct val="130000"/>
              </a:lnSpc>
              <a:buNone/>
            </a:pPr>
            <a:r>
              <a:rPr sz="1600" b="0" dirty="0">
                <a:latin typeface="Times New Roman" panose="02020603050405020304" pitchFamily="18" charset="0"/>
                <a:ea typeface="微软雅黑" panose="020B0503020204020204" pitchFamily="34" charset="-122"/>
              </a:rPr>
              <a:t>（5）提交《社会信息融合的客户侧用能系统关键特征信息提取技术研究报告》</a:t>
            </a:r>
            <a:endParaRPr sz="1600" b="0" dirty="0">
              <a:latin typeface="Times New Roman" panose="02020603050405020304" pitchFamily="18" charset="0"/>
              <a:ea typeface="微软雅黑" panose="020B0503020204020204" pitchFamily="34" charset="-122"/>
            </a:endParaRPr>
          </a:p>
        </p:txBody>
      </p:sp>
      <p:sp>
        <p:nvSpPr>
          <p:cNvPr id="21" name="圆角矩形 5"/>
          <p:cNvSpPr>
            <a:spLocks noChangeArrowheads="1"/>
          </p:cNvSpPr>
          <p:nvPr/>
        </p:nvSpPr>
        <p:spPr bwMode="auto">
          <a:xfrm>
            <a:off x="5418773" y="3795395"/>
            <a:ext cx="558800" cy="2665413"/>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考核指标</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22" name="圆角矩形 5"/>
          <p:cNvSpPr>
            <a:spLocks noChangeArrowheads="1"/>
          </p:cNvSpPr>
          <p:nvPr/>
        </p:nvSpPr>
        <p:spPr bwMode="auto">
          <a:xfrm>
            <a:off x="5418773" y="1761808"/>
            <a:ext cx="558800" cy="1587500"/>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nchorCtr="1"/>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预期目标</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61" name="文本框 6"/>
          <p:cNvSpPr txBox="1">
            <a:spLocks noChangeArrowheads="1"/>
          </p:cNvSpPr>
          <p:nvPr/>
        </p:nvSpPr>
        <p:spPr bwMode="auto">
          <a:xfrm>
            <a:off x="5134124" y="3348388"/>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数据修复</a:t>
            </a:r>
            <a:r>
              <a:rPr lang="zh-CN" altLang="en-US" sz="2400" dirty="0">
                <a:solidFill>
                  <a:srgbClr val="41A2CD"/>
                </a:solidFill>
                <a:latin typeface="微软雅黑" panose="020B0503020204020204" pitchFamily="34" charset="-122"/>
                <a:ea typeface="微软雅黑" panose="020B0503020204020204" pitchFamily="34" charset="-122"/>
              </a:rPr>
              <a:t>模型</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63" name="椭圆 62"/>
          <p:cNvSpPr/>
          <p:nvPr/>
        </p:nvSpPr>
        <p:spPr>
          <a:xfrm>
            <a:off x="4457286" y="3284414"/>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2</a:t>
            </a:r>
            <a:endParaRPr lang="zh-CN" altLang="en-US" sz="2135">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1" descr="C:\Users\刘洋\Desktop\时序数据插补\网络总体结构 - 中文.png网络总体结构 - 中文"/>
          <p:cNvPicPr>
            <a:picLocks noChangeAspect="1"/>
          </p:cNvPicPr>
          <p:nvPr>
            <p:custDataLst>
              <p:tags r:id="rId1"/>
            </p:custDataLst>
          </p:nvPr>
        </p:nvPicPr>
        <p:blipFill>
          <a:blip r:embed="rId2"/>
          <a:srcRect/>
          <a:stretch>
            <a:fillRect/>
          </a:stretch>
        </p:blipFill>
        <p:spPr>
          <a:xfrm>
            <a:off x="4087495" y="1124585"/>
            <a:ext cx="3406775" cy="5373370"/>
          </a:xfrm>
          <a:prstGeom prst="rect">
            <a:avLst/>
          </a:prstGeom>
        </p:spPr>
      </p:pic>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lang="en-US" altLang="zh-CN"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zh-CN" altLang="en-US"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研究进展与成果</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4"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sp>
        <p:nvSpPr>
          <p:cNvPr id="2" name="矩形: 圆角 2"/>
          <p:cNvSpPr/>
          <p:nvPr/>
        </p:nvSpPr>
        <p:spPr bwMode="auto">
          <a:xfrm>
            <a:off x="1899285" y="1239520"/>
            <a:ext cx="3990975" cy="49403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能耗数据补全修复模型</a:t>
            </a: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TMI</a:t>
            </a:r>
            <a:endPar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1203" name="文本框 10"/>
          <p:cNvSpPr txBox="1"/>
          <p:nvPr/>
        </p:nvSpPr>
        <p:spPr>
          <a:xfrm>
            <a:off x="1899920" y="3818890"/>
            <a:ext cx="1988820" cy="1037590"/>
          </a:xfrm>
          <a:prstGeom prst="rect">
            <a:avLst/>
          </a:prstGeom>
          <a:noFill/>
          <a:ln w="19050" cap="flat" cmpd="sng">
            <a:solidFill>
              <a:srgbClr val="000000"/>
            </a:solidFill>
            <a:prstDash val="sysDash"/>
            <a:miter/>
            <a:headEnd type="none" w="med" len="med"/>
            <a:tailEnd type="none" w="med" len="med"/>
          </a:ln>
        </p:spPr>
        <p:txBody>
          <a:bodyPr wrap="square">
            <a:spAutoFit/>
          </a:bodyPr>
          <a:p>
            <a:pPr algn="just" eaLnBrk="1" hangingPunct="1">
              <a:lnSpc>
                <a:spcPct val="110000"/>
              </a:lnSpc>
            </a:pPr>
            <a:r>
              <a:rPr lang="zh-CN" sz="1400" b="0" dirty="0">
                <a:solidFill>
                  <a:srgbClr val="C00000"/>
                </a:solidFill>
                <a:latin typeface="微软雅黑" panose="020B0503020204020204" pitchFamily="34" charset="-122"/>
                <a:ea typeface="微软雅黑" panose="020B0503020204020204" pitchFamily="34" charset="-122"/>
              </a:rPr>
              <a:t>记忆组件</a:t>
            </a:r>
            <a:r>
              <a:rPr lang="zh-CN" sz="1400" b="0" dirty="0">
                <a:solidFill>
                  <a:srgbClr val="000000"/>
                </a:solidFill>
                <a:latin typeface="微软雅黑" panose="020B0503020204020204" pitchFamily="34" charset="-122"/>
                <a:ea typeface="微软雅黑" panose="020B0503020204020204" pitchFamily="34" charset="-122"/>
              </a:rPr>
              <a:t>存储电能数据长期的周期性、季节性、趋势性特征，提高数据修复拟合能力。</a:t>
            </a:r>
            <a:endParaRPr lang="zh-CN" sz="1400" b="0" dirty="0">
              <a:solidFill>
                <a:srgbClr val="000000"/>
              </a:solidFill>
              <a:latin typeface="微软雅黑" panose="020B0503020204020204" pitchFamily="34" charset="-122"/>
              <a:ea typeface="微软雅黑" panose="020B0503020204020204" pitchFamily="34" charset="-122"/>
            </a:endParaRPr>
          </a:p>
        </p:txBody>
      </p:sp>
      <p:sp>
        <p:nvSpPr>
          <p:cNvPr id="74" name="文本框 10"/>
          <p:cNvSpPr txBox="1"/>
          <p:nvPr/>
        </p:nvSpPr>
        <p:spPr>
          <a:xfrm>
            <a:off x="7882890" y="3582035"/>
            <a:ext cx="2692400" cy="1274445"/>
          </a:xfrm>
          <a:prstGeom prst="rect">
            <a:avLst/>
          </a:prstGeom>
          <a:noFill/>
          <a:ln w="19050" cap="flat" cmpd="sng">
            <a:solidFill>
              <a:srgbClr val="000000"/>
            </a:solidFill>
            <a:prstDash val="sysDash"/>
            <a:miter/>
            <a:headEnd type="none" w="med" len="med"/>
            <a:tailEnd type="none" w="med" len="med"/>
          </a:ln>
        </p:spPr>
        <p:txBody>
          <a:bodyPr>
            <a:spAutoFit/>
          </a:bodyPr>
          <a:p>
            <a:pPr algn="just" eaLnBrk="1" hangingPunct="1">
              <a:lnSpc>
                <a:spcPct val="110000"/>
              </a:lnSpc>
            </a:pPr>
            <a:r>
              <a:rPr lang="zh-CN" sz="1400" b="0" dirty="0">
                <a:solidFill>
                  <a:srgbClr val="C00000"/>
                </a:solidFill>
                <a:latin typeface="微软雅黑" panose="020B0503020204020204" pitchFamily="34" charset="-122"/>
                <a:ea typeface="微软雅黑" panose="020B0503020204020204" pitchFamily="34" charset="-122"/>
                <a:sym typeface="+mn-ea"/>
              </a:rPr>
              <a:t>注意力机制</a:t>
            </a:r>
            <a:r>
              <a:rPr lang="zh-CN" sz="1400" b="0" dirty="0">
                <a:solidFill>
                  <a:srgbClr val="000000"/>
                </a:solidFill>
                <a:latin typeface="微软雅黑" panose="020B0503020204020204" pitchFamily="34" charset="-122"/>
                <a:ea typeface="微软雅黑" panose="020B0503020204020204" pitchFamily="34" charset="-122"/>
                <a:sym typeface="+mn-ea"/>
              </a:rPr>
              <a:t>能够用于捕获能耗数据各项间的</a:t>
            </a:r>
            <a:r>
              <a:rPr lang="zh-CN" sz="1400" b="0" dirty="0">
                <a:solidFill>
                  <a:srgbClr val="C00000"/>
                </a:solidFill>
                <a:latin typeface="微软雅黑" panose="020B0503020204020204" pitchFamily="34" charset="-122"/>
                <a:ea typeface="微软雅黑" panose="020B0503020204020204" pitchFamily="34" charset="-122"/>
                <a:sym typeface="+mn-ea"/>
              </a:rPr>
              <a:t>长期和短期相关性信息</a:t>
            </a:r>
            <a:r>
              <a:rPr lang="zh-CN" sz="1400" b="0" dirty="0">
                <a:solidFill>
                  <a:srgbClr val="000000"/>
                </a:solidFill>
                <a:latin typeface="微软雅黑" panose="020B0503020204020204" pitchFamily="34" charset="-122"/>
                <a:ea typeface="微软雅黑" panose="020B0503020204020204" pitchFamily="34" charset="-122"/>
                <a:sym typeface="+mn-ea"/>
              </a:rPr>
              <a:t>。同时，在多头注意力中，不同的注意力头可以着重学习时间模式的不同方面。</a:t>
            </a:r>
            <a:endParaRPr lang="zh-CN" sz="1400" b="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 descr="C:\Users\刘洋\Desktop\时序数据插补\3.jpg3"/>
          <p:cNvPicPr>
            <a:picLocks noChangeAspect="1"/>
          </p:cNvPicPr>
          <p:nvPr/>
        </p:nvPicPr>
        <p:blipFill>
          <a:blip r:embed="rId1"/>
          <a:srcRect/>
          <a:stretch>
            <a:fillRect/>
          </a:stretch>
        </p:blipFill>
        <p:spPr>
          <a:xfrm>
            <a:off x="1447165" y="3891280"/>
            <a:ext cx="3471545" cy="2778125"/>
          </a:xfrm>
          <a:prstGeom prst="rect">
            <a:avLst/>
          </a:prstGeom>
        </p:spPr>
      </p:pic>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lang="en-US" altLang="zh-CN"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zh-CN" altLang="en-US"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研究进展与成果</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pic>
        <p:nvPicPr>
          <p:cNvPr id="24" name="图片 23" descr="1"/>
          <p:cNvPicPr>
            <a:picLocks noChangeAspect="1"/>
          </p:cNvPicPr>
          <p:nvPr/>
        </p:nvPicPr>
        <p:blipFill>
          <a:blip r:embed="rId6"/>
          <a:srcRect b="15699"/>
          <a:stretch>
            <a:fillRect/>
          </a:stretch>
        </p:blipFill>
        <p:spPr>
          <a:xfrm>
            <a:off x="6259195" y="1311910"/>
            <a:ext cx="5582920" cy="1662430"/>
          </a:xfrm>
          <a:prstGeom prst="rect">
            <a:avLst/>
          </a:prstGeom>
        </p:spPr>
      </p:pic>
      <p:pic>
        <p:nvPicPr>
          <p:cNvPr id="25" name="图片 24" descr="5"/>
          <p:cNvPicPr>
            <a:picLocks noChangeAspect="1"/>
          </p:cNvPicPr>
          <p:nvPr/>
        </p:nvPicPr>
        <p:blipFill>
          <a:blip r:embed="rId7"/>
          <a:srcRect b="15309"/>
          <a:stretch>
            <a:fillRect/>
          </a:stretch>
        </p:blipFill>
        <p:spPr>
          <a:xfrm>
            <a:off x="6259830" y="3071495"/>
            <a:ext cx="5580380" cy="1659255"/>
          </a:xfrm>
          <a:prstGeom prst="rect">
            <a:avLst/>
          </a:prstGeom>
        </p:spPr>
      </p:pic>
      <p:pic>
        <p:nvPicPr>
          <p:cNvPr id="26" name="图片 25" descr="9"/>
          <p:cNvPicPr>
            <a:picLocks noChangeAspect="1"/>
          </p:cNvPicPr>
          <p:nvPr/>
        </p:nvPicPr>
        <p:blipFill>
          <a:blip r:embed="rId8"/>
          <a:srcRect b="15784"/>
          <a:stretch>
            <a:fillRect/>
          </a:stretch>
        </p:blipFill>
        <p:spPr>
          <a:xfrm>
            <a:off x="6259195" y="4828540"/>
            <a:ext cx="5560695" cy="1654810"/>
          </a:xfrm>
          <a:prstGeom prst="rect">
            <a:avLst/>
          </a:prstGeom>
        </p:spPr>
      </p:pic>
      <p:pic>
        <p:nvPicPr>
          <p:cNvPr id="30" name="图片 2" descr="C:\Users\刘洋\Desktop\时序数据插补\1.jpg1"/>
          <p:cNvPicPr>
            <a:picLocks noChangeAspect="1"/>
          </p:cNvPicPr>
          <p:nvPr/>
        </p:nvPicPr>
        <p:blipFill>
          <a:blip r:embed="rId9"/>
          <a:srcRect/>
          <a:stretch>
            <a:fillRect/>
          </a:stretch>
        </p:blipFill>
        <p:spPr>
          <a:xfrm>
            <a:off x="1448435" y="1293495"/>
            <a:ext cx="3470275" cy="2776220"/>
          </a:xfrm>
          <a:prstGeom prst="rect">
            <a:avLst/>
          </a:prstGeom>
        </p:spPr>
      </p:pic>
      <p:sp>
        <p:nvSpPr>
          <p:cNvPr id="33" name="圆角矩形 5"/>
          <p:cNvSpPr>
            <a:spLocks noChangeArrowheads="1"/>
          </p:cNvSpPr>
          <p:nvPr/>
        </p:nvSpPr>
        <p:spPr bwMode="auto">
          <a:xfrm>
            <a:off x="5633085" y="1311910"/>
            <a:ext cx="558800" cy="1617980"/>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真实数据</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34" name="圆角矩形 5"/>
          <p:cNvSpPr>
            <a:spLocks noChangeArrowheads="1"/>
          </p:cNvSpPr>
          <p:nvPr/>
        </p:nvSpPr>
        <p:spPr bwMode="auto">
          <a:xfrm>
            <a:off x="5633085" y="3072130"/>
            <a:ext cx="558800" cy="1617980"/>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模拟缺失</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35" name="圆角矩形 5"/>
          <p:cNvSpPr>
            <a:spLocks noChangeArrowheads="1"/>
          </p:cNvSpPr>
          <p:nvPr/>
        </p:nvSpPr>
        <p:spPr bwMode="auto">
          <a:xfrm>
            <a:off x="5633085" y="4870450"/>
            <a:ext cx="558800" cy="1617980"/>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数据补全</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36" name="圆角矩形 5"/>
          <p:cNvSpPr>
            <a:spLocks noChangeArrowheads="1"/>
          </p:cNvSpPr>
          <p:nvPr/>
        </p:nvSpPr>
        <p:spPr bwMode="auto">
          <a:xfrm>
            <a:off x="703580" y="1599565"/>
            <a:ext cx="783590" cy="4888230"/>
          </a:xfrm>
          <a:prstGeom prst="roundRect">
            <a:avLst>
              <a:gd name="adj" fmla="val 16667"/>
            </a:avLst>
          </a:prstGeom>
          <a:solidFill>
            <a:schemeClr val="accent1">
              <a:lumMod val="90000"/>
            </a:schemeClr>
          </a:solidFill>
          <a:ln w="50800" algn="ctr">
            <a:solidFill>
              <a:schemeClr val="bg1"/>
            </a:solidFill>
            <a:round/>
          </a:ln>
          <a:effectLst>
            <a:outerShdw dist="20000" dir="5400000" rotWithShape="0">
              <a:srgbClr val="000000">
                <a:alpha val="37999"/>
              </a:srgbClr>
            </a:outerShdw>
          </a:effectLst>
        </p:spPr>
        <p:txBody>
          <a:bodyPr anchor="ctr"/>
          <a:lstStyle>
            <a:lvl1pPr>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rPr>
              <a:t>针对不同数据缺失率的数据补全性能横向对比</a:t>
            </a: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1" i="0" u="none" strike="noStrike" kern="1200" cap="none" spc="0" normalizeH="0" baseline="0" noProof="0" smtClean="0">
              <a:ln>
                <a:noFill/>
              </a:ln>
              <a:solidFill>
                <a:srgbClr val="FFFFFF"/>
              </a:solidFill>
              <a:effectLst/>
              <a:uLnTx/>
              <a:uFillTx/>
              <a:latin typeface="微软雅黑" panose="020B0503020204020204" pitchFamily="34" charset="-122"/>
              <a:ea typeface="黑体" panose="02010609060101010101" pitchFamily="49" charset="-122"/>
              <a:cs typeface="+mn-cs"/>
            </a:endParaRPr>
          </a:p>
        </p:txBody>
      </p:sp>
      <p:sp>
        <p:nvSpPr>
          <p:cNvPr id="23" name="矩形: 圆角 2"/>
          <p:cNvSpPr/>
          <p:nvPr/>
        </p:nvSpPr>
        <p:spPr bwMode="auto">
          <a:xfrm>
            <a:off x="703580" y="1078865"/>
            <a:ext cx="2745740" cy="49403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TMI</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数据补全效果</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166" y="86375"/>
            <a:ext cx="906575" cy="895060"/>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33549" y="82363"/>
            <a:ext cx="2028825" cy="918623"/>
          </a:xfrm>
          <a:prstGeom prst="rect">
            <a:avLst/>
          </a:prstGeom>
        </p:spPr>
      </p:pic>
      <p:sp>
        <p:nvSpPr>
          <p:cNvPr id="61" name="文本框 6"/>
          <p:cNvSpPr txBox="1">
            <a:spLocks noChangeArrowheads="1"/>
          </p:cNvSpPr>
          <p:nvPr/>
        </p:nvSpPr>
        <p:spPr bwMode="auto">
          <a:xfrm>
            <a:off x="5650379" y="319916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charset="0"/>
                <a:ea typeface="方正宋刻本秀楷简体" panose="02000000000000000000" pitchFamily="2" charset="-122"/>
              </a:defRPr>
            </a:lvl1pPr>
            <a:lvl2pPr marL="742950" indent="-285750">
              <a:defRPr sz="1300">
                <a:solidFill>
                  <a:schemeClr val="tx1"/>
                </a:solidFill>
                <a:latin typeface="Calibri Light" panose="020F0302020204030204" charset="0"/>
                <a:ea typeface="方正宋刻本秀楷简体" panose="02000000000000000000" pitchFamily="2" charset="-122"/>
              </a:defRPr>
            </a:lvl2pPr>
            <a:lvl3pPr marL="1143000" indent="-228600">
              <a:defRPr sz="1300">
                <a:solidFill>
                  <a:schemeClr val="tx1"/>
                </a:solidFill>
                <a:latin typeface="Calibri Light" panose="020F0302020204030204" charset="0"/>
                <a:ea typeface="方正宋刻本秀楷简体" panose="02000000000000000000" pitchFamily="2" charset="-122"/>
              </a:defRPr>
            </a:lvl3pPr>
            <a:lvl4pPr marL="1600200" indent="-228600">
              <a:defRPr sz="1300">
                <a:solidFill>
                  <a:schemeClr val="tx1"/>
                </a:solidFill>
                <a:latin typeface="Calibri Light" panose="020F0302020204030204" charset="0"/>
                <a:ea typeface="方正宋刻本秀楷简体" panose="02000000000000000000" pitchFamily="2" charset="-122"/>
              </a:defRPr>
            </a:lvl4pPr>
            <a:lvl5pPr marL="2057400" indent="-228600">
              <a:defRPr sz="1300">
                <a:solidFill>
                  <a:schemeClr val="tx1"/>
                </a:solidFill>
                <a:latin typeface="Calibri Light" panose="020F030202020403020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charset="0"/>
                <a:ea typeface="方正宋刻本秀楷简体" panose="02000000000000000000" pitchFamily="2" charset="-122"/>
              </a:defRPr>
            </a:lvl9pPr>
          </a:lstStyle>
          <a:p>
            <a:pPr algn="l" fontAlgn="base">
              <a:spcBef>
                <a:spcPct val="0"/>
              </a:spcBef>
              <a:spcAft>
                <a:spcPct val="0"/>
              </a:spcAft>
              <a:defRPr/>
            </a:pPr>
            <a:r>
              <a:rPr lang="zh-CN" altLang="en-US" sz="2400" dirty="0">
                <a:solidFill>
                  <a:srgbClr val="41A2CD"/>
                </a:solidFill>
                <a:latin typeface="微软雅黑" panose="020B0503020204020204" pitchFamily="34" charset="-122"/>
                <a:ea typeface="微软雅黑" panose="020B0503020204020204" pitchFamily="34" charset="-122"/>
              </a:rPr>
              <a:t>特征提取</a:t>
            </a:r>
            <a:r>
              <a:rPr lang="zh-CN" altLang="en-US" sz="2400" dirty="0">
                <a:solidFill>
                  <a:srgbClr val="41A2CD"/>
                </a:solidFill>
                <a:latin typeface="微软雅黑" panose="020B0503020204020204" pitchFamily="34" charset="-122"/>
                <a:ea typeface="微软雅黑" panose="020B0503020204020204" pitchFamily="34" charset="-122"/>
              </a:rPr>
              <a:t>模型</a:t>
            </a:r>
            <a:endParaRPr lang="zh-CN" altLang="en-US" sz="2400" dirty="0">
              <a:solidFill>
                <a:srgbClr val="41A2CD"/>
              </a:solidFill>
              <a:latin typeface="微软雅黑" panose="020B0503020204020204" pitchFamily="34" charset="-122"/>
              <a:ea typeface="微软雅黑" panose="020B0503020204020204" pitchFamily="34" charset="-122"/>
            </a:endParaRPr>
          </a:p>
        </p:txBody>
      </p:sp>
      <p:sp>
        <p:nvSpPr>
          <p:cNvPr id="63" name="椭圆 62"/>
          <p:cNvSpPr/>
          <p:nvPr/>
        </p:nvSpPr>
        <p:spPr>
          <a:xfrm>
            <a:off x="4973541" y="3135189"/>
            <a:ext cx="587829" cy="587829"/>
          </a:xfrm>
          <a:prstGeom prst="ellipse">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35">
                <a:latin typeface="+mj-lt"/>
              </a:rPr>
              <a:t>3</a:t>
            </a:r>
            <a:endParaRPr lang="zh-CN" altLang="en-US" sz="2135">
              <a:latin typeface="+mj-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368"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7" name="矩形 6"/>
          <p:cNvSpPr/>
          <p:nvPr/>
        </p:nvSpPr>
        <p:spPr>
          <a:xfrm>
            <a:off x="4918919" y="6669229"/>
            <a:ext cx="2354111"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9831125" y="6669229"/>
            <a:ext cx="2363255" cy="18877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2442565"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7373241" y="6669229"/>
            <a:ext cx="2357659" cy="188775"/>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5" name="矩形 14"/>
          <p:cNvSpPr/>
          <p:nvPr/>
        </p:nvSpPr>
        <p:spPr>
          <a:xfrm>
            <a:off x="-1945" y="0"/>
            <a:ext cx="4771209"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r>
              <a:rPr lang="en-US" altLang="zh-CN"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          </a:t>
            </a:r>
            <a:r>
              <a:rPr lang="zh-CN" altLang="en-US" sz="3600" b="1" spc="-100" noProof="0" dirty="0">
                <a:ln>
                  <a:noFill/>
                </a:ln>
                <a:solidFill>
                  <a:prstClr val="white"/>
                </a:solidFill>
                <a:effectLst/>
                <a:uLnTx/>
                <a:uFillTx/>
                <a:latin typeface="微软雅黑" panose="020B0503020204020204" pitchFamily="34" charset="-122"/>
                <a:ea typeface="微软雅黑" panose="020B0503020204020204" pitchFamily="34" charset="-122"/>
                <a:sym typeface="+mn-ea"/>
              </a:rPr>
              <a:t>研究进展与成果</a:t>
            </a:r>
            <a:endParaRPr kumimoji="0" lang="zh-CN" altLang="en-US" sz="36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6" name="图片 15"/>
          <p:cNvPicPr>
            <a:picLocks noChangeAspect="1"/>
          </p:cNvPicPr>
          <p:nvPr/>
        </p:nvPicPr>
        <p:blipFill rotWithShape="1">
          <a:blip r:embed="rId1" cstate="print">
            <a:extLst>
              <a:ext uri="{28A0092B-C50C-407E-A947-70E740481C1C}">
                <a14:useLocalDpi xmlns:a14="http://schemas.microsoft.com/office/drawing/2010/main" val="0"/>
              </a:ext>
            </a:extLst>
          </a:blip>
          <a:srcRect/>
          <a:stretch>
            <a:fillRect/>
          </a:stretch>
        </p:blipFill>
        <p:spPr>
          <a:xfrm>
            <a:off x="4860685" y="0"/>
            <a:ext cx="2354111" cy="1052835"/>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t="23035" b="9881"/>
          <a:stretch>
            <a:fillRect/>
          </a:stretch>
        </p:blipFill>
        <p:spPr>
          <a:xfrm>
            <a:off x="9837893" y="3"/>
            <a:ext cx="2354111" cy="1052836"/>
          </a:xfrm>
          <a:prstGeom prst="rect">
            <a:avLst/>
          </a:prstGeom>
        </p:spPr>
      </p:pic>
      <p:sp>
        <p:nvSpPr>
          <p:cNvPr id="18" name="矩形 17"/>
          <p:cNvSpPr/>
          <p:nvPr/>
        </p:nvSpPr>
        <p:spPr>
          <a:xfrm>
            <a:off x="7324271" y="0"/>
            <a:ext cx="2403611" cy="1052835"/>
          </a:xfrm>
          <a:prstGeom prst="rect">
            <a:avLst/>
          </a:prstGeom>
          <a:solidFill>
            <a:srgbClr val="41A2CD"/>
          </a:solidFill>
          <a:ln>
            <a:noFill/>
          </a:ln>
        </p:spPr>
        <p:style>
          <a:lnRef idx="2">
            <a:schemeClr val="accent1">
              <a:shade val="50000"/>
            </a:schemeClr>
          </a:lnRef>
          <a:fillRef idx="1">
            <a:schemeClr val="accent1"/>
          </a:fillRef>
          <a:effectRef idx="0">
            <a:schemeClr val="accent1"/>
          </a:effectRef>
          <a:fontRef idx="minor">
            <a:schemeClr val="lt1"/>
          </a:fontRef>
        </p:style>
        <p:txBody>
          <a:bodyPr lIns="91434" tIns="45718" rIns="91434" bIns="45718" rtlCol="0" anchor="ctr"/>
          <a:lstStyle/>
          <a:p>
            <a:pPr marL="0" marR="0" lvl="0" indent="0" algn="ctr" defTabSz="342265" rtl="0" eaLnBrk="1" fontAlgn="auto" latinLnBrk="0" hangingPunct="1">
              <a:lnSpc>
                <a:spcPct val="100000"/>
              </a:lnSpc>
              <a:spcBef>
                <a:spcPts val="0"/>
              </a:spcBef>
              <a:spcAft>
                <a:spcPts val="0"/>
              </a:spcAft>
              <a:buClrTx/>
              <a:buSzTx/>
              <a:buFontTx/>
              <a:buNone/>
              <a:defRPr/>
            </a:pPr>
            <a:endParaRPr kumimoji="0" lang="zh-CN" altLang="en-US" sz="4000" b="1" i="0" u="none" strike="noStrike" kern="1200" cap="none" spc="-1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pic>
        <p:nvPicPr>
          <p:cNvPr id="19" name="图片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501" y="176485"/>
            <a:ext cx="808653" cy="720399"/>
          </a:xfrm>
          <a:prstGeom prst="rect">
            <a:avLst/>
          </a:prstGeom>
        </p:spPr>
      </p:pic>
      <p:pic>
        <p:nvPicPr>
          <p:cNvPr id="20" name="图片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31911" y="106156"/>
            <a:ext cx="982617" cy="861056"/>
          </a:xfrm>
          <a:prstGeom prst="rect">
            <a:avLst/>
          </a:prstGeom>
        </p:spPr>
      </p:pic>
      <p:sp>
        <p:nvSpPr>
          <p:cNvPr id="3" name="矩形: 圆角 2"/>
          <p:cNvSpPr/>
          <p:nvPr/>
        </p:nvSpPr>
        <p:spPr bwMode="auto">
          <a:xfrm>
            <a:off x="2049145" y="1132840"/>
            <a:ext cx="5429885" cy="494030"/>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实现社会信息域融合</a:t>
            </a:r>
            <a:r>
              <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的特征提取模型</a:t>
            </a:r>
            <a:endParaRPr kumimoji="0" lang="zh-CN" altLang="en-US" sz="24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pic>
        <p:nvPicPr>
          <p:cNvPr id="11" name="图片 72"/>
          <p:cNvPicPr>
            <a:picLocks noChangeAspect="1"/>
          </p:cNvPicPr>
          <p:nvPr/>
        </p:nvPicPr>
        <p:blipFill>
          <a:blip r:embed="rId5"/>
          <a:stretch>
            <a:fillRect/>
          </a:stretch>
        </p:blipFill>
        <p:spPr>
          <a:xfrm>
            <a:off x="2025650" y="1626870"/>
            <a:ext cx="8140700" cy="49733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8445,&quot;width&quot;:7506}"/>
</p:tagLst>
</file>

<file path=ppt/tags/tag2.xml><?xml version="1.0" encoding="utf-8"?>
<p:tagLst xmlns:p="http://schemas.openxmlformats.org/presentationml/2006/main">
  <p:tag name="KSO_WM_UNIT_PLACING_PICTURE_USER_VIEWPORT" val="{&quot;height&quot;:5158,&quot;width&quot;:3271}"/>
</p:tagLst>
</file>

<file path=ppt/tags/tag3.xml><?xml version="1.0" encoding="utf-8"?>
<p:tagLst xmlns:p="http://schemas.openxmlformats.org/presentationml/2006/main">
  <p:tag name="KSO_WM_UNIT_TABLE_BEAUTIFY" val="smartTable{af07dce8-581a-490d-bfb4-8051727e1525}"/>
  <p:tag name="TABLE_ENDDRAG_ORIGIN_RECT" val="430*184"/>
  <p:tag name="TABLE_ENDDRAG_RECT" val="22*338*430*184"/>
</p:tagLst>
</file>

<file path=ppt/tags/tag4.xml><?xml version="1.0" encoding="utf-8"?>
<p:tagLst xmlns:p="http://schemas.openxmlformats.org/presentationml/2006/main">
  <p:tag name="COMMONDATA" val="eyJoZGlkIjoiNDI2NmIyMzUwYWE1NGEwMmVmYWJjNDVkMTlmMzgzNGUifQ=="/>
</p:tagLst>
</file>

<file path=ppt/theme/theme1.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000" b="1" kern="100" dirty="0">
            <a:solidFill>
              <a:srgbClr val="1A6693"/>
            </a:solidFill>
            <a:latin typeface="微软雅黑" panose="020B0503020204020204" pitchFamily="34" charset="-122"/>
            <a:ea typeface="微软雅黑" panose="020B0503020204020204" pitchFamily="34" charset="-122"/>
            <a:cs typeface="Times New Roman" panose="02020603050405020304" pitchFamily="18"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1573</Words>
  <Application>WPS 演示</Application>
  <PresentationFormat>自定义</PresentationFormat>
  <Paragraphs>274</Paragraphs>
  <Slides>14</Slides>
  <Notes>3</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31" baseType="lpstr">
      <vt:lpstr>Arial</vt:lpstr>
      <vt:lpstr>宋体</vt:lpstr>
      <vt:lpstr>Wingdings</vt:lpstr>
      <vt:lpstr>微软雅黑</vt:lpstr>
      <vt:lpstr>Times New Roman</vt:lpstr>
      <vt:lpstr>Calibri</vt:lpstr>
      <vt:lpstr>等线</vt:lpstr>
      <vt:lpstr>华文细黑</vt:lpstr>
      <vt:lpstr>黑体</vt:lpstr>
      <vt:lpstr>Calibri Light</vt:lpstr>
      <vt:lpstr>方正宋刻本秀楷简体</vt:lpstr>
      <vt:lpstr>Calibri Light</vt:lpstr>
      <vt:lpstr>微软雅黑 Light</vt:lpstr>
      <vt:lpstr>Arial Unicode MS</vt:lpstr>
      <vt:lpstr>Wingdings</vt:lpstr>
      <vt:lpstr>2_Office 主题​​</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闫茂源</dc:creator>
  <cp:lastModifiedBy>牌瘾少年♚</cp:lastModifiedBy>
  <cp:revision>258</cp:revision>
  <dcterms:created xsi:type="dcterms:W3CDTF">2018-12-14T02:37:00Z</dcterms:created>
  <dcterms:modified xsi:type="dcterms:W3CDTF">2022-06-22T13:43:52Z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76BE571E2B5A4BBE95BDFF28B3A37286</vt:lpwstr>
  </property>
  <property fmtid="{D5CDD505-2E9C-101B-9397-08002B2CF9AE}" pid="3" name="KSOProductBuildVer">
    <vt:lpwstr>2052-11.1.0.11744</vt:lpwstr>
  </property>
</Properties>
</file>