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2" r:id="rId3"/>
    <p:sldId id="387" r:id="rId5"/>
    <p:sldId id="634" r:id="rId6"/>
    <p:sldId id="551" r:id="rId7"/>
    <p:sldId id="578" r:id="rId8"/>
    <p:sldId id="579" r:id="rId9"/>
    <p:sldId id="581" r:id="rId10"/>
    <p:sldId id="582" r:id="rId11"/>
    <p:sldId id="583" r:id="rId12"/>
    <p:sldId id="586" r:id="rId13"/>
    <p:sldId id="587" r:id="rId14"/>
    <p:sldId id="589" r:id="rId15"/>
    <p:sldId id="588" r:id="rId16"/>
    <p:sldId id="590" r:id="rId17"/>
    <p:sldId id="592" r:id="rId18"/>
    <p:sldId id="584" r:id="rId19"/>
    <p:sldId id="591" r:id="rId20"/>
    <p:sldId id="580" r:id="rId21"/>
    <p:sldId id="594" r:id="rId22"/>
    <p:sldId id="614" r:id="rId23"/>
    <p:sldId id="595" r:id="rId24"/>
    <p:sldId id="596" r:id="rId25"/>
    <p:sldId id="600" r:id="rId26"/>
    <p:sldId id="601" r:id="rId27"/>
    <p:sldId id="602" r:id="rId28"/>
    <p:sldId id="603" r:id="rId29"/>
    <p:sldId id="604" r:id="rId30"/>
    <p:sldId id="605" r:id="rId31"/>
    <p:sldId id="606" r:id="rId32"/>
    <p:sldId id="607" r:id="rId33"/>
    <p:sldId id="608" r:id="rId34"/>
    <p:sldId id="609" r:id="rId35"/>
    <p:sldId id="593" r:id="rId36"/>
    <p:sldId id="599" r:id="rId37"/>
    <p:sldId id="610" r:id="rId38"/>
    <p:sldId id="611" r:id="rId39"/>
    <p:sldId id="612" r:id="rId40"/>
    <p:sldId id="613" r:id="rId41"/>
    <p:sldId id="393" r:id="rId42"/>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闫茂源" initials="闫茂源"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B9B9"/>
    <a:srgbClr val="FFFFFF"/>
    <a:srgbClr val="B5CEFE"/>
    <a:srgbClr val="FEC001"/>
    <a:srgbClr val="90D24E"/>
    <a:srgbClr val="31859D"/>
    <a:srgbClr val="D1D1D1"/>
    <a:srgbClr val="FBE7DA"/>
    <a:srgbClr val="E6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20" autoAdjust="0"/>
    <p:restoredTop sz="84473" autoAdjust="0"/>
  </p:normalViewPr>
  <p:slideViewPr>
    <p:cSldViewPr snapToGrid="0">
      <p:cViewPr varScale="1">
        <p:scale>
          <a:sx n="61" d="100"/>
          <a:sy n="61" d="100"/>
        </p:scale>
        <p:origin x="744" y="66"/>
      </p:cViewPr>
      <p:guideLst>
        <p:guide orient="horz" pos="214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1.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4.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image" Target="../media/image3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image" Target="../media/image5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A4BB8-CD19-44EC-AA8C-534D7C2E62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D7D4-BC5B-47D2-AC50-E2945807DE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各位同学，本视频由我为大家介绍我们实验室所完成的</a:t>
            </a:r>
            <a:r>
              <a:rPr lang="zh-CN" altLang="zh-CN" b="1" spc="300" dirty="0">
                <a:solidFill>
                  <a:srgbClr val="01518E"/>
                </a:solidFill>
                <a:latin typeface="微软雅黑" panose="020B0503020204020204" pitchFamily="34" charset="-122"/>
                <a:ea typeface="微软雅黑" panose="020B0503020204020204" pitchFamily="34" charset="-122"/>
                <a:sym typeface="+mn-ea"/>
              </a:rPr>
              <a:t>微电网及配电网综合能源优化设计平台项目</a:t>
            </a:r>
            <a:endParaRPr lang="zh-CN" altLang="en-US" b="1" spc="300" dirty="0">
              <a:solidFill>
                <a:srgbClr val="01518E"/>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r>
              <a:rPr lang="zh-CN" altLang="zh-CN" dirty="0"/>
              <a:t>系统数据流程图</a:t>
            </a:r>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r>
              <a:rPr lang="zh-CN" altLang="zh-CN" dirty="0"/>
              <a:t>系统数据流程图</a:t>
            </a:r>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r>
              <a:rPr lang="zh-CN" altLang="zh-CN" dirty="0"/>
              <a:t>根据软件的结构可将软件划分为图形界面绘制、参数输入、潮流计算、集群划分、优化规划、指标评估、结果展现、集中管理八大部分，如图1所示：</a:t>
            </a:r>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r>
              <a:rPr lang="zh-CN" altLang="zh-CN" dirty="0"/>
              <a:t>图形绘制模块时序图</a:t>
            </a:r>
            <a:endParaRPr lang="zh-CN" altLang="zh-CN" dirty="0"/>
          </a:p>
          <a:p>
            <a:pPr lvl="0"/>
            <a:r>
              <a:rPr lang="zh-CN" altLang="zh-CN" dirty="0"/>
              <a:t>图形绘制模块数据流图</a:t>
            </a:r>
            <a:endParaRPr lang="zh-CN" altLang="zh-CN" dirty="0"/>
          </a:p>
          <a:p>
            <a:pPr lvl="0"/>
            <a:r>
              <a:rPr lang="zh-CN" altLang="zh-CN" dirty="0"/>
              <a:t>主要功能描述如下：</a:t>
            </a:r>
            <a:endParaRPr lang="zh-CN" altLang="zh-CN" dirty="0"/>
          </a:p>
          <a:p>
            <a:pPr lvl="0"/>
            <a:r>
              <a:rPr lang="zh-CN" altLang="zh-CN" dirty="0"/>
              <a:t>1）配电网潮流计算，可以进行含分布式电源配电网的基本潮流计算和时序潮流计算。</a:t>
            </a:r>
            <a:endParaRPr lang="zh-CN" altLang="zh-CN" dirty="0"/>
          </a:p>
          <a:p>
            <a:pPr lvl="0"/>
            <a:r>
              <a:rPr lang="zh-CN" altLang="zh-CN" dirty="0"/>
              <a:t>2）可进行包含布式电源的计算，包括光伏、风机、水电等分布式电源；</a:t>
            </a:r>
            <a:endParaRPr lang="zh-CN" altLang="zh-CN" dirty="0"/>
          </a:p>
          <a:p>
            <a:pPr lvl="0"/>
            <a:r>
              <a:rPr lang="zh-CN" altLang="zh-CN" dirty="0"/>
              <a:t>3）基本潮流计算，软件可实现单个时间点的潮流仿真；</a:t>
            </a:r>
            <a:endParaRPr lang="zh-CN" altLang="zh-CN" dirty="0"/>
          </a:p>
          <a:p>
            <a:pPr lvl="0"/>
            <a:r>
              <a:rPr lang="zh-CN" altLang="zh-CN" dirty="0"/>
              <a:t>4）时序潮流计算，软件可实现多个时间点的连续的潮流仿真；</a:t>
            </a:r>
            <a:endParaRPr lang="zh-CN" altLang="zh-CN" dirty="0"/>
          </a:p>
          <a:p>
            <a:pPr lvl="0"/>
            <a:r>
              <a:rPr lang="zh-CN" altLang="zh-CN" dirty="0"/>
              <a:t>5）运行结果统计，统计并展示各设备的电压、电流、功率、线损等信息；</a:t>
            </a:r>
            <a:endParaRPr lang="zh-CN" altLang="zh-CN" dirty="0"/>
          </a:p>
          <a:p>
            <a:pPr lvl="0"/>
            <a:r>
              <a:rPr lang="zh-CN" altLang="zh-CN" dirty="0"/>
              <a:t>6）进行分布式发电集群的优化规划设计，包括分电压等级对光伏设备进行接入规划，并对高压配电网进行储能设备和电能治理装置的接入规划。</a:t>
            </a:r>
            <a:endParaRPr lang="zh-CN" altLang="zh-CN" dirty="0"/>
          </a:p>
          <a:p>
            <a:pPr lvl="0"/>
            <a:r>
              <a:rPr lang="zh-CN" altLang="zh-CN" dirty="0"/>
              <a:t>7）对配电网进行集群划分，并进行集群评估计算，得到集群特性，经济性和电能质量的评估指标和综合评分。</a:t>
            </a:r>
            <a:endParaRPr lang="zh-CN" altLang="zh-CN" dirty="0"/>
          </a:p>
          <a:p>
            <a:pPr lvl="0"/>
            <a:r>
              <a:rPr lang="zh-CN" altLang="zh-CN" dirty="0"/>
              <a:t>8）集中管理工程文件中的电网设备参数，分布式电源参数，用户数据，设备地理信息，经济参数。</a:t>
            </a:r>
            <a:endParaRPr lang="zh-CN" altLang="zh-CN" dirty="0"/>
          </a:p>
          <a:p>
            <a:pPr lvl="0"/>
            <a:r>
              <a:rPr lang="zh-CN" altLang="zh-CN" dirty="0"/>
              <a:t>分布式发电集群规划软件V1.0有以下特点：</a:t>
            </a:r>
            <a:endParaRPr lang="zh-CN" altLang="zh-CN" dirty="0"/>
          </a:p>
          <a:p>
            <a:pPr lvl="0"/>
            <a:r>
              <a:rPr lang="zh-CN" altLang="zh-CN" dirty="0"/>
              <a:t>1）设有设备库，设备库包括各常用设备，使用方便灵活；</a:t>
            </a:r>
            <a:endParaRPr lang="zh-CN" altLang="zh-CN" dirty="0"/>
          </a:p>
          <a:p>
            <a:pPr lvl="0"/>
            <a:r>
              <a:rPr lang="zh-CN" altLang="zh-CN" dirty="0"/>
              <a:t>2）设有资源库，包括光照、风速、水能资源，易于操作；</a:t>
            </a:r>
            <a:endParaRPr lang="zh-CN" altLang="zh-CN" dirty="0"/>
          </a:p>
          <a:p>
            <a:pPr lvl="0"/>
            <a:r>
              <a:rPr lang="zh-CN" altLang="zh-CN" dirty="0"/>
              <a:t>3）可以进行配电网的基本和时序潮流计算；</a:t>
            </a:r>
            <a:endParaRPr lang="zh-CN" altLang="zh-CN" dirty="0"/>
          </a:p>
          <a:p>
            <a:pPr lvl="0"/>
            <a:r>
              <a:rPr lang="zh-CN" altLang="zh-CN" dirty="0"/>
              <a:t>4）同时具备对分布式电源，储能系统，电能治理装置的规划功能；</a:t>
            </a:r>
            <a:endParaRPr lang="zh-CN" altLang="zh-CN" dirty="0"/>
          </a:p>
          <a:p>
            <a:pPr lvl="0"/>
            <a:r>
              <a:rPr lang="zh-CN" altLang="zh-CN" dirty="0"/>
              <a:t>5）进行配电网的集群划分，并进行集群指标的评估；</a:t>
            </a:r>
            <a:endParaRPr lang="zh-CN" altLang="zh-CN" dirty="0"/>
          </a:p>
          <a:p>
            <a:pPr lvl="0"/>
            <a:r>
              <a:rPr lang="zh-CN" altLang="zh-CN" dirty="0"/>
              <a:t>6）集中管理工程文件中的各设备属性和参数，方便用户对工程信息的管理。</a:t>
            </a:r>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r>
              <a:rPr lang="zh-CN" altLang="zh-CN" dirty="0"/>
              <a:t>本项目的任务就是完成两款</a:t>
            </a:r>
            <a:r>
              <a:rPr lang="en-US" altLang="zh-CN" dirty="0"/>
              <a:t>PC</a:t>
            </a:r>
            <a:r>
              <a:rPr lang="zh-CN" altLang="en-US" dirty="0"/>
              <a:t>客户端程序</a:t>
            </a:r>
            <a:endParaRPr lang="zh-CN" altLang="en-US"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r>
              <a:rPr lang="zh-CN" altLang="zh-CN" dirty="0"/>
              <a:t>本项目的任务就是完成两款</a:t>
            </a:r>
            <a:r>
              <a:rPr lang="en-US" altLang="zh-CN" dirty="0"/>
              <a:t>PC</a:t>
            </a:r>
            <a:r>
              <a:rPr lang="zh-CN" altLang="en-US" dirty="0"/>
              <a:t>客户端程序</a:t>
            </a:r>
            <a:endParaRPr lang="zh-CN" altLang="en-US"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r>
              <a:rPr lang="zh-CN" altLang="zh-CN" dirty="0"/>
              <a:t>本课题的总统研究目标</a:t>
            </a:r>
            <a:r>
              <a:rPr lang="zh-CN" altLang="zh-CN" dirty="0"/>
              <a:t>是：</a:t>
            </a:r>
            <a:endParaRPr lang="zh-CN" altLang="zh-CN" dirty="0"/>
          </a:p>
          <a:p>
            <a:pPr lvl="0"/>
            <a:r>
              <a:rPr lang="zh-CN" altLang="zh-CN" dirty="0"/>
              <a:t>课题的</a:t>
            </a:r>
            <a:r>
              <a:rPr lang="zh-CN" altLang="zh-CN" dirty="0"/>
              <a:t>任务是</a:t>
            </a:r>
            <a:endParaRPr lang="zh-CN" altLang="zh-CN" dirty="0"/>
          </a:p>
          <a:p>
            <a:pPr eaLnBrk="1" hangingPunct="1">
              <a:lnSpc>
                <a:spcPct val="150000"/>
              </a:lnSpc>
            </a:pPr>
            <a:r>
              <a:rPr lang="zh-CN" altLang="zh-CN" dirty="0"/>
              <a:t>为整个项目起到支撑作用，</a:t>
            </a:r>
            <a:r>
              <a:rPr lang="zh-CN" altLang="en-US" dirty="0">
                <a:latin typeface="微软雅黑" panose="020B0503020204020204" pitchFamily="34" charset="-122"/>
                <a:ea typeface="微软雅黑" panose="020B0503020204020204" pitchFamily="34" charset="-122"/>
                <a:sym typeface="+mn-ea"/>
              </a:rPr>
              <a:t>实现石窟寺顶板和侧壁岩体稳定性的智能、无损、精细化监测。</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sym typeface="+mn-ea"/>
              </a:rPr>
              <a:t>提升我国石窟寺复杂岩体稳定性预测评价技术水平。</a:t>
            </a:r>
            <a:endParaRPr lang="zh-CN" altLang="en-US" b="1" dirty="0">
              <a:latin typeface="微软雅黑" panose="020B0503020204020204" pitchFamily="34" charset="-122"/>
              <a:ea typeface="微软雅黑" panose="020B0503020204020204" pitchFamily="34" charset="-122"/>
            </a:endParaRPr>
          </a:p>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p:nvPr>
        </p:nvSpPr>
        <p:spPr>
          <a:xfrm>
            <a:off x="681038" y="4721225"/>
            <a:ext cx="5443537" cy="4471988"/>
          </a:xfrm>
        </p:spPr>
        <p:txBody>
          <a:bodyPr wrap="square" lIns="91440" tIns="45720" rIns="91440" bIns="45720" anchor="t" anchorCtr="0"/>
          <a:p>
            <a:pPr lvl="0"/>
            <a:endParaRPr lang="zh-CN" altLang="zh-CN" dirty="0"/>
          </a:p>
        </p:txBody>
      </p:sp>
      <p:sp>
        <p:nvSpPr>
          <p:cNvPr id="17412" name="灯片编号占位符 3"/>
          <p:cNvSpPr txBox="1">
            <a:spLocks noGrp="1"/>
          </p:cNvSpPr>
          <p:nvPr>
            <p:ph type="sldNum" sz="quarter"/>
          </p:nvPr>
        </p:nvSpPr>
        <p:spPr>
          <a:xfrm>
            <a:off x="3854450" y="9440863"/>
            <a:ext cx="2949575" cy="496887"/>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4"/>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4"/>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F88AEB88-3703-4B48-BEC8-6569C4B4705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B698D474-0744-4FB7-A607-FCA8232293E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D9C88D8C-81D5-4585-B1A7-B22095902269}"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19E9FB9D-B151-45EE-9A21-48C2569AB9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矩形 4"/>
          <p:cNvSpPr/>
          <p:nvPr userDrawn="1"/>
        </p:nvSpPr>
        <p:spPr>
          <a:xfrm>
            <a:off x="0" y="330200"/>
            <a:ext cx="304800" cy="635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6" name="矩形 5"/>
          <p:cNvSpPr/>
          <p:nvPr userDrawn="1"/>
        </p:nvSpPr>
        <p:spPr>
          <a:xfrm>
            <a:off x="355600" y="330200"/>
            <a:ext cx="127000" cy="635000"/>
          </a:xfrm>
          <a:prstGeom prst="rect">
            <a:avLst/>
          </a:prstGeom>
          <a:solidFill>
            <a:srgbClr val="55C0E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8" name="文本占位符 7"/>
          <p:cNvSpPr>
            <a:spLocks noGrp="1"/>
          </p:cNvSpPr>
          <p:nvPr>
            <p:ph type="body" sz="quarter" idx="13" hasCustomPrompt="1"/>
          </p:nvPr>
        </p:nvSpPr>
        <p:spPr>
          <a:xfrm>
            <a:off x="622303" y="330200"/>
            <a:ext cx="7886700"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9" name="文本占位符 7"/>
          <p:cNvSpPr>
            <a:spLocks noGrp="1"/>
          </p:cNvSpPr>
          <p:nvPr>
            <p:ph type="body" sz="quarter" idx="14" hasCustomPrompt="1"/>
          </p:nvPr>
        </p:nvSpPr>
        <p:spPr>
          <a:xfrm>
            <a:off x="622303" y="685800"/>
            <a:ext cx="7886700" cy="304800"/>
          </a:xfrm>
        </p:spPr>
        <p:txBody>
          <a:bodyPr>
            <a:normAutofit/>
          </a:bodyPr>
          <a:lstStyle>
            <a:lvl1pPr marL="0" indent="0">
              <a:buNone/>
              <a:defRPr sz="9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68801" y="12"/>
            <a:ext cx="1023209" cy="1119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0" y="6284921"/>
            <a:ext cx="12192000" cy="1587"/>
          </a:xfrm>
          <a:prstGeom prst="line">
            <a:avLst/>
          </a:prstGeom>
        </p:spPr>
        <p:style>
          <a:lnRef idx="3">
            <a:schemeClr val="accent1"/>
          </a:lnRef>
          <a:fillRef idx="0">
            <a:schemeClr val="accent1"/>
          </a:fillRef>
          <a:effectRef idx="2">
            <a:schemeClr val="accent1"/>
          </a:effectRef>
          <a:fontRef idx="minor">
            <a:schemeClr val="tx1"/>
          </a:fontRef>
        </p:style>
      </p:cxnSp>
      <p:pic>
        <p:nvPicPr>
          <p:cNvPr id="4" name="图片 3" descr="ppt2.tif"/>
          <p:cNvPicPr>
            <a:picLocks noChangeAspect="1"/>
          </p:cNvPicPr>
          <p:nvPr userDrawn="1"/>
        </p:nvPicPr>
        <p:blipFill>
          <a:blip r:embed="rId2" cstate="print"/>
          <a:stretch>
            <a:fillRect/>
          </a:stretch>
        </p:blipFill>
        <p:spPr>
          <a:xfrm>
            <a:off x="0" y="2"/>
            <a:ext cx="12192000" cy="1257300"/>
          </a:xfrm>
          <a:prstGeom prst="rect">
            <a:avLst/>
          </a:prstGeom>
          <a:ln>
            <a:noFill/>
          </a:ln>
          <a:effectLst>
            <a:outerShdw blurRad="190500" algn="tl" rotWithShape="0">
              <a:srgbClr val="000000">
                <a:alpha val="70000"/>
              </a:srgbClr>
            </a:outerShdw>
          </a:effectLst>
        </p:spPr>
      </p:pic>
      <p:sp>
        <p:nvSpPr>
          <p:cNvPr id="18" name="内容占位符 2"/>
          <p:cNvSpPr>
            <a:spLocks noGrp="1"/>
          </p:cNvSpPr>
          <p:nvPr>
            <p:ph idx="13"/>
          </p:nvPr>
        </p:nvSpPr>
        <p:spPr>
          <a:xfrm>
            <a:off x="476213" y="1543061"/>
            <a:ext cx="10752667" cy="3600451"/>
          </a:xfrm>
          <a:prstGeom prst="rect">
            <a:avLst/>
          </a:prstGeom>
        </p:spPr>
        <p:txBody>
          <a:bodyPr/>
          <a:lstStyle>
            <a:lvl1pPr>
              <a:defRPr b="1">
                <a:solidFill>
                  <a:srgbClr val="00478B"/>
                </a:solidFill>
                <a:latin typeface="微软雅黑" panose="020B0503020204020204" pitchFamily="34" charset="-122"/>
                <a:ea typeface="微软雅黑" panose="020B0503020204020204" pitchFamily="34" charset="-122"/>
              </a:defRPr>
            </a:lvl1pPr>
            <a:lvl2pPr>
              <a:defRPr b="1">
                <a:solidFill>
                  <a:schemeClr val="tx1"/>
                </a:solidFill>
                <a:latin typeface="微软雅黑" panose="020B0503020204020204" pitchFamily="34" charset="-122"/>
                <a:ea typeface="微软雅黑" panose="020B0503020204020204" pitchFamily="34" charset="-122"/>
              </a:defRPr>
            </a:lvl2pPr>
            <a:lvl3pPr>
              <a:defRPr b="1">
                <a:solidFill>
                  <a:schemeClr val="tx1"/>
                </a:solidFill>
                <a:latin typeface="微软雅黑" panose="020B0503020204020204" pitchFamily="34" charset="-122"/>
                <a:ea typeface="微软雅黑" panose="020B0503020204020204" pitchFamily="34" charset="-122"/>
              </a:defRPr>
            </a:lvl3pPr>
            <a:lvl4pPr>
              <a:defRPr b="1">
                <a:solidFill>
                  <a:schemeClr val="tx1"/>
                </a:solidFill>
                <a:latin typeface="微软雅黑" panose="020B0503020204020204" pitchFamily="34" charset="-122"/>
                <a:ea typeface="微软雅黑" panose="020B0503020204020204" pitchFamily="34" charset="-122"/>
              </a:defRPr>
            </a:lvl4pPr>
            <a:lvl5pPr>
              <a:defRPr b="1">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5"/>
          <p:cNvSpPr>
            <a:spLocks noGrp="1"/>
          </p:cNvSpPr>
          <p:nvPr>
            <p:ph type="sldNum" sz="quarter" idx="14"/>
          </p:nvPr>
        </p:nvSpPr>
        <p:spPr>
          <a:xfrm>
            <a:off x="8737600" y="6423032"/>
            <a:ext cx="2844800" cy="365125"/>
          </a:xfrm>
          <a:prstGeom prst="rect">
            <a:avLst/>
          </a:prstGeom>
        </p:spPr>
        <p:txBody>
          <a:bodyPr vert="horz" wrap="square" lIns="91434" tIns="45718" rIns="91434" bIns="45718" numCol="1" anchor="t" anchorCtr="0" compatLnSpc="1"/>
          <a:lstStyle>
            <a:lvl1pPr algn="r" eaLnBrk="1" hangingPunct="1">
              <a:defRPr sz="19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5790EB89-D834-4F60-B25E-8A0EE23596D8}" type="slidenum">
              <a:rPr kumimoji="0" lang="zh-CN" altLang="en-US" sz="19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fld>
            <a:endParaRPr kumimoji="0" lang="zh-CN" altLang="en-US" sz="19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4"/>
          <p:cNvSpPr>
            <a:spLocks noGrp="1" noChangeArrowheads="1"/>
          </p:cNvSpPr>
          <p:nvPr>
            <p:ph type="dt" sz="half" idx="15"/>
          </p:nvPr>
        </p:nvSpPr>
        <p:spPr>
          <a:xfrm>
            <a:off x="609600" y="6381749"/>
            <a:ext cx="2844800" cy="476251"/>
          </a:xfrm>
          <a:prstGeom prst="rect">
            <a:avLst/>
          </a:prstGeom>
        </p:spPr>
        <p:txBody>
          <a:bodyPr/>
          <a:lstStyle>
            <a:lvl1pPr algn="l" eaLnBrk="1" fontAlgn="auto" hangingPunct="1">
              <a:spcBef>
                <a:spcPts val="0"/>
              </a:spcBef>
              <a:spcAft>
                <a:spcPts val="0"/>
              </a:spcAft>
              <a:defRPr sz="1900" b="1">
                <a:solidFill>
                  <a:srgbClr val="00478B"/>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342265" rtl="0" eaLnBrk="1" fontAlgn="auto" latinLnBrk="0" hangingPunct="1">
              <a:lnSpc>
                <a:spcPct val="100000"/>
              </a:lnSpc>
              <a:spcBef>
                <a:spcPts val="0"/>
              </a:spcBef>
              <a:spcAft>
                <a:spcPts val="0"/>
              </a:spcAft>
              <a:buClrTx/>
              <a:buSzTx/>
              <a:buFontTx/>
              <a:buNone/>
              <a:defRPr/>
            </a:pPr>
            <a:endParaRPr kumimoji="0" lang="en-US" altLang="zh-CN" sz="1900" b="1" i="0" u="none" strike="noStrike" kern="1200" cap="none" spc="0" normalizeH="0" baseline="0" noProof="0">
              <a:ln>
                <a:noFill/>
              </a:ln>
              <a:solidFill>
                <a:srgbClr val="00478B"/>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5"/>
          <p:cNvSpPr>
            <a:spLocks noGrp="1" noChangeArrowheads="1"/>
          </p:cNvSpPr>
          <p:nvPr>
            <p:ph type="ftr" sz="quarter" idx="16"/>
          </p:nvPr>
        </p:nvSpPr>
        <p:spPr>
          <a:xfrm>
            <a:off x="4165600" y="6381749"/>
            <a:ext cx="3860800" cy="476251"/>
          </a:xfrm>
          <a:prstGeom prst="rect">
            <a:avLst/>
          </a:prstGeom>
        </p:spPr>
        <p:txBody>
          <a:bodyPr vert="horz" wrap="square" lIns="91434" tIns="45718" rIns="91434" bIns="45718" numCol="1" anchor="t" anchorCtr="0" compatLnSpc="1"/>
          <a:lstStyle>
            <a:lvl1pPr eaLnBrk="1" hangingPunct="1">
              <a:defRPr sz="1900" b="1">
                <a:solidFill>
                  <a:srgbClr val="00478B"/>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342265" rtl="0" eaLnBrk="1" fontAlgn="auto" latinLnBrk="0" hangingPunct="1">
              <a:lnSpc>
                <a:spcPct val="100000"/>
              </a:lnSpc>
              <a:spcBef>
                <a:spcPts val="0"/>
              </a:spcBef>
              <a:spcAft>
                <a:spcPts val="0"/>
              </a:spcAft>
              <a:buClrTx/>
              <a:buSzTx/>
              <a:buFontTx/>
              <a:buNone/>
              <a:defRPr/>
            </a:pPr>
            <a:fld id="{0EEF8363-2540-40A1-ABD1-54B87DFC0FCB}" type="slidenum">
              <a:rPr kumimoji="0" lang="en-US" altLang="zh-CN" sz="1900" b="1" i="0" u="none" strike="noStrike" kern="1200" cap="none" spc="0" normalizeH="0" baseline="0" noProof="0" smtClean="0">
                <a:ln>
                  <a:noFill/>
                </a:ln>
                <a:solidFill>
                  <a:srgbClr val="00478B"/>
                </a:solidFill>
                <a:effectLst/>
                <a:uLnTx/>
                <a:uFillTx/>
                <a:latin typeface="微软雅黑" panose="020B0503020204020204" pitchFamily="34" charset="-122"/>
                <a:ea typeface="微软雅黑" panose="020B0503020204020204" pitchFamily="34" charset="-122"/>
                <a:cs typeface="Arial" panose="020B0604020202020204" pitchFamily="34" charset="0"/>
              </a:rPr>
            </a:fld>
            <a:endParaRPr kumimoji="0" lang="en-US" altLang="zh-CN" sz="1900" b="1" i="0" u="none" strike="noStrike" kern="1200" cap="none" spc="0" normalizeH="0" baseline="0" noProof="0">
              <a:ln>
                <a:noFill/>
              </a:ln>
              <a:solidFill>
                <a:srgbClr val="00478B"/>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342265" rtl="0" eaLnBrk="1" fontAlgn="auto" latinLnBrk="0" hangingPunct="1">
              <a:lnSpc>
                <a:spcPct val="100000"/>
              </a:lnSpc>
              <a:spcBef>
                <a:spcPts val="0"/>
              </a:spcBef>
              <a:spcAft>
                <a:spcPts val="0"/>
              </a:spcAft>
              <a:buClrTx/>
              <a:buSzTx/>
              <a:buFontTx/>
              <a:buNone/>
              <a:defRPr/>
            </a:pPr>
            <a:fld id="{D9C88D8C-81D5-4585-B1A7-B22095902269}"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342265" rtl="0" eaLnBrk="1" fontAlgn="auto" latinLnBrk="0" hangingPunct="1">
              <a:lnSpc>
                <a:spcPct val="100000"/>
              </a:lnSpc>
              <a:spcBef>
                <a:spcPts val="0"/>
              </a:spcBef>
              <a:spcAft>
                <a:spcPts val="0"/>
              </a:spcAft>
              <a:buClrTx/>
              <a:buSzTx/>
              <a:buFontTx/>
              <a:buNone/>
              <a:defRPr/>
            </a:pPr>
            <a:fld id="{19E9FB9D-B151-45EE-9A21-48C2569AB9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矩形 4"/>
          <p:cNvSpPr/>
          <p:nvPr userDrawn="1"/>
        </p:nvSpPr>
        <p:spPr>
          <a:xfrm>
            <a:off x="0" y="330200"/>
            <a:ext cx="304800" cy="635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矩形 5"/>
          <p:cNvSpPr/>
          <p:nvPr userDrawn="1"/>
        </p:nvSpPr>
        <p:spPr>
          <a:xfrm>
            <a:off x="355600" y="330200"/>
            <a:ext cx="127000" cy="635000"/>
          </a:xfrm>
          <a:prstGeom prst="rect">
            <a:avLst/>
          </a:prstGeom>
          <a:solidFill>
            <a:srgbClr val="55C0E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占位符 7"/>
          <p:cNvSpPr>
            <a:spLocks noGrp="1"/>
          </p:cNvSpPr>
          <p:nvPr>
            <p:ph type="body" sz="quarter" idx="13" hasCustomPrompt="1"/>
          </p:nvPr>
        </p:nvSpPr>
        <p:spPr>
          <a:xfrm>
            <a:off x="622303" y="330200"/>
            <a:ext cx="7886700"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9" name="文本占位符 7"/>
          <p:cNvSpPr>
            <a:spLocks noGrp="1"/>
          </p:cNvSpPr>
          <p:nvPr>
            <p:ph type="body" sz="quarter" idx="14" hasCustomPrompt="1"/>
          </p:nvPr>
        </p:nvSpPr>
        <p:spPr>
          <a:xfrm>
            <a:off x="622303" y="685800"/>
            <a:ext cx="7886700"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68800" y="7"/>
            <a:ext cx="1023209" cy="1119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4" name="矩形 3"/>
          <p:cNvSpPr/>
          <p:nvPr userDrawn="1"/>
        </p:nvSpPr>
        <p:spPr>
          <a:xfrm>
            <a:off x="0" y="9"/>
            <a:ext cx="12192000" cy="960967"/>
          </a:xfrm>
          <a:prstGeom prst="rect">
            <a:avLst/>
          </a:prstGeom>
          <a:solidFill>
            <a:srgbClr val="37649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srgbClr val="002060"/>
              </a:solidFill>
              <a:effectLst/>
              <a:uLnTx/>
              <a:uFillTx/>
              <a:latin typeface="Calibri" panose="020F0502020204030204"/>
              <a:ea typeface="宋体" panose="02010600030101010101" pitchFamily="2" charset="-122"/>
              <a:cs typeface="+mn-cs"/>
            </a:endParaRPr>
          </a:p>
        </p:txBody>
      </p:sp>
      <p:pic>
        <p:nvPicPr>
          <p:cNvPr id="5" name="Picture 2"/>
          <p:cNvPicPr>
            <a:picLocks noChangeAspect="1" noChangeArrowheads="1"/>
          </p:cNvPicPr>
          <p:nvPr userDrawn="1"/>
        </p:nvPicPr>
        <p:blipFill>
          <a:blip r:embed="rId2" cstate="print"/>
          <a:srcRect/>
          <a:stretch>
            <a:fillRect/>
          </a:stretch>
        </p:blipFill>
        <p:spPr bwMode="auto">
          <a:xfrm>
            <a:off x="1" y="6301317"/>
            <a:ext cx="12189179" cy="584200"/>
          </a:xfrm>
          <a:prstGeom prst="rect">
            <a:avLst/>
          </a:prstGeom>
          <a:noFill/>
          <a:ln w="9525">
            <a:noFill/>
            <a:miter lim="800000"/>
            <a:headEnd/>
            <a:tailEnd/>
          </a:ln>
        </p:spPr>
      </p:pic>
      <p:pic>
        <p:nvPicPr>
          <p:cNvPr id="6" name="Picture 3" descr="logo"/>
          <p:cNvPicPr>
            <a:picLocks noChangeAspect="1" noChangeArrowheads="1"/>
          </p:cNvPicPr>
          <p:nvPr userDrawn="1"/>
        </p:nvPicPr>
        <p:blipFill>
          <a:blip r:embed="rId3" cstate="print"/>
          <a:srcRect/>
          <a:stretch>
            <a:fillRect/>
          </a:stretch>
        </p:blipFill>
        <p:spPr bwMode="auto">
          <a:xfrm>
            <a:off x="11071583" y="160867"/>
            <a:ext cx="1021644" cy="721784"/>
          </a:xfrm>
          <a:prstGeom prst="rect">
            <a:avLst/>
          </a:prstGeom>
          <a:noFill/>
          <a:ln w="9525">
            <a:noFill/>
            <a:miter lim="800000"/>
            <a:headEnd/>
            <a:tailEnd/>
          </a:ln>
        </p:spPr>
      </p:pic>
      <p:sp>
        <p:nvSpPr>
          <p:cNvPr id="2" name="标题 1"/>
          <p:cNvSpPr>
            <a:spLocks noGrp="1"/>
          </p:cNvSpPr>
          <p:nvPr>
            <p:ph type="title"/>
          </p:nvPr>
        </p:nvSpPr>
        <p:spPr>
          <a:xfrm>
            <a:off x="0" y="-12332"/>
            <a:ext cx="12192000" cy="1060083"/>
          </a:xfrm>
        </p:spPr>
        <p:txBody>
          <a:bodyPr/>
          <a:lstStyle>
            <a:lvl1pPr>
              <a:defRPr sz="4300" b="1">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00" y="1600206"/>
            <a:ext cx="10972800" cy="4525963"/>
          </a:xfrm>
        </p:spPr>
        <p:txBody>
          <a:bodyPr/>
          <a:lstStyle>
            <a:lvl1pPr>
              <a:defRPr lang="zh-CN" altLang="en-US" sz="3700" kern="1200" dirty="0" smtClean="0">
                <a:solidFill>
                  <a:srgbClr val="002060"/>
                </a:solidFill>
                <a:latin typeface="黑体" panose="02010609060101010101" pitchFamily="49" charset="-122"/>
                <a:ea typeface="黑体" panose="02010609060101010101" pitchFamily="49" charset="-122"/>
                <a:cs typeface="微软雅黑" panose="020B0503020204020204" pitchFamily="34" charset="-122"/>
              </a:defRPr>
            </a:lvl1pPr>
            <a:lvl2pPr>
              <a:defRPr sz="3200">
                <a:solidFill>
                  <a:srgbClr val="002060"/>
                </a:solidFill>
                <a:latin typeface="黑体" panose="02010609060101010101" pitchFamily="49" charset="-122"/>
                <a:ea typeface="黑体" panose="02010609060101010101" pitchFamily="49" charset="-122"/>
              </a:defRPr>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灯片编号占位符 6"/>
          <p:cNvSpPr>
            <a:spLocks noGrp="1"/>
          </p:cNvSpPr>
          <p:nvPr>
            <p:ph type="sldNum" sz="quarter" idx="10"/>
          </p:nvPr>
        </p:nvSpPr>
        <p:spPr/>
        <p:txBody>
          <a:bodyPr/>
          <a:lstStyle>
            <a:lvl1pPr>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07A3075A-DB2B-49B4-A2B7-154D1AA8959B}" type="slidenum">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4" name="矩形 3"/>
          <p:cNvSpPr/>
          <p:nvPr userDrawn="1"/>
        </p:nvSpPr>
        <p:spPr>
          <a:xfrm>
            <a:off x="0" y="9"/>
            <a:ext cx="12192000" cy="960967"/>
          </a:xfrm>
          <a:prstGeom prst="rect">
            <a:avLst/>
          </a:prstGeom>
          <a:solidFill>
            <a:srgbClr val="37649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2060"/>
              </a:solidFill>
              <a:effectLst/>
              <a:uLnTx/>
              <a:uFillTx/>
              <a:latin typeface="Calibri" panose="020F0502020204030204"/>
              <a:ea typeface="宋体" panose="02010600030101010101" pitchFamily="2" charset="-122"/>
              <a:cs typeface="+mn-cs"/>
            </a:endParaRPr>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6301317"/>
            <a:ext cx="1218917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1583" y="160867"/>
            <a:ext cx="1021644" cy="7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0" y="-12332"/>
            <a:ext cx="12192000" cy="1060083"/>
          </a:xfrm>
        </p:spPr>
        <p:txBody>
          <a:bodyPr/>
          <a:lstStyle>
            <a:lvl1pPr>
              <a:defRPr sz="4300" b="1">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00" y="1600206"/>
            <a:ext cx="10972800" cy="4525963"/>
          </a:xfrm>
        </p:spPr>
        <p:txBody>
          <a:bodyPr/>
          <a:lstStyle>
            <a:lvl1pPr>
              <a:defRPr lang="zh-CN" altLang="en-US" sz="3700" kern="1200" dirty="0" smtClean="0">
                <a:solidFill>
                  <a:srgbClr val="002060"/>
                </a:solidFill>
                <a:latin typeface="黑体" panose="02010609060101010101" pitchFamily="49" charset="-122"/>
                <a:ea typeface="黑体" panose="02010609060101010101" pitchFamily="49" charset="-122"/>
                <a:cs typeface="微软雅黑" panose="020B0503020204020204" pitchFamily="34" charset="-122"/>
              </a:defRPr>
            </a:lvl1pPr>
            <a:lvl2pPr>
              <a:defRPr sz="3200">
                <a:solidFill>
                  <a:srgbClr val="002060"/>
                </a:solidFill>
                <a:latin typeface="黑体" panose="02010609060101010101" pitchFamily="49" charset="-122"/>
                <a:ea typeface="黑体" panose="02010609060101010101" pitchFamily="49" charset="-122"/>
              </a:defRPr>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灯片编号占位符 6"/>
          <p:cNvSpPr>
            <a:spLocks noGrp="1"/>
          </p:cNvSpPr>
          <p:nvPr>
            <p:ph type="sldNum" sz="quarter" idx="10"/>
          </p:nvPr>
        </p:nvSpPr>
        <p:spPr/>
        <p:txBody>
          <a:bodyPr/>
          <a:lstStyle>
            <a:lvl1pPr>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FB5005DD-E773-4F5A-9340-A864BD633294}" type="slidenum">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rcRect l="28883"/>
          <a:stretch>
            <a:fillRect/>
          </a:stretch>
        </p:blipFill>
        <p:spPr bwMode="auto">
          <a:xfrm>
            <a:off x="-35984" y="0"/>
            <a:ext cx="122279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10" name="矩形 9"/>
          <p:cNvSpPr/>
          <p:nvPr userDrawn="1"/>
        </p:nvSpPr>
        <p:spPr>
          <a:xfrm>
            <a:off x="0" y="1"/>
            <a:ext cx="12192000" cy="960000"/>
          </a:xfrm>
          <a:prstGeom prst="rect">
            <a:avLst/>
          </a:prstGeom>
          <a:solidFill>
            <a:srgbClr val="37649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2060"/>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p:nvPr>
        </p:nvSpPr>
        <p:spPr>
          <a:xfrm>
            <a:off x="0" y="-12332"/>
            <a:ext cx="12192000" cy="1060083"/>
          </a:xfrm>
        </p:spPr>
        <p:txBody>
          <a:bodyPr/>
          <a:lstStyle>
            <a:lvl1pPr>
              <a:defRPr sz="4300" b="1">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00" y="1600201"/>
            <a:ext cx="10972800" cy="4525963"/>
          </a:xfrm>
        </p:spPr>
        <p:txBody>
          <a:bodyPr/>
          <a:lstStyle>
            <a:lvl1pPr>
              <a:defRPr lang="zh-CN" altLang="en-US" sz="3700" kern="1200" dirty="0" smtClean="0">
                <a:solidFill>
                  <a:srgbClr val="002060"/>
                </a:solidFill>
                <a:latin typeface="黑体" panose="02010609060101010101" pitchFamily="49" charset="-122"/>
                <a:ea typeface="黑体" panose="02010609060101010101" pitchFamily="49" charset="-122"/>
                <a:cs typeface="微软雅黑" panose="020B0503020204020204" pitchFamily="34" charset="-122"/>
              </a:defRPr>
            </a:lvl1pPr>
            <a:lvl2pPr>
              <a:defRPr sz="3200">
                <a:solidFill>
                  <a:srgbClr val="002060"/>
                </a:solidFill>
                <a:latin typeface="黑体" panose="02010609060101010101" pitchFamily="49" charset="-122"/>
                <a:ea typeface="黑体" panose="02010609060101010101" pitchFamily="49" charset="-122"/>
              </a:defRPr>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灯片编号占位符 6"/>
          <p:cNvSpPr>
            <a:spLocks noGrp="1"/>
          </p:cNvSpPr>
          <p:nvPr>
            <p:ph type="sldNum" sz="quarter" idx="12"/>
          </p:nvPr>
        </p:nvSpPr>
        <p:spPr/>
        <p:txBody>
          <a:bodyPr/>
          <a:lstStyle>
            <a:lvl1pPr>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6D88E112-9C7D-491C-BCD1-B6E51E46212D}" type="slidenum">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pic>
        <p:nvPicPr>
          <p:cNvPr id="12" name="Picture 2"/>
          <p:cNvPicPr>
            <a:picLocks noChangeAspect="1" noChangeArrowheads="1"/>
          </p:cNvPicPr>
          <p:nvPr userDrawn="1"/>
        </p:nvPicPr>
        <p:blipFill>
          <a:blip r:embed="rId2" cstate="print"/>
          <a:srcRect/>
          <a:stretch>
            <a:fillRect/>
          </a:stretch>
        </p:blipFill>
        <p:spPr bwMode="auto">
          <a:xfrm>
            <a:off x="7" y="6301317"/>
            <a:ext cx="1218776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logo"/>
          <p:cNvPicPr>
            <a:picLocks noChangeAspect="1" noChangeArrowheads="1"/>
          </p:cNvPicPr>
          <p:nvPr userDrawn="1"/>
        </p:nvPicPr>
        <p:blipFill>
          <a:blip r:embed="rId3" cstate="print"/>
          <a:srcRect/>
          <a:stretch>
            <a:fillRect/>
          </a:stretch>
        </p:blipFill>
        <p:spPr bwMode="auto">
          <a:xfrm>
            <a:off x="11280581" y="161856"/>
            <a:ext cx="812857"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4"/>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4"/>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Footer Placeholder 7"/>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Footer Placeholder 3"/>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Footer Placeholder 2"/>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8.jpeg"/><Relationship Id="rId2" Type="http://schemas.openxmlformats.org/officeDocument/2006/relationships/slideLayout" Target="../slideLayouts/slideLayout2.xml"/><Relationship Id="rId19" Type="http://schemas.openxmlformats.org/officeDocument/2006/relationships/image" Target="../media/image7.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4"/>
            <a:ext cx="10515600" cy="4351339"/>
          </a:xfrm>
          <a:prstGeom prst="rect">
            <a:avLst/>
          </a:prstGeom>
        </p:spPr>
        <p:txBody>
          <a:bodyPr vert="horz" lIns="91434" tIns="45718" rIns="91434" bIns="4571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defTabSz="342265">
              <a:defRPr sz="1200">
                <a:solidFill>
                  <a:schemeClr val="tx1">
                    <a:tint val="75000"/>
                  </a:schemeClr>
                </a:solidFill>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F88AEB88-3703-4B48-BEC8-6569C4B4705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defTabSz="342265">
              <a:defRPr sz="1200">
                <a:solidFill>
                  <a:schemeClr val="tx1">
                    <a:tint val="75000"/>
                  </a:schemeClr>
                </a:solidFill>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defTabSz="342265">
              <a:defRPr sz="1200">
                <a:solidFill>
                  <a:schemeClr val="tx1">
                    <a:tint val="75000"/>
                  </a:schemeClr>
                </a:solidFill>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B698D474-0744-4FB7-A607-FCA8232293E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矩形 6"/>
          <p:cNvSpPr/>
          <p:nvPr userDrawn="1"/>
        </p:nvSpPr>
        <p:spPr>
          <a:xfrm>
            <a:off x="-2369" y="9"/>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8" name="矩形 7"/>
          <p:cNvSpPr/>
          <p:nvPr userDrawn="1"/>
        </p:nvSpPr>
        <p:spPr>
          <a:xfrm>
            <a:off x="7327289" y="9"/>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9" name="矩形 8"/>
          <p:cNvSpPr/>
          <p:nvPr userDrawn="1"/>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0" name="矩形 9"/>
          <p:cNvSpPr/>
          <p:nvPr userDrawn="1"/>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1" name="矩形 10"/>
          <p:cNvSpPr/>
          <p:nvPr userDrawn="1"/>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2" name="矩形 11"/>
          <p:cNvSpPr/>
          <p:nvPr userDrawn="1"/>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3" name="矩形 12"/>
          <p:cNvSpPr/>
          <p:nvPr userDrawn="1"/>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pic>
        <p:nvPicPr>
          <p:cNvPr id="15" name="图片 14"/>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a:fillRect/>
          </a:stretch>
        </p:blipFill>
        <p:spPr>
          <a:xfrm>
            <a:off x="4865277" y="9"/>
            <a:ext cx="2354111" cy="1052835"/>
          </a:xfrm>
          <a:prstGeom prst="rect">
            <a:avLst/>
          </a:prstGeom>
        </p:spPr>
      </p:pic>
      <p:pic>
        <p:nvPicPr>
          <p:cNvPr id="17" name="图片 16"/>
          <p:cNvPicPr>
            <a:picLocks noChangeAspect="1"/>
          </p:cNvPicPr>
          <p:nvPr userDrawn="1"/>
        </p:nvPicPr>
        <p:blipFill rotWithShape="1">
          <a:blip r:embed="rId20"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25.emf"/><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27.emf"/><Relationship Id="rId3" Type="http://schemas.openxmlformats.org/officeDocument/2006/relationships/oleObject" Target="../embeddings/oleObject2.bin"/><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29.emf"/><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image" Target="../media/image31.emf"/><Relationship Id="rId3" Type="http://schemas.openxmlformats.org/officeDocument/2006/relationships/image" Target="../media/image30.emf"/><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9" Type="http://schemas.openxmlformats.org/officeDocument/2006/relationships/vmlDrawing" Target="../drawings/vmlDrawing3.vml"/><Relationship Id="rId8" Type="http://schemas.openxmlformats.org/officeDocument/2006/relationships/slideLayout" Target="../slideLayouts/slideLayout7.xml"/><Relationship Id="rId7" Type="http://schemas.openxmlformats.org/officeDocument/2006/relationships/image" Target="../media/image34.emf"/><Relationship Id="rId6" Type="http://schemas.openxmlformats.org/officeDocument/2006/relationships/oleObject" Target="../embeddings/oleObject4.bin"/><Relationship Id="rId5" Type="http://schemas.openxmlformats.org/officeDocument/2006/relationships/image" Target="../media/image33.emf"/><Relationship Id="rId4" Type="http://schemas.openxmlformats.org/officeDocument/2006/relationships/oleObject" Target="../embeddings/oleObject3.bin"/><Relationship Id="rId3" Type="http://schemas.openxmlformats.org/officeDocument/2006/relationships/image" Target="../media/image32.png"/><Relationship Id="rId2" Type="http://schemas.openxmlformats.org/officeDocument/2006/relationships/image" Target="../media/image12.png"/><Relationship Id="rId10" Type="http://schemas.openxmlformats.org/officeDocument/2006/relationships/notesSlide" Target="../notesSlides/notesSlide23.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7.xml"/><Relationship Id="rId7" Type="http://schemas.openxmlformats.org/officeDocument/2006/relationships/image" Target="../media/image37.png"/><Relationship Id="rId6" Type="http://schemas.openxmlformats.org/officeDocument/2006/relationships/image" Target="../media/image36.emf"/><Relationship Id="rId5" Type="http://schemas.openxmlformats.org/officeDocument/2006/relationships/oleObject" Target="../embeddings/oleObject6.bin"/><Relationship Id="rId4" Type="http://schemas.openxmlformats.org/officeDocument/2006/relationships/image" Target="../media/image35.emf"/><Relationship Id="rId3" Type="http://schemas.openxmlformats.org/officeDocument/2006/relationships/oleObject" Target="../embeddings/oleObject5.bin"/><Relationship Id="rId2" Type="http://schemas.openxmlformats.org/officeDocument/2006/relationships/image" Target="../media/image12.png"/><Relationship Id="rId10" Type="http://schemas.openxmlformats.org/officeDocument/2006/relationships/notesSlide" Target="../notesSlides/notesSlide24.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7.xml"/><Relationship Id="rId7" Type="http://schemas.openxmlformats.org/officeDocument/2006/relationships/image" Target="../media/image40.emf"/><Relationship Id="rId6" Type="http://schemas.openxmlformats.org/officeDocument/2006/relationships/oleObject" Target="../embeddings/oleObject8.bin"/><Relationship Id="rId5" Type="http://schemas.openxmlformats.org/officeDocument/2006/relationships/image" Target="../media/image39.emf"/><Relationship Id="rId4" Type="http://schemas.openxmlformats.org/officeDocument/2006/relationships/oleObject" Target="../embeddings/oleObject7.bin"/><Relationship Id="rId3" Type="http://schemas.openxmlformats.org/officeDocument/2006/relationships/image" Target="../media/image38.png"/><Relationship Id="rId2" Type="http://schemas.openxmlformats.org/officeDocument/2006/relationships/image" Target="../media/image12.png"/><Relationship Id="rId10" Type="http://schemas.openxmlformats.org/officeDocument/2006/relationships/notesSlide" Target="../notesSlides/notesSlide25.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7.xml"/><Relationship Id="rId7" Type="http://schemas.openxmlformats.org/officeDocument/2006/relationships/image" Target="../media/image43.png"/><Relationship Id="rId6" Type="http://schemas.openxmlformats.org/officeDocument/2006/relationships/image" Target="../media/image42.emf"/><Relationship Id="rId5" Type="http://schemas.openxmlformats.org/officeDocument/2006/relationships/oleObject" Target="../embeddings/oleObject10.bin"/><Relationship Id="rId4" Type="http://schemas.openxmlformats.org/officeDocument/2006/relationships/image" Target="../media/image41.emf"/><Relationship Id="rId3" Type="http://schemas.openxmlformats.org/officeDocument/2006/relationships/oleObject" Target="../embeddings/oleObject9.bin"/><Relationship Id="rId2" Type="http://schemas.openxmlformats.org/officeDocument/2006/relationships/image" Target="../media/image12.png"/><Relationship Id="rId10" Type="http://schemas.openxmlformats.org/officeDocument/2006/relationships/notesSlide" Target="../notesSlides/notesSlide26.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7.xml"/><Relationship Id="rId7" Type="http://schemas.openxmlformats.org/officeDocument/2006/relationships/image" Target="../media/image46.emf"/><Relationship Id="rId6" Type="http://schemas.openxmlformats.org/officeDocument/2006/relationships/oleObject" Target="../embeddings/oleObject12.bin"/><Relationship Id="rId5" Type="http://schemas.openxmlformats.org/officeDocument/2006/relationships/image" Target="../media/image45.emf"/><Relationship Id="rId4" Type="http://schemas.openxmlformats.org/officeDocument/2006/relationships/oleObject" Target="../embeddings/oleObject11.bin"/><Relationship Id="rId3" Type="http://schemas.openxmlformats.org/officeDocument/2006/relationships/image" Target="../media/image44.png"/><Relationship Id="rId2" Type="http://schemas.openxmlformats.org/officeDocument/2006/relationships/image" Target="../media/image12.png"/><Relationship Id="rId10" Type="http://schemas.openxmlformats.org/officeDocument/2006/relationships/notesSlide" Target="../notesSlides/notesSlide27.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8.vml"/><Relationship Id="rId8" Type="http://schemas.openxmlformats.org/officeDocument/2006/relationships/slideLayout" Target="../slideLayouts/slideLayout7.xml"/><Relationship Id="rId7" Type="http://schemas.openxmlformats.org/officeDocument/2006/relationships/image" Target="../media/image49.emf"/><Relationship Id="rId6" Type="http://schemas.openxmlformats.org/officeDocument/2006/relationships/oleObject" Target="../embeddings/oleObject14.bin"/><Relationship Id="rId5" Type="http://schemas.openxmlformats.org/officeDocument/2006/relationships/image" Target="../media/image48.emf"/><Relationship Id="rId4" Type="http://schemas.openxmlformats.org/officeDocument/2006/relationships/oleObject" Target="../embeddings/oleObject13.bin"/><Relationship Id="rId3" Type="http://schemas.openxmlformats.org/officeDocument/2006/relationships/image" Target="../media/image47.png"/><Relationship Id="rId2" Type="http://schemas.openxmlformats.org/officeDocument/2006/relationships/image" Target="../media/image12.png"/><Relationship Id="rId10" Type="http://schemas.openxmlformats.org/officeDocument/2006/relationships/notesSlide" Target="../notesSlides/notesSlide28.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7.xml"/><Relationship Id="rId7" Type="http://schemas.openxmlformats.org/officeDocument/2006/relationships/image" Target="../media/image52.emf"/><Relationship Id="rId6" Type="http://schemas.openxmlformats.org/officeDocument/2006/relationships/oleObject" Target="../embeddings/oleObject16.bin"/><Relationship Id="rId5" Type="http://schemas.openxmlformats.org/officeDocument/2006/relationships/image" Target="../media/image51.emf"/><Relationship Id="rId4" Type="http://schemas.openxmlformats.org/officeDocument/2006/relationships/oleObject" Target="../embeddings/oleObject15.bin"/><Relationship Id="rId3" Type="http://schemas.openxmlformats.org/officeDocument/2006/relationships/image" Target="../media/image50.png"/><Relationship Id="rId2" Type="http://schemas.openxmlformats.org/officeDocument/2006/relationships/image" Target="../media/image12.png"/><Relationship Id="rId10" Type="http://schemas.openxmlformats.org/officeDocument/2006/relationships/notesSlide" Target="../notesSlides/notesSlide29.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53.png"/><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7.xml"/><Relationship Id="rId7" Type="http://schemas.openxmlformats.org/officeDocument/2006/relationships/image" Target="../media/image56.emf"/><Relationship Id="rId6" Type="http://schemas.openxmlformats.org/officeDocument/2006/relationships/oleObject" Target="../embeddings/oleObject18.bin"/><Relationship Id="rId5" Type="http://schemas.openxmlformats.org/officeDocument/2006/relationships/image" Target="../media/image55.emf"/><Relationship Id="rId4" Type="http://schemas.openxmlformats.org/officeDocument/2006/relationships/image" Target="../media/image54.emf"/><Relationship Id="rId3" Type="http://schemas.openxmlformats.org/officeDocument/2006/relationships/oleObject" Target="../embeddings/oleObject17.bin"/><Relationship Id="rId2" Type="http://schemas.openxmlformats.org/officeDocument/2006/relationships/image" Target="../media/image12.png"/><Relationship Id="rId10" Type="http://schemas.openxmlformats.org/officeDocument/2006/relationships/notesSlide" Target="../notesSlides/notesSlide31.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7.xml"/><Relationship Id="rId7" Type="http://schemas.openxmlformats.org/officeDocument/2006/relationships/image" Target="../media/image59.emf"/><Relationship Id="rId6" Type="http://schemas.openxmlformats.org/officeDocument/2006/relationships/oleObject" Target="../embeddings/oleObject20.bin"/><Relationship Id="rId5" Type="http://schemas.openxmlformats.org/officeDocument/2006/relationships/image" Target="../media/image58.emf"/><Relationship Id="rId4" Type="http://schemas.openxmlformats.org/officeDocument/2006/relationships/image" Target="../media/image57.emf"/><Relationship Id="rId3" Type="http://schemas.openxmlformats.org/officeDocument/2006/relationships/oleObject" Target="../embeddings/oleObject19.bin"/><Relationship Id="rId2" Type="http://schemas.openxmlformats.org/officeDocument/2006/relationships/image" Target="../media/image12.png"/><Relationship Id="rId10" Type="http://schemas.openxmlformats.org/officeDocument/2006/relationships/notesSlide" Target="../notesSlides/notesSlide3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60.emf"/><Relationship Id="rId3" Type="http://schemas.openxmlformats.org/officeDocument/2006/relationships/oleObject" Target="../embeddings/oleObject21.bin"/><Relationship Id="rId2" Type="http://schemas.openxmlformats.org/officeDocument/2006/relationships/image" Target="../media/image12.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61.emf"/><Relationship Id="rId3" Type="http://schemas.openxmlformats.org/officeDocument/2006/relationships/oleObject" Target="../embeddings/oleObject22.bin"/><Relationship Id="rId2" Type="http://schemas.openxmlformats.org/officeDocument/2006/relationships/image" Target="../media/image12.png"/><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8.xml"/><Relationship Id="rId5" Type="http://schemas.openxmlformats.org/officeDocument/2006/relationships/slideLayout" Target="../slideLayouts/slideLayout7.xml"/><Relationship Id="rId4" Type="http://schemas.openxmlformats.org/officeDocument/2006/relationships/image" Target="../media/image63.png"/><Relationship Id="rId3" Type="http://schemas.openxmlformats.org/officeDocument/2006/relationships/image" Target="../media/image62.png"/><Relationship Id="rId2" Type="http://schemas.openxmlformats.org/officeDocument/2006/relationships/image" Target="../media/image12.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2" name="文本框 1"/>
          <p:cNvSpPr txBox="1"/>
          <p:nvPr/>
        </p:nvSpPr>
        <p:spPr>
          <a:xfrm>
            <a:off x="582706" y="2102662"/>
            <a:ext cx="10936941" cy="1753235"/>
          </a:xfrm>
          <a:prstGeom prst="rect">
            <a:avLst/>
          </a:prstGeom>
          <a:noFill/>
        </p:spPr>
        <p:txBody>
          <a:bodyPr wrap="square" rtlCol="0">
            <a:spAutoFit/>
          </a:bodyPr>
          <a:lstStyle/>
          <a:p>
            <a:pPr algn="ctr"/>
            <a:r>
              <a:rPr lang="zh-CN" altLang="zh-CN" sz="5400" b="1" spc="300" dirty="0">
                <a:solidFill>
                  <a:srgbClr val="01518E"/>
                </a:solidFill>
                <a:latin typeface="微软雅黑" panose="020B0503020204020204" pitchFamily="34" charset="-122"/>
                <a:ea typeface="微软雅黑" panose="020B0503020204020204" pitchFamily="34" charset="-122"/>
              </a:rPr>
              <a:t>微电网及配电网综合能源优化设计平台</a:t>
            </a:r>
            <a:endParaRPr lang="zh-CN" altLang="en-US" sz="5400" b="1" spc="300" dirty="0">
              <a:solidFill>
                <a:srgbClr val="01518E"/>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624942" y="4123874"/>
            <a:ext cx="8939719" cy="2461260"/>
          </a:xfrm>
          <a:prstGeom prst="rect">
            <a:avLst/>
          </a:prstGeom>
          <a:noFill/>
        </p:spPr>
        <p:txBody>
          <a:bodyPr wrap="square" rtlCol="0">
            <a:spAutoFit/>
          </a:bodyPr>
          <a:lstStyle/>
          <a:p>
            <a:pPr lvl="0" algn="ctr" defTabSz="913765">
              <a:lnSpc>
                <a:spcPct val="150000"/>
              </a:lnSpc>
              <a:defRPr/>
            </a:pPr>
            <a:r>
              <a:rPr lang="zh-CN" altLang="en-US" sz="2800" b="1" dirty="0">
                <a:solidFill>
                  <a:srgbClr val="01518E"/>
                </a:solidFill>
                <a:latin typeface="微软雅黑" panose="020B0503020204020204" pitchFamily="34" charset="-122"/>
                <a:ea typeface="微软雅黑" panose="020B0503020204020204" pitchFamily="34" charset="-122"/>
              </a:rPr>
              <a:t>天津大学智能与计算学部</a:t>
            </a:r>
            <a:endParaRPr lang="zh-CN" altLang="en-US" sz="2800" b="1" dirty="0">
              <a:solidFill>
                <a:srgbClr val="01518E"/>
              </a:solidFill>
              <a:latin typeface="微软雅黑" panose="020B0503020204020204" pitchFamily="34" charset="-122"/>
              <a:ea typeface="微软雅黑" panose="020B0503020204020204" pitchFamily="34" charset="-122"/>
            </a:endParaRPr>
          </a:p>
          <a:p>
            <a:pPr lvl="0" algn="ctr" defTabSz="913765">
              <a:lnSpc>
                <a:spcPct val="150000"/>
              </a:lnSpc>
              <a:defRPr/>
            </a:pPr>
            <a:r>
              <a:rPr lang="zh-CN" altLang="en-US" sz="2800" b="1" dirty="0">
                <a:solidFill>
                  <a:srgbClr val="01518E"/>
                </a:solidFill>
                <a:latin typeface="微软雅黑" panose="020B0503020204020204" pitchFamily="34" charset="-122"/>
                <a:ea typeface="微软雅黑" panose="020B0503020204020204" pitchFamily="34" charset="-122"/>
              </a:rPr>
              <a:t>高维数据分析与系统实验室</a:t>
            </a:r>
            <a:endParaRPr lang="zh-CN" altLang="en-US" sz="2800" b="1" dirty="0">
              <a:solidFill>
                <a:srgbClr val="01518E"/>
              </a:solidFill>
              <a:latin typeface="微软雅黑" panose="020B0503020204020204" pitchFamily="34" charset="-122"/>
              <a:ea typeface="微软雅黑" panose="020B0503020204020204" pitchFamily="34" charset="-122"/>
            </a:endParaRPr>
          </a:p>
          <a:p>
            <a:pPr lvl="0" algn="ctr" defTabSz="913765">
              <a:lnSpc>
                <a:spcPct val="150000"/>
              </a:lnSpc>
              <a:defRPr/>
            </a:pPr>
            <a:r>
              <a:rPr lang="en-US" altLang="zh-CN" sz="2800" b="1" dirty="0">
                <a:solidFill>
                  <a:srgbClr val="01518E"/>
                </a:solidFill>
                <a:latin typeface="微软雅黑" panose="020B0503020204020204" pitchFamily="34" charset="-122"/>
                <a:ea typeface="微软雅黑" panose="020B0503020204020204" pitchFamily="34" charset="-122"/>
                <a:sym typeface="+mn-ea"/>
              </a:rPr>
              <a:t>2022</a:t>
            </a:r>
            <a:r>
              <a:rPr lang="zh-CN" altLang="en-US" sz="2800" b="1" dirty="0">
                <a:solidFill>
                  <a:srgbClr val="01518E"/>
                </a:solidFill>
                <a:latin typeface="微软雅黑" panose="020B0503020204020204" pitchFamily="34" charset="-122"/>
                <a:ea typeface="微软雅黑" panose="020B0503020204020204" pitchFamily="34" charset="-122"/>
                <a:sym typeface="+mn-ea"/>
              </a:rPr>
              <a:t>年</a:t>
            </a:r>
            <a:r>
              <a:rPr lang="en-US" altLang="zh-CN" sz="2800" b="1" dirty="0">
                <a:solidFill>
                  <a:srgbClr val="01518E"/>
                </a:solidFill>
                <a:latin typeface="微软雅黑" panose="020B0503020204020204" pitchFamily="34" charset="-122"/>
                <a:ea typeface="微软雅黑" panose="020B0503020204020204" pitchFamily="34" charset="-122"/>
                <a:sym typeface="+mn-ea"/>
              </a:rPr>
              <a:t>6</a:t>
            </a:r>
            <a:r>
              <a:rPr lang="zh-CN" altLang="en-US" sz="2800" b="1" dirty="0">
                <a:solidFill>
                  <a:srgbClr val="01518E"/>
                </a:solidFill>
                <a:latin typeface="微软雅黑" panose="020B0503020204020204" pitchFamily="34" charset="-122"/>
                <a:ea typeface="微软雅黑" panose="020B0503020204020204" pitchFamily="34" charset="-122"/>
                <a:sym typeface="+mn-ea"/>
              </a:rPr>
              <a:t>月</a:t>
            </a:r>
            <a:endParaRPr lang="zh-CN" altLang="en-US" sz="2800" b="1" dirty="0">
              <a:solidFill>
                <a:srgbClr val="01518E"/>
              </a:solidFill>
              <a:latin typeface="微软雅黑" panose="020B0503020204020204" pitchFamily="34" charset="-122"/>
              <a:ea typeface="微软雅黑" panose="020B0503020204020204" pitchFamily="34" charset="-122"/>
            </a:endParaRPr>
          </a:p>
          <a:p>
            <a:endParaRPr lang="zh-CN" altLang="en-US" sz="2800" b="1" dirty="0">
              <a:solidFill>
                <a:srgbClr val="01518E"/>
              </a:solidFill>
              <a:latin typeface="微软雅黑" panose="020B0503020204020204" pitchFamily="34" charset="-122"/>
              <a:ea typeface="微软雅黑" panose="020B0503020204020204" pitchFamily="34" charset="-122"/>
            </a:endParaRP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sp>
        <p:nvSpPr>
          <p:cNvPr id="5" name="文本框 4"/>
          <p:cNvSpPr txBox="1"/>
          <p:nvPr/>
        </p:nvSpPr>
        <p:spPr>
          <a:xfrm>
            <a:off x="8479790" y="4053840"/>
            <a:ext cx="309880" cy="398780"/>
          </a:xfrm>
          <a:prstGeom prst="rect">
            <a:avLst/>
          </a:prstGeom>
          <a:noFill/>
        </p:spPr>
        <p:txBody>
          <a:bodyPr wrap="none" rtlCol="0">
            <a:spAutoFit/>
          </a:bodyPr>
          <a:p>
            <a:endParaRPr lang="zh-CN" altLang="en-US" sz="20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--资源管理功能模块</a:t>
            </a:r>
            <a:endPar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595755" y="2083435"/>
            <a:ext cx="8999855" cy="1476375"/>
          </a:xfrm>
          <a:prstGeom prst="rect">
            <a:avLst/>
          </a:prstGeom>
          <a:noFill/>
          <a:ln w="9525">
            <a:noFill/>
          </a:ln>
        </p:spPr>
        <p:txBody>
          <a:bodyPr wrap="square">
            <a:spAutoFit/>
          </a:bodyPr>
          <a:p>
            <a:pPr indent="0"/>
            <a:r>
              <a:rPr lang="en-US" altLang="zh-CN" b="0">
                <a:ea typeface="宋体" panose="02010600030101010101" pitchFamily="2" charset="-122"/>
              </a:rPr>
              <a:t>        </a:t>
            </a:r>
            <a:r>
              <a:rPr lang="zh-CN" b="0">
                <a:ea typeface="宋体" panose="02010600030101010101" pitchFamily="2" charset="-122"/>
              </a:rPr>
              <a:t>用户对不同资源类型（风能、光能、水能）实现生成数据的导出和保存功能和实现从文件数据的导入，对数据进行图表形式的展示。</a:t>
            </a:r>
            <a:endParaRPr lang="zh-CN" b="0">
              <a:ea typeface="宋体" panose="02010600030101010101" pitchFamily="2" charset="-122"/>
            </a:endParaRPr>
          </a:p>
          <a:p>
            <a:pPr indent="0"/>
            <a:endParaRPr lang="zh-CN" b="0">
              <a:ea typeface="宋体" panose="02010600030101010101" pitchFamily="2" charset="-122"/>
            </a:endParaRPr>
          </a:p>
          <a:p>
            <a:pPr indent="0"/>
            <a:r>
              <a:rPr lang="en-US" altLang="zh-CN" b="0">
                <a:ea typeface="宋体" panose="02010600030101010101" pitchFamily="2" charset="-122"/>
              </a:rPr>
              <a:t>        资源数据参数以txt文档的形式存储于资源文件内，依据不同设备组织其具体数据信息条目。</a:t>
            </a:r>
            <a:endParaRPr lang="en-US" altLang="zh-CN" b="0">
              <a:ea typeface="宋体" panose="02010600030101010101" pitchFamily="2" charset="-122"/>
            </a:endParaRPr>
          </a:p>
        </p:txBody>
      </p:sp>
      <p:pic>
        <p:nvPicPr>
          <p:cNvPr id="7" name="图片 4"/>
          <p:cNvPicPr>
            <a:picLocks noChangeAspect="1"/>
          </p:cNvPicPr>
          <p:nvPr/>
        </p:nvPicPr>
        <p:blipFill>
          <a:blip r:embed="rId3"/>
          <a:stretch>
            <a:fillRect/>
          </a:stretch>
        </p:blipFill>
        <p:spPr>
          <a:xfrm>
            <a:off x="5442903" y="4166870"/>
            <a:ext cx="1304925" cy="933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--结构设计功能模块</a:t>
            </a:r>
            <a:endPar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595755" y="2083435"/>
            <a:ext cx="8999855" cy="3415030"/>
          </a:xfrm>
          <a:prstGeom prst="rect">
            <a:avLst/>
          </a:prstGeom>
          <a:noFill/>
          <a:ln w="9525">
            <a:noFill/>
          </a:ln>
        </p:spPr>
        <p:txBody>
          <a:bodyPr wrap="square">
            <a:spAutoFit/>
          </a:bodyPr>
          <a:p>
            <a:pPr indent="0"/>
            <a:r>
              <a:rPr lang="en-US" b="0">
                <a:ea typeface="宋体" panose="02010600030101010101" pitchFamily="2" charset="-122"/>
              </a:rPr>
              <a:t>        </a:t>
            </a:r>
            <a:r>
              <a:rPr b="0">
                <a:ea typeface="宋体" panose="02010600030101010101" pitchFamily="2" charset="-122"/>
              </a:rPr>
              <a:t>用户根据微网系统的设计需求选择微网系统结构，软件将根据所选项生成微网系统结构。结构设计的选项包括微网运行模式、可再生能源、发电机、负荷、储能、元件几个方面。在生成系统结构后，可根据结构图查看设备详情数据与资源数据情况。此步骤主要完成微网系统优化规划计算所需要的可再生能源资源数据、负荷数据以及系统参数的输入或生成。其中，可再生能源资源数据包括风速、光照强度、水流量等；负荷数据包括首要负荷数据和可中断负荷数据；系统参数包括系统经济性参数、系统约束参数和污染物排放参数等。</a:t>
            </a:r>
            <a:endParaRPr b="0">
              <a:ea typeface="宋体" panose="02010600030101010101" pitchFamily="2" charset="-122"/>
            </a:endParaRPr>
          </a:p>
          <a:p>
            <a:pPr indent="0"/>
            <a:r>
              <a:rPr lang="en-US" b="0">
                <a:ea typeface="宋体" panose="02010600030101010101" pitchFamily="2" charset="-122"/>
              </a:rPr>
              <a:t>        </a:t>
            </a:r>
            <a:r>
              <a:rPr b="0">
                <a:ea typeface="宋体" panose="02010600030101010101" pitchFamily="2" charset="-122"/>
              </a:rPr>
              <a:t>在进行优化前通过控制约束相关内容（系统控制、经济参数、排放惩罚、约束条件）进行数据调节和参数设定，进一步确定优化问题中的优化目标、控制策略和优化约束条件，构造微网系统的优化规划设计模型。本软件内包含有多种控制策略，可实现包含经济性能、环境性能在内的多目标优化，系统优化约束条件包括最小可再生能源渗透率和最大容量缺失率。</a:t>
            </a:r>
            <a:endParaRPr b="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--结构设计功能模块</a:t>
            </a:r>
            <a:endPar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9" name="图片 6"/>
          <p:cNvPicPr>
            <a:picLocks noChangeAspect="1"/>
          </p:cNvPicPr>
          <p:nvPr/>
        </p:nvPicPr>
        <p:blipFill>
          <a:blip r:embed="rId3"/>
          <a:stretch>
            <a:fillRect/>
          </a:stretch>
        </p:blipFill>
        <p:spPr>
          <a:xfrm>
            <a:off x="164783" y="2011363"/>
            <a:ext cx="5610225" cy="1800225"/>
          </a:xfrm>
          <a:prstGeom prst="rect">
            <a:avLst/>
          </a:prstGeom>
          <a:noFill/>
          <a:ln>
            <a:noFill/>
          </a:ln>
        </p:spPr>
      </p:pic>
      <p:pic>
        <p:nvPicPr>
          <p:cNvPr id="10" name="图片 7"/>
          <p:cNvPicPr>
            <a:picLocks noChangeAspect="1"/>
          </p:cNvPicPr>
          <p:nvPr/>
        </p:nvPicPr>
        <p:blipFill>
          <a:blip r:embed="rId4"/>
          <a:stretch>
            <a:fillRect/>
          </a:stretch>
        </p:blipFill>
        <p:spPr>
          <a:xfrm>
            <a:off x="6124258" y="2011680"/>
            <a:ext cx="5694045" cy="38328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--优化评估功能模块</a:t>
            </a:r>
            <a:endPar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595755" y="2083435"/>
            <a:ext cx="8999855" cy="922020"/>
          </a:xfrm>
          <a:prstGeom prst="rect">
            <a:avLst/>
          </a:prstGeom>
          <a:noFill/>
          <a:ln w="9525">
            <a:noFill/>
          </a:ln>
        </p:spPr>
        <p:txBody>
          <a:bodyPr wrap="square">
            <a:spAutoFit/>
          </a:bodyPr>
          <a:p>
            <a:pPr indent="0"/>
            <a:r>
              <a:rPr lang="en-US" b="0">
                <a:ea typeface="宋体" panose="02010600030101010101" pitchFamily="2" charset="-122"/>
              </a:rPr>
              <a:t>         </a:t>
            </a:r>
            <a:r>
              <a:rPr b="0">
                <a:ea typeface="宋体" panose="02010600030101010101" pitchFamily="2" charset="-122"/>
              </a:rPr>
              <a:t>此步骤</a:t>
            </a:r>
            <a:r>
              <a:rPr lang="zh-CN" b="0">
                <a:ea typeface="宋体" panose="02010600030101010101" pitchFamily="2" charset="-122"/>
              </a:rPr>
              <a:t>中微电网</a:t>
            </a:r>
            <a:r>
              <a:rPr b="0">
                <a:ea typeface="宋体" panose="02010600030101010101" pitchFamily="2" charset="-122"/>
              </a:rPr>
              <a:t>软件可以生成多种系统配置方案，并允许用户根据微网实际需求调整生成的系统配置方案，进行方案评估。优化求解作为本软件的核心功能模块，可完成微网系统的准稳态逐时模拟和优化规划方案设计。</a:t>
            </a:r>
            <a:endParaRPr b="0">
              <a:ea typeface="宋体" panose="02010600030101010101" pitchFamily="2" charset="-122"/>
            </a:endParaRPr>
          </a:p>
        </p:txBody>
      </p:sp>
      <p:pic>
        <p:nvPicPr>
          <p:cNvPr id="13" name="图片 10"/>
          <p:cNvPicPr>
            <a:picLocks noChangeAspect="1"/>
          </p:cNvPicPr>
          <p:nvPr/>
        </p:nvPicPr>
        <p:blipFill>
          <a:blip r:embed="rId3"/>
          <a:stretch>
            <a:fillRect/>
          </a:stretch>
        </p:blipFill>
        <p:spPr>
          <a:xfrm>
            <a:off x="4129088" y="3424873"/>
            <a:ext cx="3933825" cy="1514475"/>
          </a:xfrm>
          <a:prstGeom prst="rect">
            <a:avLst/>
          </a:prstGeom>
          <a:noFill/>
          <a:ln>
            <a:noFill/>
          </a:ln>
        </p:spPr>
      </p:pic>
      <p:pic>
        <p:nvPicPr>
          <p:cNvPr id="2" name="图片 12"/>
          <p:cNvPicPr>
            <a:picLocks noChangeAspect="1"/>
          </p:cNvPicPr>
          <p:nvPr/>
        </p:nvPicPr>
        <p:blipFill>
          <a:blip r:embed="rId4"/>
          <a:stretch>
            <a:fillRect/>
          </a:stretch>
        </p:blipFill>
        <p:spPr>
          <a:xfrm>
            <a:off x="4128453" y="4939348"/>
            <a:ext cx="3933825" cy="1514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可视化结果展示</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595755" y="2083435"/>
            <a:ext cx="8999855" cy="645160"/>
          </a:xfrm>
          <a:prstGeom prst="rect">
            <a:avLst/>
          </a:prstGeom>
          <a:noFill/>
          <a:ln w="9525">
            <a:noFill/>
          </a:ln>
        </p:spPr>
        <p:txBody>
          <a:bodyPr wrap="square">
            <a:spAutoFit/>
          </a:bodyPr>
          <a:p>
            <a:pPr indent="0"/>
            <a:r>
              <a:rPr lang="en-US" b="0">
                <a:ea typeface="宋体" panose="02010600030101010101" pitchFamily="2" charset="-122"/>
              </a:rPr>
              <a:t>         </a:t>
            </a:r>
            <a:r>
              <a:rPr lang="zh-CN" altLang="en-US" b="0">
                <a:ea typeface="宋体" panose="02010600030101010101" pitchFamily="2" charset="-122"/>
              </a:rPr>
              <a:t>针对优化设计结果，软件以多种可视化的图表展示优化设计结果多维度层次的结果数据信息</a:t>
            </a:r>
            <a:r>
              <a:rPr b="0">
                <a:ea typeface="宋体" panose="02010600030101010101" pitchFamily="2" charset="-122"/>
              </a:rPr>
              <a:t>。</a:t>
            </a:r>
            <a:endParaRPr b="0">
              <a:ea typeface="宋体" panose="02010600030101010101" pitchFamily="2" charset="-122"/>
            </a:endParaRPr>
          </a:p>
        </p:txBody>
      </p:sp>
      <p:pic>
        <p:nvPicPr>
          <p:cNvPr id="16" name="图片 13"/>
          <p:cNvPicPr>
            <a:picLocks noChangeAspect="1"/>
          </p:cNvPicPr>
          <p:nvPr/>
        </p:nvPicPr>
        <p:blipFill>
          <a:blip r:embed="rId3"/>
          <a:stretch>
            <a:fillRect/>
          </a:stretch>
        </p:blipFill>
        <p:spPr>
          <a:xfrm>
            <a:off x="3000375" y="2490470"/>
            <a:ext cx="6190615" cy="4175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可视化结果展示</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00"/>
          <p:cNvPicPr>
            <a:picLocks noChangeAspect="1"/>
          </p:cNvPicPr>
          <p:nvPr/>
        </p:nvPicPr>
        <p:blipFill>
          <a:blip r:embed="rId3"/>
          <a:stretch>
            <a:fillRect/>
          </a:stretch>
        </p:blipFill>
        <p:spPr>
          <a:xfrm>
            <a:off x="37465" y="1663700"/>
            <a:ext cx="5948680" cy="4248785"/>
          </a:xfrm>
          <a:prstGeom prst="rect">
            <a:avLst/>
          </a:prstGeom>
        </p:spPr>
      </p:pic>
      <p:pic>
        <p:nvPicPr>
          <p:cNvPr id="106" name="图片 106"/>
          <p:cNvPicPr>
            <a:picLocks noChangeAspect="1"/>
          </p:cNvPicPr>
          <p:nvPr/>
        </p:nvPicPr>
        <p:blipFill>
          <a:blip r:embed="rId4"/>
          <a:stretch>
            <a:fillRect/>
          </a:stretch>
        </p:blipFill>
        <p:spPr>
          <a:xfrm>
            <a:off x="6135370" y="2353310"/>
            <a:ext cx="6056630" cy="43287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微电网系统数据流程</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624"/>
          <p:cNvGraphicFramePr>
            <a:graphicFrameLocks noChangeAspect="1"/>
          </p:cNvGraphicFramePr>
          <p:nvPr/>
        </p:nvGraphicFramePr>
        <p:xfrm>
          <a:off x="4097020" y="1252855"/>
          <a:ext cx="3997325" cy="5411470"/>
        </p:xfrm>
        <a:graphic>
          <a:graphicData uri="http://schemas.openxmlformats.org/presentationml/2006/ole">
            <mc:AlternateContent xmlns:mc="http://schemas.openxmlformats.org/markup-compatibility/2006">
              <mc:Choice xmlns:v="urn:schemas-microsoft-com:vml" Requires="v">
                <p:oleObj spid="_x0000_s3076" name="" r:id="rId3" imgW="6581140" imgH="8944610" progId="Visio.Drawing.15">
                  <p:embed/>
                </p:oleObj>
              </mc:Choice>
              <mc:Fallback>
                <p:oleObj name="" r:id="rId3" imgW="6581140" imgH="8944610" progId="Visio.Drawing.15">
                  <p:embed/>
                  <p:pic>
                    <p:nvPicPr>
                      <p:cNvPr id="0" name="图片 3075"/>
                      <p:cNvPicPr/>
                      <p:nvPr/>
                    </p:nvPicPr>
                    <p:blipFill>
                      <a:blip r:embed="rId4"/>
                      <a:stretch>
                        <a:fillRect/>
                      </a:stretch>
                    </p:blipFill>
                    <p:spPr>
                      <a:xfrm>
                        <a:off x="4097020" y="1252855"/>
                        <a:ext cx="3997325" cy="5411470"/>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微电网系统使用流程</a:t>
            </a:r>
            <a:endPar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3" name="图片 15"/>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5301615" y="967105"/>
            <a:ext cx="1588770" cy="56686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配电网软件主要功能介绍</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624"/>
          <p:cNvGraphicFramePr>
            <a:graphicFrameLocks noChangeAspect="1"/>
          </p:cNvGraphicFramePr>
          <p:nvPr/>
        </p:nvGraphicFramePr>
        <p:xfrm>
          <a:off x="102235" y="2002790"/>
          <a:ext cx="11986895" cy="3734435"/>
        </p:xfrm>
        <a:graphic>
          <a:graphicData uri="http://schemas.openxmlformats.org/presentationml/2006/ole">
            <mc:AlternateContent xmlns:mc="http://schemas.openxmlformats.org/markup-compatibility/2006">
              <mc:Choice xmlns:v="urn:schemas-microsoft-com:vml" Requires="v">
                <p:oleObj spid="_x0000_s3076" name="" r:id="rId3" imgW="11497945" imgH="2879090" progId="Visio.Drawing.11">
                  <p:embed/>
                </p:oleObj>
              </mc:Choice>
              <mc:Fallback>
                <p:oleObj name="" r:id="rId3" imgW="11497945" imgH="2879090" progId="Visio.Drawing.11">
                  <p:embed/>
                  <p:pic>
                    <p:nvPicPr>
                      <p:cNvPr id="0" name="图片 3075"/>
                      <p:cNvPicPr/>
                      <p:nvPr/>
                    </p:nvPicPr>
                    <p:blipFill>
                      <a:blip r:embed="rId4"/>
                      <a:stretch>
                        <a:fillRect/>
                      </a:stretch>
                    </p:blipFill>
                    <p:spPr>
                      <a:xfrm>
                        <a:off x="102235" y="2002790"/>
                        <a:ext cx="11986895" cy="3734435"/>
                      </a:xfrm>
                      <a:prstGeom prst="rect">
                        <a:avLst/>
                      </a:prstGeom>
                      <a:noFill/>
                      <a:ln w="38100">
                        <a:noFill/>
                        <a:miter/>
                      </a:ln>
                    </p:spPr>
                  </p:pic>
                </p:oleObj>
              </mc:Fallback>
            </mc:AlternateContent>
          </a:graphicData>
        </a:graphic>
      </p:graphicFrame>
      <p:sp>
        <p:nvSpPr>
          <p:cNvPr id="8" name="文本框 7"/>
          <p:cNvSpPr txBox="1"/>
          <p:nvPr/>
        </p:nvSpPr>
        <p:spPr>
          <a:xfrm>
            <a:off x="9850755" y="6219825"/>
            <a:ext cx="309880" cy="398780"/>
          </a:xfrm>
          <a:prstGeom prst="rect">
            <a:avLst/>
          </a:prstGeom>
          <a:noFill/>
        </p:spPr>
        <p:txBody>
          <a:bodyPr wrap="none" rtlCol="0">
            <a:spAutoFit/>
          </a:bodyPr>
          <a:p>
            <a:endParaRPr lang="zh-CN" altLang="en-US" sz="20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配电网软件主要功能介绍</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2147482589"/>
          <p:cNvPicPr>
            <a:picLocks noChangeAspect="1"/>
          </p:cNvPicPr>
          <p:nvPr/>
        </p:nvPicPr>
        <p:blipFill>
          <a:blip r:embed="rId3"/>
          <a:stretch>
            <a:fillRect/>
          </a:stretch>
        </p:blipFill>
        <p:spPr>
          <a:xfrm>
            <a:off x="1678940" y="1663700"/>
            <a:ext cx="8834755" cy="499554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8" name="矩形 7"/>
          <p:cNvSpPr/>
          <p:nvPr/>
        </p:nvSpPr>
        <p:spPr>
          <a:xfrm>
            <a:off x="4223645" y="1327130"/>
            <a:ext cx="3744912" cy="862330"/>
          </a:xfrm>
          <a:prstGeom prst="rect">
            <a:avLst/>
          </a:prstGeom>
        </p:spPr>
        <p:txBody>
          <a:bodyPr>
            <a:spAutoFit/>
          </a:bodyPr>
          <a:lstStyle/>
          <a:p>
            <a:pPr algn="ctr" eaLnBrk="1" hangingPunct="1">
              <a:lnSpc>
                <a:spcPct val="114000"/>
              </a:lnSpc>
              <a:defRPr/>
            </a:pPr>
            <a:r>
              <a:rPr lang="zh-CN" altLang="en-US" sz="4400" b="1" spc="300" noProof="1">
                <a:solidFill>
                  <a:srgbClr val="174292"/>
                </a:solidFill>
                <a:latin typeface="微软雅黑" panose="020B0503020204020204" pitchFamily="34" charset="-122"/>
                <a:ea typeface="微软雅黑" panose="020B0503020204020204" pitchFamily="34" charset="-122"/>
              </a:rPr>
              <a:t>目</a:t>
            </a:r>
            <a:r>
              <a:rPr lang="en-US" altLang="zh-CN" sz="4400" b="1" spc="300" noProof="1">
                <a:solidFill>
                  <a:srgbClr val="174292"/>
                </a:solidFill>
                <a:latin typeface="微软雅黑" panose="020B0503020204020204" pitchFamily="34" charset="-122"/>
                <a:ea typeface="微软雅黑" panose="020B0503020204020204" pitchFamily="34" charset="-122"/>
              </a:rPr>
              <a:t>  </a:t>
            </a:r>
            <a:r>
              <a:rPr lang="zh-CN" altLang="en-US" sz="4400" b="1" spc="300" noProof="1">
                <a:solidFill>
                  <a:srgbClr val="174292"/>
                </a:solidFill>
                <a:latin typeface="微软雅黑" panose="020B0503020204020204" pitchFamily="34" charset="-122"/>
                <a:ea typeface="微软雅黑" panose="020B0503020204020204" pitchFamily="34" charset="-122"/>
              </a:rPr>
              <a:t>录</a:t>
            </a:r>
            <a:endParaRPr lang="zh-CN" altLang="en-US" sz="4400" b="1" spc="300" noProof="1">
              <a:solidFill>
                <a:srgbClr val="174292"/>
              </a:solidFill>
              <a:latin typeface="微软雅黑" panose="020B0503020204020204" pitchFamily="34" charset="-122"/>
              <a:ea typeface="微软雅黑" panose="020B0503020204020204" pitchFamily="34" charset="-122"/>
            </a:endParaRPr>
          </a:p>
        </p:txBody>
      </p:sp>
      <p:grpSp>
        <p:nvGrpSpPr>
          <p:cNvPr id="33" name="组合 2"/>
          <p:cNvGrpSpPr/>
          <p:nvPr/>
        </p:nvGrpSpPr>
        <p:grpSpPr bwMode="auto">
          <a:xfrm>
            <a:off x="3679825" y="2434590"/>
            <a:ext cx="4832985" cy="502920"/>
            <a:chOff x="1858297" y="2502450"/>
            <a:chExt cx="6095078" cy="837001"/>
          </a:xfrm>
        </p:grpSpPr>
        <p:grpSp>
          <p:nvGrpSpPr>
            <p:cNvPr id="34" name="组合 19"/>
            <p:cNvGrpSpPr/>
            <p:nvPr/>
          </p:nvGrpSpPr>
          <p:grpSpPr bwMode="auto">
            <a:xfrm>
              <a:off x="1858297" y="2514091"/>
              <a:ext cx="6095078" cy="825360"/>
              <a:chOff x="4260488" y="4881587"/>
              <a:chExt cx="6400745" cy="866751"/>
            </a:xfrm>
          </p:grpSpPr>
          <p:sp>
            <p:nvSpPr>
              <p:cNvPr id="37" name="矩形: 圆角 86"/>
              <p:cNvSpPr/>
              <p:nvPr/>
            </p:nvSpPr>
            <p:spPr>
              <a:xfrm>
                <a:off x="4260488" y="4881587"/>
                <a:ext cx="6400745" cy="866751"/>
              </a:xfrm>
              <a:prstGeom prst="roundRect">
                <a:avLst>
                  <a:gd name="adj" fmla="val 50000"/>
                </a:avLst>
              </a:prstGeom>
              <a:gradFill flip="none" rotWithShape="1">
                <a:gsLst>
                  <a:gs pos="0">
                    <a:schemeClr val="bg1"/>
                  </a:gs>
                  <a:gs pos="100000">
                    <a:schemeClr val="bg1">
                      <a:lumMod val="85000"/>
                    </a:schemeClr>
                  </a:gs>
                </a:gsLst>
                <a:lin ang="2700000" scaled="1"/>
                <a:tileRect/>
              </a:gra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noProof="1"/>
              </a:p>
            </p:txBody>
          </p:sp>
          <p:grpSp>
            <p:nvGrpSpPr>
              <p:cNvPr id="38" name="组合 23"/>
              <p:cNvGrpSpPr/>
              <p:nvPr/>
            </p:nvGrpSpPr>
            <p:grpSpPr bwMode="auto">
              <a:xfrm>
                <a:off x="4260488" y="4881587"/>
                <a:ext cx="1812921" cy="866750"/>
                <a:chOff x="1713933" y="4881587"/>
                <a:chExt cx="1812921" cy="866750"/>
              </a:xfrm>
            </p:grpSpPr>
            <p:sp>
              <p:nvSpPr>
                <p:cNvPr id="39" name="任意多边形: 形状 90"/>
                <p:cNvSpPr>
                  <a:spLocks noChangeArrowheads="1"/>
                </p:cNvSpPr>
                <p:nvPr/>
              </p:nvSpPr>
              <p:spPr bwMode="auto">
                <a:xfrm>
                  <a:off x="1713933" y="4881589"/>
                  <a:ext cx="1807126" cy="866748"/>
                </a:xfrm>
                <a:custGeom>
                  <a:avLst/>
                  <a:gdLst>
                    <a:gd name="T0" fmla="*/ 251572 w 7654458"/>
                    <a:gd name="T1" fmla="*/ 556 h 3671292"/>
                    <a:gd name="T2" fmla="*/ 426641 w 7654458"/>
                    <a:gd name="T3" fmla="*/ 0 h 3671292"/>
                    <a:gd name="T4" fmla="*/ 389795 w 7654458"/>
                    <a:gd name="T5" fmla="*/ 4711 h 3671292"/>
                    <a:gd name="T6" fmla="*/ 318423 w 7654458"/>
                    <a:gd name="T7" fmla="*/ 27260 h 3671292"/>
                    <a:gd name="T8" fmla="*/ 264250 w 7654458"/>
                    <a:gd name="T9" fmla="*/ 80010 h 3671292"/>
                    <a:gd name="T10" fmla="*/ 227610 w 7654458"/>
                    <a:gd name="T11" fmla="*/ 149838 h 3671292"/>
                    <a:gd name="T12" fmla="*/ 168249 w 7654458"/>
                    <a:gd name="T13" fmla="*/ 200931 h 3671292"/>
                    <a:gd name="T14" fmla="*/ 142954 w 7654458"/>
                    <a:gd name="T15" fmla="*/ 204373 h 3671292"/>
                    <a:gd name="T16" fmla="*/ 96039 w 7654458"/>
                    <a:gd name="T17" fmla="*/ 204404 h 3671292"/>
                    <a:gd name="T18" fmla="*/ 7215 w 7654458"/>
                    <a:gd name="T19" fmla="*/ 142378 h 3671292"/>
                    <a:gd name="T20" fmla="*/ 4136 w 7654458"/>
                    <a:gd name="T21" fmla="*/ 72520 h 3671292"/>
                    <a:gd name="T22" fmla="*/ 17995 w 7654458"/>
                    <a:gd name="T23" fmla="*/ 42461 h 3671292"/>
                    <a:gd name="T24" fmla="*/ 41604 w 7654458"/>
                    <a:gd name="T25" fmla="*/ 18670 h 3671292"/>
                    <a:gd name="T26" fmla="*/ 72329 w 7654458"/>
                    <a:gd name="T27" fmla="*/ 4145 h 3671292"/>
                    <a:gd name="T28" fmla="*/ 96180 w 7654458"/>
                    <a:gd name="T29" fmla="*/ 724 h 3671292"/>
                    <a:gd name="T30" fmla="*/ 251572 w 7654458"/>
                    <a:gd name="T31" fmla="*/ 556 h 36712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54458" h="3671292">
                      <a:moveTo>
                        <a:pt x="4513515" y="9975"/>
                      </a:moveTo>
                      <a:lnTo>
                        <a:pt x="7654458" y="0"/>
                      </a:lnTo>
                      <a:cubicBezTo>
                        <a:pt x="7323927" y="42259"/>
                        <a:pt x="7347251" y="33263"/>
                        <a:pt x="6993396" y="84518"/>
                      </a:cubicBezTo>
                      <a:cubicBezTo>
                        <a:pt x="6663140" y="132355"/>
                        <a:pt x="6114554" y="270681"/>
                        <a:pt x="5712891" y="489078"/>
                      </a:cubicBezTo>
                      <a:cubicBezTo>
                        <a:pt x="5298732" y="714177"/>
                        <a:pt x="4972946" y="1032356"/>
                        <a:pt x="4740967" y="1435469"/>
                      </a:cubicBezTo>
                      <a:cubicBezTo>
                        <a:pt x="4505908" y="1843832"/>
                        <a:pt x="4303447" y="2270849"/>
                        <a:pt x="4083600" y="2688267"/>
                      </a:cubicBezTo>
                      <a:cubicBezTo>
                        <a:pt x="3849267" y="3133212"/>
                        <a:pt x="3513521" y="3466241"/>
                        <a:pt x="3018595" y="3604958"/>
                      </a:cubicBezTo>
                      <a:cubicBezTo>
                        <a:pt x="2872815" y="3645885"/>
                        <a:pt x="2716894" y="3661821"/>
                        <a:pt x="2564777" y="3666711"/>
                      </a:cubicBezTo>
                      <a:cubicBezTo>
                        <a:pt x="2284446" y="3675765"/>
                        <a:pt x="2003571" y="3668884"/>
                        <a:pt x="1723058" y="3667254"/>
                      </a:cubicBezTo>
                      <a:cubicBezTo>
                        <a:pt x="1028206" y="3663089"/>
                        <a:pt x="365770" y="3205830"/>
                        <a:pt x="129443" y="2554440"/>
                      </a:cubicBezTo>
                      <a:cubicBezTo>
                        <a:pt x="-19052" y="2144990"/>
                        <a:pt x="-42957" y="1719603"/>
                        <a:pt x="74210" y="1301098"/>
                      </a:cubicBezTo>
                      <a:cubicBezTo>
                        <a:pt x="126547" y="1114210"/>
                        <a:pt x="195904" y="924244"/>
                        <a:pt x="322851" y="761804"/>
                      </a:cubicBezTo>
                      <a:cubicBezTo>
                        <a:pt x="447985" y="601537"/>
                        <a:pt x="582175" y="454852"/>
                        <a:pt x="746426" y="334969"/>
                      </a:cubicBezTo>
                      <a:cubicBezTo>
                        <a:pt x="913756" y="212731"/>
                        <a:pt x="1099195" y="125444"/>
                        <a:pt x="1297672" y="74376"/>
                      </a:cubicBezTo>
                      <a:cubicBezTo>
                        <a:pt x="1436390" y="38520"/>
                        <a:pt x="1582531" y="13348"/>
                        <a:pt x="1725594" y="12986"/>
                      </a:cubicBezTo>
                      <a:lnTo>
                        <a:pt x="4513515" y="9975"/>
                      </a:lnTo>
                      <a:close/>
                    </a:path>
                  </a:pathLst>
                </a:custGeom>
                <a:solidFill>
                  <a:srgbClr val="174292"/>
                </a:solidFill>
                <a:ln>
                  <a:noFill/>
                </a:ln>
                <a:extLst>
                  <a:ext uri="{91240B29-F687-4F45-9708-019B960494DF}">
                    <a14:hiddenLine xmlns:a14="http://schemas.microsoft.com/office/drawing/2010/main" w="18109">
                      <a:solidFill>
                        <a:srgbClr val="000000"/>
                      </a:solidFill>
                      <a:round/>
                    </a14:hiddenLine>
                  </a:ext>
                </a:extLst>
              </p:spPr>
              <p:txBody>
                <a:bodyPr/>
                <a:lstStyle/>
                <a:p>
                  <a:endParaRPr lang="zh-CN" altLang="en-US"/>
                </a:p>
              </p:txBody>
            </p:sp>
            <p:sp>
              <p:nvSpPr>
                <p:cNvPr id="40" name="图形 11"/>
                <p:cNvSpPr>
                  <a:spLocks noChangeArrowheads="1"/>
                </p:cNvSpPr>
                <p:nvPr/>
              </p:nvSpPr>
              <p:spPr bwMode="auto">
                <a:xfrm>
                  <a:off x="2304477" y="4881587"/>
                  <a:ext cx="1222377" cy="866749"/>
                </a:xfrm>
                <a:custGeom>
                  <a:avLst/>
                  <a:gdLst>
                    <a:gd name="T0" fmla="*/ 996543 w 1256988"/>
                    <a:gd name="T1" fmla="*/ 5115 h 891291"/>
                    <a:gd name="T2" fmla="*/ 1188719 w 1256988"/>
                    <a:gd name="T3" fmla="*/ 0 h 891291"/>
                    <a:gd name="T4" fmla="*/ 959658 w 1256988"/>
                    <a:gd name="T5" fmla="*/ 30407 h 891291"/>
                    <a:gd name="T6" fmla="*/ 607342 w 1256988"/>
                    <a:gd name="T7" fmla="*/ 212944 h 891291"/>
                    <a:gd name="T8" fmla="*/ 461063 w 1256988"/>
                    <a:gd name="T9" fmla="*/ 432300 h 891291"/>
                    <a:gd name="T10" fmla="*/ 346520 w 1256988"/>
                    <a:gd name="T11" fmla="*/ 654341 h 891291"/>
                    <a:gd name="T12" fmla="*/ 90645 w 1256988"/>
                    <a:gd name="T13" fmla="*/ 833533 h 891291"/>
                    <a:gd name="T14" fmla="*/ 0 w 1256988"/>
                    <a:gd name="T15" fmla="*/ 842883 h 891291"/>
                    <a:gd name="T16" fmla="*/ 209170 w 1256988"/>
                    <a:gd name="T17" fmla="*/ 741884 h 891291"/>
                    <a:gd name="T18" fmla="*/ 335535 w 1256988"/>
                    <a:gd name="T19" fmla="*/ 554097 h 891291"/>
                    <a:gd name="T20" fmla="*/ 495568 w 1256988"/>
                    <a:gd name="T21" fmla="*/ 268495 h 891291"/>
                    <a:gd name="T22" fmla="*/ 750899 w 1256988"/>
                    <a:gd name="T23" fmla="*/ 72617 h 891291"/>
                    <a:gd name="T24" fmla="*/ 996543 w 1256988"/>
                    <a:gd name="T25" fmla="*/ 5115 h 891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56988" h="891291">
                      <a:moveTo>
                        <a:pt x="1053776" y="5409"/>
                      </a:moveTo>
                      <a:lnTo>
                        <a:pt x="1256988" y="0"/>
                      </a:lnTo>
                      <a:cubicBezTo>
                        <a:pt x="1206004" y="9088"/>
                        <a:pt x="1119682" y="9315"/>
                        <a:pt x="1014772" y="32153"/>
                      </a:cubicBezTo>
                      <a:cubicBezTo>
                        <a:pt x="908151" y="55363"/>
                        <a:pt x="730095" y="127408"/>
                        <a:pt x="642223" y="225173"/>
                      </a:cubicBezTo>
                      <a:cubicBezTo>
                        <a:pt x="566776" y="309114"/>
                        <a:pt x="530413" y="374046"/>
                        <a:pt x="487542" y="457128"/>
                      </a:cubicBezTo>
                      <a:cubicBezTo>
                        <a:pt x="447153" y="535422"/>
                        <a:pt x="411863" y="616686"/>
                        <a:pt x="366421" y="691921"/>
                      </a:cubicBezTo>
                      <a:cubicBezTo>
                        <a:pt x="305151" y="793402"/>
                        <a:pt x="216084" y="861588"/>
                        <a:pt x="95851" y="881405"/>
                      </a:cubicBezTo>
                      <a:cubicBezTo>
                        <a:pt x="64196" y="886636"/>
                        <a:pt x="31965" y="888099"/>
                        <a:pt x="0" y="891291"/>
                      </a:cubicBezTo>
                      <a:cubicBezTo>
                        <a:pt x="20889" y="875139"/>
                        <a:pt x="162049" y="835386"/>
                        <a:pt x="221183" y="784491"/>
                      </a:cubicBezTo>
                      <a:cubicBezTo>
                        <a:pt x="280317" y="733596"/>
                        <a:pt x="320269" y="658892"/>
                        <a:pt x="354806" y="585919"/>
                      </a:cubicBezTo>
                      <a:cubicBezTo>
                        <a:pt x="404238" y="481379"/>
                        <a:pt x="454380" y="377238"/>
                        <a:pt x="524029" y="283915"/>
                      </a:cubicBezTo>
                      <a:cubicBezTo>
                        <a:pt x="594608" y="189351"/>
                        <a:pt x="684739" y="120943"/>
                        <a:pt x="794023" y="76787"/>
                      </a:cubicBezTo>
                      <a:cubicBezTo>
                        <a:pt x="877725" y="42960"/>
                        <a:pt x="964398" y="21546"/>
                        <a:pt x="1053776" y="5409"/>
                      </a:cubicBezTo>
                      <a:close/>
                    </a:path>
                  </a:pathLst>
                </a:custGeom>
                <a:solidFill>
                  <a:schemeClr val="tx1">
                    <a:alpha val="29803"/>
                  </a:schemeClr>
                </a:solidFill>
                <a:ln>
                  <a:noFill/>
                </a:ln>
                <a:extLst>
                  <a:ext uri="{91240B29-F687-4F45-9708-019B960494DF}">
                    <a14:hiddenLine xmlns:a14="http://schemas.microsoft.com/office/drawing/2010/main" w="4404">
                      <a:solidFill>
                        <a:srgbClr val="000000"/>
                      </a:solidFill>
                      <a:round/>
                    </a14:hiddenLine>
                  </a:ext>
                </a:extLst>
              </p:spPr>
              <p:txBody>
                <a:bodyPr/>
                <a:lstStyle/>
                <a:p>
                  <a:endParaRPr lang="zh-CN" altLang="en-US"/>
                </a:p>
              </p:txBody>
            </p:sp>
          </p:grpSp>
        </p:grpSp>
        <p:sp>
          <p:nvSpPr>
            <p:cNvPr id="35" name="矩形 20"/>
            <p:cNvSpPr>
              <a:spLocks noChangeArrowheads="1"/>
            </p:cNvSpPr>
            <p:nvPr/>
          </p:nvSpPr>
          <p:spPr bwMode="auto">
            <a:xfrm>
              <a:off x="3250176" y="2550014"/>
              <a:ext cx="218188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2400" b="1" dirty="0">
                  <a:solidFill>
                    <a:srgbClr val="174292"/>
                  </a:solidFill>
                  <a:latin typeface="微软雅黑" panose="020B0503020204020204" pitchFamily="34" charset="-122"/>
                  <a:ea typeface="微软雅黑" panose="020B0503020204020204" pitchFamily="34" charset="-122"/>
                </a:rPr>
                <a:t>项目概述</a:t>
              </a:r>
              <a:endParaRPr lang="zh-CN" altLang="en-US" sz="2400" b="1" dirty="0">
                <a:solidFill>
                  <a:srgbClr val="174292"/>
                </a:solidFill>
                <a:latin typeface="微软雅黑" panose="020B0503020204020204" pitchFamily="34" charset="-122"/>
                <a:ea typeface="微软雅黑" panose="020B0503020204020204" pitchFamily="34" charset="-122"/>
              </a:endParaRPr>
            </a:p>
          </p:txBody>
        </p:sp>
        <p:sp>
          <p:nvSpPr>
            <p:cNvPr id="36" name="矩形 21"/>
            <p:cNvSpPr>
              <a:spLocks noChangeArrowheads="1"/>
            </p:cNvSpPr>
            <p:nvPr/>
          </p:nvSpPr>
          <p:spPr bwMode="auto">
            <a:xfrm>
              <a:off x="2111415" y="2502450"/>
              <a:ext cx="49244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algn="ctr" eaLnBrk="1" hangingPunct="1">
                <a:lnSpc>
                  <a:spcPct val="100000"/>
                </a:lnSpc>
                <a:spcBef>
                  <a:spcPct val="0"/>
                </a:spcBef>
                <a:buFontTx/>
                <a:buNone/>
              </a:pPr>
              <a:r>
                <a:rPr lang="zh-CN" altLang="en-US" sz="2400" b="1" dirty="0">
                  <a:solidFill>
                    <a:schemeClr val="bg1"/>
                  </a:solidFill>
                  <a:latin typeface="微软雅黑" panose="020B0503020204020204" pitchFamily="34" charset="-122"/>
                  <a:ea typeface="微软雅黑" panose="020B0503020204020204" pitchFamily="34" charset="-122"/>
                </a:rPr>
                <a:t>一</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2" name="组合 2"/>
          <p:cNvGrpSpPr/>
          <p:nvPr/>
        </p:nvGrpSpPr>
        <p:grpSpPr bwMode="auto">
          <a:xfrm>
            <a:off x="3679825" y="3152140"/>
            <a:ext cx="4832985" cy="502920"/>
            <a:chOff x="1858297" y="2502450"/>
            <a:chExt cx="6095078" cy="837001"/>
          </a:xfrm>
        </p:grpSpPr>
        <p:grpSp>
          <p:nvGrpSpPr>
            <p:cNvPr id="3" name="组合 19"/>
            <p:cNvGrpSpPr/>
            <p:nvPr/>
          </p:nvGrpSpPr>
          <p:grpSpPr bwMode="auto">
            <a:xfrm>
              <a:off x="1858297" y="2514091"/>
              <a:ext cx="6095078" cy="825360"/>
              <a:chOff x="4260488" y="4881587"/>
              <a:chExt cx="6400745" cy="866751"/>
            </a:xfrm>
          </p:grpSpPr>
          <p:sp>
            <p:nvSpPr>
              <p:cNvPr id="4" name="矩形: 圆角 86"/>
              <p:cNvSpPr/>
              <p:nvPr/>
            </p:nvSpPr>
            <p:spPr>
              <a:xfrm>
                <a:off x="4260488" y="4881587"/>
                <a:ext cx="6400745" cy="866751"/>
              </a:xfrm>
              <a:prstGeom prst="roundRect">
                <a:avLst>
                  <a:gd name="adj" fmla="val 50000"/>
                </a:avLst>
              </a:prstGeom>
              <a:gradFill flip="none" rotWithShape="1">
                <a:gsLst>
                  <a:gs pos="0">
                    <a:schemeClr val="bg1"/>
                  </a:gs>
                  <a:gs pos="100000">
                    <a:schemeClr val="bg1">
                      <a:lumMod val="85000"/>
                    </a:schemeClr>
                  </a:gs>
                </a:gsLst>
                <a:lin ang="2700000" scaled="1"/>
                <a:tileRect/>
              </a:gra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noProof="1"/>
              </a:p>
            </p:txBody>
          </p:sp>
          <p:grpSp>
            <p:nvGrpSpPr>
              <p:cNvPr id="5" name="组合 23"/>
              <p:cNvGrpSpPr/>
              <p:nvPr/>
            </p:nvGrpSpPr>
            <p:grpSpPr bwMode="auto">
              <a:xfrm>
                <a:off x="4260488" y="4881587"/>
                <a:ext cx="1812921" cy="866750"/>
                <a:chOff x="1713933" y="4881587"/>
                <a:chExt cx="1812921" cy="866750"/>
              </a:xfrm>
            </p:grpSpPr>
            <p:sp>
              <p:nvSpPr>
                <p:cNvPr id="41" name="任意多边形: 形状 90"/>
                <p:cNvSpPr>
                  <a:spLocks noChangeArrowheads="1"/>
                </p:cNvSpPr>
                <p:nvPr/>
              </p:nvSpPr>
              <p:spPr bwMode="auto">
                <a:xfrm>
                  <a:off x="1713933" y="4881589"/>
                  <a:ext cx="1807126" cy="866748"/>
                </a:xfrm>
                <a:custGeom>
                  <a:avLst/>
                  <a:gdLst>
                    <a:gd name="T0" fmla="*/ 251572 w 7654458"/>
                    <a:gd name="T1" fmla="*/ 556 h 3671292"/>
                    <a:gd name="T2" fmla="*/ 426641 w 7654458"/>
                    <a:gd name="T3" fmla="*/ 0 h 3671292"/>
                    <a:gd name="T4" fmla="*/ 389795 w 7654458"/>
                    <a:gd name="T5" fmla="*/ 4711 h 3671292"/>
                    <a:gd name="T6" fmla="*/ 318423 w 7654458"/>
                    <a:gd name="T7" fmla="*/ 27260 h 3671292"/>
                    <a:gd name="T8" fmla="*/ 264250 w 7654458"/>
                    <a:gd name="T9" fmla="*/ 80010 h 3671292"/>
                    <a:gd name="T10" fmla="*/ 227610 w 7654458"/>
                    <a:gd name="T11" fmla="*/ 149838 h 3671292"/>
                    <a:gd name="T12" fmla="*/ 168249 w 7654458"/>
                    <a:gd name="T13" fmla="*/ 200931 h 3671292"/>
                    <a:gd name="T14" fmla="*/ 142954 w 7654458"/>
                    <a:gd name="T15" fmla="*/ 204373 h 3671292"/>
                    <a:gd name="T16" fmla="*/ 96039 w 7654458"/>
                    <a:gd name="T17" fmla="*/ 204404 h 3671292"/>
                    <a:gd name="T18" fmla="*/ 7215 w 7654458"/>
                    <a:gd name="T19" fmla="*/ 142378 h 3671292"/>
                    <a:gd name="T20" fmla="*/ 4136 w 7654458"/>
                    <a:gd name="T21" fmla="*/ 72520 h 3671292"/>
                    <a:gd name="T22" fmla="*/ 17995 w 7654458"/>
                    <a:gd name="T23" fmla="*/ 42461 h 3671292"/>
                    <a:gd name="T24" fmla="*/ 41604 w 7654458"/>
                    <a:gd name="T25" fmla="*/ 18670 h 3671292"/>
                    <a:gd name="T26" fmla="*/ 72329 w 7654458"/>
                    <a:gd name="T27" fmla="*/ 4145 h 3671292"/>
                    <a:gd name="T28" fmla="*/ 96180 w 7654458"/>
                    <a:gd name="T29" fmla="*/ 724 h 3671292"/>
                    <a:gd name="T30" fmla="*/ 251572 w 7654458"/>
                    <a:gd name="T31" fmla="*/ 556 h 36712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54458" h="3671292">
                      <a:moveTo>
                        <a:pt x="4513515" y="9975"/>
                      </a:moveTo>
                      <a:lnTo>
                        <a:pt x="7654458" y="0"/>
                      </a:lnTo>
                      <a:cubicBezTo>
                        <a:pt x="7323927" y="42259"/>
                        <a:pt x="7347251" y="33263"/>
                        <a:pt x="6993396" y="84518"/>
                      </a:cubicBezTo>
                      <a:cubicBezTo>
                        <a:pt x="6663140" y="132355"/>
                        <a:pt x="6114554" y="270681"/>
                        <a:pt x="5712891" y="489078"/>
                      </a:cubicBezTo>
                      <a:cubicBezTo>
                        <a:pt x="5298732" y="714177"/>
                        <a:pt x="4972946" y="1032356"/>
                        <a:pt x="4740967" y="1435469"/>
                      </a:cubicBezTo>
                      <a:cubicBezTo>
                        <a:pt x="4505908" y="1843832"/>
                        <a:pt x="4303447" y="2270849"/>
                        <a:pt x="4083600" y="2688267"/>
                      </a:cubicBezTo>
                      <a:cubicBezTo>
                        <a:pt x="3849267" y="3133212"/>
                        <a:pt x="3513521" y="3466241"/>
                        <a:pt x="3018595" y="3604958"/>
                      </a:cubicBezTo>
                      <a:cubicBezTo>
                        <a:pt x="2872815" y="3645885"/>
                        <a:pt x="2716894" y="3661821"/>
                        <a:pt x="2564777" y="3666711"/>
                      </a:cubicBezTo>
                      <a:cubicBezTo>
                        <a:pt x="2284446" y="3675765"/>
                        <a:pt x="2003571" y="3668884"/>
                        <a:pt x="1723058" y="3667254"/>
                      </a:cubicBezTo>
                      <a:cubicBezTo>
                        <a:pt x="1028206" y="3663089"/>
                        <a:pt x="365770" y="3205830"/>
                        <a:pt x="129443" y="2554440"/>
                      </a:cubicBezTo>
                      <a:cubicBezTo>
                        <a:pt x="-19052" y="2144990"/>
                        <a:pt x="-42957" y="1719603"/>
                        <a:pt x="74210" y="1301098"/>
                      </a:cubicBezTo>
                      <a:cubicBezTo>
                        <a:pt x="126547" y="1114210"/>
                        <a:pt x="195904" y="924244"/>
                        <a:pt x="322851" y="761804"/>
                      </a:cubicBezTo>
                      <a:cubicBezTo>
                        <a:pt x="447985" y="601537"/>
                        <a:pt x="582175" y="454852"/>
                        <a:pt x="746426" y="334969"/>
                      </a:cubicBezTo>
                      <a:cubicBezTo>
                        <a:pt x="913756" y="212731"/>
                        <a:pt x="1099195" y="125444"/>
                        <a:pt x="1297672" y="74376"/>
                      </a:cubicBezTo>
                      <a:cubicBezTo>
                        <a:pt x="1436390" y="38520"/>
                        <a:pt x="1582531" y="13348"/>
                        <a:pt x="1725594" y="12986"/>
                      </a:cubicBezTo>
                      <a:lnTo>
                        <a:pt x="4513515" y="9975"/>
                      </a:lnTo>
                      <a:close/>
                    </a:path>
                  </a:pathLst>
                </a:custGeom>
                <a:solidFill>
                  <a:srgbClr val="174292"/>
                </a:solidFill>
                <a:ln>
                  <a:noFill/>
                </a:ln>
                <a:extLst>
                  <a:ext uri="{91240B29-F687-4F45-9708-019B960494DF}">
                    <a14:hiddenLine xmlns:a14="http://schemas.microsoft.com/office/drawing/2010/main" w="18109">
                      <a:solidFill>
                        <a:srgbClr val="000000"/>
                      </a:solidFill>
                      <a:round/>
                    </a14:hiddenLine>
                  </a:ext>
                </a:extLst>
              </p:spPr>
              <p:txBody>
                <a:bodyPr/>
                <a:lstStyle/>
                <a:p>
                  <a:endParaRPr lang="zh-CN" altLang="en-US"/>
                </a:p>
              </p:txBody>
            </p:sp>
            <p:sp>
              <p:nvSpPr>
                <p:cNvPr id="42" name="图形 11"/>
                <p:cNvSpPr>
                  <a:spLocks noChangeArrowheads="1"/>
                </p:cNvSpPr>
                <p:nvPr/>
              </p:nvSpPr>
              <p:spPr bwMode="auto">
                <a:xfrm>
                  <a:off x="2304477" y="4881587"/>
                  <a:ext cx="1222377" cy="866749"/>
                </a:xfrm>
                <a:custGeom>
                  <a:avLst/>
                  <a:gdLst>
                    <a:gd name="T0" fmla="*/ 996543 w 1256988"/>
                    <a:gd name="T1" fmla="*/ 5115 h 891291"/>
                    <a:gd name="T2" fmla="*/ 1188719 w 1256988"/>
                    <a:gd name="T3" fmla="*/ 0 h 891291"/>
                    <a:gd name="T4" fmla="*/ 959658 w 1256988"/>
                    <a:gd name="T5" fmla="*/ 30407 h 891291"/>
                    <a:gd name="T6" fmla="*/ 607342 w 1256988"/>
                    <a:gd name="T7" fmla="*/ 212944 h 891291"/>
                    <a:gd name="T8" fmla="*/ 461063 w 1256988"/>
                    <a:gd name="T9" fmla="*/ 432300 h 891291"/>
                    <a:gd name="T10" fmla="*/ 346520 w 1256988"/>
                    <a:gd name="T11" fmla="*/ 654341 h 891291"/>
                    <a:gd name="T12" fmla="*/ 90645 w 1256988"/>
                    <a:gd name="T13" fmla="*/ 833533 h 891291"/>
                    <a:gd name="T14" fmla="*/ 0 w 1256988"/>
                    <a:gd name="T15" fmla="*/ 842883 h 891291"/>
                    <a:gd name="T16" fmla="*/ 209170 w 1256988"/>
                    <a:gd name="T17" fmla="*/ 741884 h 891291"/>
                    <a:gd name="T18" fmla="*/ 335535 w 1256988"/>
                    <a:gd name="T19" fmla="*/ 554097 h 891291"/>
                    <a:gd name="T20" fmla="*/ 495568 w 1256988"/>
                    <a:gd name="T21" fmla="*/ 268495 h 891291"/>
                    <a:gd name="T22" fmla="*/ 750899 w 1256988"/>
                    <a:gd name="T23" fmla="*/ 72617 h 891291"/>
                    <a:gd name="T24" fmla="*/ 996543 w 1256988"/>
                    <a:gd name="T25" fmla="*/ 5115 h 891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56988" h="891291">
                      <a:moveTo>
                        <a:pt x="1053776" y="5409"/>
                      </a:moveTo>
                      <a:lnTo>
                        <a:pt x="1256988" y="0"/>
                      </a:lnTo>
                      <a:cubicBezTo>
                        <a:pt x="1206004" y="9088"/>
                        <a:pt x="1119682" y="9315"/>
                        <a:pt x="1014772" y="32153"/>
                      </a:cubicBezTo>
                      <a:cubicBezTo>
                        <a:pt x="908151" y="55363"/>
                        <a:pt x="730095" y="127408"/>
                        <a:pt x="642223" y="225173"/>
                      </a:cubicBezTo>
                      <a:cubicBezTo>
                        <a:pt x="566776" y="309114"/>
                        <a:pt x="530413" y="374046"/>
                        <a:pt x="487542" y="457128"/>
                      </a:cubicBezTo>
                      <a:cubicBezTo>
                        <a:pt x="447153" y="535422"/>
                        <a:pt x="411863" y="616686"/>
                        <a:pt x="366421" y="691921"/>
                      </a:cubicBezTo>
                      <a:cubicBezTo>
                        <a:pt x="305151" y="793402"/>
                        <a:pt x="216084" y="861588"/>
                        <a:pt x="95851" y="881405"/>
                      </a:cubicBezTo>
                      <a:cubicBezTo>
                        <a:pt x="64196" y="886636"/>
                        <a:pt x="31965" y="888099"/>
                        <a:pt x="0" y="891291"/>
                      </a:cubicBezTo>
                      <a:cubicBezTo>
                        <a:pt x="20889" y="875139"/>
                        <a:pt x="162049" y="835386"/>
                        <a:pt x="221183" y="784491"/>
                      </a:cubicBezTo>
                      <a:cubicBezTo>
                        <a:pt x="280317" y="733596"/>
                        <a:pt x="320269" y="658892"/>
                        <a:pt x="354806" y="585919"/>
                      </a:cubicBezTo>
                      <a:cubicBezTo>
                        <a:pt x="404238" y="481379"/>
                        <a:pt x="454380" y="377238"/>
                        <a:pt x="524029" y="283915"/>
                      </a:cubicBezTo>
                      <a:cubicBezTo>
                        <a:pt x="594608" y="189351"/>
                        <a:pt x="684739" y="120943"/>
                        <a:pt x="794023" y="76787"/>
                      </a:cubicBezTo>
                      <a:cubicBezTo>
                        <a:pt x="877725" y="42960"/>
                        <a:pt x="964398" y="21546"/>
                        <a:pt x="1053776" y="5409"/>
                      </a:cubicBezTo>
                      <a:close/>
                    </a:path>
                  </a:pathLst>
                </a:custGeom>
                <a:solidFill>
                  <a:schemeClr val="tx1">
                    <a:alpha val="29803"/>
                  </a:schemeClr>
                </a:solidFill>
                <a:ln>
                  <a:noFill/>
                </a:ln>
                <a:extLst>
                  <a:ext uri="{91240B29-F687-4F45-9708-019B960494DF}">
                    <a14:hiddenLine xmlns:a14="http://schemas.microsoft.com/office/drawing/2010/main" w="4404">
                      <a:solidFill>
                        <a:srgbClr val="000000"/>
                      </a:solidFill>
                      <a:round/>
                    </a14:hiddenLine>
                  </a:ext>
                </a:extLst>
              </p:spPr>
              <p:txBody>
                <a:bodyPr/>
                <a:lstStyle/>
                <a:p>
                  <a:endParaRPr lang="zh-CN" altLang="en-US"/>
                </a:p>
              </p:txBody>
            </p:sp>
          </p:grpSp>
        </p:grpSp>
        <p:sp>
          <p:nvSpPr>
            <p:cNvPr id="43" name="矩形 20"/>
            <p:cNvSpPr>
              <a:spLocks noChangeArrowheads="1"/>
            </p:cNvSpPr>
            <p:nvPr/>
          </p:nvSpPr>
          <p:spPr bwMode="auto">
            <a:xfrm>
              <a:off x="3250176" y="2550014"/>
              <a:ext cx="218188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2400" b="1" dirty="0">
                  <a:solidFill>
                    <a:srgbClr val="174292"/>
                  </a:solidFill>
                  <a:latin typeface="微软雅黑" panose="020B0503020204020204" pitchFamily="34" charset="-122"/>
                  <a:ea typeface="微软雅黑" panose="020B0503020204020204" pitchFamily="34" charset="-122"/>
                </a:rPr>
                <a:t>软件功能</a:t>
              </a:r>
              <a:endParaRPr lang="zh-CN" altLang="en-US" sz="2400" b="1" dirty="0">
                <a:solidFill>
                  <a:srgbClr val="174292"/>
                </a:solidFill>
                <a:latin typeface="微软雅黑" panose="020B0503020204020204" pitchFamily="34" charset="-122"/>
                <a:ea typeface="微软雅黑" panose="020B0503020204020204" pitchFamily="34" charset="-122"/>
              </a:endParaRPr>
            </a:p>
          </p:txBody>
        </p:sp>
        <p:sp>
          <p:nvSpPr>
            <p:cNvPr id="44" name="矩形 21"/>
            <p:cNvSpPr>
              <a:spLocks noChangeArrowheads="1"/>
            </p:cNvSpPr>
            <p:nvPr/>
          </p:nvSpPr>
          <p:spPr bwMode="auto">
            <a:xfrm>
              <a:off x="2111415" y="2502450"/>
              <a:ext cx="49244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algn="ctr" eaLnBrk="1" hangingPunct="1">
                <a:lnSpc>
                  <a:spcPct val="100000"/>
                </a:lnSpc>
                <a:spcBef>
                  <a:spcPct val="0"/>
                </a:spcBef>
                <a:buFontTx/>
                <a:buNone/>
              </a:pPr>
              <a:r>
                <a:rPr lang="zh-CN" altLang="en-US" sz="2400" b="1" dirty="0">
                  <a:solidFill>
                    <a:schemeClr val="bg1"/>
                  </a:solidFill>
                  <a:latin typeface="微软雅黑" panose="020B0503020204020204" pitchFamily="34" charset="-122"/>
                  <a:ea typeface="微软雅黑" panose="020B0503020204020204" pitchFamily="34" charset="-122"/>
                </a:rPr>
                <a:t>二</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45" name="组合 2"/>
          <p:cNvGrpSpPr/>
          <p:nvPr/>
        </p:nvGrpSpPr>
        <p:grpSpPr bwMode="auto">
          <a:xfrm>
            <a:off x="3679825" y="3886200"/>
            <a:ext cx="4832985" cy="502920"/>
            <a:chOff x="1858297" y="2502450"/>
            <a:chExt cx="6095078" cy="837001"/>
          </a:xfrm>
        </p:grpSpPr>
        <p:grpSp>
          <p:nvGrpSpPr>
            <p:cNvPr id="46" name="组合 19"/>
            <p:cNvGrpSpPr/>
            <p:nvPr/>
          </p:nvGrpSpPr>
          <p:grpSpPr bwMode="auto">
            <a:xfrm>
              <a:off x="1858297" y="2514091"/>
              <a:ext cx="6095078" cy="825360"/>
              <a:chOff x="4260488" y="4881587"/>
              <a:chExt cx="6400745" cy="866751"/>
            </a:xfrm>
          </p:grpSpPr>
          <p:sp>
            <p:nvSpPr>
              <p:cNvPr id="47" name="矩形: 圆角 86"/>
              <p:cNvSpPr/>
              <p:nvPr/>
            </p:nvSpPr>
            <p:spPr>
              <a:xfrm>
                <a:off x="4260488" y="4881587"/>
                <a:ext cx="6400745" cy="866751"/>
              </a:xfrm>
              <a:prstGeom prst="roundRect">
                <a:avLst>
                  <a:gd name="adj" fmla="val 50000"/>
                </a:avLst>
              </a:prstGeom>
              <a:gradFill flip="none" rotWithShape="1">
                <a:gsLst>
                  <a:gs pos="0">
                    <a:schemeClr val="bg1"/>
                  </a:gs>
                  <a:gs pos="100000">
                    <a:schemeClr val="bg1">
                      <a:lumMod val="85000"/>
                    </a:schemeClr>
                  </a:gs>
                </a:gsLst>
                <a:lin ang="2700000" scaled="1"/>
                <a:tileRect/>
              </a:gra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noProof="1"/>
              </a:p>
            </p:txBody>
          </p:sp>
          <p:grpSp>
            <p:nvGrpSpPr>
              <p:cNvPr id="48" name="组合 23"/>
              <p:cNvGrpSpPr/>
              <p:nvPr/>
            </p:nvGrpSpPr>
            <p:grpSpPr bwMode="auto">
              <a:xfrm>
                <a:off x="4260488" y="4881587"/>
                <a:ext cx="1812921" cy="866750"/>
                <a:chOff x="1713933" y="4881587"/>
                <a:chExt cx="1812921" cy="866750"/>
              </a:xfrm>
            </p:grpSpPr>
            <p:sp>
              <p:nvSpPr>
                <p:cNvPr id="49" name="任意多边形: 形状 90"/>
                <p:cNvSpPr>
                  <a:spLocks noChangeArrowheads="1"/>
                </p:cNvSpPr>
                <p:nvPr/>
              </p:nvSpPr>
              <p:spPr bwMode="auto">
                <a:xfrm>
                  <a:off x="1713933" y="4881589"/>
                  <a:ext cx="1807126" cy="866748"/>
                </a:xfrm>
                <a:custGeom>
                  <a:avLst/>
                  <a:gdLst>
                    <a:gd name="T0" fmla="*/ 251572 w 7654458"/>
                    <a:gd name="T1" fmla="*/ 556 h 3671292"/>
                    <a:gd name="T2" fmla="*/ 426641 w 7654458"/>
                    <a:gd name="T3" fmla="*/ 0 h 3671292"/>
                    <a:gd name="T4" fmla="*/ 389795 w 7654458"/>
                    <a:gd name="T5" fmla="*/ 4711 h 3671292"/>
                    <a:gd name="T6" fmla="*/ 318423 w 7654458"/>
                    <a:gd name="T7" fmla="*/ 27260 h 3671292"/>
                    <a:gd name="T8" fmla="*/ 264250 w 7654458"/>
                    <a:gd name="T9" fmla="*/ 80010 h 3671292"/>
                    <a:gd name="T10" fmla="*/ 227610 w 7654458"/>
                    <a:gd name="T11" fmla="*/ 149838 h 3671292"/>
                    <a:gd name="T12" fmla="*/ 168249 w 7654458"/>
                    <a:gd name="T13" fmla="*/ 200931 h 3671292"/>
                    <a:gd name="T14" fmla="*/ 142954 w 7654458"/>
                    <a:gd name="T15" fmla="*/ 204373 h 3671292"/>
                    <a:gd name="T16" fmla="*/ 96039 w 7654458"/>
                    <a:gd name="T17" fmla="*/ 204404 h 3671292"/>
                    <a:gd name="T18" fmla="*/ 7215 w 7654458"/>
                    <a:gd name="T19" fmla="*/ 142378 h 3671292"/>
                    <a:gd name="T20" fmla="*/ 4136 w 7654458"/>
                    <a:gd name="T21" fmla="*/ 72520 h 3671292"/>
                    <a:gd name="T22" fmla="*/ 17995 w 7654458"/>
                    <a:gd name="T23" fmla="*/ 42461 h 3671292"/>
                    <a:gd name="T24" fmla="*/ 41604 w 7654458"/>
                    <a:gd name="T25" fmla="*/ 18670 h 3671292"/>
                    <a:gd name="T26" fmla="*/ 72329 w 7654458"/>
                    <a:gd name="T27" fmla="*/ 4145 h 3671292"/>
                    <a:gd name="T28" fmla="*/ 96180 w 7654458"/>
                    <a:gd name="T29" fmla="*/ 724 h 3671292"/>
                    <a:gd name="T30" fmla="*/ 251572 w 7654458"/>
                    <a:gd name="T31" fmla="*/ 556 h 36712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54458" h="3671292">
                      <a:moveTo>
                        <a:pt x="4513515" y="9975"/>
                      </a:moveTo>
                      <a:lnTo>
                        <a:pt x="7654458" y="0"/>
                      </a:lnTo>
                      <a:cubicBezTo>
                        <a:pt x="7323927" y="42259"/>
                        <a:pt x="7347251" y="33263"/>
                        <a:pt x="6993396" y="84518"/>
                      </a:cubicBezTo>
                      <a:cubicBezTo>
                        <a:pt x="6663140" y="132355"/>
                        <a:pt x="6114554" y="270681"/>
                        <a:pt x="5712891" y="489078"/>
                      </a:cubicBezTo>
                      <a:cubicBezTo>
                        <a:pt x="5298732" y="714177"/>
                        <a:pt x="4972946" y="1032356"/>
                        <a:pt x="4740967" y="1435469"/>
                      </a:cubicBezTo>
                      <a:cubicBezTo>
                        <a:pt x="4505908" y="1843832"/>
                        <a:pt x="4303447" y="2270849"/>
                        <a:pt x="4083600" y="2688267"/>
                      </a:cubicBezTo>
                      <a:cubicBezTo>
                        <a:pt x="3849267" y="3133212"/>
                        <a:pt x="3513521" y="3466241"/>
                        <a:pt x="3018595" y="3604958"/>
                      </a:cubicBezTo>
                      <a:cubicBezTo>
                        <a:pt x="2872815" y="3645885"/>
                        <a:pt x="2716894" y="3661821"/>
                        <a:pt x="2564777" y="3666711"/>
                      </a:cubicBezTo>
                      <a:cubicBezTo>
                        <a:pt x="2284446" y="3675765"/>
                        <a:pt x="2003571" y="3668884"/>
                        <a:pt x="1723058" y="3667254"/>
                      </a:cubicBezTo>
                      <a:cubicBezTo>
                        <a:pt x="1028206" y="3663089"/>
                        <a:pt x="365770" y="3205830"/>
                        <a:pt x="129443" y="2554440"/>
                      </a:cubicBezTo>
                      <a:cubicBezTo>
                        <a:pt x="-19052" y="2144990"/>
                        <a:pt x="-42957" y="1719603"/>
                        <a:pt x="74210" y="1301098"/>
                      </a:cubicBezTo>
                      <a:cubicBezTo>
                        <a:pt x="126547" y="1114210"/>
                        <a:pt x="195904" y="924244"/>
                        <a:pt x="322851" y="761804"/>
                      </a:cubicBezTo>
                      <a:cubicBezTo>
                        <a:pt x="447985" y="601537"/>
                        <a:pt x="582175" y="454852"/>
                        <a:pt x="746426" y="334969"/>
                      </a:cubicBezTo>
                      <a:cubicBezTo>
                        <a:pt x="913756" y="212731"/>
                        <a:pt x="1099195" y="125444"/>
                        <a:pt x="1297672" y="74376"/>
                      </a:cubicBezTo>
                      <a:cubicBezTo>
                        <a:pt x="1436390" y="38520"/>
                        <a:pt x="1582531" y="13348"/>
                        <a:pt x="1725594" y="12986"/>
                      </a:cubicBezTo>
                      <a:lnTo>
                        <a:pt x="4513515" y="9975"/>
                      </a:lnTo>
                      <a:close/>
                    </a:path>
                  </a:pathLst>
                </a:custGeom>
                <a:solidFill>
                  <a:srgbClr val="174292"/>
                </a:solidFill>
                <a:ln>
                  <a:noFill/>
                </a:ln>
                <a:extLst>
                  <a:ext uri="{91240B29-F687-4F45-9708-019B960494DF}">
                    <a14:hiddenLine xmlns:a14="http://schemas.microsoft.com/office/drawing/2010/main" w="18109">
                      <a:solidFill>
                        <a:srgbClr val="000000"/>
                      </a:solidFill>
                      <a:round/>
                    </a14:hiddenLine>
                  </a:ext>
                </a:extLst>
              </p:spPr>
              <p:txBody>
                <a:bodyPr/>
                <a:lstStyle/>
                <a:p>
                  <a:endParaRPr lang="zh-CN" altLang="en-US"/>
                </a:p>
              </p:txBody>
            </p:sp>
            <p:sp>
              <p:nvSpPr>
                <p:cNvPr id="50" name="图形 11"/>
                <p:cNvSpPr>
                  <a:spLocks noChangeArrowheads="1"/>
                </p:cNvSpPr>
                <p:nvPr/>
              </p:nvSpPr>
              <p:spPr bwMode="auto">
                <a:xfrm>
                  <a:off x="2304477" y="4881587"/>
                  <a:ext cx="1222377" cy="866749"/>
                </a:xfrm>
                <a:custGeom>
                  <a:avLst/>
                  <a:gdLst>
                    <a:gd name="T0" fmla="*/ 996543 w 1256988"/>
                    <a:gd name="T1" fmla="*/ 5115 h 891291"/>
                    <a:gd name="T2" fmla="*/ 1188719 w 1256988"/>
                    <a:gd name="T3" fmla="*/ 0 h 891291"/>
                    <a:gd name="T4" fmla="*/ 959658 w 1256988"/>
                    <a:gd name="T5" fmla="*/ 30407 h 891291"/>
                    <a:gd name="T6" fmla="*/ 607342 w 1256988"/>
                    <a:gd name="T7" fmla="*/ 212944 h 891291"/>
                    <a:gd name="T8" fmla="*/ 461063 w 1256988"/>
                    <a:gd name="T9" fmla="*/ 432300 h 891291"/>
                    <a:gd name="T10" fmla="*/ 346520 w 1256988"/>
                    <a:gd name="T11" fmla="*/ 654341 h 891291"/>
                    <a:gd name="T12" fmla="*/ 90645 w 1256988"/>
                    <a:gd name="T13" fmla="*/ 833533 h 891291"/>
                    <a:gd name="T14" fmla="*/ 0 w 1256988"/>
                    <a:gd name="T15" fmla="*/ 842883 h 891291"/>
                    <a:gd name="T16" fmla="*/ 209170 w 1256988"/>
                    <a:gd name="T17" fmla="*/ 741884 h 891291"/>
                    <a:gd name="T18" fmla="*/ 335535 w 1256988"/>
                    <a:gd name="T19" fmla="*/ 554097 h 891291"/>
                    <a:gd name="T20" fmla="*/ 495568 w 1256988"/>
                    <a:gd name="T21" fmla="*/ 268495 h 891291"/>
                    <a:gd name="T22" fmla="*/ 750899 w 1256988"/>
                    <a:gd name="T23" fmla="*/ 72617 h 891291"/>
                    <a:gd name="T24" fmla="*/ 996543 w 1256988"/>
                    <a:gd name="T25" fmla="*/ 5115 h 891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56988" h="891291">
                      <a:moveTo>
                        <a:pt x="1053776" y="5409"/>
                      </a:moveTo>
                      <a:lnTo>
                        <a:pt x="1256988" y="0"/>
                      </a:lnTo>
                      <a:cubicBezTo>
                        <a:pt x="1206004" y="9088"/>
                        <a:pt x="1119682" y="9315"/>
                        <a:pt x="1014772" y="32153"/>
                      </a:cubicBezTo>
                      <a:cubicBezTo>
                        <a:pt x="908151" y="55363"/>
                        <a:pt x="730095" y="127408"/>
                        <a:pt x="642223" y="225173"/>
                      </a:cubicBezTo>
                      <a:cubicBezTo>
                        <a:pt x="566776" y="309114"/>
                        <a:pt x="530413" y="374046"/>
                        <a:pt x="487542" y="457128"/>
                      </a:cubicBezTo>
                      <a:cubicBezTo>
                        <a:pt x="447153" y="535422"/>
                        <a:pt x="411863" y="616686"/>
                        <a:pt x="366421" y="691921"/>
                      </a:cubicBezTo>
                      <a:cubicBezTo>
                        <a:pt x="305151" y="793402"/>
                        <a:pt x="216084" y="861588"/>
                        <a:pt x="95851" y="881405"/>
                      </a:cubicBezTo>
                      <a:cubicBezTo>
                        <a:pt x="64196" y="886636"/>
                        <a:pt x="31965" y="888099"/>
                        <a:pt x="0" y="891291"/>
                      </a:cubicBezTo>
                      <a:cubicBezTo>
                        <a:pt x="20889" y="875139"/>
                        <a:pt x="162049" y="835386"/>
                        <a:pt x="221183" y="784491"/>
                      </a:cubicBezTo>
                      <a:cubicBezTo>
                        <a:pt x="280317" y="733596"/>
                        <a:pt x="320269" y="658892"/>
                        <a:pt x="354806" y="585919"/>
                      </a:cubicBezTo>
                      <a:cubicBezTo>
                        <a:pt x="404238" y="481379"/>
                        <a:pt x="454380" y="377238"/>
                        <a:pt x="524029" y="283915"/>
                      </a:cubicBezTo>
                      <a:cubicBezTo>
                        <a:pt x="594608" y="189351"/>
                        <a:pt x="684739" y="120943"/>
                        <a:pt x="794023" y="76787"/>
                      </a:cubicBezTo>
                      <a:cubicBezTo>
                        <a:pt x="877725" y="42960"/>
                        <a:pt x="964398" y="21546"/>
                        <a:pt x="1053776" y="5409"/>
                      </a:cubicBezTo>
                      <a:close/>
                    </a:path>
                  </a:pathLst>
                </a:custGeom>
                <a:solidFill>
                  <a:schemeClr val="tx1">
                    <a:alpha val="29803"/>
                  </a:schemeClr>
                </a:solidFill>
                <a:ln>
                  <a:noFill/>
                </a:ln>
                <a:extLst>
                  <a:ext uri="{91240B29-F687-4F45-9708-019B960494DF}">
                    <a14:hiddenLine xmlns:a14="http://schemas.microsoft.com/office/drawing/2010/main" w="4404">
                      <a:solidFill>
                        <a:srgbClr val="000000"/>
                      </a:solidFill>
                      <a:round/>
                    </a14:hiddenLine>
                  </a:ext>
                </a:extLst>
              </p:spPr>
              <p:txBody>
                <a:bodyPr/>
                <a:lstStyle/>
                <a:p>
                  <a:endParaRPr lang="zh-CN" altLang="en-US"/>
                </a:p>
              </p:txBody>
            </p:sp>
          </p:grpSp>
        </p:grpSp>
        <p:sp>
          <p:nvSpPr>
            <p:cNvPr id="51" name="矩形 20"/>
            <p:cNvSpPr>
              <a:spLocks noChangeArrowheads="1"/>
            </p:cNvSpPr>
            <p:nvPr/>
          </p:nvSpPr>
          <p:spPr bwMode="auto">
            <a:xfrm>
              <a:off x="3250176" y="2550014"/>
              <a:ext cx="218188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2400" b="1" dirty="0">
                  <a:solidFill>
                    <a:srgbClr val="174292"/>
                  </a:solidFill>
                  <a:latin typeface="微软雅黑" panose="020B0503020204020204" pitchFamily="34" charset="-122"/>
                  <a:ea typeface="微软雅黑" panose="020B0503020204020204" pitchFamily="34" charset="-122"/>
                </a:rPr>
                <a:t>软件设计</a:t>
              </a:r>
              <a:endParaRPr lang="zh-CN" altLang="en-US" sz="2400" b="1" dirty="0">
                <a:solidFill>
                  <a:srgbClr val="174292"/>
                </a:solidFill>
                <a:latin typeface="微软雅黑" panose="020B0503020204020204" pitchFamily="34" charset="-122"/>
                <a:ea typeface="微软雅黑" panose="020B0503020204020204" pitchFamily="34" charset="-122"/>
              </a:endParaRPr>
            </a:p>
          </p:txBody>
        </p:sp>
        <p:sp>
          <p:nvSpPr>
            <p:cNvPr id="52" name="矩形 21"/>
            <p:cNvSpPr>
              <a:spLocks noChangeArrowheads="1"/>
            </p:cNvSpPr>
            <p:nvPr/>
          </p:nvSpPr>
          <p:spPr bwMode="auto">
            <a:xfrm>
              <a:off x="2111415" y="2502450"/>
              <a:ext cx="49244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algn="ctr" eaLnBrk="1" hangingPunct="1">
                <a:lnSpc>
                  <a:spcPct val="100000"/>
                </a:lnSpc>
                <a:spcBef>
                  <a:spcPct val="0"/>
                </a:spcBef>
                <a:buFontTx/>
                <a:buNone/>
              </a:pPr>
              <a:r>
                <a:rPr lang="zh-CN" altLang="en-US" sz="2400" b="1" dirty="0">
                  <a:solidFill>
                    <a:schemeClr val="bg1"/>
                  </a:solidFill>
                  <a:latin typeface="微软雅黑" panose="020B0503020204020204" pitchFamily="34" charset="-122"/>
                  <a:ea typeface="微软雅黑" panose="020B0503020204020204" pitchFamily="34" charset="-122"/>
                </a:rPr>
                <a:t>三</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nvGrpSpPr>
          <p:cNvPr id="53" name="组合 2"/>
          <p:cNvGrpSpPr/>
          <p:nvPr/>
        </p:nvGrpSpPr>
        <p:grpSpPr bwMode="auto">
          <a:xfrm>
            <a:off x="3679825" y="4608195"/>
            <a:ext cx="4832985" cy="502920"/>
            <a:chOff x="1858297" y="2502450"/>
            <a:chExt cx="6095078" cy="837001"/>
          </a:xfrm>
        </p:grpSpPr>
        <p:grpSp>
          <p:nvGrpSpPr>
            <p:cNvPr id="54" name="组合 19"/>
            <p:cNvGrpSpPr/>
            <p:nvPr/>
          </p:nvGrpSpPr>
          <p:grpSpPr bwMode="auto">
            <a:xfrm>
              <a:off x="1858297" y="2514091"/>
              <a:ext cx="6095078" cy="825360"/>
              <a:chOff x="4260488" y="4881587"/>
              <a:chExt cx="6400745" cy="866751"/>
            </a:xfrm>
          </p:grpSpPr>
          <p:sp>
            <p:nvSpPr>
              <p:cNvPr id="55" name="矩形: 圆角 86"/>
              <p:cNvSpPr/>
              <p:nvPr/>
            </p:nvSpPr>
            <p:spPr>
              <a:xfrm>
                <a:off x="4260488" y="4881587"/>
                <a:ext cx="6400745" cy="866751"/>
              </a:xfrm>
              <a:prstGeom prst="roundRect">
                <a:avLst>
                  <a:gd name="adj" fmla="val 50000"/>
                </a:avLst>
              </a:prstGeom>
              <a:gradFill flip="none" rotWithShape="1">
                <a:gsLst>
                  <a:gs pos="0">
                    <a:schemeClr val="bg1"/>
                  </a:gs>
                  <a:gs pos="100000">
                    <a:schemeClr val="bg1">
                      <a:lumMod val="85000"/>
                    </a:schemeClr>
                  </a:gs>
                </a:gsLst>
                <a:lin ang="2700000" scaled="1"/>
                <a:tileRect/>
              </a:gradFill>
              <a:ln w="12700" cap="flat" cmpd="sng" algn="ctr">
                <a:solidFill>
                  <a:schemeClr val="bg1">
                    <a:lumMod val="85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2400" noProof="1"/>
              </a:p>
            </p:txBody>
          </p:sp>
          <p:grpSp>
            <p:nvGrpSpPr>
              <p:cNvPr id="56" name="组合 23"/>
              <p:cNvGrpSpPr/>
              <p:nvPr/>
            </p:nvGrpSpPr>
            <p:grpSpPr bwMode="auto">
              <a:xfrm>
                <a:off x="4260488" y="4881587"/>
                <a:ext cx="1812921" cy="866750"/>
                <a:chOff x="1713933" y="4881587"/>
                <a:chExt cx="1812921" cy="866750"/>
              </a:xfrm>
            </p:grpSpPr>
            <p:sp>
              <p:nvSpPr>
                <p:cNvPr id="57" name="任意多边形: 形状 90"/>
                <p:cNvSpPr>
                  <a:spLocks noChangeArrowheads="1"/>
                </p:cNvSpPr>
                <p:nvPr/>
              </p:nvSpPr>
              <p:spPr bwMode="auto">
                <a:xfrm>
                  <a:off x="1713933" y="4881589"/>
                  <a:ext cx="1807126" cy="866748"/>
                </a:xfrm>
                <a:custGeom>
                  <a:avLst/>
                  <a:gdLst>
                    <a:gd name="T0" fmla="*/ 251572 w 7654458"/>
                    <a:gd name="T1" fmla="*/ 556 h 3671292"/>
                    <a:gd name="T2" fmla="*/ 426641 w 7654458"/>
                    <a:gd name="T3" fmla="*/ 0 h 3671292"/>
                    <a:gd name="T4" fmla="*/ 389795 w 7654458"/>
                    <a:gd name="T5" fmla="*/ 4711 h 3671292"/>
                    <a:gd name="T6" fmla="*/ 318423 w 7654458"/>
                    <a:gd name="T7" fmla="*/ 27260 h 3671292"/>
                    <a:gd name="T8" fmla="*/ 264250 w 7654458"/>
                    <a:gd name="T9" fmla="*/ 80010 h 3671292"/>
                    <a:gd name="T10" fmla="*/ 227610 w 7654458"/>
                    <a:gd name="T11" fmla="*/ 149838 h 3671292"/>
                    <a:gd name="T12" fmla="*/ 168249 w 7654458"/>
                    <a:gd name="T13" fmla="*/ 200931 h 3671292"/>
                    <a:gd name="T14" fmla="*/ 142954 w 7654458"/>
                    <a:gd name="T15" fmla="*/ 204373 h 3671292"/>
                    <a:gd name="T16" fmla="*/ 96039 w 7654458"/>
                    <a:gd name="T17" fmla="*/ 204404 h 3671292"/>
                    <a:gd name="T18" fmla="*/ 7215 w 7654458"/>
                    <a:gd name="T19" fmla="*/ 142378 h 3671292"/>
                    <a:gd name="T20" fmla="*/ 4136 w 7654458"/>
                    <a:gd name="T21" fmla="*/ 72520 h 3671292"/>
                    <a:gd name="T22" fmla="*/ 17995 w 7654458"/>
                    <a:gd name="T23" fmla="*/ 42461 h 3671292"/>
                    <a:gd name="T24" fmla="*/ 41604 w 7654458"/>
                    <a:gd name="T25" fmla="*/ 18670 h 3671292"/>
                    <a:gd name="T26" fmla="*/ 72329 w 7654458"/>
                    <a:gd name="T27" fmla="*/ 4145 h 3671292"/>
                    <a:gd name="T28" fmla="*/ 96180 w 7654458"/>
                    <a:gd name="T29" fmla="*/ 724 h 3671292"/>
                    <a:gd name="T30" fmla="*/ 251572 w 7654458"/>
                    <a:gd name="T31" fmla="*/ 556 h 36712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7654458" h="3671292">
                      <a:moveTo>
                        <a:pt x="4513515" y="9975"/>
                      </a:moveTo>
                      <a:lnTo>
                        <a:pt x="7654458" y="0"/>
                      </a:lnTo>
                      <a:cubicBezTo>
                        <a:pt x="7323927" y="42259"/>
                        <a:pt x="7347251" y="33263"/>
                        <a:pt x="6993396" y="84518"/>
                      </a:cubicBezTo>
                      <a:cubicBezTo>
                        <a:pt x="6663140" y="132355"/>
                        <a:pt x="6114554" y="270681"/>
                        <a:pt x="5712891" y="489078"/>
                      </a:cubicBezTo>
                      <a:cubicBezTo>
                        <a:pt x="5298732" y="714177"/>
                        <a:pt x="4972946" y="1032356"/>
                        <a:pt x="4740967" y="1435469"/>
                      </a:cubicBezTo>
                      <a:cubicBezTo>
                        <a:pt x="4505908" y="1843832"/>
                        <a:pt x="4303447" y="2270849"/>
                        <a:pt x="4083600" y="2688267"/>
                      </a:cubicBezTo>
                      <a:cubicBezTo>
                        <a:pt x="3849267" y="3133212"/>
                        <a:pt x="3513521" y="3466241"/>
                        <a:pt x="3018595" y="3604958"/>
                      </a:cubicBezTo>
                      <a:cubicBezTo>
                        <a:pt x="2872815" y="3645885"/>
                        <a:pt x="2716894" y="3661821"/>
                        <a:pt x="2564777" y="3666711"/>
                      </a:cubicBezTo>
                      <a:cubicBezTo>
                        <a:pt x="2284446" y="3675765"/>
                        <a:pt x="2003571" y="3668884"/>
                        <a:pt x="1723058" y="3667254"/>
                      </a:cubicBezTo>
                      <a:cubicBezTo>
                        <a:pt x="1028206" y="3663089"/>
                        <a:pt x="365770" y="3205830"/>
                        <a:pt x="129443" y="2554440"/>
                      </a:cubicBezTo>
                      <a:cubicBezTo>
                        <a:pt x="-19052" y="2144990"/>
                        <a:pt x="-42957" y="1719603"/>
                        <a:pt x="74210" y="1301098"/>
                      </a:cubicBezTo>
                      <a:cubicBezTo>
                        <a:pt x="126547" y="1114210"/>
                        <a:pt x="195904" y="924244"/>
                        <a:pt x="322851" y="761804"/>
                      </a:cubicBezTo>
                      <a:cubicBezTo>
                        <a:pt x="447985" y="601537"/>
                        <a:pt x="582175" y="454852"/>
                        <a:pt x="746426" y="334969"/>
                      </a:cubicBezTo>
                      <a:cubicBezTo>
                        <a:pt x="913756" y="212731"/>
                        <a:pt x="1099195" y="125444"/>
                        <a:pt x="1297672" y="74376"/>
                      </a:cubicBezTo>
                      <a:cubicBezTo>
                        <a:pt x="1436390" y="38520"/>
                        <a:pt x="1582531" y="13348"/>
                        <a:pt x="1725594" y="12986"/>
                      </a:cubicBezTo>
                      <a:lnTo>
                        <a:pt x="4513515" y="9975"/>
                      </a:lnTo>
                      <a:close/>
                    </a:path>
                  </a:pathLst>
                </a:custGeom>
                <a:solidFill>
                  <a:srgbClr val="174292"/>
                </a:solidFill>
                <a:ln>
                  <a:noFill/>
                </a:ln>
                <a:extLst>
                  <a:ext uri="{91240B29-F687-4F45-9708-019B960494DF}">
                    <a14:hiddenLine xmlns:a14="http://schemas.microsoft.com/office/drawing/2010/main" w="18109">
                      <a:solidFill>
                        <a:srgbClr val="000000"/>
                      </a:solidFill>
                      <a:round/>
                    </a14:hiddenLine>
                  </a:ext>
                </a:extLst>
              </p:spPr>
              <p:txBody>
                <a:bodyPr/>
                <a:lstStyle/>
                <a:p>
                  <a:endParaRPr lang="zh-CN" altLang="en-US"/>
                </a:p>
              </p:txBody>
            </p:sp>
            <p:sp>
              <p:nvSpPr>
                <p:cNvPr id="58" name="图形 11"/>
                <p:cNvSpPr>
                  <a:spLocks noChangeArrowheads="1"/>
                </p:cNvSpPr>
                <p:nvPr/>
              </p:nvSpPr>
              <p:spPr bwMode="auto">
                <a:xfrm>
                  <a:off x="2304477" y="4881587"/>
                  <a:ext cx="1222377" cy="866749"/>
                </a:xfrm>
                <a:custGeom>
                  <a:avLst/>
                  <a:gdLst>
                    <a:gd name="T0" fmla="*/ 996543 w 1256988"/>
                    <a:gd name="T1" fmla="*/ 5115 h 891291"/>
                    <a:gd name="T2" fmla="*/ 1188719 w 1256988"/>
                    <a:gd name="T3" fmla="*/ 0 h 891291"/>
                    <a:gd name="T4" fmla="*/ 959658 w 1256988"/>
                    <a:gd name="T5" fmla="*/ 30407 h 891291"/>
                    <a:gd name="T6" fmla="*/ 607342 w 1256988"/>
                    <a:gd name="T7" fmla="*/ 212944 h 891291"/>
                    <a:gd name="T8" fmla="*/ 461063 w 1256988"/>
                    <a:gd name="T9" fmla="*/ 432300 h 891291"/>
                    <a:gd name="T10" fmla="*/ 346520 w 1256988"/>
                    <a:gd name="T11" fmla="*/ 654341 h 891291"/>
                    <a:gd name="T12" fmla="*/ 90645 w 1256988"/>
                    <a:gd name="T13" fmla="*/ 833533 h 891291"/>
                    <a:gd name="T14" fmla="*/ 0 w 1256988"/>
                    <a:gd name="T15" fmla="*/ 842883 h 891291"/>
                    <a:gd name="T16" fmla="*/ 209170 w 1256988"/>
                    <a:gd name="T17" fmla="*/ 741884 h 891291"/>
                    <a:gd name="T18" fmla="*/ 335535 w 1256988"/>
                    <a:gd name="T19" fmla="*/ 554097 h 891291"/>
                    <a:gd name="T20" fmla="*/ 495568 w 1256988"/>
                    <a:gd name="T21" fmla="*/ 268495 h 891291"/>
                    <a:gd name="T22" fmla="*/ 750899 w 1256988"/>
                    <a:gd name="T23" fmla="*/ 72617 h 891291"/>
                    <a:gd name="T24" fmla="*/ 996543 w 1256988"/>
                    <a:gd name="T25" fmla="*/ 5115 h 89129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56988" h="891291">
                      <a:moveTo>
                        <a:pt x="1053776" y="5409"/>
                      </a:moveTo>
                      <a:lnTo>
                        <a:pt x="1256988" y="0"/>
                      </a:lnTo>
                      <a:cubicBezTo>
                        <a:pt x="1206004" y="9088"/>
                        <a:pt x="1119682" y="9315"/>
                        <a:pt x="1014772" y="32153"/>
                      </a:cubicBezTo>
                      <a:cubicBezTo>
                        <a:pt x="908151" y="55363"/>
                        <a:pt x="730095" y="127408"/>
                        <a:pt x="642223" y="225173"/>
                      </a:cubicBezTo>
                      <a:cubicBezTo>
                        <a:pt x="566776" y="309114"/>
                        <a:pt x="530413" y="374046"/>
                        <a:pt x="487542" y="457128"/>
                      </a:cubicBezTo>
                      <a:cubicBezTo>
                        <a:pt x="447153" y="535422"/>
                        <a:pt x="411863" y="616686"/>
                        <a:pt x="366421" y="691921"/>
                      </a:cubicBezTo>
                      <a:cubicBezTo>
                        <a:pt x="305151" y="793402"/>
                        <a:pt x="216084" y="861588"/>
                        <a:pt x="95851" y="881405"/>
                      </a:cubicBezTo>
                      <a:cubicBezTo>
                        <a:pt x="64196" y="886636"/>
                        <a:pt x="31965" y="888099"/>
                        <a:pt x="0" y="891291"/>
                      </a:cubicBezTo>
                      <a:cubicBezTo>
                        <a:pt x="20889" y="875139"/>
                        <a:pt x="162049" y="835386"/>
                        <a:pt x="221183" y="784491"/>
                      </a:cubicBezTo>
                      <a:cubicBezTo>
                        <a:pt x="280317" y="733596"/>
                        <a:pt x="320269" y="658892"/>
                        <a:pt x="354806" y="585919"/>
                      </a:cubicBezTo>
                      <a:cubicBezTo>
                        <a:pt x="404238" y="481379"/>
                        <a:pt x="454380" y="377238"/>
                        <a:pt x="524029" y="283915"/>
                      </a:cubicBezTo>
                      <a:cubicBezTo>
                        <a:pt x="594608" y="189351"/>
                        <a:pt x="684739" y="120943"/>
                        <a:pt x="794023" y="76787"/>
                      </a:cubicBezTo>
                      <a:cubicBezTo>
                        <a:pt x="877725" y="42960"/>
                        <a:pt x="964398" y="21546"/>
                        <a:pt x="1053776" y="5409"/>
                      </a:cubicBezTo>
                      <a:close/>
                    </a:path>
                  </a:pathLst>
                </a:custGeom>
                <a:solidFill>
                  <a:schemeClr val="tx1">
                    <a:alpha val="29803"/>
                  </a:schemeClr>
                </a:solidFill>
                <a:ln>
                  <a:noFill/>
                </a:ln>
                <a:extLst>
                  <a:ext uri="{91240B29-F687-4F45-9708-019B960494DF}">
                    <a14:hiddenLine xmlns:a14="http://schemas.microsoft.com/office/drawing/2010/main" w="4404">
                      <a:solidFill>
                        <a:srgbClr val="000000"/>
                      </a:solidFill>
                      <a:round/>
                    </a14:hiddenLine>
                  </a:ext>
                </a:extLst>
              </p:spPr>
              <p:txBody>
                <a:bodyPr/>
                <a:lstStyle/>
                <a:p>
                  <a:endParaRPr lang="zh-CN" altLang="en-US"/>
                </a:p>
              </p:txBody>
            </p:sp>
          </p:grpSp>
        </p:grpSp>
        <p:sp>
          <p:nvSpPr>
            <p:cNvPr id="59" name="矩形 20"/>
            <p:cNvSpPr>
              <a:spLocks noChangeArrowheads="1"/>
            </p:cNvSpPr>
            <p:nvPr/>
          </p:nvSpPr>
          <p:spPr bwMode="auto">
            <a:xfrm>
              <a:off x="3250176" y="2550014"/>
              <a:ext cx="218188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eaLnBrk="1" hangingPunct="1">
                <a:lnSpc>
                  <a:spcPct val="100000"/>
                </a:lnSpc>
                <a:spcBef>
                  <a:spcPct val="0"/>
                </a:spcBef>
                <a:buFontTx/>
                <a:buNone/>
              </a:pPr>
              <a:r>
                <a:rPr lang="zh-CN" altLang="en-US" sz="2400" b="1" dirty="0">
                  <a:solidFill>
                    <a:srgbClr val="174292"/>
                  </a:solidFill>
                  <a:latin typeface="微软雅黑" panose="020B0503020204020204" pitchFamily="34" charset="-122"/>
                  <a:ea typeface="微软雅黑" panose="020B0503020204020204" pitchFamily="34" charset="-122"/>
                </a:rPr>
                <a:t>软件成</a:t>
              </a:r>
              <a:r>
                <a:rPr lang="zh-CN" altLang="en-US" sz="2400" b="1" dirty="0">
                  <a:solidFill>
                    <a:srgbClr val="174292"/>
                  </a:solidFill>
                  <a:latin typeface="微软雅黑" panose="020B0503020204020204" pitchFamily="34" charset="-122"/>
                  <a:ea typeface="微软雅黑" panose="020B0503020204020204" pitchFamily="34" charset="-122"/>
                </a:rPr>
                <a:t>果</a:t>
              </a:r>
              <a:endParaRPr lang="zh-CN" altLang="en-US" sz="2400" b="1" dirty="0">
                <a:solidFill>
                  <a:srgbClr val="174292"/>
                </a:solidFill>
                <a:latin typeface="微软雅黑" panose="020B0503020204020204" pitchFamily="34" charset="-122"/>
                <a:ea typeface="微软雅黑" panose="020B0503020204020204" pitchFamily="34" charset="-122"/>
              </a:endParaRPr>
            </a:p>
          </p:txBody>
        </p:sp>
        <p:sp>
          <p:nvSpPr>
            <p:cNvPr id="60" name="矩形 21"/>
            <p:cNvSpPr>
              <a:spLocks noChangeArrowheads="1"/>
            </p:cNvSpPr>
            <p:nvPr/>
          </p:nvSpPr>
          <p:spPr bwMode="auto">
            <a:xfrm>
              <a:off x="2111415" y="2502450"/>
              <a:ext cx="492443" cy="76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等线" panose="02010600030101010101" charset="-122"/>
                  <a:ea typeface="等线" panose="02010600030101010101" charset="-122"/>
                </a:defRPr>
              </a:lvl9pPr>
            </a:lstStyle>
            <a:p>
              <a:pPr algn="ctr" eaLnBrk="1" hangingPunct="1">
                <a:lnSpc>
                  <a:spcPct val="100000"/>
                </a:lnSpc>
                <a:spcBef>
                  <a:spcPct val="0"/>
                </a:spcBef>
                <a:buFontTx/>
                <a:buNone/>
              </a:pPr>
              <a:r>
                <a:rPr lang="zh-CN" altLang="en-US" sz="2400" b="1" dirty="0">
                  <a:solidFill>
                    <a:schemeClr val="bg1"/>
                  </a:solidFill>
                  <a:latin typeface="微软雅黑" panose="020B0503020204020204" pitchFamily="34" charset="-122"/>
                  <a:ea typeface="微软雅黑" panose="020B0503020204020204" pitchFamily="34" charset="-122"/>
                </a:rPr>
                <a:t>四</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配电网软件特点</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2"/>
          <p:cNvSpPr txBox="1"/>
          <p:nvPr/>
        </p:nvSpPr>
        <p:spPr>
          <a:xfrm>
            <a:off x="2084070" y="2355215"/>
            <a:ext cx="8023860" cy="3322955"/>
          </a:xfrm>
          <a:prstGeom prst="rect">
            <a:avLst/>
          </a:prstGeom>
          <a:noFill/>
        </p:spPr>
        <p:txBody>
          <a:bodyPr wrap="square" rtlCol="0" anchor="t">
            <a:spAutoFit/>
          </a:bodyPr>
          <a:p>
            <a:pPr lvl="0" fontAlgn="auto">
              <a:lnSpc>
                <a:spcPct val="150000"/>
              </a:lnSpc>
            </a:pPr>
            <a:r>
              <a:rPr lang="zh-CN" altLang="zh-CN" sz="2000" dirty="0">
                <a:sym typeface="+mn-ea"/>
              </a:rPr>
              <a:t>1）设有设备库，设备库包括各常用设备，使用方便灵活；</a:t>
            </a:r>
            <a:endParaRPr lang="zh-CN" altLang="zh-CN" sz="2000" dirty="0"/>
          </a:p>
          <a:p>
            <a:pPr lvl="0" fontAlgn="auto">
              <a:lnSpc>
                <a:spcPct val="150000"/>
              </a:lnSpc>
            </a:pPr>
            <a:r>
              <a:rPr lang="zh-CN" altLang="zh-CN" sz="2000" dirty="0">
                <a:sym typeface="+mn-ea"/>
              </a:rPr>
              <a:t>2）设有资源库，包括光照、风速、水能资源，易于操作；</a:t>
            </a:r>
            <a:endParaRPr lang="zh-CN" altLang="zh-CN" sz="2000" dirty="0"/>
          </a:p>
          <a:p>
            <a:pPr lvl="0" fontAlgn="auto">
              <a:lnSpc>
                <a:spcPct val="150000"/>
              </a:lnSpc>
            </a:pPr>
            <a:r>
              <a:rPr lang="zh-CN" altLang="zh-CN" sz="2000" dirty="0">
                <a:sym typeface="+mn-ea"/>
              </a:rPr>
              <a:t>3）可以进行配电网的基本和时序潮流计算；</a:t>
            </a:r>
            <a:endParaRPr lang="zh-CN" altLang="zh-CN" sz="2000" dirty="0"/>
          </a:p>
          <a:p>
            <a:pPr lvl="0" fontAlgn="auto">
              <a:lnSpc>
                <a:spcPct val="150000"/>
              </a:lnSpc>
            </a:pPr>
            <a:r>
              <a:rPr lang="zh-CN" altLang="zh-CN" sz="2000" dirty="0">
                <a:sym typeface="+mn-ea"/>
              </a:rPr>
              <a:t>4）同时具备对分布式电源，储能系统，电能治理装置的规划功能；</a:t>
            </a:r>
            <a:endParaRPr lang="zh-CN" altLang="zh-CN" sz="2000" dirty="0"/>
          </a:p>
          <a:p>
            <a:pPr lvl="0" fontAlgn="auto">
              <a:lnSpc>
                <a:spcPct val="150000"/>
              </a:lnSpc>
            </a:pPr>
            <a:r>
              <a:rPr lang="zh-CN" altLang="zh-CN" sz="2000" dirty="0">
                <a:sym typeface="+mn-ea"/>
              </a:rPr>
              <a:t>5）进行配电网的集群划分，并进行集群指标的评估；</a:t>
            </a:r>
            <a:endParaRPr lang="zh-CN" altLang="zh-CN" sz="2000" dirty="0"/>
          </a:p>
          <a:p>
            <a:pPr lvl="0" fontAlgn="auto">
              <a:lnSpc>
                <a:spcPct val="150000"/>
              </a:lnSpc>
            </a:pPr>
            <a:r>
              <a:rPr lang="zh-CN" altLang="zh-CN" sz="2000" dirty="0">
                <a:sym typeface="+mn-ea"/>
              </a:rPr>
              <a:t>6）集中管理工程文件中的各设备属性和参数，方便用户对工程信息的管理。</a:t>
            </a:r>
            <a:endParaRPr lang="zh-CN" altLang="en-US" sz="20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图形绘制</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660400" y="2457450"/>
            <a:ext cx="5080000" cy="2584450"/>
          </a:xfrm>
          <a:prstGeom prst="rect">
            <a:avLst/>
          </a:prstGeom>
          <a:noFill/>
          <a:ln w="9525">
            <a:noFill/>
          </a:ln>
        </p:spPr>
        <p:txBody>
          <a:bodyPr>
            <a:spAutoFit/>
          </a:bodyPr>
          <a:p>
            <a:pPr indent="325120"/>
            <a:r>
              <a:rPr lang="zh-CN" b="0">
                <a:latin typeface="Arial" panose="020B0604020202020204" pitchFamily="34" charset="0"/>
                <a:ea typeface="宋体" panose="02010600030101010101" pitchFamily="2" charset="-122"/>
              </a:rPr>
              <a:t>在软件主界面的接线图窗口中，可以进行网络结构创建的操作：在右侧设备栏选择设备，并拖拽到图形绘制区，形成配网系统结构图。接线图窗口中包含地理接线图和电气接线图两部分，分别显示配电网工程文件中的各电压等级地理接线图和各个变电站内部的电气接线图。</a:t>
            </a:r>
            <a:endParaRPr lang="zh-CN" b="0">
              <a:latin typeface="Arial" panose="020B0604020202020204" pitchFamily="34" charset="0"/>
              <a:ea typeface="宋体" panose="02010600030101010101" pitchFamily="2" charset="-122"/>
            </a:endParaRPr>
          </a:p>
          <a:p>
            <a:pPr indent="325120"/>
            <a:r>
              <a:rPr lang="zh-CN" b="0">
                <a:latin typeface="Arial" panose="020B0604020202020204" pitchFamily="34" charset="0"/>
                <a:ea typeface="宋体" panose="02010600030101010101" pitchFamily="2" charset="-122"/>
              </a:rPr>
              <a:t>在该部分，软件将实现图形绘制的功能，其中包括地理接线图绘制，电气接线图绘制，下级电网绘制等功能。</a:t>
            </a:r>
            <a:endParaRPr lang="zh-CN" altLang="en-US" b="0">
              <a:latin typeface="Arial" panose="020B0604020202020204" pitchFamily="34" charset="0"/>
              <a:ea typeface="宋体" panose="02010600030101010101" pitchFamily="2" charset="-122"/>
            </a:endParaRPr>
          </a:p>
        </p:txBody>
      </p:sp>
      <p:pic>
        <p:nvPicPr>
          <p:cNvPr id="2" name="图片 -2147482620"/>
          <p:cNvPicPr>
            <a:picLocks noChangeAspect="1"/>
          </p:cNvPicPr>
          <p:nvPr/>
        </p:nvPicPr>
        <p:blipFill>
          <a:blip r:embed="rId3"/>
          <a:stretch>
            <a:fillRect/>
          </a:stretch>
        </p:blipFill>
        <p:spPr>
          <a:xfrm>
            <a:off x="8031798" y="2778125"/>
            <a:ext cx="2201545" cy="19431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图形绘制</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2147482619"/>
          <p:cNvPicPr>
            <a:picLocks noChangeAspect="1"/>
          </p:cNvPicPr>
          <p:nvPr/>
        </p:nvPicPr>
        <p:blipFill>
          <a:blip r:embed="rId3"/>
          <a:stretch>
            <a:fillRect/>
          </a:stretch>
        </p:blipFill>
        <p:spPr>
          <a:xfrm>
            <a:off x="1088073" y="2099945"/>
            <a:ext cx="4741545" cy="3925570"/>
          </a:xfrm>
          <a:prstGeom prst="rect">
            <a:avLst/>
          </a:prstGeom>
          <a:noFill/>
          <a:ln w="9525">
            <a:noFill/>
          </a:ln>
        </p:spPr>
      </p:pic>
      <p:pic>
        <p:nvPicPr>
          <p:cNvPr id="3" name="图片 -2147482618"/>
          <p:cNvPicPr>
            <a:picLocks noChangeAspect="1"/>
          </p:cNvPicPr>
          <p:nvPr/>
        </p:nvPicPr>
        <p:blipFill>
          <a:blip r:embed="rId4"/>
          <a:stretch>
            <a:fillRect/>
          </a:stretch>
        </p:blipFill>
        <p:spPr>
          <a:xfrm>
            <a:off x="6679248" y="3399155"/>
            <a:ext cx="4342765" cy="120015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潮流计算</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2095183" y="1882775"/>
            <a:ext cx="1285875" cy="1127760"/>
          </a:xfrm>
          <a:prstGeom prst="rect">
            <a:avLst/>
          </a:prstGeom>
          <a:noFill/>
          <a:ln w="9525">
            <a:noFill/>
          </a:ln>
        </p:spPr>
      </p:pic>
      <p:graphicFrame>
        <p:nvGraphicFramePr>
          <p:cNvPr id="3" name="对象 -2147482616"/>
          <p:cNvGraphicFramePr>
            <a:graphicFrameLocks noChangeAspect="1"/>
          </p:cNvGraphicFramePr>
          <p:nvPr/>
        </p:nvGraphicFramePr>
        <p:xfrm>
          <a:off x="6174740" y="1235710"/>
          <a:ext cx="4696460" cy="3944620"/>
        </p:xfrm>
        <a:graphic>
          <a:graphicData uri="http://schemas.openxmlformats.org/presentationml/2006/ole">
            <mc:AlternateContent xmlns:mc="http://schemas.openxmlformats.org/markup-compatibility/2006">
              <mc:Choice xmlns:v="urn:schemas-microsoft-com:vml" Requires="v">
                <p:oleObj spid="_x0000_s3076" name="" r:id="rId4" imgW="4961255" imgH="4173855" progId="Visio.Drawing.15">
                  <p:embed/>
                </p:oleObj>
              </mc:Choice>
              <mc:Fallback>
                <p:oleObj name="" r:id="rId4" imgW="4961255" imgH="4173855" progId="Visio.Drawing.15">
                  <p:embed/>
                  <p:pic>
                    <p:nvPicPr>
                      <p:cNvPr id="0" name="图片 3075"/>
                      <p:cNvPicPr/>
                      <p:nvPr/>
                    </p:nvPicPr>
                    <p:blipFill>
                      <a:blip r:embed="rId5"/>
                      <a:stretch>
                        <a:fillRect/>
                      </a:stretch>
                    </p:blipFill>
                    <p:spPr>
                      <a:xfrm>
                        <a:off x="6174740" y="1235710"/>
                        <a:ext cx="4696460" cy="3944620"/>
                      </a:xfrm>
                      <a:prstGeom prst="rect">
                        <a:avLst/>
                      </a:prstGeom>
                      <a:noFill/>
                      <a:ln w="38100">
                        <a:noFill/>
                        <a:miter/>
                      </a:ln>
                    </p:spPr>
                  </p:pic>
                </p:oleObj>
              </mc:Fallback>
            </mc:AlternateContent>
          </a:graphicData>
        </a:graphic>
      </p:graphicFrame>
      <p:graphicFrame>
        <p:nvGraphicFramePr>
          <p:cNvPr id="7" name="对象 -2147482615"/>
          <p:cNvGraphicFramePr>
            <a:graphicFrameLocks noChangeAspect="1"/>
          </p:cNvGraphicFramePr>
          <p:nvPr/>
        </p:nvGraphicFramePr>
        <p:xfrm>
          <a:off x="5439410" y="5321935"/>
          <a:ext cx="6166485" cy="1193165"/>
        </p:xfrm>
        <a:graphic>
          <a:graphicData uri="http://schemas.openxmlformats.org/presentationml/2006/ole">
            <mc:AlternateContent xmlns:mc="http://schemas.openxmlformats.org/markup-compatibility/2006">
              <mc:Choice xmlns:v="urn:schemas-microsoft-com:vml" Requires="v">
                <p:oleObj spid="_x0000_s8" name="" r:id="rId6" imgW="5894070" imgH="1149985" progId="Visio.Drawing.15">
                  <p:embed/>
                </p:oleObj>
              </mc:Choice>
              <mc:Fallback>
                <p:oleObj name="" r:id="rId6" imgW="5894070" imgH="1149985" progId="Visio.Drawing.15">
                  <p:embed/>
                  <p:pic>
                    <p:nvPicPr>
                      <p:cNvPr id="0" name="图片 2"/>
                      <p:cNvPicPr/>
                      <p:nvPr/>
                    </p:nvPicPr>
                    <p:blipFill>
                      <a:blip r:embed="rId7"/>
                      <a:stretch>
                        <a:fillRect/>
                      </a:stretch>
                    </p:blipFill>
                    <p:spPr>
                      <a:xfrm>
                        <a:off x="5439410" y="5321935"/>
                        <a:ext cx="6166485" cy="1193165"/>
                      </a:xfrm>
                      <a:prstGeom prst="rect">
                        <a:avLst/>
                      </a:prstGeom>
                      <a:noFill/>
                      <a:ln w="38100">
                        <a:noFill/>
                        <a:miter/>
                      </a:ln>
                    </p:spPr>
                  </p:pic>
                </p:oleObj>
              </mc:Fallback>
            </mc:AlternateContent>
          </a:graphicData>
        </a:graphic>
      </p:graphicFrame>
      <p:sp>
        <p:nvSpPr>
          <p:cNvPr id="9" name="文本框 8"/>
          <p:cNvSpPr txBox="1"/>
          <p:nvPr/>
        </p:nvSpPr>
        <p:spPr>
          <a:xfrm>
            <a:off x="251460" y="3229610"/>
            <a:ext cx="5923280" cy="1938020"/>
          </a:xfrm>
          <a:prstGeom prst="rect">
            <a:avLst/>
          </a:prstGeom>
          <a:noFill/>
        </p:spPr>
        <p:txBody>
          <a:bodyPr wrap="none" rtlCol="0" anchor="t">
            <a:spAutoFit/>
          </a:bodyPr>
          <a:p>
            <a:pPr algn="l"/>
            <a:r>
              <a:rPr lang="zh-CN" altLang="zh-CN" sz="2000" dirty="0">
                <a:sym typeface="+mn-ea"/>
              </a:rPr>
              <a:t>基本潮流计算</a:t>
            </a:r>
            <a:endParaRPr lang="zh-CN" altLang="zh-CN" sz="2000" dirty="0">
              <a:sym typeface="+mn-ea"/>
            </a:endParaRPr>
          </a:p>
          <a:p>
            <a:pPr algn="l"/>
            <a:r>
              <a:rPr lang="en-US" altLang="zh-CN" sz="2000" dirty="0">
                <a:sym typeface="+mn-ea"/>
              </a:rPr>
              <a:t>	</a:t>
            </a:r>
            <a:r>
              <a:rPr lang="zh-CN" altLang="zh-CN" sz="2000" dirty="0">
                <a:sym typeface="+mn-ea"/>
              </a:rPr>
              <a:t>软件可实现单个时间点的潮流仿真；</a:t>
            </a:r>
            <a:endParaRPr lang="zh-CN" altLang="zh-CN" sz="2000" dirty="0">
              <a:sym typeface="+mn-ea"/>
            </a:endParaRPr>
          </a:p>
          <a:p>
            <a:pPr algn="l"/>
            <a:endParaRPr lang="zh-CN" altLang="zh-CN" sz="2000" dirty="0">
              <a:sym typeface="+mn-ea"/>
            </a:endParaRPr>
          </a:p>
          <a:p>
            <a:pPr algn="l"/>
            <a:r>
              <a:rPr lang="zh-CN" altLang="zh-CN" sz="2000" dirty="0">
                <a:sym typeface="+mn-ea"/>
              </a:rPr>
              <a:t>时序潮流计算</a:t>
            </a:r>
            <a:endParaRPr lang="zh-CN" altLang="zh-CN" sz="2000" dirty="0">
              <a:sym typeface="+mn-ea"/>
            </a:endParaRPr>
          </a:p>
          <a:p>
            <a:pPr algn="l"/>
            <a:r>
              <a:rPr lang="en-US" altLang="zh-CN" sz="2000" dirty="0">
                <a:sym typeface="+mn-ea"/>
              </a:rPr>
              <a:t>	</a:t>
            </a:r>
            <a:r>
              <a:rPr lang="zh-CN" altLang="zh-CN" sz="2000" dirty="0">
                <a:sym typeface="+mn-ea"/>
              </a:rPr>
              <a:t>软件可实现多个时间点的连续的潮流仿真；</a:t>
            </a:r>
            <a:endParaRPr lang="zh-CN" altLang="zh-CN" sz="2000" dirty="0"/>
          </a:p>
          <a:p>
            <a:endParaRPr lang="zh-CN" altLang="en-US" sz="20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集群划分</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613"/>
          <p:cNvGraphicFramePr>
            <a:graphicFrameLocks noChangeAspect="1"/>
          </p:cNvGraphicFramePr>
          <p:nvPr/>
        </p:nvGraphicFramePr>
        <p:xfrm>
          <a:off x="6059170" y="1168400"/>
          <a:ext cx="4928870" cy="4145280"/>
        </p:xfrm>
        <a:graphic>
          <a:graphicData uri="http://schemas.openxmlformats.org/presentationml/2006/ole">
            <mc:AlternateContent xmlns:mc="http://schemas.openxmlformats.org/markup-compatibility/2006">
              <mc:Choice xmlns:v="urn:schemas-microsoft-com:vml" Requires="v">
                <p:oleObj spid="_x0000_s3076" name="" r:id="rId3" imgW="4961255" imgH="4173855" progId="Visio.Drawing.15">
                  <p:embed/>
                </p:oleObj>
              </mc:Choice>
              <mc:Fallback>
                <p:oleObj name="" r:id="rId3" imgW="4961255" imgH="4173855" progId="Visio.Drawing.15">
                  <p:embed/>
                  <p:pic>
                    <p:nvPicPr>
                      <p:cNvPr id="0" name="图片 3075"/>
                      <p:cNvPicPr/>
                      <p:nvPr/>
                    </p:nvPicPr>
                    <p:blipFill>
                      <a:blip r:embed="rId4"/>
                      <a:stretch>
                        <a:fillRect/>
                      </a:stretch>
                    </p:blipFill>
                    <p:spPr>
                      <a:xfrm>
                        <a:off x="6059170" y="1168400"/>
                        <a:ext cx="4928870" cy="4145280"/>
                      </a:xfrm>
                      <a:prstGeom prst="rect">
                        <a:avLst/>
                      </a:prstGeom>
                      <a:noFill/>
                      <a:ln w="38100">
                        <a:noFill/>
                        <a:miter/>
                      </a:ln>
                    </p:spPr>
                  </p:pic>
                </p:oleObj>
              </mc:Fallback>
            </mc:AlternateContent>
          </a:graphicData>
        </a:graphic>
      </p:graphicFrame>
      <p:graphicFrame>
        <p:nvGraphicFramePr>
          <p:cNvPr id="3" name="对象 -2147482612"/>
          <p:cNvGraphicFramePr>
            <a:graphicFrameLocks noChangeAspect="1"/>
          </p:cNvGraphicFramePr>
          <p:nvPr/>
        </p:nvGraphicFramePr>
        <p:xfrm>
          <a:off x="5636895" y="5313680"/>
          <a:ext cx="6356350" cy="1232535"/>
        </p:xfrm>
        <a:graphic>
          <a:graphicData uri="http://schemas.openxmlformats.org/presentationml/2006/ole">
            <mc:AlternateContent xmlns:mc="http://schemas.openxmlformats.org/markup-compatibility/2006">
              <mc:Choice xmlns:v="urn:schemas-microsoft-com:vml" Requires="v">
                <p:oleObj spid="_x0000_s7" name="" r:id="rId5" imgW="5894070" imgH="1149985" progId="Visio.Drawing.15">
                  <p:embed/>
                </p:oleObj>
              </mc:Choice>
              <mc:Fallback>
                <p:oleObj name="" r:id="rId5" imgW="5894070" imgH="1149985" progId="Visio.Drawing.15">
                  <p:embed/>
                  <p:pic>
                    <p:nvPicPr>
                      <p:cNvPr id="0" name="图片 2"/>
                      <p:cNvPicPr/>
                      <p:nvPr/>
                    </p:nvPicPr>
                    <p:blipFill>
                      <a:blip r:embed="rId6"/>
                      <a:stretch>
                        <a:fillRect/>
                      </a:stretch>
                    </p:blipFill>
                    <p:spPr>
                      <a:xfrm>
                        <a:off x="5636895" y="5313680"/>
                        <a:ext cx="6356350" cy="1232535"/>
                      </a:xfrm>
                      <a:prstGeom prst="rect">
                        <a:avLst/>
                      </a:prstGeom>
                      <a:noFill/>
                      <a:ln w="38100">
                        <a:noFill/>
                        <a:miter/>
                      </a:ln>
                    </p:spPr>
                  </p:pic>
                </p:oleObj>
              </mc:Fallback>
            </mc:AlternateContent>
          </a:graphicData>
        </a:graphic>
      </p:graphicFrame>
      <p:pic>
        <p:nvPicPr>
          <p:cNvPr id="8" name="图片 1"/>
          <p:cNvPicPr>
            <a:picLocks noChangeAspect="1"/>
          </p:cNvPicPr>
          <p:nvPr/>
        </p:nvPicPr>
        <p:blipFill>
          <a:blip r:embed="rId7"/>
          <a:stretch>
            <a:fillRect/>
          </a:stretch>
        </p:blipFill>
        <p:spPr>
          <a:xfrm>
            <a:off x="2219008" y="2084388"/>
            <a:ext cx="1038225" cy="695325"/>
          </a:xfrm>
          <a:prstGeom prst="rect">
            <a:avLst/>
          </a:prstGeom>
          <a:noFill/>
          <a:ln w="9525">
            <a:noFill/>
          </a:ln>
        </p:spPr>
      </p:pic>
      <p:sp>
        <p:nvSpPr>
          <p:cNvPr id="9" name="文本框 8"/>
          <p:cNvSpPr txBox="1"/>
          <p:nvPr/>
        </p:nvSpPr>
        <p:spPr>
          <a:xfrm>
            <a:off x="487045" y="3201035"/>
            <a:ext cx="4502785" cy="1014730"/>
          </a:xfrm>
          <a:prstGeom prst="rect">
            <a:avLst/>
          </a:prstGeom>
          <a:noFill/>
        </p:spPr>
        <p:txBody>
          <a:bodyPr wrap="square" rtlCol="0" anchor="t">
            <a:spAutoFit/>
          </a:bodyPr>
          <a:p>
            <a:pPr lvl="0"/>
            <a:r>
              <a:rPr lang="en-US" altLang="zh-CN" sz="2000" dirty="0">
                <a:sym typeface="+mn-ea"/>
              </a:rPr>
              <a:t>        </a:t>
            </a:r>
            <a:r>
              <a:rPr lang="zh-CN" altLang="zh-CN" sz="2000" dirty="0">
                <a:sym typeface="+mn-ea"/>
              </a:rPr>
              <a:t>对配电网进行集群划分，并进行集群评估计算，得到集群特性，经济性和电能质量的评估指标和综合评分。</a:t>
            </a:r>
            <a:endParaRPr lang="zh-CN" altLang="en-US" sz="20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分布式电源规划</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2147482115"/>
          <p:cNvPicPr>
            <a:picLocks noChangeAspect="1"/>
          </p:cNvPicPr>
          <p:nvPr/>
        </p:nvPicPr>
        <p:blipFill>
          <a:blip r:embed="rId3"/>
          <a:stretch>
            <a:fillRect/>
          </a:stretch>
        </p:blipFill>
        <p:spPr>
          <a:xfrm>
            <a:off x="7999730" y="1663700"/>
            <a:ext cx="1047750" cy="914400"/>
          </a:xfrm>
          <a:prstGeom prst="rect">
            <a:avLst/>
          </a:prstGeom>
          <a:noFill/>
          <a:ln w="9525">
            <a:noFill/>
          </a:ln>
        </p:spPr>
      </p:pic>
      <p:graphicFrame>
        <p:nvGraphicFramePr>
          <p:cNvPr id="3" name="对象 -2147482610"/>
          <p:cNvGraphicFramePr>
            <a:graphicFrameLocks noChangeAspect="1"/>
          </p:cNvGraphicFramePr>
          <p:nvPr/>
        </p:nvGraphicFramePr>
        <p:xfrm>
          <a:off x="708025" y="2081530"/>
          <a:ext cx="4841875" cy="4062095"/>
        </p:xfrm>
        <a:graphic>
          <a:graphicData uri="http://schemas.openxmlformats.org/presentationml/2006/ole">
            <mc:AlternateContent xmlns:mc="http://schemas.openxmlformats.org/markup-compatibility/2006">
              <mc:Choice xmlns:v="urn:schemas-microsoft-com:vml" Requires="v">
                <p:oleObj spid="_x0000_s3076" name="" r:id="rId4" imgW="4961255" imgH="4173855" progId="Visio.Drawing.15">
                  <p:embed/>
                </p:oleObj>
              </mc:Choice>
              <mc:Fallback>
                <p:oleObj name="" r:id="rId4" imgW="4961255" imgH="4173855" progId="Visio.Drawing.15">
                  <p:embed/>
                  <p:pic>
                    <p:nvPicPr>
                      <p:cNvPr id="0" name="图片 3075"/>
                      <p:cNvPicPr/>
                      <p:nvPr/>
                    </p:nvPicPr>
                    <p:blipFill>
                      <a:blip r:embed="rId5"/>
                      <a:stretch>
                        <a:fillRect/>
                      </a:stretch>
                    </p:blipFill>
                    <p:spPr>
                      <a:xfrm>
                        <a:off x="708025" y="2081530"/>
                        <a:ext cx="4841875" cy="4062095"/>
                      </a:xfrm>
                      <a:prstGeom prst="rect">
                        <a:avLst/>
                      </a:prstGeom>
                      <a:noFill/>
                      <a:ln w="38100">
                        <a:noFill/>
                        <a:miter/>
                      </a:ln>
                    </p:spPr>
                  </p:pic>
                </p:oleObj>
              </mc:Fallback>
            </mc:AlternateContent>
          </a:graphicData>
        </a:graphic>
      </p:graphicFrame>
      <p:graphicFrame>
        <p:nvGraphicFramePr>
          <p:cNvPr id="7" name="对象 -2147482609"/>
          <p:cNvGraphicFramePr>
            <a:graphicFrameLocks noChangeAspect="1"/>
          </p:cNvGraphicFramePr>
          <p:nvPr/>
        </p:nvGraphicFramePr>
        <p:xfrm>
          <a:off x="5772150" y="3512185"/>
          <a:ext cx="6195695" cy="1201420"/>
        </p:xfrm>
        <a:graphic>
          <a:graphicData uri="http://schemas.openxmlformats.org/presentationml/2006/ole">
            <mc:AlternateContent xmlns:mc="http://schemas.openxmlformats.org/markup-compatibility/2006">
              <mc:Choice xmlns:v="urn:schemas-microsoft-com:vml" Requires="v">
                <p:oleObj spid="_x0000_s8" name="" r:id="rId6" imgW="5894070" imgH="1149985" progId="Visio.Drawing.15">
                  <p:embed/>
                </p:oleObj>
              </mc:Choice>
              <mc:Fallback>
                <p:oleObj name="" r:id="rId6" imgW="5894070" imgH="1149985" progId="Visio.Drawing.15">
                  <p:embed/>
                  <p:pic>
                    <p:nvPicPr>
                      <p:cNvPr id="0" name="图片 2"/>
                      <p:cNvPicPr/>
                      <p:nvPr/>
                    </p:nvPicPr>
                    <p:blipFill>
                      <a:blip r:embed="rId7"/>
                      <a:stretch>
                        <a:fillRect/>
                      </a:stretch>
                    </p:blipFill>
                    <p:spPr>
                      <a:xfrm>
                        <a:off x="5772150" y="3512185"/>
                        <a:ext cx="6195695" cy="1201420"/>
                      </a:xfrm>
                      <a:prstGeom prst="rect">
                        <a:avLst/>
                      </a:prstGeom>
                      <a:no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储能规划</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607"/>
          <p:cNvGraphicFramePr>
            <a:graphicFrameLocks noChangeAspect="1"/>
          </p:cNvGraphicFramePr>
          <p:nvPr/>
        </p:nvGraphicFramePr>
        <p:xfrm>
          <a:off x="708025" y="2052320"/>
          <a:ext cx="5011420" cy="4214495"/>
        </p:xfrm>
        <a:graphic>
          <a:graphicData uri="http://schemas.openxmlformats.org/presentationml/2006/ole">
            <mc:AlternateContent xmlns:mc="http://schemas.openxmlformats.org/markup-compatibility/2006">
              <mc:Choice xmlns:v="urn:schemas-microsoft-com:vml" Requires="v">
                <p:oleObj spid="_x0000_s3076" name="" r:id="rId3" imgW="4961255" imgH="4173855" progId="Visio.Drawing.15">
                  <p:embed/>
                </p:oleObj>
              </mc:Choice>
              <mc:Fallback>
                <p:oleObj name="" r:id="rId3" imgW="4961255" imgH="4173855" progId="Visio.Drawing.15">
                  <p:embed/>
                  <p:pic>
                    <p:nvPicPr>
                      <p:cNvPr id="0" name="图片 3075"/>
                      <p:cNvPicPr/>
                      <p:nvPr/>
                    </p:nvPicPr>
                    <p:blipFill>
                      <a:blip r:embed="rId4"/>
                      <a:stretch>
                        <a:fillRect/>
                      </a:stretch>
                    </p:blipFill>
                    <p:spPr>
                      <a:xfrm>
                        <a:off x="708025" y="2052320"/>
                        <a:ext cx="5011420" cy="4214495"/>
                      </a:xfrm>
                      <a:prstGeom prst="rect">
                        <a:avLst/>
                      </a:prstGeom>
                      <a:noFill/>
                      <a:ln w="38100">
                        <a:noFill/>
                        <a:miter/>
                      </a:ln>
                    </p:spPr>
                  </p:pic>
                </p:oleObj>
              </mc:Fallback>
            </mc:AlternateContent>
          </a:graphicData>
        </a:graphic>
      </p:graphicFrame>
      <p:graphicFrame>
        <p:nvGraphicFramePr>
          <p:cNvPr id="3" name="对象 -2147482606"/>
          <p:cNvGraphicFramePr>
            <a:graphicFrameLocks noChangeAspect="1"/>
          </p:cNvGraphicFramePr>
          <p:nvPr/>
        </p:nvGraphicFramePr>
        <p:xfrm>
          <a:off x="5835650" y="3533775"/>
          <a:ext cx="5801360" cy="1251585"/>
        </p:xfrm>
        <a:graphic>
          <a:graphicData uri="http://schemas.openxmlformats.org/presentationml/2006/ole">
            <mc:AlternateContent xmlns:mc="http://schemas.openxmlformats.org/markup-compatibility/2006">
              <mc:Choice xmlns:v="urn:schemas-microsoft-com:vml" Requires="v">
                <p:oleObj spid="_x0000_s7" name="" r:id="rId5" imgW="5894070" imgH="1149985" progId="Visio.Drawing.15">
                  <p:embed/>
                </p:oleObj>
              </mc:Choice>
              <mc:Fallback>
                <p:oleObj name="" r:id="rId5" imgW="5894070" imgH="1149985" progId="Visio.Drawing.15">
                  <p:embed/>
                  <p:pic>
                    <p:nvPicPr>
                      <p:cNvPr id="0" name="图片 2"/>
                      <p:cNvPicPr/>
                      <p:nvPr/>
                    </p:nvPicPr>
                    <p:blipFill>
                      <a:blip r:embed="rId6"/>
                      <a:stretch>
                        <a:fillRect/>
                      </a:stretch>
                    </p:blipFill>
                    <p:spPr>
                      <a:xfrm>
                        <a:off x="5835650" y="3533775"/>
                        <a:ext cx="5801360" cy="1251585"/>
                      </a:xfrm>
                      <a:prstGeom prst="rect">
                        <a:avLst/>
                      </a:prstGeom>
                      <a:noFill/>
                      <a:ln w="38100">
                        <a:noFill/>
                        <a:miter/>
                      </a:ln>
                    </p:spPr>
                  </p:pic>
                </p:oleObj>
              </mc:Fallback>
            </mc:AlternateContent>
          </a:graphicData>
        </a:graphic>
      </p:graphicFrame>
      <p:pic>
        <p:nvPicPr>
          <p:cNvPr id="8" name="图片 1"/>
          <p:cNvPicPr>
            <a:picLocks noChangeAspect="1"/>
          </p:cNvPicPr>
          <p:nvPr/>
        </p:nvPicPr>
        <p:blipFill>
          <a:blip r:embed="rId7"/>
          <a:stretch>
            <a:fillRect/>
          </a:stretch>
        </p:blipFill>
        <p:spPr>
          <a:xfrm>
            <a:off x="8022908" y="2052003"/>
            <a:ext cx="1000125" cy="88582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无功设备规划</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8018780" y="1663383"/>
            <a:ext cx="1009650" cy="885825"/>
          </a:xfrm>
          <a:prstGeom prst="rect">
            <a:avLst/>
          </a:prstGeom>
          <a:noFill/>
          <a:ln w="9525">
            <a:noFill/>
          </a:ln>
        </p:spPr>
      </p:pic>
      <p:graphicFrame>
        <p:nvGraphicFramePr>
          <p:cNvPr id="3" name="对象 -2147482604"/>
          <p:cNvGraphicFramePr>
            <a:graphicFrameLocks noChangeAspect="1"/>
          </p:cNvGraphicFramePr>
          <p:nvPr/>
        </p:nvGraphicFramePr>
        <p:xfrm>
          <a:off x="708025" y="2233930"/>
          <a:ext cx="4659630" cy="3918585"/>
        </p:xfrm>
        <a:graphic>
          <a:graphicData uri="http://schemas.openxmlformats.org/presentationml/2006/ole">
            <mc:AlternateContent xmlns:mc="http://schemas.openxmlformats.org/markup-compatibility/2006">
              <mc:Choice xmlns:v="urn:schemas-microsoft-com:vml" Requires="v">
                <p:oleObj spid="_x0000_s3076" name="" r:id="rId4" imgW="4961255" imgH="4173855" progId="Visio.Drawing.15">
                  <p:embed/>
                </p:oleObj>
              </mc:Choice>
              <mc:Fallback>
                <p:oleObj name="" r:id="rId4" imgW="4961255" imgH="4173855" progId="Visio.Drawing.15">
                  <p:embed/>
                  <p:pic>
                    <p:nvPicPr>
                      <p:cNvPr id="0" name="图片 3075"/>
                      <p:cNvPicPr/>
                      <p:nvPr/>
                    </p:nvPicPr>
                    <p:blipFill>
                      <a:blip r:embed="rId5"/>
                      <a:stretch>
                        <a:fillRect/>
                      </a:stretch>
                    </p:blipFill>
                    <p:spPr>
                      <a:xfrm>
                        <a:off x="708025" y="2233930"/>
                        <a:ext cx="4659630" cy="3918585"/>
                      </a:xfrm>
                      <a:prstGeom prst="rect">
                        <a:avLst/>
                      </a:prstGeom>
                      <a:noFill/>
                      <a:ln w="38100">
                        <a:noFill/>
                        <a:miter/>
                      </a:ln>
                    </p:spPr>
                  </p:pic>
                </p:oleObj>
              </mc:Fallback>
            </mc:AlternateContent>
          </a:graphicData>
        </a:graphic>
      </p:graphicFrame>
      <p:graphicFrame>
        <p:nvGraphicFramePr>
          <p:cNvPr id="7" name="对象 -2147482603"/>
          <p:cNvGraphicFramePr>
            <a:graphicFrameLocks noChangeAspect="1"/>
          </p:cNvGraphicFramePr>
          <p:nvPr/>
        </p:nvGraphicFramePr>
        <p:xfrm>
          <a:off x="5476875" y="3602990"/>
          <a:ext cx="6093460" cy="1180465"/>
        </p:xfrm>
        <a:graphic>
          <a:graphicData uri="http://schemas.openxmlformats.org/presentationml/2006/ole">
            <mc:AlternateContent xmlns:mc="http://schemas.openxmlformats.org/markup-compatibility/2006">
              <mc:Choice xmlns:v="urn:schemas-microsoft-com:vml" Requires="v">
                <p:oleObj spid="_x0000_s8" name="" r:id="rId6" imgW="5894070" imgH="1149985" progId="Visio.Drawing.15">
                  <p:embed/>
                </p:oleObj>
              </mc:Choice>
              <mc:Fallback>
                <p:oleObj name="" r:id="rId6" imgW="5894070" imgH="1149985" progId="Visio.Drawing.15">
                  <p:embed/>
                  <p:pic>
                    <p:nvPicPr>
                      <p:cNvPr id="0" name="图片 2"/>
                      <p:cNvPicPr/>
                      <p:nvPr/>
                    </p:nvPicPr>
                    <p:blipFill>
                      <a:blip r:embed="rId7"/>
                      <a:stretch>
                        <a:fillRect/>
                      </a:stretch>
                    </p:blipFill>
                    <p:spPr>
                      <a:xfrm>
                        <a:off x="5476875" y="3602990"/>
                        <a:ext cx="6093460" cy="1180465"/>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无功设备调度模拟</a:t>
            </a:r>
            <a:endPar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8014018" y="1849755"/>
            <a:ext cx="1000125" cy="685800"/>
          </a:xfrm>
          <a:prstGeom prst="rect">
            <a:avLst/>
          </a:prstGeom>
          <a:noFill/>
          <a:ln w="9525">
            <a:noFill/>
          </a:ln>
        </p:spPr>
      </p:pic>
      <p:graphicFrame>
        <p:nvGraphicFramePr>
          <p:cNvPr id="3" name="对象 -2147482601"/>
          <p:cNvGraphicFramePr>
            <a:graphicFrameLocks noChangeAspect="1"/>
          </p:cNvGraphicFramePr>
          <p:nvPr/>
        </p:nvGraphicFramePr>
        <p:xfrm>
          <a:off x="708025" y="2187575"/>
          <a:ext cx="4768850" cy="4010660"/>
        </p:xfrm>
        <a:graphic>
          <a:graphicData uri="http://schemas.openxmlformats.org/presentationml/2006/ole">
            <mc:AlternateContent xmlns:mc="http://schemas.openxmlformats.org/markup-compatibility/2006">
              <mc:Choice xmlns:v="urn:schemas-microsoft-com:vml" Requires="v">
                <p:oleObj spid="_x0000_s9" name="" r:id="rId4" imgW="4961255" imgH="4173855" progId="Visio.Drawing.15">
                  <p:embed/>
                </p:oleObj>
              </mc:Choice>
              <mc:Fallback>
                <p:oleObj name="" r:id="rId4" imgW="4961255" imgH="4173855" progId="Visio.Drawing.15">
                  <p:embed/>
                  <p:pic>
                    <p:nvPicPr>
                      <p:cNvPr id="0" name="图片 8"/>
                      <p:cNvPicPr/>
                      <p:nvPr/>
                    </p:nvPicPr>
                    <p:blipFill>
                      <a:blip r:embed="rId5"/>
                      <a:stretch>
                        <a:fillRect/>
                      </a:stretch>
                    </p:blipFill>
                    <p:spPr>
                      <a:xfrm>
                        <a:off x="708025" y="2187575"/>
                        <a:ext cx="4768850" cy="4010660"/>
                      </a:xfrm>
                      <a:prstGeom prst="rect">
                        <a:avLst/>
                      </a:prstGeom>
                      <a:noFill/>
                      <a:ln w="38100">
                        <a:noFill/>
                        <a:miter/>
                      </a:ln>
                    </p:spPr>
                  </p:pic>
                </p:oleObj>
              </mc:Fallback>
            </mc:AlternateContent>
          </a:graphicData>
        </a:graphic>
      </p:graphicFrame>
      <p:graphicFrame>
        <p:nvGraphicFramePr>
          <p:cNvPr id="7" name="对象 -2147482600"/>
          <p:cNvGraphicFramePr>
            <a:graphicFrameLocks noChangeAspect="1"/>
          </p:cNvGraphicFramePr>
          <p:nvPr/>
        </p:nvGraphicFramePr>
        <p:xfrm>
          <a:off x="5730875" y="3596640"/>
          <a:ext cx="6159500" cy="1192530"/>
        </p:xfrm>
        <a:graphic>
          <a:graphicData uri="http://schemas.openxmlformats.org/presentationml/2006/ole">
            <mc:AlternateContent xmlns:mc="http://schemas.openxmlformats.org/markup-compatibility/2006">
              <mc:Choice xmlns:v="urn:schemas-microsoft-com:vml" Requires="v">
                <p:oleObj spid="_x0000_s10" name="" r:id="rId6" imgW="5894070" imgH="1149985" progId="Visio.Drawing.15">
                  <p:embed/>
                </p:oleObj>
              </mc:Choice>
              <mc:Fallback>
                <p:oleObj name="" r:id="rId6" imgW="5894070" imgH="1149985" progId="Visio.Drawing.15">
                  <p:embed/>
                  <p:pic>
                    <p:nvPicPr>
                      <p:cNvPr id="0" name="图片 9"/>
                      <p:cNvPicPr/>
                      <p:nvPr/>
                    </p:nvPicPr>
                    <p:blipFill>
                      <a:blip r:embed="rId7"/>
                      <a:stretch>
                        <a:fillRect/>
                      </a:stretch>
                    </p:blipFill>
                    <p:spPr>
                      <a:xfrm>
                        <a:off x="5730875" y="3596640"/>
                        <a:ext cx="6159500" cy="1192530"/>
                      </a:xfrm>
                      <a:prstGeom prst="rect">
                        <a:avLst/>
                      </a:prstGeom>
                      <a:no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指标评估</a:t>
            </a:r>
            <a:r>
              <a:rPr 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模块</a:t>
            </a:r>
            <a:endParaRPr 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8056880" y="1889760"/>
            <a:ext cx="933450" cy="647700"/>
          </a:xfrm>
          <a:prstGeom prst="rect">
            <a:avLst/>
          </a:prstGeom>
          <a:noFill/>
          <a:ln w="9525">
            <a:noFill/>
          </a:ln>
        </p:spPr>
      </p:pic>
      <p:graphicFrame>
        <p:nvGraphicFramePr>
          <p:cNvPr id="3" name="对象 -2147482598"/>
          <p:cNvGraphicFramePr>
            <a:graphicFrameLocks noChangeAspect="1"/>
          </p:cNvGraphicFramePr>
          <p:nvPr/>
        </p:nvGraphicFramePr>
        <p:xfrm>
          <a:off x="708025" y="2179320"/>
          <a:ext cx="4883150" cy="4106545"/>
        </p:xfrm>
        <a:graphic>
          <a:graphicData uri="http://schemas.openxmlformats.org/presentationml/2006/ole">
            <mc:AlternateContent xmlns:mc="http://schemas.openxmlformats.org/markup-compatibility/2006">
              <mc:Choice xmlns:v="urn:schemas-microsoft-com:vml" Requires="v">
                <p:oleObj spid="_x0000_s3076" name="" r:id="rId4" imgW="4961255" imgH="4173855" progId="Visio.Drawing.15">
                  <p:embed/>
                </p:oleObj>
              </mc:Choice>
              <mc:Fallback>
                <p:oleObj name="" r:id="rId4" imgW="4961255" imgH="4173855" progId="Visio.Drawing.15">
                  <p:embed/>
                  <p:pic>
                    <p:nvPicPr>
                      <p:cNvPr id="0" name="图片 3075"/>
                      <p:cNvPicPr/>
                      <p:nvPr/>
                    </p:nvPicPr>
                    <p:blipFill>
                      <a:blip r:embed="rId5"/>
                      <a:stretch>
                        <a:fillRect/>
                      </a:stretch>
                    </p:blipFill>
                    <p:spPr>
                      <a:xfrm>
                        <a:off x="708025" y="2179320"/>
                        <a:ext cx="4883150" cy="4106545"/>
                      </a:xfrm>
                      <a:prstGeom prst="rect">
                        <a:avLst/>
                      </a:prstGeom>
                      <a:noFill/>
                      <a:ln w="38100">
                        <a:noFill/>
                        <a:miter/>
                      </a:ln>
                    </p:spPr>
                  </p:pic>
                </p:oleObj>
              </mc:Fallback>
            </mc:AlternateContent>
          </a:graphicData>
        </a:graphic>
      </p:graphicFrame>
      <p:graphicFrame>
        <p:nvGraphicFramePr>
          <p:cNvPr id="7" name="对象 -2147482597"/>
          <p:cNvGraphicFramePr>
            <a:graphicFrameLocks noChangeAspect="1"/>
          </p:cNvGraphicFramePr>
          <p:nvPr/>
        </p:nvGraphicFramePr>
        <p:xfrm>
          <a:off x="5591175" y="3630930"/>
          <a:ext cx="6223000" cy="1203325"/>
        </p:xfrm>
        <a:graphic>
          <a:graphicData uri="http://schemas.openxmlformats.org/presentationml/2006/ole">
            <mc:AlternateContent xmlns:mc="http://schemas.openxmlformats.org/markup-compatibility/2006">
              <mc:Choice xmlns:v="urn:schemas-microsoft-com:vml" Requires="v">
                <p:oleObj spid="_x0000_s8" name="" r:id="rId6" imgW="5894070" imgH="1149985" progId="Visio.Drawing.15">
                  <p:embed/>
                </p:oleObj>
              </mc:Choice>
              <mc:Fallback>
                <p:oleObj name="" r:id="rId6" imgW="5894070" imgH="1149985" progId="Visio.Drawing.15">
                  <p:embed/>
                  <p:pic>
                    <p:nvPicPr>
                      <p:cNvPr id="0" name="图片 7"/>
                      <p:cNvPicPr/>
                      <p:nvPr/>
                    </p:nvPicPr>
                    <p:blipFill>
                      <a:blip r:embed="rId7"/>
                      <a:stretch>
                        <a:fillRect/>
                      </a:stretch>
                    </p:blipFill>
                    <p:spPr>
                      <a:xfrm>
                        <a:off x="5591175" y="3630930"/>
                        <a:ext cx="6223000" cy="1203325"/>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1911985" y="1999615"/>
            <a:ext cx="8521065" cy="3874770"/>
          </a:xfrm>
          <a:prstGeom prst="rect">
            <a:avLst/>
          </a:prstGeom>
          <a:solidFill>
            <a:srgbClr val="174292">
              <a:alpha val="7000"/>
            </a:srgbClr>
          </a:solidFill>
          <a:ln w="12700" cap="flat" cmpd="sng" algn="ctr">
            <a:noFill/>
            <a:prstDash val="solid"/>
            <a:miter lim="800000"/>
          </a:ln>
          <a:effectLst>
            <a:outerShdw blurRad="508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20000"/>
              </a:lnSpc>
              <a:spcBef>
                <a:spcPct val="0"/>
              </a:spcBef>
              <a:spcAft>
                <a:spcPct val="0"/>
              </a:spcAft>
              <a:buClrTx/>
              <a:buSzTx/>
              <a:buFontTx/>
              <a:buNone/>
              <a:defRPr/>
            </a:pPr>
            <a:endParaRPr kumimoji="0" lang="zh-CN" altLang="en-US" sz="1600" b="0" i="0" u="none" strike="noStrike" kern="1200" cap="none" spc="0" normalizeH="0" baseline="0" noProof="1">
              <a:ln>
                <a:noFill/>
              </a:ln>
              <a:solidFill>
                <a:prstClr val="white"/>
              </a:solidFill>
              <a:effectLst/>
              <a:uLnTx/>
              <a:uFillTx/>
              <a:latin typeface="华文中宋" panose="02010600040101010101" pitchFamily="2" charset="-122"/>
              <a:ea typeface="华文中宋" panose="02010600040101010101" pitchFamily="2"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项目概述</a:t>
            </a:r>
            <a:endParaRPr kumimoji="0" lang="zh-CN" altLang="en-US"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0</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209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任务总览</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2" name="矩形 1"/>
          <p:cNvSpPr/>
          <p:nvPr/>
        </p:nvSpPr>
        <p:spPr>
          <a:xfrm>
            <a:off x="1939290" y="1999615"/>
            <a:ext cx="8493760" cy="3046095"/>
          </a:xfrm>
          <a:prstGeom prst="rect">
            <a:avLst/>
          </a:prstGeom>
          <a:noFill/>
          <a:ln w="9525">
            <a:noFill/>
          </a:ln>
        </p:spPr>
        <p:txBody>
          <a:bodyPr wrap="square">
            <a:spAutoFit/>
          </a:bodyPr>
          <a:p>
            <a:pPr marL="342900" marR="0" lvl="0" indent="-342900" algn="ctr" defTabSz="914400" rtl="0" eaLnBrk="1" fontAlgn="auto" latinLnBrk="0" hangingPunct="1">
              <a:lnSpc>
                <a:spcPct val="100000"/>
              </a:lnSpc>
              <a:spcBef>
                <a:spcPts val="0"/>
              </a:spcBef>
              <a:spcAft>
                <a:spcPts val="0"/>
              </a:spcAft>
              <a:buClrTx/>
              <a:buSzTx/>
              <a:buFontTx/>
              <a:buAutoNum type="arabicPeriod"/>
              <a:defRPr/>
            </a:pPr>
            <a:endPar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marR="0" lvl="0" indent="-342900" algn="ctr" defTabSz="914400" rtl="0" eaLnBrk="1" fontAlgn="auto" latinLnBrk="0" hangingPunct="1">
              <a:lnSpc>
                <a:spcPct val="100000"/>
              </a:lnSpc>
              <a:spcBef>
                <a:spcPts val="0"/>
              </a:spcBef>
              <a:spcAft>
                <a:spcPts val="0"/>
              </a:spcAft>
              <a:buClrTx/>
              <a:buSzTx/>
              <a:buFontTx/>
              <a:buAutoNum type="arabicPeriod"/>
              <a:defRPr/>
            </a:pPr>
            <a:endPar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628900" marR="0" lvl="5" indent="-342900" algn="l" defTabSz="914400" rtl="0" eaLnBrk="1" fontAlgn="auto" latinLnBrk="0" hangingPunct="1">
              <a:lnSpc>
                <a:spcPct val="100000"/>
              </a:lnSpc>
              <a:spcBef>
                <a:spcPts val="0"/>
              </a:spcBef>
              <a:spcAft>
                <a:spcPts val="0"/>
              </a:spcAft>
              <a:buClrTx/>
              <a:buSzTx/>
              <a:buFontTx/>
              <a:buAutoNum type="arabicPeriod"/>
              <a:defRPr/>
            </a:pPr>
            <a:endPar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628900" marR="0" lvl="5" indent="-342900" algn="l" defTabSz="914400" rtl="0" eaLnBrk="1" fontAlgn="auto" latinLnBrk="0" hangingPunct="1">
              <a:lnSpc>
                <a:spcPct val="100000"/>
              </a:lnSpc>
              <a:spcBef>
                <a:spcPts val="0"/>
              </a:spcBef>
              <a:spcAft>
                <a:spcPts val="0"/>
              </a:spcAft>
              <a:buClrTx/>
              <a:buSzTx/>
              <a:buFontTx/>
              <a:buAutoNum type="arabicPeriod"/>
              <a:defRPr/>
            </a:pPr>
            <a:r>
              <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微电网综合能源优化设计平台</a:t>
            </a:r>
            <a:endPar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628900" marR="0" lvl="5" indent="-342900" algn="l" defTabSz="914400" rtl="0" eaLnBrk="1" fontAlgn="auto" latinLnBrk="0" hangingPunct="1">
              <a:lnSpc>
                <a:spcPct val="100000"/>
              </a:lnSpc>
              <a:spcBef>
                <a:spcPts val="0"/>
              </a:spcBef>
              <a:spcAft>
                <a:spcPts val="0"/>
              </a:spcAft>
              <a:buClrTx/>
              <a:buSzTx/>
              <a:buFontTx/>
              <a:buAutoNum type="arabicPeriod"/>
              <a:defRPr/>
            </a:pPr>
            <a:endPar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628900" marR="0" lvl="5" indent="-342900" algn="l" defTabSz="914400" rtl="0" eaLnBrk="1" fontAlgn="auto" latinLnBrk="0" hangingPunct="1">
              <a:lnSpc>
                <a:spcPct val="100000"/>
              </a:lnSpc>
              <a:spcBef>
                <a:spcPts val="0"/>
              </a:spcBef>
              <a:spcAft>
                <a:spcPts val="0"/>
              </a:spcAft>
              <a:buClrTx/>
              <a:buSzTx/>
              <a:buFontTx/>
              <a:buAutoNum type="arabicPeriod"/>
              <a:defRPr/>
            </a:pPr>
            <a:endPar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2628900" marR="0" lvl="5" indent="-342900" algn="l" defTabSz="914400" rtl="0" eaLnBrk="1" fontAlgn="auto" latinLnBrk="0" hangingPunct="1">
              <a:lnSpc>
                <a:spcPct val="100000"/>
              </a:lnSpc>
              <a:spcBef>
                <a:spcPts val="0"/>
              </a:spcBef>
              <a:spcAft>
                <a:spcPts val="0"/>
              </a:spcAft>
              <a:buClrTx/>
              <a:buSzTx/>
              <a:buFontTx/>
              <a:buAutoNum type="arabicPeriod"/>
              <a:defRPr/>
            </a:pPr>
            <a:r>
              <a:rPr lang="zh-CN" altLang="en-US" sz="24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分布式发电集群规划软件（配电网）</a:t>
            </a:r>
            <a:endParaRPr kumimoji="0" lang="zh-CN" altLang="en-US" sz="24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a:p>
            <a:pPr marL="342900" marR="0" lvl="0" indent="-342900" algn="ctr" defTabSz="914400" rtl="0" eaLnBrk="1" fontAlgn="auto" latinLnBrk="0" hangingPunct="1">
              <a:lnSpc>
                <a:spcPct val="100000"/>
              </a:lnSpc>
              <a:spcBef>
                <a:spcPts val="0"/>
              </a:spcBef>
              <a:spcAft>
                <a:spcPts val="0"/>
              </a:spcAft>
              <a:buClrTx/>
              <a:buSzTx/>
              <a:buFontTx/>
              <a:buAutoNum type="arabicPeriod"/>
              <a:defRPr/>
            </a:pPr>
            <a:endParaRPr kumimoji="0" lang="zh-CN" altLang="en-US" sz="24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组件数据</a:t>
            </a:r>
            <a:r>
              <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模拟</a:t>
            </a:r>
            <a:endPar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660400" y="2379345"/>
            <a:ext cx="4109085" cy="2030095"/>
          </a:xfrm>
          <a:prstGeom prst="rect">
            <a:avLst/>
          </a:prstGeom>
          <a:noFill/>
          <a:ln w="9525">
            <a:noFill/>
          </a:ln>
        </p:spPr>
        <p:txBody>
          <a:bodyPr wrap="square">
            <a:spAutoFit/>
          </a:bodyPr>
          <a:p>
            <a:pPr indent="0"/>
            <a:r>
              <a:rPr lang="en-US" altLang="zh-CN" b="0">
                <a:latin typeface="Arial" panose="020B0604020202020204" pitchFamily="34" charset="0"/>
                <a:ea typeface="宋体" panose="02010600030101010101" pitchFamily="2" charset="-122"/>
              </a:rPr>
              <a:t>       </a:t>
            </a:r>
            <a:r>
              <a:rPr lang="zh-CN" b="0">
                <a:latin typeface="Arial" panose="020B0604020202020204" pitchFamily="34" charset="0"/>
                <a:ea typeface="宋体" panose="02010600030101010101" pitchFamily="2" charset="-122"/>
              </a:rPr>
              <a:t>打开组件数据的窗口，有变电站、母线、变压器、电容器、发电机、同步发电机、等值负荷、光伏单元、风机、水电机组、储能设备、开关、经济参数</a:t>
            </a:r>
            <a:r>
              <a:rPr lang="en-US" b="0">
                <a:latin typeface="Arial" panose="020B0604020202020204" pitchFamily="34" charset="0"/>
              </a:rPr>
              <a:t>14</a:t>
            </a:r>
            <a:r>
              <a:rPr lang="zh-CN" b="0">
                <a:latin typeface="Arial" panose="020B0604020202020204" pitchFamily="34" charset="0"/>
                <a:ea typeface="宋体" panose="02010600030101010101" pitchFamily="2" charset="-122"/>
              </a:rPr>
              <a:t>项选项，点击其中给一个选项后，分别以表格的形式展示工程文件中对应项目的统计参数。参数可以进行编辑修改。</a:t>
            </a:r>
            <a:endParaRPr lang="zh-CN" altLang="en-US" b="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5162550" y="1804035"/>
            <a:ext cx="6721475" cy="427736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组件数据</a:t>
            </a:r>
            <a:r>
              <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模拟</a:t>
            </a:r>
            <a:endPar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595"/>
          <p:cNvGraphicFramePr>
            <a:graphicFrameLocks noChangeAspect="1"/>
          </p:cNvGraphicFramePr>
          <p:nvPr/>
        </p:nvGraphicFramePr>
        <p:xfrm>
          <a:off x="708025" y="1825625"/>
          <a:ext cx="5075555" cy="2977515"/>
        </p:xfrm>
        <a:graphic>
          <a:graphicData uri="http://schemas.openxmlformats.org/presentationml/2006/ole">
            <mc:AlternateContent xmlns:mc="http://schemas.openxmlformats.org/markup-compatibility/2006">
              <mc:Choice xmlns:v="urn:schemas-microsoft-com:vml" Requires="v">
                <p:oleObj spid="_x0000_s3076" name="" r:id="rId3" imgW="4861560" imgH="2770505" progId="Visio.Drawing.15">
                  <p:embed/>
                </p:oleObj>
              </mc:Choice>
              <mc:Fallback>
                <p:oleObj name="" r:id="rId3" imgW="4861560" imgH="2770505" progId="Visio.Drawing.15">
                  <p:embed/>
                  <p:pic>
                    <p:nvPicPr>
                      <p:cNvPr id="0" name="图片 3075"/>
                      <p:cNvPicPr/>
                      <p:nvPr/>
                    </p:nvPicPr>
                    <p:blipFill>
                      <a:blip r:embed="rId4"/>
                      <a:stretch>
                        <a:fillRect/>
                      </a:stretch>
                    </p:blipFill>
                    <p:spPr>
                      <a:xfrm>
                        <a:off x="708025" y="1825625"/>
                        <a:ext cx="5075555" cy="2977515"/>
                      </a:xfrm>
                      <a:prstGeom prst="rect">
                        <a:avLst/>
                      </a:prstGeom>
                      <a:noFill/>
                      <a:ln w="38100">
                        <a:noFill/>
                        <a:miter/>
                      </a:ln>
                    </p:spPr>
                  </p:pic>
                </p:oleObj>
              </mc:Fallback>
            </mc:AlternateContent>
          </a:graphicData>
        </a:graphic>
      </p:graphicFrame>
      <p:pic>
        <p:nvPicPr>
          <p:cNvPr id="3" name="图片 -2147482594"/>
          <p:cNvPicPr>
            <a:picLocks noChangeAspect="1"/>
          </p:cNvPicPr>
          <p:nvPr/>
        </p:nvPicPr>
        <p:blipFill>
          <a:blip r:embed="rId5"/>
          <a:stretch>
            <a:fillRect/>
          </a:stretch>
        </p:blipFill>
        <p:spPr>
          <a:xfrm>
            <a:off x="6432550" y="1580515"/>
            <a:ext cx="5150485" cy="4325620"/>
          </a:xfrm>
          <a:prstGeom prst="rect">
            <a:avLst/>
          </a:prstGeom>
          <a:noFill/>
          <a:ln w="9525">
            <a:noFill/>
          </a:ln>
        </p:spPr>
      </p:pic>
      <p:graphicFrame>
        <p:nvGraphicFramePr>
          <p:cNvPr id="7" name="对象 -2147482593"/>
          <p:cNvGraphicFramePr>
            <a:graphicFrameLocks noChangeAspect="1"/>
          </p:cNvGraphicFramePr>
          <p:nvPr/>
        </p:nvGraphicFramePr>
        <p:xfrm>
          <a:off x="751840" y="4803140"/>
          <a:ext cx="4987925" cy="1766570"/>
        </p:xfrm>
        <a:graphic>
          <a:graphicData uri="http://schemas.openxmlformats.org/presentationml/2006/ole">
            <mc:AlternateContent xmlns:mc="http://schemas.openxmlformats.org/markup-compatibility/2006">
              <mc:Choice xmlns:v="urn:schemas-microsoft-com:vml" Requires="v">
                <p:oleObj spid="_x0000_s8" name="" r:id="rId6" imgW="5178425" imgH="1837690" progId="Visio.Drawing.15">
                  <p:embed/>
                </p:oleObj>
              </mc:Choice>
              <mc:Fallback>
                <p:oleObj name="" r:id="rId6" imgW="5178425" imgH="1837690" progId="Visio.Drawing.15">
                  <p:embed/>
                  <p:pic>
                    <p:nvPicPr>
                      <p:cNvPr id="0" name="图片 2"/>
                      <p:cNvPicPr/>
                      <p:nvPr/>
                    </p:nvPicPr>
                    <p:blipFill>
                      <a:blip r:embed="rId7"/>
                      <a:stretch>
                        <a:fillRect/>
                      </a:stretch>
                    </p:blipFill>
                    <p:spPr>
                      <a:xfrm>
                        <a:off x="751840" y="4803140"/>
                        <a:ext cx="4987925" cy="176657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微网规划计算</a:t>
            </a:r>
            <a:endParaRPr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590"/>
          <p:cNvGraphicFramePr>
            <a:graphicFrameLocks noChangeAspect="1"/>
          </p:cNvGraphicFramePr>
          <p:nvPr/>
        </p:nvGraphicFramePr>
        <p:xfrm>
          <a:off x="708025" y="1935480"/>
          <a:ext cx="5132070" cy="4315460"/>
        </p:xfrm>
        <a:graphic>
          <a:graphicData uri="http://schemas.openxmlformats.org/presentationml/2006/ole">
            <mc:AlternateContent xmlns:mc="http://schemas.openxmlformats.org/markup-compatibility/2006">
              <mc:Choice xmlns:v="urn:schemas-microsoft-com:vml" Requires="v">
                <p:oleObj spid="_x0000_s9" name="" r:id="rId3" imgW="4961255" imgH="4173855" progId="Visio.Drawing.15">
                  <p:embed/>
                </p:oleObj>
              </mc:Choice>
              <mc:Fallback>
                <p:oleObj name="" r:id="rId3" imgW="4961255" imgH="4173855" progId="Visio.Drawing.15">
                  <p:embed/>
                  <p:pic>
                    <p:nvPicPr>
                      <p:cNvPr id="0" name="图片 8"/>
                      <p:cNvPicPr/>
                      <p:nvPr/>
                    </p:nvPicPr>
                    <p:blipFill>
                      <a:blip r:embed="rId4"/>
                      <a:stretch>
                        <a:fillRect/>
                      </a:stretch>
                    </p:blipFill>
                    <p:spPr>
                      <a:xfrm>
                        <a:off x="708025" y="1935480"/>
                        <a:ext cx="5132070" cy="4315460"/>
                      </a:xfrm>
                      <a:prstGeom prst="rect">
                        <a:avLst/>
                      </a:prstGeom>
                      <a:noFill/>
                      <a:ln w="38100">
                        <a:noFill/>
                        <a:miter/>
                      </a:ln>
                    </p:spPr>
                  </p:pic>
                </p:oleObj>
              </mc:Fallback>
            </mc:AlternateContent>
          </a:graphicData>
        </a:graphic>
      </p:graphicFrame>
      <p:pic>
        <p:nvPicPr>
          <p:cNvPr id="3" name="图片 -2147482589"/>
          <p:cNvPicPr>
            <a:picLocks noChangeAspect="1"/>
          </p:cNvPicPr>
          <p:nvPr/>
        </p:nvPicPr>
        <p:blipFill>
          <a:blip r:embed="rId5"/>
          <a:stretch>
            <a:fillRect/>
          </a:stretch>
        </p:blipFill>
        <p:spPr>
          <a:xfrm>
            <a:off x="5840095" y="3376295"/>
            <a:ext cx="6025515" cy="1433830"/>
          </a:xfrm>
          <a:prstGeom prst="rect">
            <a:avLst/>
          </a:prstGeom>
          <a:noFill/>
          <a:ln w="9525">
            <a:noFill/>
          </a:ln>
        </p:spPr>
      </p:pic>
      <p:graphicFrame>
        <p:nvGraphicFramePr>
          <p:cNvPr id="7" name="对象 -2147482592"/>
          <p:cNvGraphicFramePr>
            <a:graphicFrameLocks noChangeAspect="1"/>
          </p:cNvGraphicFramePr>
          <p:nvPr/>
        </p:nvGraphicFramePr>
        <p:xfrm>
          <a:off x="7876540" y="1663700"/>
          <a:ext cx="1293495" cy="1593215"/>
        </p:xfrm>
        <a:graphic>
          <a:graphicData uri="http://schemas.openxmlformats.org/presentationml/2006/ole">
            <mc:AlternateContent xmlns:mc="http://schemas.openxmlformats.org/markup-compatibility/2006">
              <mc:Choice xmlns:v="urn:schemas-microsoft-com:vml" Requires="v">
                <p:oleObj spid="_x0000_s10" name="" r:id="rId6" imgW="1439545" imgH="1774190" progId="Visio.Drawing.15">
                  <p:embed/>
                </p:oleObj>
              </mc:Choice>
              <mc:Fallback>
                <p:oleObj name="" r:id="rId6" imgW="1439545" imgH="1774190" progId="Visio.Drawing.15">
                  <p:embed/>
                  <p:pic>
                    <p:nvPicPr>
                      <p:cNvPr id="0" name="图片 9"/>
                      <p:cNvPicPr/>
                      <p:nvPr/>
                    </p:nvPicPr>
                    <p:blipFill>
                      <a:blip r:embed="rId7"/>
                      <a:stretch>
                        <a:fillRect/>
                      </a:stretch>
                    </p:blipFill>
                    <p:spPr>
                      <a:xfrm>
                        <a:off x="7876540" y="1663700"/>
                        <a:ext cx="1293495" cy="1593215"/>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配电网系统数据流程</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623"/>
          <p:cNvGraphicFramePr>
            <a:graphicFrameLocks noChangeAspect="1"/>
          </p:cNvGraphicFramePr>
          <p:nvPr/>
        </p:nvGraphicFramePr>
        <p:xfrm>
          <a:off x="3447415" y="1052830"/>
          <a:ext cx="5296535" cy="5805170"/>
        </p:xfrm>
        <a:graphic>
          <a:graphicData uri="http://schemas.openxmlformats.org/presentationml/2006/ole">
            <mc:AlternateContent xmlns:mc="http://schemas.openxmlformats.org/markup-compatibility/2006">
              <mc:Choice xmlns:v="urn:schemas-microsoft-com:vml" Requires="v">
                <p:oleObj spid="_x0000_s3" name="" r:id="rId3" imgW="5410200" imgH="6305550" progId="Visio.Drawing.11">
                  <p:embed/>
                </p:oleObj>
              </mc:Choice>
              <mc:Fallback>
                <p:oleObj name="" r:id="rId3" imgW="5410200" imgH="6305550" progId="Visio.Drawing.11">
                  <p:embed/>
                  <p:pic>
                    <p:nvPicPr>
                      <p:cNvPr id="0" name="图片 2"/>
                      <p:cNvPicPr/>
                      <p:nvPr/>
                    </p:nvPicPr>
                    <p:blipFill>
                      <a:blip r:embed="rId4"/>
                      <a:stretch>
                        <a:fillRect/>
                      </a:stretch>
                    </p:blipFill>
                    <p:spPr>
                      <a:xfrm>
                        <a:off x="3447415" y="1052830"/>
                        <a:ext cx="5296535" cy="5805170"/>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配电网系统使用流程</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graphicFrame>
        <p:nvGraphicFramePr>
          <p:cNvPr id="2" name="对象 -2147482622"/>
          <p:cNvGraphicFramePr>
            <a:graphicFrameLocks noChangeAspect="1"/>
          </p:cNvGraphicFramePr>
          <p:nvPr/>
        </p:nvGraphicFramePr>
        <p:xfrm>
          <a:off x="4125595" y="896620"/>
          <a:ext cx="3940810" cy="5897245"/>
        </p:xfrm>
        <a:graphic>
          <a:graphicData uri="http://schemas.openxmlformats.org/presentationml/2006/ole">
            <mc:AlternateContent xmlns:mc="http://schemas.openxmlformats.org/markup-compatibility/2006">
              <mc:Choice xmlns:v="urn:schemas-microsoft-com:vml" Requires="v">
                <p:oleObj spid="_x0000_s3076" name="" r:id="rId3" imgW="4095750" imgH="6124575" progId="Visio.Drawing.11">
                  <p:embed/>
                </p:oleObj>
              </mc:Choice>
              <mc:Fallback>
                <p:oleObj name="" r:id="rId3" imgW="4095750" imgH="6124575" progId="Visio.Drawing.11">
                  <p:embed/>
                  <p:pic>
                    <p:nvPicPr>
                      <p:cNvPr id="0" name="图片 3075"/>
                      <p:cNvPicPr/>
                      <p:nvPr/>
                    </p:nvPicPr>
                    <p:blipFill>
                      <a:blip r:embed="rId4"/>
                      <a:stretch>
                        <a:fillRect/>
                      </a:stretch>
                    </p:blipFill>
                    <p:spPr>
                      <a:xfrm>
                        <a:off x="4125595" y="896620"/>
                        <a:ext cx="3940810" cy="5897245"/>
                      </a:xfrm>
                      <a:prstGeom prst="rect">
                        <a:avLst/>
                      </a:prstGeom>
                      <a:noFill/>
                      <a:ln w="38100">
                        <a:noFill/>
                        <a:miter/>
                      </a:ln>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软件设计</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0</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软件平台开发设计</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2145665" y="2456180"/>
            <a:ext cx="7901305" cy="2676525"/>
          </a:xfrm>
          <a:prstGeom prst="rect">
            <a:avLst/>
          </a:prstGeom>
          <a:noFill/>
          <a:ln w="9525">
            <a:noFill/>
          </a:ln>
        </p:spPr>
        <p:txBody>
          <a:bodyPr wrap="square">
            <a:spAutoFit/>
          </a:bodyPr>
          <a:p>
            <a:pPr indent="325120"/>
            <a:r>
              <a:rPr lang="zh-CN" sz="2400" b="0">
                <a:latin typeface="Arial" panose="020B0604020202020204" pitchFamily="34" charset="0"/>
                <a:ea typeface="宋体" panose="02010600030101010101" pitchFamily="2" charset="-122"/>
              </a:rPr>
              <a:t>微电网与配电网软件均采用</a:t>
            </a:r>
            <a:r>
              <a:rPr lang="en-US" sz="2400" b="0">
                <a:latin typeface="Arial" panose="020B0604020202020204" pitchFamily="34" charset="0"/>
              </a:rPr>
              <a:t>C++</a:t>
            </a:r>
            <a:r>
              <a:rPr lang="zh-CN" sz="2400" b="0">
                <a:latin typeface="Arial" panose="020B0604020202020204" pitchFamily="34" charset="0"/>
                <a:ea typeface="宋体" panose="02010600030101010101" pitchFamily="2" charset="-122"/>
              </a:rPr>
              <a:t>编程语言以及</a:t>
            </a:r>
            <a:r>
              <a:rPr lang="en-US" sz="2400" b="0">
                <a:latin typeface="Arial" panose="020B0604020202020204" pitchFamily="34" charset="0"/>
              </a:rPr>
              <a:t>MFC</a:t>
            </a:r>
            <a:r>
              <a:rPr lang="zh-CN" sz="2400" b="0">
                <a:latin typeface="Arial" panose="020B0604020202020204" pitchFamily="34" charset="0"/>
                <a:ea typeface="宋体" panose="02010600030101010101" pitchFamily="2" charset="-122"/>
              </a:rPr>
              <a:t>程序架构等来实现整体建设。</a:t>
            </a:r>
            <a:endParaRPr lang="zh-CN" sz="2400" b="0">
              <a:latin typeface="Arial" panose="020B0604020202020204" pitchFamily="34" charset="0"/>
              <a:ea typeface="宋体" panose="02010600030101010101" pitchFamily="2" charset="-122"/>
            </a:endParaRPr>
          </a:p>
          <a:p>
            <a:pPr indent="325120"/>
            <a:endParaRPr lang="zh-CN" sz="2400" b="0">
              <a:latin typeface="Arial" panose="020B0604020202020204" pitchFamily="34" charset="0"/>
              <a:ea typeface="宋体" panose="02010600030101010101" pitchFamily="2" charset="-122"/>
            </a:endParaRPr>
          </a:p>
          <a:p>
            <a:pPr indent="325120"/>
            <a:r>
              <a:rPr lang="zh-CN" altLang="en-US" sz="2400" b="0">
                <a:latin typeface="Arial" panose="020B0604020202020204" pitchFamily="34" charset="0"/>
                <a:ea typeface="宋体" panose="02010600030101010101" pitchFamily="2" charset="-122"/>
              </a:rPr>
              <a:t>软件采用界面与算法相分离的架构，界面进行输入参数设定，通过接口调用算法动态链接库，解除了软件与算法之间的耦合。如果算法改变，只需按照接口重新替换算法动态链接库即可。</a:t>
            </a:r>
            <a:endParaRPr lang="zh-CN" altLang="en-US" sz="2400" b="0">
              <a:latin typeface="Arial" panose="020B060402020202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软件设计</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0</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主要应用技术</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2145665" y="2456180"/>
            <a:ext cx="7901305" cy="3046095"/>
          </a:xfrm>
          <a:prstGeom prst="rect">
            <a:avLst/>
          </a:prstGeom>
          <a:noFill/>
          <a:ln w="9525">
            <a:noFill/>
          </a:ln>
        </p:spPr>
        <p:txBody>
          <a:bodyPr wrap="square">
            <a:spAutoFit/>
          </a:bodyPr>
          <a:p>
            <a:pPr indent="325120"/>
            <a:r>
              <a:rPr lang="zh-CN" sz="2400" b="0">
                <a:latin typeface="Arial" panose="020B0604020202020204" pitchFamily="34" charset="0"/>
                <a:ea typeface="宋体" panose="02010600030101010101" pitchFamily="2" charset="-122"/>
              </a:rPr>
              <a:t>微电网与配电网软件均采用</a:t>
            </a:r>
            <a:r>
              <a:rPr lang="en-US" sz="2400" b="0">
                <a:latin typeface="Arial" panose="020B0604020202020204" pitchFamily="34" charset="0"/>
              </a:rPr>
              <a:t>C++</a:t>
            </a:r>
            <a:r>
              <a:rPr lang="zh-CN" sz="2400" b="0">
                <a:latin typeface="Arial" panose="020B0604020202020204" pitchFamily="34" charset="0"/>
                <a:ea typeface="宋体" panose="02010600030101010101" pitchFamily="2" charset="-122"/>
              </a:rPr>
              <a:t>编程语言以及</a:t>
            </a:r>
            <a:r>
              <a:rPr lang="en-US" sz="2400" b="0">
                <a:latin typeface="Arial" panose="020B0604020202020204" pitchFamily="34" charset="0"/>
              </a:rPr>
              <a:t>MFC</a:t>
            </a:r>
            <a:r>
              <a:rPr lang="zh-CN" sz="2400" b="0">
                <a:latin typeface="Arial" panose="020B0604020202020204" pitchFamily="34" charset="0"/>
                <a:ea typeface="宋体" panose="02010600030101010101" pitchFamily="2" charset="-122"/>
              </a:rPr>
              <a:t>程序架构等来实现整体建设。</a:t>
            </a:r>
            <a:endParaRPr lang="zh-CN" sz="2400" b="0">
              <a:latin typeface="Arial" panose="020B0604020202020204" pitchFamily="34" charset="0"/>
              <a:ea typeface="宋体" panose="02010600030101010101" pitchFamily="2" charset="-122"/>
            </a:endParaRPr>
          </a:p>
          <a:p>
            <a:pPr indent="325120"/>
            <a:endParaRPr lang="zh-CN" sz="2400" b="0">
              <a:latin typeface="Arial" panose="020B0604020202020204" pitchFamily="34" charset="0"/>
              <a:ea typeface="宋体" panose="02010600030101010101" pitchFamily="2" charset="-122"/>
            </a:endParaRPr>
          </a:p>
          <a:p>
            <a:pPr marL="342900" indent="-342900">
              <a:buFont typeface="Arial" panose="020B0604020202020204" pitchFamily="34" charset="0"/>
              <a:buChar char="•"/>
            </a:pPr>
            <a:r>
              <a:rPr lang="en-US" altLang="zh-CN" sz="2400" b="0">
                <a:latin typeface="Arial" panose="020B0604020202020204" pitchFamily="34" charset="0"/>
                <a:ea typeface="宋体" panose="02010600030101010101" pitchFamily="2" charset="-122"/>
              </a:rPr>
              <a:t>C++</a:t>
            </a:r>
            <a:r>
              <a:rPr lang="zh-CN" altLang="en-US" sz="2400" b="0">
                <a:latin typeface="Arial" panose="020B0604020202020204" pitchFamily="34" charset="0"/>
                <a:ea typeface="宋体" panose="02010600030101010101" pitchFamily="2" charset="-122"/>
              </a:rPr>
              <a:t>面向对象编程</a:t>
            </a:r>
            <a:endParaRPr lang="zh-CN" altLang="en-US" sz="2400" b="0">
              <a:latin typeface="Arial" panose="020B0604020202020204" pitchFamily="34" charset="0"/>
              <a:ea typeface="宋体" panose="02010600030101010101" pitchFamily="2" charset="-122"/>
            </a:endParaRPr>
          </a:p>
          <a:p>
            <a:pPr marL="342900" indent="-342900">
              <a:buFont typeface="Arial" panose="020B0604020202020204" pitchFamily="34" charset="0"/>
              <a:buChar char="•"/>
            </a:pPr>
            <a:r>
              <a:rPr lang="zh-CN" altLang="en-US" sz="2400" b="0">
                <a:latin typeface="Arial" panose="020B0604020202020204" pitchFamily="34" charset="0"/>
                <a:ea typeface="宋体" panose="02010600030101010101" pitchFamily="2" charset="-122"/>
              </a:rPr>
              <a:t>基于</a:t>
            </a:r>
            <a:r>
              <a:rPr lang="en-US" altLang="zh-CN" sz="2400" b="0">
                <a:latin typeface="Arial" panose="020B0604020202020204" pitchFamily="34" charset="0"/>
                <a:ea typeface="宋体" panose="02010600030101010101" pitchFamily="2" charset="-122"/>
              </a:rPr>
              <a:t>MFC</a:t>
            </a:r>
            <a:r>
              <a:rPr lang="zh-CN" altLang="en-US" sz="2400" b="0">
                <a:latin typeface="Arial" panose="020B0604020202020204" pitchFamily="34" charset="0"/>
                <a:ea typeface="宋体" panose="02010600030101010101" pitchFamily="2" charset="-122"/>
              </a:rPr>
              <a:t>的界面实现</a:t>
            </a:r>
            <a:endParaRPr lang="zh-CN" altLang="en-US" sz="2400" b="0">
              <a:latin typeface="Arial" panose="020B0604020202020204" pitchFamily="34" charset="0"/>
              <a:ea typeface="宋体" panose="02010600030101010101" pitchFamily="2" charset="-122"/>
            </a:endParaRPr>
          </a:p>
          <a:p>
            <a:pPr marL="342900" indent="-342900">
              <a:buFont typeface="Arial" panose="020B0604020202020204" pitchFamily="34" charset="0"/>
              <a:buChar char="•"/>
            </a:pPr>
            <a:r>
              <a:rPr lang="zh-CN" altLang="en-US" sz="2400" b="0">
                <a:latin typeface="Arial" panose="020B0604020202020204" pitchFamily="34" charset="0"/>
                <a:ea typeface="宋体" panose="02010600030101010101" pitchFamily="2" charset="-122"/>
              </a:rPr>
              <a:t>实现客户端与服务端交互的</a:t>
            </a:r>
            <a:r>
              <a:rPr lang="en-US" altLang="zh-CN" sz="2400" b="0">
                <a:latin typeface="Arial" panose="020B0604020202020204" pitchFamily="34" charset="0"/>
                <a:ea typeface="宋体" panose="02010600030101010101" pitchFamily="2" charset="-122"/>
              </a:rPr>
              <a:t>Socket</a:t>
            </a:r>
            <a:r>
              <a:rPr lang="zh-CN" altLang="en-US" sz="2400" b="0">
                <a:latin typeface="Arial" panose="020B0604020202020204" pitchFamily="34" charset="0"/>
                <a:ea typeface="宋体" panose="02010600030101010101" pitchFamily="2" charset="-122"/>
              </a:rPr>
              <a:t>编程</a:t>
            </a:r>
            <a:endParaRPr lang="zh-CN" altLang="en-US" sz="2400" b="0">
              <a:latin typeface="Arial" panose="020B0604020202020204" pitchFamily="34" charset="0"/>
              <a:ea typeface="宋体" panose="02010600030101010101" pitchFamily="2" charset="-122"/>
            </a:endParaRPr>
          </a:p>
          <a:p>
            <a:pPr marL="342900" indent="-342900">
              <a:buFont typeface="Arial" panose="020B0604020202020204" pitchFamily="34" charset="0"/>
              <a:buChar char="•"/>
            </a:pPr>
            <a:r>
              <a:rPr lang="zh-CN" altLang="en-US" sz="2400" b="0">
                <a:latin typeface="Arial" panose="020B0604020202020204" pitchFamily="34" charset="0"/>
                <a:ea typeface="宋体" panose="02010600030101010101" pitchFamily="2" charset="-122"/>
              </a:rPr>
              <a:t>应用多种设计模式</a:t>
            </a:r>
            <a:endParaRPr lang="zh-CN" altLang="en-US" sz="2400" b="0">
              <a:latin typeface="Arial" panose="020B0604020202020204" pitchFamily="34" charset="0"/>
              <a:ea typeface="宋体" panose="02010600030101010101" pitchFamily="2" charset="-122"/>
            </a:endParaRPr>
          </a:p>
          <a:p>
            <a:pPr marL="342900" indent="-342900">
              <a:buFont typeface="Arial" panose="020B0604020202020204" pitchFamily="34" charset="0"/>
              <a:buChar char="•"/>
            </a:pPr>
            <a:r>
              <a:rPr lang="zh-CN" altLang="en-US" sz="2400" b="0">
                <a:latin typeface="Arial" panose="020B0604020202020204" pitchFamily="34" charset="0"/>
                <a:ea typeface="宋体" panose="02010600030101010101" pitchFamily="2" charset="-122"/>
              </a:rPr>
              <a:t>开发工具：Microsoft Visual Studio</a:t>
            </a:r>
            <a:r>
              <a:rPr lang="en-US" altLang="zh-CN" sz="2400" b="0">
                <a:latin typeface="Arial" panose="020B0604020202020204" pitchFamily="34" charset="0"/>
                <a:ea typeface="宋体" panose="02010600030101010101" pitchFamily="2" charset="-122"/>
              </a:rPr>
              <a:t> 2013</a:t>
            </a:r>
            <a:endParaRPr lang="en-US" altLang="zh-CN" sz="2400" b="0">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软件设计</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0</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设计原则</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708025" y="1863725"/>
            <a:ext cx="11070590" cy="4399915"/>
          </a:xfrm>
          <a:prstGeom prst="rect">
            <a:avLst/>
          </a:prstGeom>
          <a:noFill/>
          <a:ln w="9525">
            <a:noFill/>
          </a:ln>
        </p:spPr>
        <p:txBody>
          <a:bodyPr wrap="square">
            <a:spAutoFit/>
          </a:bodyPr>
          <a:p>
            <a:pPr indent="325120"/>
            <a:r>
              <a:rPr sz="2000" b="0">
                <a:latin typeface="Arial" panose="020B0604020202020204" pitchFamily="34" charset="0"/>
              </a:rPr>
              <a:t>1)先进性要求：软件基础架构合理稳定，使用的套装软件应为最新版本的成熟产品。</a:t>
            </a:r>
            <a:endParaRPr sz="2000" b="0">
              <a:latin typeface="Arial" panose="020B0604020202020204" pitchFamily="34" charset="0"/>
            </a:endParaRPr>
          </a:p>
          <a:p>
            <a:pPr indent="325120"/>
            <a:r>
              <a:rPr sz="2000" b="0">
                <a:latin typeface="Arial" panose="020B0604020202020204" pitchFamily="34" charset="0"/>
              </a:rPr>
              <a:t>2)开放性要求：支持多种硬件平台，采用通用软件开发平台开发，具备良好的可移植性。采用标准开放平台接口，支持与其它系统的数据交换和共享，支持与其它商品软件的数据交换。</a:t>
            </a:r>
            <a:endParaRPr sz="2000" b="0">
              <a:latin typeface="Arial" panose="020B0604020202020204" pitchFamily="34" charset="0"/>
            </a:endParaRPr>
          </a:p>
          <a:p>
            <a:pPr indent="325120"/>
            <a:r>
              <a:rPr sz="2000" b="0">
                <a:latin typeface="Arial" panose="020B0604020202020204" pitchFamily="34" charset="0"/>
              </a:rPr>
              <a:t>3)标准化要求：应用软件符合我国国家标准、信息产业部部颁标准、国家电网公司相关标准、技术规范等的标准及技术规范要求。</a:t>
            </a:r>
            <a:endParaRPr sz="2000" b="0">
              <a:latin typeface="Arial" panose="020B0604020202020204" pitchFamily="34" charset="0"/>
            </a:endParaRPr>
          </a:p>
          <a:p>
            <a:pPr indent="325120"/>
            <a:r>
              <a:rPr sz="2000" b="0">
                <a:latin typeface="Arial" panose="020B0604020202020204" pitchFamily="34" charset="0"/>
              </a:rPr>
              <a:t>4)参数化要求：必须实现模块化设计，支持参数化配置，支持组件及组件的动态加载。</a:t>
            </a:r>
            <a:endParaRPr sz="2000" b="0">
              <a:latin typeface="Arial" panose="020B0604020202020204" pitchFamily="34" charset="0"/>
            </a:endParaRPr>
          </a:p>
          <a:p>
            <a:pPr indent="325120"/>
            <a:r>
              <a:rPr sz="2000" b="0">
                <a:latin typeface="Arial" panose="020B0604020202020204" pitchFamily="34" charset="0"/>
              </a:rPr>
              <a:t>5)扩展性要求：软件应具备较强的扩展能力，支持未来的发展要求。</a:t>
            </a:r>
            <a:endParaRPr sz="2000" b="0">
              <a:latin typeface="Arial" panose="020B0604020202020204" pitchFamily="34" charset="0"/>
            </a:endParaRPr>
          </a:p>
          <a:p>
            <a:pPr indent="325120"/>
            <a:r>
              <a:rPr sz="2000" b="0">
                <a:latin typeface="Arial" panose="020B0604020202020204" pitchFamily="34" charset="0"/>
              </a:rPr>
              <a:t>6)容错性要求：具备数据错误记录和错误预警能力。</a:t>
            </a:r>
            <a:endParaRPr sz="2000" b="0">
              <a:latin typeface="Arial" panose="020B0604020202020204" pitchFamily="34" charset="0"/>
            </a:endParaRPr>
          </a:p>
          <a:p>
            <a:pPr indent="325120"/>
            <a:r>
              <a:rPr sz="2000" b="0">
                <a:latin typeface="Arial" panose="020B0604020202020204" pitchFamily="34" charset="0"/>
              </a:rPr>
              <a:t>7)安全性要求：支持用户认证、授权和访问控制。</a:t>
            </a:r>
            <a:endParaRPr sz="2000" b="0">
              <a:latin typeface="Arial" panose="020B0604020202020204" pitchFamily="34" charset="0"/>
            </a:endParaRPr>
          </a:p>
          <a:p>
            <a:pPr indent="325120"/>
            <a:r>
              <a:rPr sz="2000" b="0">
                <a:latin typeface="Arial" panose="020B0604020202020204" pitchFamily="34" charset="0"/>
              </a:rPr>
              <a:t>8)兼容性要求：满足向下兼容的要求，软件版本易于升级，任何一个模块的维护和更新以及新模块的追加都不应影响其他模块，且在升级的过程中不影响软件的性能与正常运行。</a:t>
            </a:r>
            <a:endParaRPr sz="2000" b="0">
              <a:latin typeface="Arial" panose="020B0604020202020204" pitchFamily="34" charset="0"/>
            </a:endParaRPr>
          </a:p>
          <a:p>
            <a:pPr indent="325120"/>
            <a:r>
              <a:rPr sz="2000" b="0">
                <a:latin typeface="Arial" panose="020B0604020202020204" pitchFamily="34" charset="0"/>
              </a:rPr>
              <a:t>9)易用性要求：具有良好的简体中文操作界面、详细的帮助信息等，软件参数的维护与管理通过操作界面完成。</a:t>
            </a:r>
            <a:endParaRPr sz="2000" b="0">
              <a:latin typeface="Arial" panose="020B0604020202020204" pitchFamily="34" charset="0"/>
            </a:endParaRPr>
          </a:p>
          <a:p>
            <a:pPr indent="325120"/>
            <a:r>
              <a:rPr sz="2000" b="0">
                <a:latin typeface="Arial" panose="020B0604020202020204" pitchFamily="34" charset="0"/>
              </a:rPr>
              <a:t>10)软件具备严格灵活的权限管理能力，满足不同级别用户的使用需要。</a:t>
            </a:r>
            <a:endParaRPr sz="2000" b="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软件成果</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0</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微电网与配电网软件平台</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3"/>
          <a:stretch>
            <a:fillRect/>
          </a:stretch>
        </p:blipFill>
        <p:spPr>
          <a:xfrm>
            <a:off x="3495040" y="2925445"/>
            <a:ext cx="981075" cy="1428750"/>
          </a:xfrm>
          <a:prstGeom prst="rect">
            <a:avLst/>
          </a:prstGeom>
        </p:spPr>
      </p:pic>
      <p:pic>
        <p:nvPicPr>
          <p:cNvPr id="7" name="图片 6"/>
          <p:cNvPicPr>
            <a:picLocks noChangeAspect="1"/>
          </p:cNvPicPr>
          <p:nvPr/>
        </p:nvPicPr>
        <p:blipFill>
          <a:blip r:embed="rId4"/>
          <a:stretch>
            <a:fillRect/>
          </a:stretch>
        </p:blipFill>
        <p:spPr>
          <a:xfrm>
            <a:off x="7929880" y="3039745"/>
            <a:ext cx="981075" cy="12001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80915" y="3014345"/>
            <a:ext cx="2630805" cy="829945"/>
          </a:xfrm>
          <a:prstGeom prst="rect">
            <a:avLst/>
          </a:prstGeom>
          <a:noFill/>
        </p:spPr>
        <p:txBody>
          <a:bodyPr wrap="square">
            <a:spAutoFit/>
          </a:bodyPr>
          <a:p>
            <a:pPr marL="0" marR="0" lvl="0" indent="0" algn="dist" defTabSz="685800" rtl="0" eaLnBrk="1" fontAlgn="auto" latinLnBrk="0" hangingPunct="1">
              <a:lnSpc>
                <a:spcPct val="100000"/>
              </a:lnSpc>
              <a:spcBef>
                <a:spcPts val="0"/>
              </a:spcBef>
              <a:spcAft>
                <a:spcPts val="0"/>
              </a:spcAft>
              <a:buClrTx/>
              <a:buSzTx/>
              <a:buFontTx/>
              <a:buNone/>
              <a:defRPr/>
            </a:pPr>
            <a:r>
              <a:rPr lang="zh-CN" altLang="en-US" sz="4800" dirty="0">
                <a:solidFill>
                  <a:srgbClr val="01518E"/>
                </a:solidFill>
                <a:latin typeface="Calibri Light" panose="020F0302020204030204"/>
                <a:ea typeface="微软雅黑 Light" panose="020B0502040204020203" charset="-122"/>
              </a:rPr>
              <a:t>谢谢</a:t>
            </a:r>
            <a:r>
              <a:rPr kumimoji="0" lang="zh-CN" altLang="en-US" sz="4800" b="0" i="0" u="none" strike="noStrike" kern="1200" cap="none" spc="0" normalizeH="0" baseline="0" noProof="0" dirty="0">
                <a:ln>
                  <a:noFill/>
                </a:ln>
                <a:solidFill>
                  <a:srgbClr val="01518E"/>
                </a:solidFill>
                <a:effectLst/>
                <a:uLnTx/>
                <a:uFillTx/>
                <a:latin typeface="Calibri Light" panose="020F0302020204030204"/>
                <a:ea typeface="微软雅黑 Light" panose="020B0502040204020203" charset="-122"/>
                <a:cs typeface="+mn-cs"/>
              </a:rPr>
              <a:t>！</a:t>
            </a:r>
            <a:endParaRPr kumimoji="0" lang="zh-CN" altLang="en-US" sz="4800" b="0" i="0" u="none" strike="noStrike" kern="1200" cap="none" spc="0" normalizeH="0" baseline="0" noProof="0" dirty="0">
              <a:ln>
                <a:noFill/>
              </a:ln>
              <a:solidFill>
                <a:srgbClr val="01518E"/>
              </a:solidFill>
              <a:effectLst/>
              <a:uLnTx/>
              <a:uFillTx/>
              <a:latin typeface="Calibri Light" panose="020F0302020204030204"/>
              <a:ea typeface="微软雅黑 Light" panose="020B0502040204020203"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1911985" y="1999615"/>
            <a:ext cx="8521065" cy="3874770"/>
          </a:xfrm>
          <a:prstGeom prst="rect">
            <a:avLst/>
          </a:prstGeom>
          <a:solidFill>
            <a:srgbClr val="174292">
              <a:alpha val="7000"/>
            </a:srgbClr>
          </a:solidFill>
          <a:ln w="12700" cap="flat" cmpd="sng" algn="ctr">
            <a:noFill/>
            <a:prstDash val="solid"/>
            <a:miter lim="800000"/>
          </a:ln>
          <a:effectLst>
            <a:outerShdw blurRad="508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20000"/>
              </a:lnSpc>
              <a:spcBef>
                <a:spcPct val="0"/>
              </a:spcBef>
              <a:spcAft>
                <a:spcPct val="0"/>
              </a:spcAft>
              <a:buClrTx/>
              <a:buSzTx/>
              <a:buFontTx/>
              <a:buNone/>
              <a:defRPr/>
            </a:pPr>
            <a:endParaRPr kumimoji="0" lang="zh-CN" altLang="en-US" sz="1600" b="0" i="0" u="none" strike="noStrike" kern="1200" cap="none" spc="0" normalizeH="0" baseline="0" noProof="1">
              <a:ln>
                <a:noFill/>
              </a:ln>
              <a:solidFill>
                <a:prstClr val="white"/>
              </a:solidFill>
              <a:effectLst/>
              <a:uLnTx/>
              <a:uFillTx/>
              <a:latin typeface="华文中宋" panose="02010600040101010101" pitchFamily="2" charset="-122"/>
              <a:ea typeface="华文中宋" panose="02010600040101010101" pitchFamily="2" charset="-122"/>
              <a:cs typeface="+mn-cs"/>
            </a:endParaRPr>
          </a:p>
        </p:txBody>
      </p:sp>
      <p:sp>
        <p:nvSpPr>
          <p:cNvPr id="16386" name="矩形 1"/>
          <p:cNvSpPr/>
          <p:nvPr/>
        </p:nvSpPr>
        <p:spPr>
          <a:xfrm>
            <a:off x="1939290" y="1999615"/>
            <a:ext cx="8493760" cy="3646170"/>
          </a:xfrm>
          <a:prstGeom prst="rect">
            <a:avLst/>
          </a:prstGeom>
          <a:noFill/>
          <a:ln w="9525">
            <a:noFill/>
          </a:ln>
        </p:spPr>
        <p:txBody>
          <a:bodyPr wrap="square">
            <a:spAutoFit/>
          </a:bodyPr>
          <a:p>
            <a:pPr algn="just" eaLnBrk="1" hangingPunct="1">
              <a:lnSpc>
                <a:spcPct val="150000"/>
              </a:lnSpc>
              <a:spcBef>
                <a:spcPts val="600"/>
              </a:spcBef>
              <a:spcAft>
                <a:spcPts val="1200"/>
              </a:spcAft>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微网是指由分布式电源、能量转换装置、负荷、监控和保护装置等汇集而成 的小型发配电系统，是一个能够实现自我控制和管理的自治系统。微网可以看作是小型的电力系统，它具备完整的发电和配电功能，可以有效实现网内的能量优化。</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50000"/>
              </a:lnSpc>
              <a:spcBef>
                <a:spcPts val="600"/>
              </a:spcBef>
              <a:spcAft>
                <a:spcPts val="1200"/>
              </a:spcAft>
            </a:pPr>
            <a:r>
              <a:rPr dirty="0">
                <a:latin typeface="微软雅黑" panose="020B0503020204020204" pitchFamily="34" charset="-122"/>
                <a:ea typeface="微软雅黑" panose="020B0503020204020204" pitchFamily="34" charset="-122"/>
                <a:cs typeface="微软雅黑" panose="020B0503020204020204" pitchFamily="34" charset="-122"/>
              </a:rPr>
              <a:t> </a:t>
            </a: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dirty="0">
                <a:latin typeface="微软雅黑" panose="020B0503020204020204" pitchFamily="34" charset="-122"/>
                <a:ea typeface="微软雅黑" panose="020B0503020204020204" pitchFamily="34" charset="-122"/>
                <a:cs typeface="微软雅黑" panose="020B0503020204020204" pitchFamily="34" charset="-122"/>
              </a:rPr>
              <a:t>本软件围绕包含柴油发电机、风力发电、光伏发电、水力发电和铅酸蓄电池 </a:t>
            </a:r>
            <a:r>
              <a:rPr lang="zh-CN" dirty="0">
                <a:latin typeface="微软雅黑" panose="020B0503020204020204" pitchFamily="34" charset="-122"/>
                <a:ea typeface="微软雅黑" panose="020B0503020204020204" pitchFamily="34" charset="-122"/>
                <a:cs typeface="微软雅黑" panose="020B0503020204020204" pitchFamily="34" charset="-122"/>
              </a:rPr>
              <a:t>等</a:t>
            </a:r>
            <a:r>
              <a:rPr dirty="0">
                <a:latin typeface="微软雅黑" panose="020B0503020204020204" pitchFamily="34" charset="-122"/>
                <a:ea typeface="微软雅黑" panose="020B0503020204020204" pitchFamily="34" charset="-122"/>
                <a:cs typeface="微软雅黑" panose="020B0503020204020204" pitchFamily="34" charset="-122"/>
              </a:rPr>
              <a:t>微网系统中的容量配置问题，提出了包含微网全寿命周期内的总成本现值、负荷容量缺失率和污染物排放的多目标优化设计模型。该优化模型在控制策略上，考虑了多台柴油发电机的组合开机方式、储能电池与柴油发电机之间协调控制策略，以及系统备用容量等问题。在优化变量上，选取设备类型和装机容量同时进行设计。</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项目概述</a:t>
            </a:r>
            <a:endParaRPr kumimoji="0" lang="zh-CN" altLang="en-US"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209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微电网综合能源优化设计平台</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矩形 12"/>
          <p:cNvSpPr/>
          <p:nvPr/>
        </p:nvSpPr>
        <p:spPr>
          <a:xfrm>
            <a:off x="1911985" y="1999615"/>
            <a:ext cx="8521065" cy="4060825"/>
          </a:xfrm>
          <a:prstGeom prst="rect">
            <a:avLst/>
          </a:prstGeom>
          <a:solidFill>
            <a:srgbClr val="174292">
              <a:alpha val="7000"/>
            </a:srgbClr>
          </a:solidFill>
          <a:ln w="12700" cap="flat" cmpd="sng" algn="ctr">
            <a:noFill/>
            <a:prstDash val="solid"/>
            <a:miter lim="800000"/>
          </a:ln>
          <a:effectLst>
            <a:outerShdw blurRad="508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base" latinLnBrk="0" hangingPunct="1">
              <a:lnSpc>
                <a:spcPct val="120000"/>
              </a:lnSpc>
              <a:spcBef>
                <a:spcPct val="0"/>
              </a:spcBef>
              <a:spcAft>
                <a:spcPct val="0"/>
              </a:spcAft>
              <a:buClrTx/>
              <a:buSzTx/>
              <a:buFontTx/>
              <a:buNone/>
              <a:defRPr/>
            </a:pPr>
            <a:endParaRPr kumimoji="0" lang="zh-CN" altLang="en-US" sz="1600" b="0" i="0" u="none" strike="noStrike" kern="1200" cap="none" spc="0" normalizeH="0" baseline="0" noProof="1">
              <a:ln>
                <a:noFill/>
              </a:ln>
              <a:solidFill>
                <a:prstClr val="white"/>
              </a:solidFill>
              <a:effectLst/>
              <a:uLnTx/>
              <a:uFillTx/>
              <a:latin typeface="华文中宋" panose="02010600040101010101" pitchFamily="2" charset="-122"/>
              <a:ea typeface="华文中宋" panose="02010600040101010101" pitchFamily="2" charset="-122"/>
              <a:cs typeface="+mn-cs"/>
            </a:endParaRPr>
          </a:p>
        </p:txBody>
      </p:sp>
      <p:sp>
        <p:nvSpPr>
          <p:cNvPr id="16386" name="矩形 1"/>
          <p:cNvSpPr/>
          <p:nvPr/>
        </p:nvSpPr>
        <p:spPr>
          <a:xfrm>
            <a:off x="1939290" y="1999615"/>
            <a:ext cx="8493125" cy="4061460"/>
          </a:xfrm>
          <a:prstGeom prst="rect">
            <a:avLst/>
          </a:prstGeom>
          <a:noFill/>
          <a:ln w="9525">
            <a:noFill/>
          </a:ln>
        </p:spPr>
        <p:txBody>
          <a:bodyPr wrap="square">
            <a:spAutoFit/>
          </a:bodyPr>
          <a:p>
            <a:pPr algn="just" eaLnBrk="1" hangingPunct="1">
              <a:lnSpc>
                <a:spcPct val="150000"/>
              </a:lnSpc>
              <a:spcBef>
                <a:spcPts val="600"/>
              </a:spcBef>
              <a:spcAft>
                <a:spcPts val="1200"/>
              </a:spcAft>
            </a:pP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配</a:t>
            </a:r>
            <a:r>
              <a:rPr dirty="0">
                <a:latin typeface="微软雅黑" panose="020B0503020204020204" pitchFamily="34" charset="-122"/>
                <a:ea typeface="微软雅黑" panose="020B0503020204020204" pitchFamily="34" charset="-122"/>
                <a:cs typeface="微软雅黑" panose="020B0503020204020204" pitchFamily="34" charset="-122"/>
              </a:rPr>
              <a:t>网提供包含分布式电源的发电集群的优化规划软件设计方案，包括设备库、资源库等功能模块的设计方案，基本潮流和时序潮流计算模块的设计方案，分布式电源的发电集群划分，分布式电源规划，储能规划，无功配置规划，指标评估算法的优化规划设计方案。</a:t>
            </a:r>
            <a:endParaRPr dirty="0">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50000"/>
              </a:lnSpc>
              <a:spcBef>
                <a:spcPts val="600"/>
              </a:spcBef>
              <a:spcAft>
                <a:spcPts val="1200"/>
              </a:spcAft>
            </a:pPr>
            <a:r>
              <a:rPr dirty="0">
                <a:latin typeface="微软雅黑" panose="020B0503020204020204" pitchFamily="34" charset="-122"/>
                <a:ea typeface="微软雅黑" panose="020B0503020204020204" pitchFamily="34" charset="-122"/>
                <a:cs typeface="微软雅黑" panose="020B0503020204020204" pitchFamily="34" charset="-122"/>
              </a:rPr>
              <a:t> </a:t>
            </a:r>
            <a:r>
              <a:rPr lang="en-US"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cs typeface="微软雅黑" panose="020B0503020204020204" pitchFamily="34" charset="-122"/>
              </a:rPr>
              <a:t>本</a:t>
            </a:r>
            <a:r>
              <a:rPr dirty="0">
                <a:latin typeface="微软雅黑" panose="020B0503020204020204" pitchFamily="34" charset="-122"/>
                <a:ea typeface="微软雅黑" panose="020B0503020204020204" pitchFamily="34" charset="-122"/>
                <a:cs typeface="微软雅黑" panose="020B0503020204020204" pitchFamily="34" charset="-122"/>
              </a:rPr>
              <a:t>软件能够首先针对配网区域内并网型和独立型微网开展优化规划设计，从经济性、可靠性等系统性指标分析综合能源微网的规划设计方案，并针对已规划好的并网型微网的规划进行了接入配网的经济性与电能质量评估，判断配网接入评估的合理性。含微电网的配电网接入评估软件功能主要包括微网设备容量配置、微网设备调度。</a:t>
            </a:r>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项目概述</a:t>
            </a:r>
            <a:endParaRPr kumimoji="0" lang="zh-CN" altLang="en-US"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2</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分布式发电集群规划软件（</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配电网</a:t>
            </a: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微电网软件主要功能介绍</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038985" y="1779270"/>
            <a:ext cx="8114030" cy="47136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微电网软件主要功能介绍</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39" name="图片 39" descr="未命名文件"/>
          <p:cNvPicPr>
            <a:picLocks noChangeAspect="1"/>
          </p:cNvPicPr>
          <p:nvPr/>
        </p:nvPicPr>
        <p:blipFill>
          <a:blip r:embed="rId3"/>
          <a:stretch>
            <a:fillRect/>
          </a:stretch>
        </p:blipFill>
        <p:spPr>
          <a:xfrm>
            <a:off x="3458210" y="1168400"/>
            <a:ext cx="5275580" cy="54851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微电网软件主要功能介绍</a:t>
            </a:r>
            <a:endParaRPr kumimoji="0" lang="zh-CN" altLang="en-US" sz="1800" b="1" i="0" u="none" strike="noStrike" kern="100" cap="none" spc="0" normalizeH="0" baseline="0" noProof="0" dirty="0">
              <a:ln>
                <a:noFill/>
              </a:ln>
              <a:solidFill>
                <a:srgbClr val="1A6693"/>
              </a:solidFill>
              <a:effectLst/>
              <a:uLnTx/>
              <a:uFillTx/>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2" name="图片 2"/>
          <p:cNvPicPr>
            <a:picLocks noChangeAspect="1"/>
          </p:cNvPicPr>
          <p:nvPr/>
        </p:nvPicPr>
        <p:blipFill>
          <a:blip r:embed="rId3"/>
          <a:stretch>
            <a:fillRect/>
          </a:stretch>
        </p:blipFill>
        <p:spPr>
          <a:xfrm>
            <a:off x="1584325" y="1663700"/>
            <a:ext cx="9023350" cy="48901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p>
            <a:pPr marL="0" marR="0" lvl="0" indent="0" algn="ctr" defTabSz="342265" rtl="0" eaLnBrk="1" fontAlgn="auto" latinLnBrk="0" hangingPunct="1">
              <a:lnSpc>
                <a:spcPct val="100000"/>
              </a:lnSpc>
              <a:spcBef>
                <a:spcPts val="0"/>
              </a:spcBef>
              <a:spcAft>
                <a:spcPts val="0"/>
              </a:spcAft>
              <a:buClrTx/>
              <a:buSzTx/>
              <a:buFontTx/>
              <a:buNone/>
              <a:defRPr/>
            </a:pPr>
            <a:r>
              <a:rPr lang="zh-CN" altLang="en-US" sz="3600" b="1" spc="-100" dirty="0">
                <a:ln>
                  <a:noFill/>
                </a:ln>
                <a:solidFill>
                  <a:prstClr val="white"/>
                </a:solidFill>
                <a:effectLst/>
                <a:uLnTx/>
                <a:uFillTx/>
                <a:latin typeface="微软雅黑" panose="020B0503020204020204" pitchFamily="34" charset="-122"/>
                <a:ea typeface="微软雅黑" panose="020B0503020204020204" pitchFamily="34" charset="-122"/>
                <a:sym typeface="+mn-ea"/>
              </a:rPr>
              <a:t>软件功能</a:t>
            </a:r>
            <a:endParaRPr kumimoji="0" lang="en-US" altLang="zh-CN" sz="3600" b="1" i="0" u="none" strike="noStrike" kern="1200" cap="none" spc="-100" normalizeH="0" baseline="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sp>
        <p:nvSpPr>
          <p:cNvPr id="5" name="矩形 4"/>
          <p:cNvSpPr/>
          <p:nvPr/>
        </p:nvSpPr>
        <p:spPr>
          <a:xfrm>
            <a:off x="165100" y="1168400"/>
            <a:ext cx="495300" cy="495300"/>
          </a:xfrm>
          <a:prstGeom prst="rect">
            <a:avLst/>
          </a:prstGeom>
          <a:solidFill>
            <a:srgbClr val="0151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prstClr val="white"/>
                </a:solidFill>
                <a:latin typeface="Calibri" panose="020F0502020204030204"/>
                <a:ea typeface="宋体" panose="02010600030101010101" pitchFamily="2" charset="-122"/>
              </a:rPr>
              <a:t>1</a:t>
            </a:r>
            <a:endParaRPr kumimoji="0" lang="zh-CN" altLang="en-US" sz="2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 name="矩形 5"/>
          <p:cNvSpPr/>
          <p:nvPr/>
        </p:nvSpPr>
        <p:spPr>
          <a:xfrm>
            <a:off x="708025" y="1168400"/>
            <a:ext cx="4060825" cy="495300"/>
          </a:xfrm>
          <a:prstGeom prst="rect">
            <a:avLst/>
          </a:prstGeom>
          <a:noFill/>
          <a:ln w="19050">
            <a:solidFill>
              <a:srgbClr val="01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微电网</a:t>
            </a:r>
            <a:r>
              <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rPr>
              <a:t>--设备管理功能模块</a:t>
            </a:r>
            <a:endParaRPr lang="en-US" altLang="zh-CN"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100" name="文本框 99"/>
          <p:cNvSpPr txBox="1"/>
          <p:nvPr/>
        </p:nvSpPr>
        <p:spPr>
          <a:xfrm>
            <a:off x="1595755" y="2083435"/>
            <a:ext cx="8999855" cy="1753235"/>
          </a:xfrm>
          <a:prstGeom prst="rect">
            <a:avLst/>
          </a:prstGeom>
          <a:noFill/>
          <a:ln w="9525">
            <a:noFill/>
          </a:ln>
        </p:spPr>
        <p:txBody>
          <a:bodyPr wrap="square">
            <a:spAutoFit/>
          </a:bodyPr>
          <a:p>
            <a:pPr indent="0"/>
            <a:r>
              <a:rPr lang="en-US" altLang="zh-CN" b="0">
                <a:ea typeface="宋体" panose="02010600030101010101" pitchFamily="2" charset="-122"/>
              </a:rPr>
              <a:t>        </a:t>
            </a:r>
            <a:r>
              <a:rPr lang="zh-CN" b="0">
                <a:ea typeface="宋体" panose="02010600030101010101" pitchFamily="2" charset="-122"/>
              </a:rPr>
              <a:t>用户根据设备类型分类别对各种设备进行增删改查操作，包括光伏、风机、发电机、电池、水轮机、燃气轮机、燃气内燃机、电锅炉、燃气热水锅炉、热泵、燃气蒸汽锅炉、涡旋式电制冷机、螺杆式电制冷机、离心式电制冷机、溴化锂空调、直燃性溴化锂空调、双工况主机、蓄热装置、蓄冰装置、余热锅炉、板式换热器、核电机组等设备。</a:t>
            </a:r>
            <a:endParaRPr lang="zh-CN" b="0">
              <a:ea typeface="宋体" panose="02010600030101010101" pitchFamily="2" charset="-122"/>
            </a:endParaRPr>
          </a:p>
          <a:p>
            <a:pPr indent="0"/>
            <a:endParaRPr lang="zh-CN" b="0">
              <a:ea typeface="宋体" panose="02010600030101010101" pitchFamily="2" charset="-122"/>
            </a:endParaRPr>
          </a:p>
          <a:p>
            <a:pPr indent="0"/>
            <a:r>
              <a:rPr lang="en-US" altLang="zh-CN" b="0">
                <a:ea typeface="宋体" panose="02010600030101010101" pitchFamily="2" charset="-122"/>
              </a:rPr>
              <a:t>        各类设备数据的存储使用XML文件实现，依据不同设备组织其具体数据信息条目。</a:t>
            </a:r>
            <a:endParaRPr lang="en-US" altLang="zh-CN" b="0">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0" y="4324985"/>
            <a:ext cx="12192635" cy="1170940"/>
          </a:xfrm>
          <a:prstGeom prst="rect">
            <a:avLst/>
          </a:prstGeom>
          <a:noFill/>
          <a:ln>
            <a:noFill/>
          </a:ln>
        </p:spPr>
      </p:pic>
    </p:spTree>
  </p:cSld>
  <p:clrMapOvr>
    <a:masterClrMapping/>
  </p:clrMapOvr>
</p:sld>
</file>

<file path=ppt/tags/tag1.xml><?xml version="1.0" encoding="utf-8"?>
<p:tagLst xmlns:p="http://schemas.openxmlformats.org/presentationml/2006/main">
  <p:tag name="COMMONDATA" val="eyJoZGlkIjoiYTVmMDIyYWY4NzNjMDEyNTY0OWE3MmNmMzA2MWYxNWQifQ=="/>
</p:tagLst>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3385</Words>
  <Application>WPS 演示</Application>
  <PresentationFormat>宽屏</PresentationFormat>
  <Paragraphs>316</Paragraphs>
  <Slides>39</Slides>
  <Notes>17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22</vt:i4>
      </vt:variant>
      <vt:variant>
        <vt:lpstr>幻灯片标题</vt:lpstr>
      </vt:variant>
      <vt:variant>
        <vt:i4>39</vt:i4>
      </vt:variant>
    </vt:vector>
  </HeadingPairs>
  <TitlesOfParts>
    <vt:vector size="77" baseType="lpstr">
      <vt:lpstr>Arial</vt:lpstr>
      <vt:lpstr>宋体</vt:lpstr>
      <vt:lpstr>Wingdings</vt:lpstr>
      <vt:lpstr>微软雅黑</vt:lpstr>
      <vt:lpstr>Times New Roman</vt:lpstr>
      <vt:lpstr>Calibri</vt:lpstr>
      <vt:lpstr>等线</vt:lpstr>
      <vt:lpstr>华文细黑</vt:lpstr>
      <vt:lpstr>黑体</vt:lpstr>
      <vt:lpstr>华文中宋</vt:lpstr>
      <vt:lpstr>Arial Unicode MS</vt:lpstr>
      <vt:lpstr>Calibri Light</vt:lpstr>
      <vt:lpstr>Calibri Light</vt:lpstr>
      <vt:lpstr>微软雅黑 Light</vt:lpstr>
      <vt:lpstr>Calibri</vt:lpstr>
      <vt:lpstr>2_Office 主题​​</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Visio.Drawing.15</vt:lpstr>
      <vt:lpstr>Visio.Drawing.11</vt:lpstr>
      <vt:lpstr>Visio.Drawing.15</vt:lpstr>
      <vt:lpstr>Visio.Drawing.11</vt:lpstr>
      <vt:lpstr>Visio.Drawing.11</vt:lpstr>
      <vt:lpstr>Visio.Drawing.15</vt:lpstr>
      <vt:lpstr>Visio.Drawing.15</vt:lpstr>
      <vt:lpstr>Visio.Drawing.15</vt:lpstr>
      <vt:lpstr>Visio.Drawing.15</vt:lpstr>
      <vt:lpstr>Visio.Drawing.15</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闫茂源;Zhang</dc:creator>
  <cp:lastModifiedBy>刘洋</cp:lastModifiedBy>
  <cp:revision>343</cp:revision>
  <dcterms:created xsi:type="dcterms:W3CDTF">2018-12-14T02:37:00Z</dcterms:created>
  <dcterms:modified xsi:type="dcterms:W3CDTF">2022-06-21T03:00:24Z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D047DAAC0FC248A78655185657C49961</vt:lpwstr>
  </property>
  <property fmtid="{D5CDD505-2E9C-101B-9397-08002B2CF9AE}" pid="3" name="KSOProductBuildVer">
    <vt:lpwstr>2052-11.1.0.11744</vt:lpwstr>
  </property>
</Properties>
</file>