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handoutMasterIdLst>
    <p:handoutMasterId r:id="rId34"/>
  </p:handoutMasterIdLst>
  <p:sldIdLst>
    <p:sldId id="256" r:id="rId2"/>
    <p:sldId id="418" r:id="rId3"/>
    <p:sldId id="419" r:id="rId4"/>
    <p:sldId id="392" r:id="rId5"/>
    <p:sldId id="420" r:id="rId6"/>
    <p:sldId id="471" r:id="rId7"/>
    <p:sldId id="453" r:id="rId8"/>
    <p:sldId id="457" r:id="rId9"/>
    <p:sldId id="472" r:id="rId10"/>
    <p:sldId id="454" r:id="rId11"/>
    <p:sldId id="459" r:id="rId12"/>
    <p:sldId id="460" r:id="rId13"/>
    <p:sldId id="461" r:id="rId14"/>
    <p:sldId id="462" r:id="rId15"/>
    <p:sldId id="463" r:id="rId16"/>
    <p:sldId id="464" r:id="rId17"/>
    <p:sldId id="465" r:id="rId18"/>
    <p:sldId id="466" r:id="rId19"/>
    <p:sldId id="467" r:id="rId20"/>
    <p:sldId id="468" r:id="rId21"/>
    <p:sldId id="470" r:id="rId22"/>
    <p:sldId id="473" r:id="rId23"/>
    <p:sldId id="469" r:id="rId24"/>
    <p:sldId id="474" r:id="rId25"/>
    <p:sldId id="475" r:id="rId26"/>
    <p:sldId id="476" r:id="rId27"/>
    <p:sldId id="484" r:id="rId28"/>
    <p:sldId id="477" r:id="rId29"/>
    <p:sldId id="478" r:id="rId30"/>
    <p:sldId id="482" r:id="rId31"/>
    <p:sldId id="481"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2528" autoAdjust="0"/>
  </p:normalViewPr>
  <p:slideViewPr>
    <p:cSldViewPr>
      <p:cViewPr varScale="1">
        <p:scale>
          <a:sx n="57" d="100"/>
          <a:sy n="57" d="100"/>
        </p:scale>
        <p:origin x="1332"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2916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2984775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92594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70257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141504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416768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1773453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3779981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3315780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956936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03024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2651091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Tree>
    <p:extLst>
      <p:ext uri="{BB962C8B-B14F-4D97-AF65-F5344CB8AC3E}">
        <p14:creationId xmlns:p14="http://schemas.microsoft.com/office/powerpoint/2010/main" val="831886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22</a:t>
            </a:fld>
            <a:endParaRPr lang="en-US" altLang="zh-CN">
              <a:latin typeface="Calibri" panose="020F0502020204030204" pitchFamily="34" charset="0"/>
            </a:endParaRPr>
          </a:p>
        </p:txBody>
      </p:sp>
    </p:spTree>
    <p:extLst>
      <p:ext uri="{BB962C8B-B14F-4D97-AF65-F5344CB8AC3E}">
        <p14:creationId xmlns:p14="http://schemas.microsoft.com/office/powerpoint/2010/main" val="1203829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23</a:t>
            </a:fld>
            <a:endParaRPr lang="en-US" altLang="zh-CN">
              <a:latin typeface="Calibri" panose="020F0502020204030204" pitchFamily="34" charset="0"/>
            </a:endParaRPr>
          </a:p>
        </p:txBody>
      </p:sp>
    </p:spTree>
    <p:extLst>
      <p:ext uri="{BB962C8B-B14F-4D97-AF65-F5344CB8AC3E}">
        <p14:creationId xmlns:p14="http://schemas.microsoft.com/office/powerpoint/2010/main" val="376009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24</a:t>
            </a:fld>
            <a:endParaRPr lang="en-US" altLang="zh-CN">
              <a:latin typeface="Calibri" panose="020F0502020204030204" pitchFamily="34" charset="0"/>
            </a:endParaRPr>
          </a:p>
        </p:txBody>
      </p:sp>
    </p:spTree>
    <p:extLst>
      <p:ext uri="{BB962C8B-B14F-4D97-AF65-F5344CB8AC3E}">
        <p14:creationId xmlns:p14="http://schemas.microsoft.com/office/powerpoint/2010/main" val="1655291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25</a:t>
            </a:fld>
            <a:endParaRPr lang="en-US" altLang="zh-CN">
              <a:latin typeface="Calibri" panose="020F0502020204030204" pitchFamily="34" charset="0"/>
            </a:endParaRPr>
          </a:p>
        </p:txBody>
      </p:sp>
    </p:spTree>
    <p:extLst>
      <p:ext uri="{BB962C8B-B14F-4D97-AF65-F5344CB8AC3E}">
        <p14:creationId xmlns:p14="http://schemas.microsoft.com/office/powerpoint/2010/main" val="3172806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26</a:t>
            </a:fld>
            <a:endParaRPr lang="en-US" altLang="zh-CN">
              <a:latin typeface="Calibri" panose="020F0502020204030204" pitchFamily="34" charset="0"/>
            </a:endParaRPr>
          </a:p>
        </p:txBody>
      </p:sp>
    </p:spTree>
    <p:extLst>
      <p:ext uri="{BB962C8B-B14F-4D97-AF65-F5344CB8AC3E}">
        <p14:creationId xmlns:p14="http://schemas.microsoft.com/office/powerpoint/2010/main" val="3052790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27</a:t>
            </a:fld>
            <a:endParaRPr lang="en-US" altLang="zh-CN">
              <a:latin typeface="Calibri" panose="020F0502020204030204" pitchFamily="34" charset="0"/>
            </a:endParaRPr>
          </a:p>
        </p:txBody>
      </p:sp>
    </p:spTree>
    <p:extLst>
      <p:ext uri="{BB962C8B-B14F-4D97-AF65-F5344CB8AC3E}">
        <p14:creationId xmlns:p14="http://schemas.microsoft.com/office/powerpoint/2010/main" val="624706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28</a:t>
            </a:fld>
            <a:endParaRPr lang="en-US" altLang="zh-CN">
              <a:latin typeface="Calibri" panose="020F0502020204030204" pitchFamily="34" charset="0"/>
            </a:endParaRPr>
          </a:p>
        </p:txBody>
      </p:sp>
    </p:spTree>
    <p:extLst>
      <p:ext uri="{BB962C8B-B14F-4D97-AF65-F5344CB8AC3E}">
        <p14:creationId xmlns:p14="http://schemas.microsoft.com/office/powerpoint/2010/main" val="882144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29</a:t>
            </a:fld>
            <a:endParaRPr lang="en-US" altLang="zh-CN">
              <a:latin typeface="Calibri" panose="020F0502020204030204" pitchFamily="34" charset="0"/>
            </a:endParaRPr>
          </a:p>
        </p:txBody>
      </p:sp>
    </p:spTree>
    <p:extLst>
      <p:ext uri="{BB962C8B-B14F-4D97-AF65-F5344CB8AC3E}">
        <p14:creationId xmlns:p14="http://schemas.microsoft.com/office/powerpoint/2010/main" val="1211372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30</a:t>
            </a:fld>
            <a:endParaRPr lang="en-US" altLang="zh-CN">
              <a:latin typeface="Calibri" panose="020F0502020204030204" pitchFamily="34" charset="0"/>
            </a:endParaRPr>
          </a:p>
        </p:txBody>
      </p:sp>
    </p:spTree>
    <p:extLst>
      <p:ext uri="{BB962C8B-B14F-4D97-AF65-F5344CB8AC3E}">
        <p14:creationId xmlns:p14="http://schemas.microsoft.com/office/powerpoint/2010/main" val="386931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4311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31</a:t>
            </a:fld>
            <a:endParaRPr lang="en-US" altLang="zh-CN">
              <a:latin typeface="Calibri" panose="020F0502020204030204" pitchFamily="34" charset="0"/>
            </a:endParaRPr>
          </a:p>
        </p:txBody>
      </p:sp>
    </p:spTree>
    <p:extLst>
      <p:ext uri="{BB962C8B-B14F-4D97-AF65-F5344CB8AC3E}">
        <p14:creationId xmlns:p14="http://schemas.microsoft.com/office/powerpoint/2010/main" val="245576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1838694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3186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4083446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146139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287670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971600" y="2296616"/>
            <a:ext cx="7416823" cy="707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分布式计算</a:t>
            </a:r>
            <a:endParaRPr lang="en-US" altLang="zh-CN" sz="4000" b="1" spc="300" dirty="0">
              <a:solidFill>
                <a:schemeClr val="tx1">
                  <a:lumMod val="65000"/>
                  <a:lumOff val="35000"/>
                </a:schemeClr>
              </a:solidFill>
              <a:latin typeface="微软雅黑" pitchFamily="34" charset="-122"/>
              <a:ea typeface="微软雅黑" pitchFamily="34" charset="-122"/>
            </a:endParaRP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9512"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并发性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6" name="Subtitle 2">
            <a:extLst>
              <a:ext uri="{FF2B5EF4-FFF2-40B4-BE49-F238E27FC236}">
                <a16:creationId xmlns:a16="http://schemas.microsoft.com/office/drawing/2014/main" id="{98DAC678-05D4-4548-A1E8-AC319C95F0ED}"/>
              </a:ext>
            </a:extLst>
          </p:cNvPr>
          <p:cNvSpPr txBox="1">
            <a:spLocks/>
          </p:cNvSpPr>
          <p:nvPr/>
        </p:nvSpPr>
        <p:spPr bwMode="auto">
          <a:xfrm>
            <a:off x="4455996" y="843534"/>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挑战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异步性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安全性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可靠性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服务质量</a:t>
            </a: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7" name="Subtitle 2">
            <a:extLst>
              <a:ext uri="{FF2B5EF4-FFF2-40B4-BE49-F238E27FC236}">
                <a16:creationId xmlns:a16="http://schemas.microsoft.com/office/drawing/2014/main" id="{5E46E967-C221-42A8-A6D9-0C1F10B5F5D1}"/>
              </a:ext>
            </a:extLst>
          </p:cNvPr>
          <p:cNvSpPr txBox="1">
            <a:spLocks/>
          </p:cNvSpPr>
          <p:nvPr/>
        </p:nvSpPr>
        <p:spPr bwMode="auto">
          <a:xfrm>
            <a:off x="145872" y="2780928"/>
            <a:ext cx="8568952" cy="283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优势与挑战并存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异构性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开放性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4652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可扩展性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一个系统为了支持持续增长的用户</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任务数量可以不断扩展的能力</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两种扩展方式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003366"/>
                </a:solidFill>
                <a:latin typeface="仿宋" panose="02010609060101010101" pitchFamily="49" charset="-122"/>
                <a:ea typeface="仿宋" panose="02010609060101010101" pitchFamily="49" charset="-122"/>
              </a:rPr>
              <a:t>Scale Out</a:t>
            </a:r>
            <a:r>
              <a:rPr lang="zh-CN" altLang="en-US" kern="0" dirty="0">
                <a:solidFill>
                  <a:srgbClr val="003366"/>
                </a:solidFill>
                <a:latin typeface="仿宋" panose="02010609060101010101" pitchFamily="49" charset="-122"/>
                <a:ea typeface="仿宋" panose="02010609060101010101" pitchFamily="49" charset="-122"/>
              </a:rPr>
              <a:t>：增加资源数量，例如，将计算节点增加</a:t>
            </a:r>
            <a:r>
              <a:rPr lang="en-US" altLang="zh-CN" kern="0" dirty="0">
                <a:solidFill>
                  <a:srgbClr val="003366"/>
                </a:solidFill>
                <a:latin typeface="仿宋" panose="02010609060101010101" pitchFamily="49" charset="-122"/>
                <a:ea typeface="仿宋" panose="02010609060101010101" pitchFamily="49" charset="-122"/>
              </a:rPr>
              <a:t>100</a:t>
            </a:r>
            <a:r>
              <a:rPr lang="zh-CN" altLang="en-US" kern="0" dirty="0">
                <a:solidFill>
                  <a:srgbClr val="003366"/>
                </a:solidFill>
                <a:latin typeface="仿宋" panose="02010609060101010101" pitchFamily="49" charset="-122"/>
                <a:ea typeface="仿宋" panose="02010609060101010101" pitchFamily="49" charset="-122"/>
              </a:rPr>
              <a:t>个</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003366"/>
                </a:solidFill>
                <a:latin typeface="仿宋" panose="02010609060101010101" pitchFamily="49" charset="-122"/>
                <a:ea typeface="仿宋" panose="02010609060101010101" pitchFamily="49" charset="-122"/>
              </a:rPr>
              <a:t>Scale Up</a:t>
            </a:r>
            <a:r>
              <a:rPr lang="zh-CN" altLang="en-US" kern="0" dirty="0">
                <a:solidFill>
                  <a:srgbClr val="003366"/>
                </a:solidFill>
                <a:latin typeface="仿宋" panose="02010609060101010101" pitchFamily="49" charset="-122"/>
                <a:ea typeface="仿宋" panose="02010609060101010101" pitchFamily="49" charset="-122"/>
              </a:rPr>
              <a:t>：增加单个资源的能力，例如，将单机内存扩展到</a:t>
            </a:r>
            <a:r>
              <a:rPr lang="en-US" altLang="zh-CN" kern="0" dirty="0">
                <a:solidFill>
                  <a:srgbClr val="003366"/>
                </a:solidFill>
                <a:latin typeface="仿宋" panose="02010609060101010101" pitchFamily="49" charset="-122"/>
                <a:ea typeface="仿宋" panose="02010609060101010101" pitchFamily="49" charset="-122"/>
              </a:rPr>
              <a:t>1TB</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两种扩展场景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在线扩展：若体系结构设计合理，</a:t>
            </a:r>
            <a:r>
              <a:rPr lang="en-US" altLang="zh-CN" kern="0" dirty="0">
                <a:solidFill>
                  <a:srgbClr val="003366"/>
                </a:solidFill>
                <a:latin typeface="仿宋" panose="02010609060101010101" pitchFamily="49" charset="-122"/>
                <a:ea typeface="仿宋" panose="02010609060101010101" pitchFamily="49" charset="-122"/>
              </a:rPr>
              <a:t>Scale Out</a:t>
            </a:r>
            <a:r>
              <a:rPr lang="zh-CN" altLang="en-US" kern="0" dirty="0">
                <a:solidFill>
                  <a:srgbClr val="003366"/>
                </a:solidFill>
                <a:latin typeface="仿宋" panose="02010609060101010101" pitchFamily="49" charset="-122"/>
                <a:ea typeface="仿宋" panose="02010609060101010101" pitchFamily="49" charset="-122"/>
              </a:rPr>
              <a:t>可实现在线扩展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离线扩展：</a:t>
            </a:r>
            <a:r>
              <a:rPr lang="en-US" altLang="zh-CN" kern="0" dirty="0">
                <a:solidFill>
                  <a:srgbClr val="003366"/>
                </a:solidFill>
                <a:latin typeface="仿宋" panose="02010609060101010101" pitchFamily="49" charset="-122"/>
                <a:ea typeface="仿宋" panose="02010609060101010101" pitchFamily="49" charset="-122"/>
              </a:rPr>
              <a:t>Scale Up</a:t>
            </a:r>
            <a:r>
              <a:rPr lang="zh-CN" altLang="en-US" kern="0" dirty="0">
                <a:solidFill>
                  <a:srgbClr val="003366"/>
                </a:solidFill>
                <a:latin typeface="仿宋" panose="02010609060101010101" pitchFamily="49" charset="-122"/>
                <a:ea typeface="仿宋" panose="02010609060101010101" pitchFamily="49" charset="-122"/>
              </a:rPr>
              <a:t>往往只能离线扩展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可扩展性的效率</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最终性能提升是否与资源扩展成正比</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线性扩展、次线性扩展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分布式系统因为其松耦合特性，一般具备很强的可扩展性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2273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并发性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独立任务并发处理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任务划分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任务调度</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任务之间的通信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共享资源并发访问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资源竞争</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数据一致性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多个任务并发处理时往往受限于共享资源并发访问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008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956171"/>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分布式系统中没有全局时钟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两个进程对应时钟之间的漂移、进程间通信延迟难以确定</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以上两点带来一系列问题：</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在不同进程上发生的事件如何排序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并发进程之间如何协商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远程的进程是否发生故障</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分布式计算领域大量的问题针对异步性展开</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时钟近似同步算法：</a:t>
            </a:r>
            <a:r>
              <a:rPr lang="en-US" altLang="zh-CN" kern="0" dirty="0">
                <a:solidFill>
                  <a:srgbClr val="003366"/>
                </a:solidFill>
                <a:latin typeface="仿宋" panose="02010609060101010101" pitchFamily="49" charset="-122"/>
                <a:ea typeface="仿宋" panose="02010609060101010101" pitchFamily="49" charset="-122"/>
              </a:rPr>
              <a:t>NTP</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Network Time Protocol</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逻辑时间和逻辑时钟</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快照算法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死锁检测</a:t>
            </a:r>
          </a:p>
        </p:txBody>
      </p:sp>
    </p:spTree>
    <p:extLst>
      <p:ext uri="{BB962C8B-B14F-4D97-AF65-F5344CB8AC3E}">
        <p14:creationId xmlns:p14="http://schemas.microsoft.com/office/powerpoint/2010/main" val="45328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安全性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分布式计算系统的开放性、异构性为安全性引入新的挑战</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安全性的三个方面</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机密性：防止泄露给未授权的个人</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完整性：防止被篡改</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可用性：防止阻止干扰资源的正常访问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常用攻击手段</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窃听：未经授权获得数据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伪装：伪装成其他主体的身份发送消息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篡改：接获消息，篡改后转发到目的地</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重发：存储截获的消息，随后再次发送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拒绝服务：用大量的消息攻击目标，使正常用户的请求不能响应</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常用的安全性保障手段</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加密、签名、证书</a:t>
            </a:r>
            <a:r>
              <a:rPr lang="en-US" altLang="zh-CN" kern="0" dirty="0">
                <a:solidFill>
                  <a:srgbClr val="003366"/>
                </a:solidFill>
                <a:latin typeface="仿宋" panose="02010609060101010101" pitchFamily="49" charset="-122"/>
                <a:ea typeface="仿宋" panose="02010609060101010101" pitchFamily="49" charset="-122"/>
              </a:rPr>
              <a:t>…</a:t>
            </a: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6678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可靠性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数据、消息、服务等等不会丢失</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大规模系统中组件故障是常态，需要“在出现故障时仍能保证可靠性”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硬件失效</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遗漏故障：进程或信道不能完成应有的动作</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随机故障（拜占庭故障）：变量错误赋值、消息篡改</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时序故障</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常见的可靠性需求</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数据可靠性：副本、</a:t>
            </a:r>
            <a:r>
              <a:rPr lang="en-US" altLang="zh-CN" kern="0" dirty="0">
                <a:solidFill>
                  <a:srgbClr val="003366"/>
                </a:solidFill>
                <a:latin typeface="仿宋" panose="02010609060101010101" pitchFamily="49" charset="-122"/>
                <a:ea typeface="仿宋" panose="02010609060101010101" pitchFamily="49" charset="-122"/>
              </a:rPr>
              <a:t>RAID</a:t>
            </a:r>
            <a:r>
              <a:rPr lang="zh-CN" altLang="en-US" kern="0" dirty="0">
                <a:solidFill>
                  <a:srgbClr val="003366"/>
                </a:solidFill>
                <a:latin typeface="仿宋" panose="02010609060101010101" pitchFamily="49" charset="-122"/>
                <a:ea typeface="仿宋" panose="02010609060101010101" pitchFamily="49" charset="-122"/>
              </a:rPr>
              <a:t>、纠删码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消息可靠性：重传</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任务执行可靠性：冗余执行、重启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851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可用性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数据、服务能够被正常访问，则被称为是可用的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可靠性不能蕴含可用性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数据没有丢失，但无法被用户访问到</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不可靠一定导致不可用</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可用性的度量：若干个</a:t>
            </a:r>
            <a:r>
              <a:rPr lang="en-US" altLang="zh-CN" kern="0" dirty="0">
                <a:solidFill>
                  <a:srgbClr val="003366"/>
                </a:solidFill>
                <a:latin typeface="仿宋" panose="02010609060101010101" pitchFamily="49" charset="-122"/>
                <a:ea typeface="仿宋" panose="02010609060101010101" pitchFamily="49" charset="-122"/>
              </a:rPr>
              <a:t>9</a:t>
            </a:r>
            <a:r>
              <a:rPr lang="zh-CN" altLang="en-US" kern="0" dirty="0">
                <a:solidFill>
                  <a:srgbClr val="003366"/>
                </a:solidFill>
                <a:latin typeface="仿宋" panose="02010609060101010101" pitchFamily="49" charset="-122"/>
                <a:ea typeface="仿宋" panose="02010609060101010101" pitchFamily="49" charset="-122"/>
              </a:rPr>
              <a:t>，例如</a:t>
            </a:r>
            <a:r>
              <a:rPr lang="en-US" altLang="zh-CN" kern="0" dirty="0">
                <a:solidFill>
                  <a:srgbClr val="003366"/>
                </a:solidFill>
                <a:latin typeface="仿宋" panose="02010609060101010101" pitchFamily="49" charset="-122"/>
                <a:ea typeface="仿宋" panose="02010609060101010101" pitchFamily="49" charset="-122"/>
              </a:rPr>
              <a:t>99.99%</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99.999%</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提高可用性的手段</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快速错误检测机制：定期检测系统的健康状态，防患于未然</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快速启动恢复机制：冗余复制</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en-US" altLang="zh-CN" kern="0" dirty="0">
                <a:solidFill>
                  <a:srgbClr val="003366"/>
                </a:solidFill>
                <a:latin typeface="仿宋" panose="02010609060101010101" pitchFamily="49" charset="-122"/>
                <a:ea typeface="仿宋" panose="02010609060101010101" pitchFamily="49" charset="-122"/>
              </a:rPr>
              <a:t>Active-Active</a:t>
            </a:r>
            <a:r>
              <a:rPr lang="zh-CN" altLang="en-US" kern="0" dirty="0">
                <a:solidFill>
                  <a:srgbClr val="003366"/>
                </a:solidFill>
                <a:latin typeface="仿宋" panose="02010609060101010101" pitchFamily="49" charset="-122"/>
                <a:ea typeface="仿宋" panose="02010609060101010101" pitchFamily="49" charset="-122"/>
              </a:rPr>
              <a:t>：多副本同时提供服务，数据一致性</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en-US" altLang="zh-CN" kern="0" dirty="0">
                <a:solidFill>
                  <a:srgbClr val="003366"/>
                </a:solidFill>
                <a:latin typeface="仿宋" panose="02010609060101010101" pitchFamily="49" charset="-122"/>
                <a:ea typeface="仿宋" panose="02010609060101010101" pitchFamily="49" charset="-122"/>
              </a:rPr>
              <a:t>Active-Standby</a:t>
            </a:r>
            <a:r>
              <a:rPr lang="zh-CN" altLang="en-US" kern="0" dirty="0">
                <a:solidFill>
                  <a:srgbClr val="003366"/>
                </a:solidFill>
                <a:latin typeface="仿宋" panose="02010609060101010101" pitchFamily="49" charset="-122"/>
                <a:ea typeface="仿宋" panose="02010609060101010101" pitchFamily="49" charset="-122"/>
              </a:rPr>
              <a:t>：主备模式，需快速故障检测和切换机制辅助</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2846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服务质量（</a:t>
            </a:r>
            <a:r>
              <a:rPr lang="en-US" altLang="zh-CN" sz="2800" kern="0" dirty="0">
                <a:solidFill>
                  <a:srgbClr val="003366"/>
                </a:solidFill>
                <a:latin typeface="Arial"/>
                <a:ea typeface="宋体"/>
              </a:rPr>
              <a:t>QoS</a:t>
            </a:r>
            <a:r>
              <a:rPr lang="zh-CN" altLang="en-US" sz="2800" kern="0" dirty="0">
                <a:solidFill>
                  <a:srgbClr val="003366"/>
                </a:solidFill>
                <a:latin typeface="Arial"/>
                <a:ea typeface="宋体"/>
              </a:rPr>
              <a:t>，</a:t>
            </a:r>
            <a:r>
              <a:rPr lang="en-US" altLang="zh-CN" sz="2800" kern="0" dirty="0">
                <a:solidFill>
                  <a:srgbClr val="003366"/>
                </a:solidFill>
                <a:latin typeface="Arial"/>
                <a:ea typeface="宋体"/>
              </a:rPr>
              <a:t>Quality of Service</a:t>
            </a:r>
            <a:r>
              <a:rPr lang="zh-CN" altLang="en-US" sz="2800" kern="0" dirty="0">
                <a:solidFill>
                  <a:srgbClr val="003366"/>
                </a:solidFill>
                <a:latin typeface="Arial"/>
                <a:ea typeface="宋体"/>
              </a:rPr>
              <a:t>）</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QoS</a:t>
            </a:r>
            <a:r>
              <a:rPr lang="zh-CN" altLang="en-US" kern="0" dirty="0">
                <a:solidFill>
                  <a:srgbClr val="003366"/>
                </a:solidFill>
                <a:latin typeface="仿宋" panose="02010609060101010101" pitchFamily="49" charset="-122"/>
                <a:ea typeface="仿宋" panose="02010609060101010101" pitchFamily="49" charset="-122"/>
              </a:rPr>
              <a:t>覆盖了可用性、可靠性、安全性、高性能等多项需求</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SLA</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Service-Level Agreement</a:t>
            </a:r>
            <a:r>
              <a:rPr lang="zh-CN" altLang="en-US" kern="0" dirty="0">
                <a:solidFill>
                  <a:srgbClr val="003366"/>
                </a:solidFill>
                <a:latin typeface="仿宋" panose="02010609060101010101" pitchFamily="49" charset="-122"/>
                <a:ea typeface="仿宋" panose="02010609060101010101" pitchFamily="49" charset="-122"/>
              </a:rPr>
              <a:t>，服务等级协议）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可用性指标：运行时间、故障时间、服务持续时间</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可靠性指标</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平均故障间隔时间（</a:t>
            </a:r>
            <a:r>
              <a:rPr lang="en-US" altLang="zh-CN" kern="0" dirty="0">
                <a:solidFill>
                  <a:srgbClr val="003366"/>
                </a:solidFill>
                <a:latin typeface="仿宋" panose="02010609060101010101" pitchFamily="49" charset="-122"/>
                <a:ea typeface="仿宋" panose="02010609060101010101" pitchFamily="49" charset="-122"/>
              </a:rPr>
              <a:t>MTBF</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 Mean Time Between Failure</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可靠性百分比</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性能指标：带宽、延迟、吞吐率</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在分布式计算环境中，网络延迟的不确定性、系统异构特性等因素导致服务质量很难保证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0577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异构性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分布式计算系统中各个层次都存在异构性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网络、计算机硬件、操作系统、编程语言、应用软件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屏蔽异构性的解决方案</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中间件</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中间件是指一个软件层，它提供了一个变成抽象，同时屏蔽了底层网络、硬件、操作系统和编程语言的异构性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典型的中间件</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CORBA</a:t>
            </a:r>
            <a:r>
              <a:rPr lang="zh-CN" altLang="en-US" kern="0" dirty="0">
                <a:solidFill>
                  <a:srgbClr val="003366"/>
                </a:solidFill>
                <a:latin typeface="仿宋" panose="02010609060101010101" pitchFamily="49" charset="-122"/>
                <a:ea typeface="仿宋" panose="02010609060101010101" pitchFamily="49" charset="-122"/>
              </a:rPr>
              <a:t>（公共对象请求代理，</a:t>
            </a:r>
            <a:r>
              <a:rPr lang="en-US" altLang="zh-CN" kern="0" dirty="0">
                <a:solidFill>
                  <a:srgbClr val="003366"/>
                </a:solidFill>
                <a:latin typeface="仿宋" panose="02010609060101010101" pitchFamily="49" charset="-122"/>
                <a:ea typeface="仿宋" panose="02010609060101010101" pitchFamily="49" charset="-122"/>
              </a:rPr>
              <a:t>Common Object Request Broker</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Java</a:t>
            </a:r>
            <a:r>
              <a:rPr lang="zh-CN" altLang="en-US" kern="0" dirty="0">
                <a:solidFill>
                  <a:srgbClr val="003366"/>
                </a:solidFill>
                <a:latin typeface="仿宋" panose="02010609060101010101" pitchFamily="49" charset="-122"/>
                <a:ea typeface="仿宋" panose="02010609060101010101" pitchFamily="49" charset="-122"/>
              </a:rPr>
              <a:t>远程方法调用：仅支持一种语言的中间件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中间件只能保证应用能够在异构系统上运行，但无法克服以下问题：</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性能不一致导致的负载均衡问题</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很难形成普适的系统设计与优化方法，系统可重用性较差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3979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开放性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开放性是决定系统能否以不同的方式被扩展和重新实现的特征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实现开放分布式系统的关键</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系统的各个组件具有标准化的关键接口</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一致的通信接口</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一致的资源访问接口</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pPr>
            <a:r>
              <a:rPr lang="zh-CN" altLang="en-US" kern="0" dirty="0">
                <a:solidFill>
                  <a:srgbClr val="003366"/>
                </a:solidFill>
                <a:latin typeface="仿宋" panose="02010609060101010101" pitchFamily="49" charset="-122"/>
                <a:ea typeface="仿宋" panose="02010609060101010101" pitchFamily="49" charset="-122"/>
              </a:rPr>
              <a:t>一致的数据结构表示</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安全性保障机制</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5696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关于这门课程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46043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参考教材</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分布式系统</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概念与设计</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，机械工业出版社，</a:t>
            </a:r>
            <a:r>
              <a:rPr lang="en-US" altLang="zh-CN" kern="0" dirty="0">
                <a:solidFill>
                  <a:srgbClr val="003366"/>
                </a:solidFill>
                <a:latin typeface="仿宋" panose="02010609060101010101" pitchFamily="49" charset="-122"/>
                <a:ea typeface="仿宋" panose="02010609060101010101" pitchFamily="49" charset="-122"/>
              </a:rPr>
              <a:t>George </a:t>
            </a:r>
            <a:r>
              <a:rPr lang="en-US" altLang="zh-CN" kern="0" dirty="0" err="1">
                <a:solidFill>
                  <a:srgbClr val="003366"/>
                </a:solidFill>
                <a:latin typeface="仿宋" panose="02010609060101010101" pitchFamily="49" charset="-122"/>
                <a:ea typeface="仿宋" panose="02010609060101010101" pitchFamily="49" charset="-122"/>
              </a:rPr>
              <a:t>Coulouris</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Jean </a:t>
            </a:r>
            <a:r>
              <a:rPr lang="en-US" altLang="zh-CN" kern="0" dirty="0" err="1">
                <a:solidFill>
                  <a:srgbClr val="003366"/>
                </a:solidFill>
                <a:latin typeface="仿宋" panose="02010609060101010101" pitchFamily="49" charset="-122"/>
                <a:ea typeface="仿宋" panose="02010609060101010101" pitchFamily="49" charset="-122"/>
              </a:rPr>
              <a:t>Dollimore</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Tim </a:t>
            </a:r>
            <a:r>
              <a:rPr lang="en-US" altLang="zh-CN" kern="0" dirty="0" err="1">
                <a:solidFill>
                  <a:srgbClr val="003366"/>
                </a:solidFill>
                <a:latin typeface="仿宋" panose="02010609060101010101" pitchFamily="49" charset="-122"/>
                <a:ea typeface="仿宋" panose="02010609060101010101" pitchFamily="49" charset="-122"/>
              </a:rPr>
              <a:t>Kindberg</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 Gordon Blair</a:t>
            </a:r>
            <a:r>
              <a:rPr lang="zh-CN" altLang="en-US" kern="0" dirty="0">
                <a:solidFill>
                  <a:srgbClr val="003366"/>
                </a:solidFill>
                <a:latin typeface="仿宋" panose="02010609060101010101" pitchFamily="49" charset="-122"/>
                <a:ea typeface="仿宋" panose="02010609060101010101" pitchFamily="49" charset="-122"/>
              </a:rPr>
              <a:t>著，金蓓弘、马应龙 等译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分布式计算：原理，算法与系统</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，高等教育出版社，克谢姆卡雅尼著，余宏亮、张冬艳 译</a:t>
            </a:r>
            <a:endParaRPr lang="en-US" altLang="en-US"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pPr>
            <a:r>
              <a:rPr lang="zh-CN" altLang="en-US" kern="0" dirty="0">
                <a:solidFill>
                  <a:srgbClr val="003366"/>
                </a:solidFill>
                <a:latin typeface="Arial"/>
                <a:ea typeface="宋体"/>
              </a:rPr>
              <a:t>上课时间地点</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1~18</a:t>
            </a:r>
            <a:r>
              <a:rPr lang="zh-CN" altLang="en-US" kern="0" dirty="0">
                <a:solidFill>
                  <a:srgbClr val="003366"/>
                </a:solidFill>
                <a:latin typeface="仿宋" panose="02010609060101010101" pitchFamily="49" charset="-122"/>
                <a:ea typeface="仿宋" panose="02010609060101010101" pitchFamily="49" charset="-122"/>
              </a:rPr>
              <a:t>周，周二</a:t>
            </a:r>
            <a:r>
              <a:rPr lang="en-US" altLang="zh-CN" kern="0" dirty="0">
                <a:solidFill>
                  <a:srgbClr val="003366"/>
                </a:solidFill>
                <a:latin typeface="仿宋" panose="02010609060101010101" pitchFamily="49" charset="-122"/>
                <a:ea typeface="仿宋" panose="02010609060101010101" pitchFamily="49" charset="-122"/>
              </a:rPr>
              <a:t>9-10</a:t>
            </a:r>
            <a:r>
              <a:rPr lang="zh-CN" altLang="en-US" kern="0" dirty="0">
                <a:solidFill>
                  <a:srgbClr val="003366"/>
                </a:solidFill>
                <a:latin typeface="仿宋" panose="02010609060101010101" pitchFamily="49" charset="-122"/>
                <a:ea typeface="仿宋" panose="02010609060101010101" pitchFamily="49" charset="-122"/>
              </a:rPr>
              <a:t>节，</a:t>
            </a:r>
            <a:r>
              <a:rPr lang="en-US" altLang="zh-CN" kern="0" dirty="0">
                <a:solidFill>
                  <a:srgbClr val="003366"/>
                </a:solidFill>
                <a:latin typeface="仿宋" panose="02010609060101010101" pitchFamily="49" charset="-122"/>
                <a:ea typeface="仿宋" panose="02010609060101010101" pitchFamily="49" charset="-122"/>
              </a:rPr>
              <a:t>A207</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共</a:t>
            </a:r>
            <a:r>
              <a:rPr lang="en-US" altLang="zh-CN" kern="0" dirty="0">
                <a:solidFill>
                  <a:srgbClr val="003366"/>
                </a:solidFill>
                <a:latin typeface="仿宋" panose="02010609060101010101" pitchFamily="49" charset="-122"/>
                <a:ea typeface="仿宋" panose="02010609060101010101" pitchFamily="49" charset="-122"/>
              </a:rPr>
              <a:t>36</a:t>
            </a:r>
            <a:r>
              <a:rPr lang="zh-CN" altLang="en-US" kern="0" dirty="0">
                <a:solidFill>
                  <a:srgbClr val="003366"/>
                </a:solidFill>
                <a:latin typeface="仿宋" panose="02010609060101010101" pitchFamily="49" charset="-122"/>
                <a:ea typeface="仿宋" panose="02010609060101010101" pitchFamily="49" charset="-122"/>
              </a:rPr>
              <a:t>学时</a:t>
            </a:r>
            <a:endParaRPr lang="en-US" altLang="zh-CN" kern="0" dirty="0">
              <a:solidFill>
                <a:srgbClr val="003366"/>
              </a:solidFill>
              <a:latin typeface="仿宋" panose="02010609060101010101" pitchFamily="49" charset="-122"/>
              <a:ea typeface="仿宋" panose="02010609060101010101" pitchFamily="49" charset="-122"/>
            </a:endParaRPr>
          </a:p>
          <a:p>
            <a:pPr lvl="0" eaLnBrk="1" hangingPunct="1">
              <a:buClr>
                <a:srgbClr val="006666"/>
              </a:buClr>
              <a:buFont typeface="Wingdings" panose="05000000000000000000" pitchFamily="2" charset="2"/>
              <a:buChar char="n"/>
            </a:pPr>
            <a:r>
              <a:rPr lang="zh-CN" altLang="en-US" kern="0" dirty="0">
                <a:solidFill>
                  <a:srgbClr val="003366"/>
                </a:solidFill>
                <a:latin typeface="Arial"/>
                <a:ea typeface="宋体"/>
              </a:rPr>
              <a:t>考核方式</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闭卷考试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课程作业</a:t>
            </a:r>
            <a:endParaRPr lang="en-US" altLang="zh-CN" kern="0" dirty="0">
              <a:solidFill>
                <a:srgbClr val="003366"/>
              </a:solidFill>
              <a:latin typeface="仿宋" panose="02010609060101010101" pitchFamily="49" charset="-122"/>
              <a:ea typeface="仿宋" panose="02010609060101010101" pitchFamily="49" charset="-122"/>
            </a:endParaRPr>
          </a:p>
          <a:p>
            <a:pPr marL="0" marR="0" lvl="0" indent="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None/>
              <a:tabLst/>
              <a:defRPr/>
            </a:pPr>
            <a:endParaRPr kumimoji="0" lang="en-US" altLang="en-US" sz="2800" b="0" i="0" u="none" strike="noStrike" kern="0" cap="none" spc="0" normalizeH="0" baseline="0" noProof="0" dirty="0">
              <a:ln>
                <a:noFill/>
              </a:ln>
              <a:solidFill>
                <a:srgbClr val="003366"/>
              </a:solidFill>
              <a:effectLst/>
              <a:uLnTx/>
              <a:uFillTx/>
              <a:latin typeface="Arial"/>
              <a:ea typeface="宋体"/>
              <a:cs typeface="+mn-cs"/>
            </a:endParaRPr>
          </a:p>
        </p:txBody>
      </p:sp>
      <p:pic>
        <p:nvPicPr>
          <p:cNvPr id="4" name="图片 3">
            <a:extLst>
              <a:ext uri="{FF2B5EF4-FFF2-40B4-BE49-F238E27FC236}">
                <a16:creationId xmlns:a16="http://schemas.microsoft.com/office/drawing/2014/main" id="{F22334CF-993E-487E-964D-FD8F10FBB4E4}"/>
              </a:ext>
            </a:extLst>
          </p:cNvPr>
          <p:cNvPicPr>
            <a:picLocks noChangeAspect="1"/>
          </p:cNvPicPr>
          <p:nvPr/>
        </p:nvPicPr>
        <p:blipFill>
          <a:blip r:embed="rId4"/>
          <a:stretch>
            <a:fillRect/>
          </a:stretch>
        </p:blipFill>
        <p:spPr>
          <a:xfrm>
            <a:off x="5229168" y="4149080"/>
            <a:ext cx="1575080" cy="2177188"/>
          </a:xfrm>
          <a:prstGeom prst="rect">
            <a:avLst/>
          </a:prstGeom>
        </p:spPr>
      </p:pic>
      <p:pic>
        <p:nvPicPr>
          <p:cNvPr id="3" name="图片 2">
            <a:extLst>
              <a:ext uri="{FF2B5EF4-FFF2-40B4-BE49-F238E27FC236}">
                <a16:creationId xmlns:a16="http://schemas.microsoft.com/office/drawing/2014/main" id="{5C916D93-E0C1-436B-8D9E-37382A5FF8CF}"/>
              </a:ext>
            </a:extLst>
          </p:cNvPr>
          <p:cNvPicPr>
            <a:picLocks noChangeAspect="1"/>
          </p:cNvPicPr>
          <p:nvPr/>
        </p:nvPicPr>
        <p:blipFill>
          <a:blip r:embed="rId5"/>
          <a:stretch>
            <a:fillRect/>
          </a:stretch>
        </p:blipFill>
        <p:spPr>
          <a:xfrm>
            <a:off x="7077362" y="4149080"/>
            <a:ext cx="1527086" cy="2177188"/>
          </a:xfrm>
          <a:prstGeom prst="rect">
            <a:avLst/>
          </a:prstGeom>
        </p:spPr>
      </p:pic>
    </p:spTree>
    <p:extLst>
      <p:ext uri="{BB962C8B-B14F-4D97-AF65-F5344CB8AC3E}">
        <p14:creationId xmlns:p14="http://schemas.microsoft.com/office/powerpoint/2010/main" val="211315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84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透明性</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透明性对用户和应用程序屏蔽分布式系统各组件的分离性，使系统被认为是一个整体，而不是独立组件的集合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透明性对用户和应用程序隐藏了与当前任务无直接关系的资源细节，并使得这些资源能够被匿名使用</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透明性的要点</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访问透明性：用相同的操作访问本地和远程资源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位置透明性：无需知道资源的物理或网络位置即可访问它们</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并发透明性：多进程并发访问共享资源但互不干扰</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复制透明性：使用多个资源副本提升性能和可靠性，但用户并不感知多个副本的存在</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故障透明性：发生故障时，用户没有感知故障，任务依然完成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移动透明性：资源和用户能在系统内移动而不影响程序的操作</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性能透明性：当负载变化时系统能够重新配置以提高性能</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伸缩透明性：系统和应用能够扩展而不改变体系结构和算法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6779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系统研究的具体问题</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9512"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并发性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6" name="Subtitle 2">
            <a:extLst>
              <a:ext uri="{FF2B5EF4-FFF2-40B4-BE49-F238E27FC236}">
                <a16:creationId xmlns:a16="http://schemas.microsoft.com/office/drawing/2014/main" id="{98DAC678-05D4-4548-A1E8-AC319C95F0ED}"/>
              </a:ext>
            </a:extLst>
          </p:cNvPr>
          <p:cNvSpPr txBox="1">
            <a:spLocks/>
          </p:cNvSpPr>
          <p:nvPr/>
        </p:nvSpPr>
        <p:spPr bwMode="auto">
          <a:xfrm>
            <a:off x="4455996" y="843534"/>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挑战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异步性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安全性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可靠性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可用性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服务质量</a:t>
            </a:r>
            <a:endParaRPr lang="en-US" altLang="zh-CN" kern="0" dirty="0">
              <a:solidFill>
                <a:srgbClr val="003366"/>
              </a:solidFill>
              <a:latin typeface="仿宋" panose="02010609060101010101" pitchFamily="49" charset="-122"/>
              <a:ea typeface="仿宋" panose="02010609060101010101" pitchFamily="49" charset="-122"/>
            </a:endParaRPr>
          </a:p>
        </p:txBody>
      </p:sp>
      <p:sp>
        <p:nvSpPr>
          <p:cNvPr id="7" name="Subtitle 2">
            <a:extLst>
              <a:ext uri="{FF2B5EF4-FFF2-40B4-BE49-F238E27FC236}">
                <a16:creationId xmlns:a16="http://schemas.microsoft.com/office/drawing/2014/main" id="{5E46E967-C221-42A8-A6D9-0C1F10B5F5D1}"/>
              </a:ext>
            </a:extLst>
          </p:cNvPr>
          <p:cNvSpPr txBox="1">
            <a:spLocks/>
          </p:cNvSpPr>
          <p:nvPr/>
        </p:nvSpPr>
        <p:spPr bwMode="auto">
          <a:xfrm>
            <a:off x="145872" y="2780928"/>
            <a:ext cx="8568952" cy="283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优势与挑战并存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异构性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开放性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透明性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2167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a:t>
            </a:r>
            <a:r>
              <a:rPr lang="en-US" altLang="zh-CN" kern="0" dirty="0">
                <a:solidFill>
                  <a:srgbClr val="FF0000"/>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系统的基本特征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分布式计算与其它计算范式</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本课程的内容简介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1652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并行计算</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287524" y="897732"/>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并行计算是相对于串行计算定义的，不对立于分布式计算</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定义：用多个运算单元</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处理器</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线程</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计算节点协同求解同一问题，即被求解的问题分解成若干个部分，各部分均由一个独立的单元来并行计算</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并行计算实现方式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时间上的并行：流水线技术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空间上的并行：多核、多线程、</a:t>
            </a:r>
            <a:r>
              <a:rPr lang="en-US" altLang="zh-CN" kern="0" dirty="0">
                <a:solidFill>
                  <a:srgbClr val="003366"/>
                </a:solidFill>
                <a:latin typeface="仿宋" panose="02010609060101010101" pitchFamily="49" charset="-122"/>
                <a:ea typeface="仿宋" panose="02010609060101010101" pitchFamily="49" charset="-122"/>
              </a:rPr>
              <a:t>MPP</a:t>
            </a:r>
            <a:r>
              <a:rPr lang="zh-CN" altLang="en-US" kern="0" dirty="0">
                <a:solidFill>
                  <a:srgbClr val="003366"/>
                </a:solidFill>
                <a:latin typeface="仿宋" panose="02010609060101010101" pitchFamily="49" charset="-122"/>
                <a:ea typeface="仿宋" panose="02010609060101010101" pitchFamily="49" charset="-122"/>
              </a:rPr>
              <a:t>大规模并行处理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并行计算的主要目的是提高计算速度和处理能力</a:t>
            </a:r>
          </a:p>
        </p:txBody>
      </p:sp>
    </p:spTree>
    <p:extLst>
      <p:ext uri="{BB962C8B-B14F-4D97-AF65-F5344CB8AC3E}">
        <p14:creationId xmlns:p14="http://schemas.microsoft.com/office/powerpoint/2010/main" val="137020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并行计算与分布式计算的差异</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并行计算主要目的是提升处理能力，分布式计算除此之外还有资源聚合的功能</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分布式文件系统、分布式数据库、网格计算</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并行计算假定系统是同步的，分布式系统不做此假定</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同步系统内各节点的时钟漂移是有界的，消息通信在可预测的时间内有应答</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并行计算是紧耦合的，分布式计算是松耦合的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紧耦合：并发进程之间交互紧密，可能会有全局同步操作</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两者对网络的需求不同</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分布式计算对网络有最低要求，连通即可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并行计算一般依托超级计算机，网络具有一定的拓扑结构</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9193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并行计算与分布式计算的共同点</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在大规模互联的计算节点上实施并发运算，因此面临以下共同的问题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网络通信：如何设计高效的通信子系统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负载均衡：如何使多个节点之间的任务负载是均衡的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任务划分：如何将作业划分成任务，保证各节点上的负载均衡、且节点间通信较少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可扩展性：如何扩展到更大规模的系统上</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并行效率：如何最大程度的发掘单节点的能力</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并发访问控制：存在数据共享时保证数据一致性、减少竞争</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183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其它计算范式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359532"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网格计算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利用互联网将地理上广域分散的各种资源，包括计算、存储、带宽、软件、数据等，借助分布式计算的各种技术连接成一个逻辑的整体，使之像一台超级计算机一样工作，即构建一台虚拟的超级计算机</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P2P</a:t>
            </a:r>
            <a:r>
              <a:rPr lang="zh-CN" altLang="en-US" sz="2800" kern="0" dirty="0">
                <a:solidFill>
                  <a:srgbClr val="003366"/>
                </a:solidFill>
                <a:latin typeface="Arial"/>
                <a:ea typeface="宋体"/>
              </a:rPr>
              <a:t>计算（</a:t>
            </a:r>
            <a:r>
              <a:rPr lang="en-US" altLang="zh-CN" sz="2800" kern="0" dirty="0">
                <a:solidFill>
                  <a:srgbClr val="003366"/>
                </a:solidFill>
                <a:latin typeface="Arial"/>
                <a:ea typeface="宋体"/>
              </a:rPr>
              <a:t>Peer to Peer</a:t>
            </a:r>
            <a:r>
              <a:rPr lang="zh-CN" altLang="en-US" sz="2800" kern="0" dirty="0">
                <a:solidFill>
                  <a:srgbClr val="003366"/>
                </a:solidFill>
                <a:latin typeface="Arial"/>
                <a:ea typeface="宋体"/>
              </a:rPr>
              <a:t>，对等计算）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P2P</a:t>
            </a:r>
            <a:r>
              <a:rPr lang="zh-CN" altLang="en-US" kern="0" dirty="0">
                <a:solidFill>
                  <a:srgbClr val="003366"/>
                </a:solidFill>
                <a:latin typeface="仿宋" panose="02010609060101010101" pitchFamily="49" charset="-122"/>
                <a:ea typeface="仿宋" panose="02010609060101010101" pitchFamily="49" charset="-122"/>
              </a:rPr>
              <a:t>计算是一种分布式的计算范式，它没有集中式的控制，参与计算的节点之间是对等的。参与者共享他们所拥有的软硬件资源，这些共享资源需要由网络提供服务和内容，能被其它对等节点</a:t>
            </a:r>
            <a:r>
              <a:rPr lang="en-US" altLang="zh-CN" kern="0" dirty="0">
                <a:solidFill>
                  <a:srgbClr val="003366"/>
                </a:solidFill>
                <a:latin typeface="仿宋" panose="02010609060101010101" pitchFamily="49" charset="-122"/>
                <a:ea typeface="仿宋" panose="02010609060101010101" pitchFamily="49" charset="-122"/>
              </a:rPr>
              <a:t>(Peer)</a:t>
            </a:r>
            <a:r>
              <a:rPr lang="zh-CN" altLang="en-US" kern="0" dirty="0">
                <a:solidFill>
                  <a:srgbClr val="003366"/>
                </a:solidFill>
                <a:latin typeface="仿宋" panose="02010609060101010101" pitchFamily="49" charset="-122"/>
                <a:ea typeface="仿宋" panose="02010609060101010101" pitchFamily="49" charset="-122"/>
              </a:rPr>
              <a:t>直接访问而无需经过中间实体。在此系统中的参与者既是资源提供者（</a:t>
            </a:r>
            <a:r>
              <a:rPr lang="en-US" altLang="zh-CN" kern="0" dirty="0">
                <a:solidFill>
                  <a:srgbClr val="003366"/>
                </a:solidFill>
                <a:latin typeface="仿宋" panose="02010609060101010101" pitchFamily="49" charset="-122"/>
                <a:ea typeface="仿宋" panose="02010609060101010101" pitchFamily="49" charset="-122"/>
              </a:rPr>
              <a:t>Server</a:t>
            </a:r>
            <a:r>
              <a:rPr lang="zh-CN" altLang="en-US" kern="0" dirty="0">
                <a:solidFill>
                  <a:srgbClr val="003366"/>
                </a:solidFill>
                <a:latin typeface="仿宋" panose="02010609060101010101" pitchFamily="49" charset="-122"/>
                <a:ea typeface="仿宋" panose="02010609060101010101" pitchFamily="49" charset="-122"/>
              </a:rPr>
              <a:t>），又是资源获取者（</a:t>
            </a:r>
            <a:r>
              <a:rPr lang="en-US" altLang="zh-CN" kern="0" dirty="0">
                <a:solidFill>
                  <a:srgbClr val="003366"/>
                </a:solidFill>
                <a:latin typeface="仿宋" panose="02010609060101010101" pitchFamily="49" charset="-122"/>
                <a:ea typeface="仿宋" panose="02010609060101010101" pitchFamily="49" charset="-122"/>
              </a:rPr>
              <a:t>Client</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3316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其它计算范式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77589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云计算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云计算是一种模型，可以实现随时随地、便捷地、按需地从可配置计算资源池中获取所需的资源（例如：网络、服务器、存储、应用程序及服务），资源可以快速供给和释放，使管理的工作量和服务提供者的介入降至最少</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边缘计算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边缘计算将网络边缘上的计算、网络与存储资源组成统一的平台为用户提供服务，使数据在源头附近就能得到及时有效的处理。这种模式不同于云计算要将所有数据传输到数据中心，绕过了网络带宽与延迟的瓶颈。边缘计算并不是为了取代云计算，而是对云计算的补充，为移动计算、物联网等提供更好的计算平台。</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以上几种范式均属于分布式计算，它们依托分布式计算的已有技术，同时推动了分布式计算的发展</a:t>
            </a:r>
            <a:endParaRPr lang="en-US" altLang="zh-CN" sz="2800" kern="0" dirty="0">
              <a:solidFill>
                <a:srgbClr val="003366"/>
              </a:solidFill>
              <a:latin typeface="Arial"/>
              <a:ea typeface="宋体"/>
            </a:endParaRPr>
          </a:p>
        </p:txBody>
      </p:sp>
    </p:spTree>
    <p:extLst>
      <p:ext uri="{BB962C8B-B14F-4D97-AF65-F5344CB8AC3E}">
        <p14:creationId xmlns:p14="http://schemas.microsoft.com/office/powerpoint/2010/main" val="4120853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a:t>
            </a:r>
            <a:r>
              <a:rPr lang="en-US" altLang="zh-CN" kern="0" dirty="0">
                <a:solidFill>
                  <a:srgbClr val="FF0000"/>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系统的基本特征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分布式计算与其它计算范式</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本课程的内容简介</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96702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本课程的内容简介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基本模型与进程间通信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参与计算的节点之间如何交互</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基本体系结构与</a:t>
            </a:r>
            <a:r>
              <a:rPr lang="en-US" altLang="zh-CN" sz="2800" kern="0" dirty="0">
                <a:solidFill>
                  <a:srgbClr val="003366"/>
                </a:solidFill>
                <a:latin typeface="Arial"/>
                <a:ea typeface="宋体"/>
              </a:rPr>
              <a:t>DSM</a:t>
            </a: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Client-Server</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 P2P </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DSM</a:t>
            </a: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对等计算（</a:t>
            </a:r>
            <a:r>
              <a:rPr lang="en-US" altLang="zh-CN" sz="2800" kern="0" dirty="0">
                <a:solidFill>
                  <a:srgbClr val="003366"/>
                </a:solidFill>
                <a:latin typeface="Arial"/>
                <a:ea typeface="宋体"/>
              </a:rPr>
              <a:t>P2P</a:t>
            </a:r>
            <a:r>
              <a:rPr lang="zh-CN" altLang="en-US" sz="2800" kern="0" dirty="0">
                <a:solidFill>
                  <a:srgbClr val="003366"/>
                </a:solidFill>
                <a:latin typeface="Arial"/>
                <a:ea typeface="宋体"/>
              </a:rPr>
              <a:t>）</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P2P</a:t>
            </a:r>
            <a:r>
              <a:rPr lang="zh-CN" altLang="en-US" kern="0" dirty="0">
                <a:solidFill>
                  <a:srgbClr val="003366"/>
                </a:solidFill>
                <a:latin typeface="仿宋" panose="02010609060101010101" pitchFamily="49" charset="-122"/>
                <a:ea typeface="仿宋" panose="02010609060101010101" pitchFamily="49" charset="-122"/>
              </a:rPr>
              <a:t>系统中的资源发现、路由算法</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时钟同步算法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如何使参与计算的节点之间时钟漂移尽可能的小</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逻辑时间和逻辑时钟</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如何对不同节点上发生的事件进行排序</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931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关于这门课程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4004116"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内容覆盖</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分布式系统基本概念</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分布式计算模型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分布式计算结构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时间和全局状态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协调和协定</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事务和并发控制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分布式事务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
        <p:nvSpPr>
          <p:cNvPr id="8" name="Subtitle 2">
            <a:extLst>
              <a:ext uri="{FF2B5EF4-FFF2-40B4-BE49-F238E27FC236}">
                <a16:creationId xmlns:a16="http://schemas.microsoft.com/office/drawing/2014/main" id="{B3F978BE-3EE0-4D3C-A3BF-6EFEEB3A1509}"/>
              </a:ext>
            </a:extLst>
          </p:cNvPr>
          <p:cNvSpPr txBox="1">
            <a:spLocks/>
          </p:cNvSpPr>
          <p:nvPr/>
        </p:nvSpPr>
        <p:spPr bwMode="auto">
          <a:xfrm>
            <a:off x="4672340" y="1244203"/>
            <a:ext cx="4004116" cy="477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内容不覆盖</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较少涉及系统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不涉及中间件</a:t>
            </a:r>
            <a:endParaRPr lang="en-US" altLang="en-US" kern="0" dirty="0">
              <a:solidFill>
                <a:srgbClr val="003366"/>
              </a:solidFill>
              <a:latin typeface="仿宋" panose="02010609060101010101" pitchFamily="49" charset="-122"/>
              <a:ea typeface="仿宋" panose="02010609060101010101" pitchFamily="49" charset="-122"/>
            </a:endParaRPr>
          </a:p>
        </p:txBody>
      </p:sp>
      <p:sp>
        <p:nvSpPr>
          <p:cNvPr id="9" name="Subtitle 2">
            <a:extLst>
              <a:ext uri="{FF2B5EF4-FFF2-40B4-BE49-F238E27FC236}">
                <a16:creationId xmlns:a16="http://schemas.microsoft.com/office/drawing/2014/main" id="{07881EDE-045C-495B-8285-A52AC71B99E7}"/>
              </a:ext>
            </a:extLst>
          </p:cNvPr>
          <p:cNvSpPr txBox="1">
            <a:spLocks/>
          </p:cNvSpPr>
          <p:nvPr/>
        </p:nvSpPr>
        <p:spPr bwMode="auto">
          <a:xfrm>
            <a:off x="3923928" y="4788140"/>
            <a:ext cx="4862284" cy="147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重点介绍基本的模型和算法</a:t>
            </a:r>
            <a:endParaRPr lang="en-US" altLang="zh-CN" kern="0" dirty="0">
              <a:solidFill>
                <a:srgbClr val="003366"/>
              </a:solidFill>
              <a:latin typeface="Arial"/>
              <a:ea typeface="宋体"/>
            </a:endParaRPr>
          </a:p>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较少涉及系统的具体实现</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p:txBody>
      </p:sp>
    </p:spTree>
    <p:extLst>
      <p:ext uri="{BB962C8B-B14F-4D97-AF65-F5344CB8AC3E}">
        <p14:creationId xmlns:p14="http://schemas.microsoft.com/office/powerpoint/2010/main" val="4053720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本课程的内容简介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全局状态获取算法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如何获取整个系统的一致快照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分布式互斥</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如何对共享资源实施保护，减少资源竞争</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分布式选举</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如何在不可靠的系统中推举出一个协调者</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组播算法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多个进程向同一个组中发送组播消息时，如何保证这些消息是可靠、有序的</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共识算法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在不可靠的系统中形成共识，著名的拜占庭将军问题</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1301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本课程的内容简介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3B4E2850-DBD1-4C9A-A016-B28D30253025}"/>
              </a:ext>
            </a:extLst>
          </p:cNvPr>
          <p:cNvSpPr txBox="1">
            <a:spLocks/>
          </p:cNvSpPr>
          <p:nvPr/>
        </p:nvSpPr>
        <p:spPr bwMode="auto">
          <a:xfrm>
            <a:off x="287524" y="897732"/>
            <a:ext cx="8820980"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事务模型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事务模型、事务嵌套、事务的提交与回滚</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并发访问控制</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死锁、死锁检测、并发访问控制的优化策略</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分布式事务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两阶段提交与回滚、分布式死锁</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典型的分布式计算系统</a:t>
            </a:r>
            <a:endParaRPr lang="en-US" altLang="zh-CN" sz="2800" kern="0" dirty="0">
              <a:solidFill>
                <a:srgbClr val="003366"/>
              </a:solidFill>
              <a:latin typeface="Arial"/>
              <a:ea typeface="宋体"/>
            </a:endParaRPr>
          </a:p>
        </p:txBody>
      </p:sp>
    </p:spTree>
    <p:extLst>
      <p:ext uri="{BB962C8B-B14F-4D97-AF65-F5344CB8AC3E}">
        <p14:creationId xmlns:p14="http://schemas.microsoft.com/office/powerpoint/2010/main" val="148521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Box 2"/>
          <p:cNvSpPr txBox="1">
            <a:spLocks noChangeArrowheads="1"/>
          </p:cNvSpPr>
          <p:nvPr/>
        </p:nvSpPr>
        <p:spPr bwMode="auto">
          <a:xfrm>
            <a:off x="1187624" y="2778873"/>
            <a:ext cx="6768752" cy="646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1</a:t>
            </a:r>
            <a:r>
              <a:rPr lang="zh-CN" altLang="en-US" sz="3600" b="1" dirty="0">
                <a:solidFill>
                  <a:srgbClr val="0070C0"/>
                </a:solidFill>
                <a:latin typeface="微软雅黑" panose="020B0503020204020204" pitchFamily="34" charset="-122"/>
                <a:ea typeface="微软雅黑" panose="020B0503020204020204" pitchFamily="34" charset="-122"/>
              </a:rPr>
              <a:t>讲：分布式计算的基本概念</a:t>
            </a:r>
          </a:p>
        </p:txBody>
      </p:sp>
      <p:pic>
        <p:nvPicPr>
          <p:cNvPr id="2" name="图片 1"/>
          <p:cNvPicPr>
            <a:picLocks noChangeAspect="1"/>
          </p:cNvPicPr>
          <p:nvPr/>
        </p:nvPicPr>
        <p:blipFill>
          <a:blip r:embed="rId3"/>
          <a:stretch>
            <a:fillRect/>
          </a:stretch>
        </p:blipFill>
        <p:spPr>
          <a:xfrm>
            <a:off x="1135335" y="4725144"/>
            <a:ext cx="6677025" cy="1990725"/>
          </a:xfrm>
          <a:prstGeom prst="rect">
            <a:avLst/>
          </a:prstGeom>
        </p:spPr>
      </p:pic>
      <p:pic>
        <p:nvPicPr>
          <p:cNvPr id="5"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灯片编号占位符 1">
            <a:extLst>
              <a:ext uri="{FF2B5EF4-FFF2-40B4-BE49-F238E27FC236}">
                <a16:creationId xmlns:a16="http://schemas.microsoft.com/office/drawing/2014/main" id="{DB6DAA39-7B6D-4EC2-A8BE-04A0ABF16C26}"/>
              </a:ext>
            </a:extLst>
          </p:cNvPr>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spTree>
    <p:extLst>
      <p:ext uri="{BB962C8B-B14F-4D97-AF65-F5344CB8AC3E}">
        <p14:creationId xmlns:p14="http://schemas.microsoft.com/office/powerpoint/2010/main" val="63354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系统的基本特征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分布式计算与其它计算范式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本课程的内容简介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分布式系统的基本定义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41216" y="1028179"/>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分布式系统</a:t>
            </a:r>
            <a:endParaRPr lang="en-US" altLang="zh-CN" sz="2800" kern="0" dirty="0">
              <a:solidFill>
                <a:srgbClr val="003366"/>
              </a:solidFill>
              <a:latin typeface="Arial"/>
              <a:ea typeface="宋体"/>
            </a:endParaRPr>
          </a:p>
          <a:p>
            <a:pPr lvl="2"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其硬件或软件组件分布在连网的计算机上，组件之间通过消息传递进行通信和动作协调的系统</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连网方式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局域网、城域网、广域网、移动网络</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通信方式很大程度上决定了分布式系统的功能、结构和算法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主要特征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并发</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缺乏全局时钟</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故障独立性</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749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典型的分布式系统</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41216" y="897732"/>
            <a:ext cx="9211304"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大型多人在线游戏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多人同时参与，动态加入和退出，互连网络的不确定性</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CDN</a:t>
            </a:r>
            <a:r>
              <a:rPr lang="zh-CN" altLang="en-US" sz="2800" kern="0" dirty="0">
                <a:solidFill>
                  <a:srgbClr val="003366"/>
                </a:solidFill>
                <a:latin typeface="Arial"/>
                <a:ea typeface="宋体"/>
              </a:rPr>
              <a:t>系统：</a:t>
            </a:r>
            <a:r>
              <a:rPr lang="en-US" altLang="zh-CN" sz="2800" kern="0" dirty="0">
                <a:solidFill>
                  <a:srgbClr val="003366"/>
                </a:solidFill>
                <a:latin typeface="Arial"/>
                <a:ea typeface="宋体"/>
              </a:rPr>
              <a:t>Content Delivery Network</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跨域缓存系统，被视频点播、社交网络、电子商务广泛采用</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Seti@Home</a:t>
            </a:r>
            <a:r>
              <a:rPr lang="zh-CN" altLang="en-US" sz="2800" kern="0" dirty="0">
                <a:solidFill>
                  <a:srgbClr val="003366"/>
                </a:solidFill>
                <a:latin typeface="Arial"/>
                <a:ea typeface="宋体"/>
              </a:rPr>
              <a:t>：</a:t>
            </a:r>
            <a:r>
              <a:rPr lang="en-US" altLang="zh-CN" sz="2800" kern="0" dirty="0">
                <a:solidFill>
                  <a:srgbClr val="003366"/>
                </a:solidFill>
                <a:latin typeface="Arial"/>
                <a:ea typeface="宋体"/>
              </a:rPr>
              <a:t>Search for Extra-terrestrial Intelligence</a:t>
            </a: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UC Berkeley</a:t>
            </a:r>
            <a:r>
              <a:rPr lang="zh-CN" altLang="en-US" kern="0" dirty="0">
                <a:solidFill>
                  <a:srgbClr val="003366"/>
                </a:solidFill>
                <a:latin typeface="仿宋" panose="02010609060101010101" pitchFamily="49" charset="-122"/>
                <a:ea typeface="仿宋" panose="02010609060101010101" pitchFamily="49" charset="-122"/>
              </a:rPr>
              <a:t>发起的项目，试图通过分析阿雷西博射电望远镜采集的无线电信号，搜寻能够证实外星智能生物存在的证据</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Napster</a:t>
            </a:r>
            <a:r>
              <a:rPr lang="zh-CN" altLang="en-US" sz="2800" kern="0" dirty="0">
                <a:solidFill>
                  <a:srgbClr val="003366"/>
                </a:solidFill>
                <a:latin typeface="Arial"/>
                <a:ea typeface="宋体"/>
              </a:rPr>
              <a:t>：音乐共享社区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资源的发现、共享、传输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5664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41216" y="1028179"/>
            <a:ext cx="8568952" cy="5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从两个视角看分布式计算</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任务视角：分布式计算是一种基于网络的分治计算方式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分布式计算研究如何把一个需要非常巨大计算能力才能解决的问题划分成许多小的部分，然后把这些部分分配给许多计算机进行处理</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典型案例：</a:t>
            </a:r>
            <a:r>
              <a:rPr lang="en-US" altLang="zh-CN" kern="0" dirty="0" err="1">
                <a:solidFill>
                  <a:srgbClr val="003366"/>
                </a:solidFill>
                <a:latin typeface="仿宋" panose="02010609060101010101" pitchFamily="49" charset="-122"/>
                <a:ea typeface="仿宋" panose="02010609060101010101" pitchFamily="49" charset="-122"/>
              </a:rPr>
              <a:t>Seti@Home</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资源视角：分布式计算是一种基于网络的资源聚合方式</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分布式计算研究如何将网络上的</a:t>
            </a:r>
            <a:r>
              <a:rPr lang="en-US" altLang="zh-CN" kern="0" dirty="0">
                <a:solidFill>
                  <a:srgbClr val="003366"/>
                </a:solidFill>
                <a:latin typeface="仿宋" panose="02010609060101010101" pitchFamily="49" charset="-122"/>
                <a:ea typeface="仿宋" panose="02010609060101010101" pitchFamily="49" charset="-122"/>
              </a:rPr>
              <a:t>IT</a:t>
            </a:r>
            <a:r>
              <a:rPr lang="zh-CN" altLang="en-US" kern="0" dirty="0">
                <a:solidFill>
                  <a:srgbClr val="003366"/>
                </a:solidFill>
                <a:latin typeface="仿宋" panose="02010609060101010101" pitchFamily="49" charset="-122"/>
                <a:ea typeface="仿宋" panose="02010609060101010101" pitchFamily="49" charset="-122"/>
              </a:rPr>
              <a:t>资源聚合起来，形成一个整体对外提供服务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典型案例：</a:t>
            </a:r>
            <a:r>
              <a:rPr lang="en-US" altLang="zh-CN" kern="0" dirty="0">
                <a:solidFill>
                  <a:srgbClr val="003366"/>
                </a:solidFill>
                <a:latin typeface="仿宋" panose="02010609060101010101" pitchFamily="49" charset="-122"/>
                <a:ea typeface="仿宋" panose="02010609060101010101" pitchFamily="49" charset="-122"/>
              </a:rPr>
              <a:t>WWW</a:t>
            </a: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9596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分布式计算的基本概念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分布式系统与分布式计算定义</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a:t>
            </a:r>
            <a:r>
              <a:rPr lang="en-US" altLang="zh-CN" kern="0" dirty="0">
                <a:solidFill>
                  <a:srgbClr val="FF0000"/>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系统的基本特征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分布式计算与其它计算范式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本课程的内容简介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826902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14262</TotalTime>
  <Words>2513</Words>
  <Application>Microsoft Office PowerPoint</Application>
  <PresentationFormat>全屏显示(4:3)</PresentationFormat>
  <Paragraphs>356</Paragraphs>
  <Slides>31</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 Unicode MS</vt:lpstr>
      <vt:lpstr>仿宋</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zheng xianqi</cp:lastModifiedBy>
  <cp:revision>954</cp:revision>
  <dcterms:created xsi:type="dcterms:W3CDTF">2016-04-18T09:33:21Z</dcterms:created>
  <dcterms:modified xsi:type="dcterms:W3CDTF">2019-03-20T01:48:59Z</dcterms:modified>
</cp:coreProperties>
</file>