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lvl1pPr>
      <a:defRPr sz="2400">
        <a:latin typeface="+mn-lt"/>
        <a:ea typeface="+mn-ea"/>
        <a:cs typeface="+mn-cs"/>
        <a:sym typeface="Arial"/>
      </a:defRPr>
    </a:lvl1pPr>
    <a:lvl2pPr indent="457200">
      <a:defRPr sz="2400">
        <a:latin typeface="+mn-lt"/>
        <a:ea typeface="+mn-ea"/>
        <a:cs typeface="+mn-cs"/>
        <a:sym typeface="Arial"/>
      </a:defRPr>
    </a:lvl2pPr>
    <a:lvl3pPr indent="914400">
      <a:defRPr sz="2400">
        <a:latin typeface="+mn-lt"/>
        <a:ea typeface="+mn-ea"/>
        <a:cs typeface="+mn-cs"/>
        <a:sym typeface="Arial"/>
      </a:defRPr>
    </a:lvl3pPr>
    <a:lvl4pPr indent="1371600">
      <a:defRPr sz="2400">
        <a:latin typeface="+mn-lt"/>
        <a:ea typeface="+mn-ea"/>
        <a:cs typeface="+mn-cs"/>
        <a:sym typeface="Arial"/>
      </a:defRPr>
    </a:lvl4pPr>
    <a:lvl5pPr indent="1828800">
      <a:defRPr sz="2400">
        <a:latin typeface="+mn-lt"/>
        <a:ea typeface="+mn-ea"/>
        <a:cs typeface="+mn-cs"/>
        <a:sym typeface="Arial"/>
      </a:defRPr>
    </a:lvl5pPr>
    <a:lvl6pPr>
      <a:defRPr sz="2400">
        <a:latin typeface="+mn-lt"/>
        <a:ea typeface="+mn-ea"/>
        <a:cs typeface="+mn-cs"/>
        <a:sym typeface="Arial"/>
      </a:defRPr>
    </a:lvl6pPr>
    <a:lvl7pPr>
      <a:defRPr sz="2400">
        <a:latin typeface="+mn-lt"/>
        <a:ea typeface="+mn-ea"/>
        <a:cs typeface="+mn-cs"/>
        <a:sym typeface="Arial"/>
      </a:defRPr>
    </a:lvl7pPr>
    <a:lvl8pPr>
      <a:defRPr sz="2400">
        <a:latin typeface="+mn-lt"/>
        <a:ea typeface="+mn-ea"/>
        <a:cs typeface="+mn-cs"/>
        <a:sym typeface="Arial"/>
      </a:defRPr>
    </a:lvl8pPr>
    <a:lvl9pPr>
      <a:defRPr sz="2400"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381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BE0E3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86919781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975359" y="5960533"/>
            <a:ext cx="11595949" cy="1733974"/>
          </a:xfrm>
          <a:prstGeom prst="rect">
            <a:avLst/>
          </a:prstGeom>
        </p:spPr>
        <p:txBody>
          <a:bodyPr/>
          <a:lstStyle>
            <a:lvl1pPr>
              <a:defRPr sz="5600">
                <a:solidFill>
                  <a:srgbClr val="000000"/>
                </a:solidFill>
              </a:defRPr>
            </a:lvl1pPr>
          </a:lstStyle>
          <a:p>
            <a:pPr lvl="0">
              <a:defRPr sz="1800" b="0"/>
            </a:pPr>
            <a:r>
              <a:rPr sz="5600" b="1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975359" y="7694507"/>
            <a:ext cx="11595949" cy="205909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600"/>
              <a:t>Body Level Two</a:t>
            </a:r>
          </a:p>
          <a:p>
            <a:pPr lvl="2">
              <a:defRPr sz="1800"/>
            </a:pPr>
            <a:r>
              <a:rPr sz="3600"/>
              <a:t>Body Level Three</a:t>
            </a:r>
          </a:p>
          <a:p>
            <a:pPr lvl="3">
              <a:defRPr sz="1800"/>
            </a:pPr>
            <a:r>
              <a:rPr sz="3600"/>
              <a:t>Body Level Four</a:t>
            </a:r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b="1">
                <a:solidFill>
                  <a:srgbClr val="BC1A31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1143000" indent="-685800">
              <a:defRPr sz="3000"/>
            </a:lvl2pPr>
            <a:lvl3pPr marL="1531619" indent="-617219">
              <a:defRPr sz="3000"/>
            </a:lvl3pPr>
            <a:lvl4pPr marL="2057400" indent="-685800">
              <a:defRPr sz="3000"/>
            </a:lvl4pPr>
            <a:lvl5pPr marL="2514600" indent="-685800">
              <a:defRPr sz="30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0" y="249382"/>
            <a:ext cx="5308600" cy="51261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arrow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1270826" y="8886613"/>
            <a:ext cx="1" cy="433494"/>
          </a:xfrm>
          <a:prstGeom prst="line">
            <a:avLst/>
          </a:prstGeom>
          <a:ln w="12700">
            <a:solidFill>
              <a:srgbClr val="BC1A31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7477760" y="8886613"/>
            <a:ext cx="1" cy="433494"/>
          </a:xfrm>
          <a:prstGeom prst="line">
            <a:avLst/>
          </a:prstGeom>
          <a:ln w="12700">
            <a:solidFill>
              <a:srgbClr val="BC1A31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7484109" y="8929962"/>
            <a:ext cx="24585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1400">
                <a:solidFill>
                  <a:srgbClr val="BC1A3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BC1A31"/>
                </a:solidFill>
              </a:rPr>
              <a:t>Time-aware rank aggregation</a:t>
            </a:r>
          </a:p>
        </p:txBody>
      </p:sp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975359" y="1258146"/>
            <a:ext cx="10512215" cy="1264075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b="1">
                <a:solidFill>
                  <a:srgbClr val="BC1A31"/>
                </a:solidFill>
              </a:rP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xfrm>
            <a:off x="975359" y="2534920"/>
            <a:ext cx="5158773" cy="6338993"/>
          </a:xfrm>
          <a:prstGeom prst="rect">
            <a:avLst/>
          </a:prstGeom>
        </p:spPr>
        <p:txBody>
          <a:bodyPr/>
          <a:lstStyle>
            <a:lvl2pPr marL="1143000" indent="-685800">
              <a:defRPr sz="3000"/>
            </a:lvl2pPr>
            <a:lvl3pPr marL="1531619" indent="-617219">
              <a:defRPr sz="3000"/>
            </a:lvl3pPr>
            <a:lvl4pPr marL="2057400" indent="-685800">
              <a:defRPr sz="3000"/>
            </a:lvl4pPr>
            <a:lvl5pPr marL="2514600" indent="-685800">
              <a:defRPr sz="30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3" y="249383"/>
            <a:ext cx="5308600" cy="76199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1270826" y="8886613"/>
            <a:ext cx="1" cy="433494"/>
          </a:xfrm>
          <a:prstGeom prst="line">
            <a:avLst/>
          </a:prstGeom>
          <a:ln w="12700">
            <a:solidFill>
              <a:srgbClr val="BC1A31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7477760" y="8886613"/>
            <a:ext cx="1" cy="433494"/>
          </a:xfrm>
          <a:prstGeom prst="line">
            <a:avLst/>
          </a:prstGeom>
          <a:ln w="12700">
            <a:solidFill>
              <a:srgbClr val="BC1A31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7484109" y="8929962"/>
            <a:ext cx="24585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1400">
                <a:solidFill>
                  <a:srgbClr val="BC1A3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BC1A31"/>
                </a:solidFill>
              </a:rPr>
              <a:t>The problem of overfitting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975359" y="1258967"/>
            <a:ext cx="10512215" cy="7640347"/>
          </a:xfrm>
          <a:prstGeom prst="rect">
            <a:avLst/>
          </a:prstGeom>
        </p:spPr>
        <p:txBody>
          <a:bodyPr anchor="ctr"/>
          <a:lstStyle>
            <a:lvl2pPr marL="1143000" indent="-685800">
              <a:defRPr sz="3000"/>
            </a:lvl2pPr>
            <a:lvl3pPr marL="1531619" indent="-617219">
              <a:defRPr sz="3000"/>
            </a:lvl3pPr>
            <a:lvl4pPr marL="2057400" indent="-685800">
              <a:defRPr sz="3000"/>
            </a:lvl4pPr>
            <a:lvl5pPr marL="2514600" indent="-685800">
              <a:defRPr sz="30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9" name="uva®merken_ENG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983" y="245507"/>
            <a:ext cx="4427418" cy="49765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2" y="76175"/>
            <a:ext cx="5308600" cy="76199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iant tex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11270826" y="8886613"/>
            <a:ext cx="1" cy="433494"/>
          </a:xfrm>
          <a:prstGeom prst="line">
            <a:avLst/>
          </a:prstGeom>
          <a:ln w="12700">
            <a:solidFill>
              <a:srgbClr val="BC1A31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7477760" y="8886613"/>
            <a:ext cx="1" cy="433494"/>
          </a:xfrm>
          <a:prstGeom prst="line">
            <a:avLst/>
          </a:prstGeom>
          <a:ln w="12700">
            <a:solidFill>
              <a:srgbClr val="BC1A31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7484109" y="8929962"/>
            <a:ext cx="24585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1400">
                <a:solidFill>
                  <a:srgbClr val="BC1A3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BC1A31"/>
                </a:solidFill>
              </a:rPr>
              <a:t>Time-aware rank aggregation</a:t>
            </a:r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1051559" y="1272136"/>
            <a:ext cx="10512215" cy="7614478"/>
          </a:xfrm>
          <a:prstGeom prst="rect">
            <a:avLst/>
          </a:prstGeom>
        </p:spPr>
        <p:txBody>
          <a:bodyPr anchor="ctr"/>
          <a:lstStyle>
            <a:lvl1pPr algn="ctr">
              <a:defRPr sz="26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0" b="1">
                <a:solidFill>
                  <a:srgbClr val="BC1A31"/>
                </a:solidFill>
              </a:rP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5" y="249383"/>
            <a:ext cx="5308600" cy="76199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pty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11270826" y="8886613"/>
            <a:ext cx="1" cy="433494"/>
          </a:xfrm>
          <a:prstGeom prst="line">
            <a:avLst/>
          </a:prstGeom>
          <a:ln w="12700">
            <a:solidFill>
              <a:srgbClr val="BC1A31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7477760" y="8886613"/>
            <a:ext cx="1" cy="433494"/>
          </a:xfrm>
          <a:prstGeom prst="line">
            <a:avLst/>
          </a:prstGeom>
          <a:ln w="12700">
            <a:solidFill>
              <a:srgbClr val="BC1A31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7484109" y="8929962"/>
            <a:ext cx="24585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1400">
                <a:solidFill>
                  <a:srgbClr val="BC1A3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BC1A31"/>
                </a:solidFill>
              </a:rPr>
              <a:t>Time-aware rank aggregation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5" y="207819"/>
            <a:ext cx="5308600" cy="76199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1270826" y="8886613"/>
            <a:ext cx="1" cy="433494"/>
          </a:xfrm>
          <a:prstGeom prst="line">
            <a:avLst/>
          </a:prstGeom>
          <a:ln w="12700">
            <a:solidFill>
              <a:srgbClr val="BC1A31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7477760" y="8886613"/>
            <a:ext cx="1" cy="433494"/>
          </a:xfrm>
          <a:prstGeom prst="line">
            <a:avLst/>
          </a:prstGeom>
          <a:ln w="12700">
            <a:solidFill>
              <a:srgbClr val="BC1A31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7484109" y="8929962"/>
            <a:ext cx="24585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>
              <a:defRPr sz="1400">
                <a:solidFill>
                  <a:srgbClr val="BC1A3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BC1A31"/>
                </a:solidFill>
              </a:rPr>
              <a:t>The problem of overfitting</a:t>
            </a:r>
          </a:p>
        </p:txBody>
      </p:sp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75359" y="1118446"/>
            <a:ext cx="10512215" cy="1264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b="1">
                <a:solidFill>
                  <a:srgbClr val="BC1A31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75359" y="2534920"/>
            <a:ext cx="10512215" cy="636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2pPr marL="1143000" indent="-685800">
              <a:defRPr sz="3000"/>
            </a:lvl2pPr>
            <a:lvl3pPr marL="1531619" indent="-617219">
              <a:defRPr sz="3000"/>
            </a:lvl3pPr>
            <a:lvl4pPr marL="2057400" indent="-685800">
              <a:defRPr sz="3000"/>
            </a:lvl4pPr>
            <a:lvl5pPr marL="2514600" indent="-685800">
              <a:defRPr sz="3000"/>
            </a:lvl5pPr>
          </a:lstStyle>
          <a:p>
            <a:pPr lvl="0">
              <a:defRPr sz="1800"/>
            </a:pPr>
            <a:r>
              <a:rPr sz="3600"/>
              <a:t>Body Level One</a:t>
            </a:r>
          </a:p>
          <a:p>
            <a:pPr lvl="1">
              <a:defRPr sz="1800"/>
            </a:pPr>
            <a:r>
              <a:rPr sz="3000"/>
              <a:t>Body Level Two</a:t>
            </a:r>
          </a:p>
          <a:p>
            <a:pPr lvl="2">
              <a:defRPr sz="1800"/>
            </a:pPr>
            <a:r>
              <a:rPr sz="3000"/>
              <a:t>Body Level Three</a:t>
            </a:r>
          </a:p>
          <a:p>
            <a:pPr lvl="3">
              <a:defRPr sz="1800"/>
            </a:pPr>
            <a:r>
              <a:rPr sz="3000"/>
              <a:t>Body Level Four</a:t>
            </a:r>
          </a:p>
          <a:p>
            <a:pPr lvl="4">
              <a:defRPr sz="1800"/>
            </a:pPr>
            <a:r>
              <a:rPr sz="3000"/>
              <a:t>Body Level Five</a:t>
            </a:r>
          </a:p>
        </p:txBody>
      </p:sp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11379200" y="8994986"/>
            <a:ext cx="758614" cy="197384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defRPr sz="1400">
                <a:solidFill>
                  <a:srgbClr val="BC1A31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uva®merken_ENG.pdf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79630" y="245408"/>
            <a:ext cx="4420690" cy="4969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>
        <a:defRPr sz="4200" b="1">
          <a:solidFill>
            <a:srgbClr val="BC1A31"/>
          </a:solidFill>
          <a:latin typeface="+mn-lt"/>
          <a:ea typeface="+mn-ea"/>
          <a:cs typeface="+mn-cs"/>
          <a:sym typeface="Arial"/>
        </a:defRPr>
      </a:lvl1pPr>
      <a:lvl2pPr indent="228600">
        <a:defRPr sz="4200" b="1">
          <a:solidFill>
            <a:srgbClr val="BC1A31"/>
          </a:solidFill>
          <a:latin typeface="+mn-lt"/>
          <a:ea typeface="+mn-ea"/>
          <a:cs typeface="+mn-cs"/>
          <a:sym typeface="Arial"/>
        </a:defRPr>
      </a:lvl2pPr>
      <a:lvl3pPr indent="457200">
        <a:defRPr sz="4200" b="1">
          <a:solidFill>
            <a:srgbClr val="BC1A31"/>
          </a:solidFill>
          <a:latin typeface="+mn-lt"/>
          <a:ea typeface="+mn-ea"/>
          <a:cs typeface="+mn-cs"/>
          <a:sym typeface="Arial"/>
        </a:defRPr>
      </a:lvl3pPr>
      <a:lvl4pPr indent="685800">
        <a:defRPr sz="4200" b="1">
          <a:solidFill>
            <a:srgbClr val="BC1A31"/>
          </a:solidFill>
          <a:latin typeface="+mn-lt"/>
          <a:ea typeface="+mn-ea"/>
          <a:cs typeface="+mn-cs"/>
          <a:sym typeface="Arial"/>
        </a:defRPr>
      </a:lvl4pPr>
      <a:lvl5pPr indent="914400">
        <a:defRPr sz="4200" b="1">
          <a:solidFill>
            <a:srgbClr val="BC1A31"/>
          </a:solidFill>
          <a:latin typeface="+mn-lt"/>
          <a:ea typeface="+mn-ea"/>
          <a:cs typeface="+mn-cs"/>
          <a:sym typeface="Arial"/>
        </a:defRPr>
      </a:lvl5pPr>
      <a:lvl6pPr indent="1143000">
        <a:defRPr sz="4200" b="1">
          <a:solidFill>
            <a:srgbClr val="BC1A31"/>
          </a:solidFill>
          <a:latin typeface="+mn-lt"/>
          <a:ea typeface="+mn-ea"/>
          <a:cs typeface="+mn-cs"/>
          <a:sym typeface="Arial"/>
        </a:defRPr>
      </a:lvl6pPr>
      <a:lvl7pPr indent="1371600">
        <a:defRPr sz="4200" b="1">
          <a:solidFill>
            <a:srgbClr val="BC1A31"/>
          </a:solidFill>
          <a:latin typeface="+mn-lt"/>
          <a:ea typeface="+mn-ea"/>
          <a:cs typeface="+mn-cs"/>
          <a:sym typeface="Arial"/>
        </a:defRPr>
      </a:lvl7pPr>
      <a:lvl8pPr indent="1600200">
        <a:defRPr sz="4200" b="1">
          <a:solidFill>
            <a:srgbClr val="BC1A31"/>
          </a:solidFill>
          <a:latin typeface="+mn-lt"/>
          <a:ea typeface="+mn-ea"/>
          <a:cs typeface="+mn-cs"/>
          <a:sym typeface="Arial"/>
        </a:defRPr>
      </a:lvl8pPr>
      <a:lvl9pPr indent="1828800">
        <a:defRPr sz="4200" b="1">
          <a:solidFill>
            <a:srgbClr val="BC1A31"/>
          </a:solidFill>
          <a:latin typeface="+mn-lt"/>
          <a:ea typeface="+mn-ea"/>
          <a:cs typeface="+mn-cs"/>
          <a:sym typeface="Arial"/>
        </a:defRPr>
      </a:lvl9pPr>
    </p:titleStyle>
    <p:bodyStyle>
      <a:lvl1pPr marL="474784" indent="-474784">
        <a:spcBef>
          <a:spcPts val="600"/>
        </a:spcBef>
        <a:buSzPct val="60000"/>
        <a:buFont typeface="Wingdings 2"/>
        <a:buChar char="Ò"/>
        <a:defRPr sz="3600">
          <a:latin typeface="+mn-lt"/>
          <a:ea typeface="+mn-ea"/>
          <a:cs typeface="+mn-cs"/>
          <a:sym typeface="Arial"/>
        </a:defRPr>
      </a:lvl1pPr>
      <a:lvl2pPr marL="1280160" indent="-822960">
        <a:spcBef>
          <a:spcPts val="600"/>
        </a:spcBef>
        <a:buSzPct val="60000"/>
        <a:buFont typeface="Wingdings 2"/>
        <a:buChar char="Ò"/>
        <a:defRPr sz="3600">
          <a:latin typeface="+mn-lt"/>
          <a:ea typeface="+mn-ea"/>
          <a:cs typeface="+mn-cs"/>
          <a:sym typeface="Arial"/>
        </a:defRPr>
      </a:lvl2pPr>
      <a:lvl3pPr marL="1655064" indent="-740664">
        <a:spcBef>
          <a:spcPts val="600"/>
        </a:spcBef>
        <a:buSzPct val="60000"/>
        <a:buFont typeface="Wingdings 2"/>
        <a:buChar char="Ò"/>
        <a:defRPr sz="3600">
          <a:latin typeface="+mn-lt"/>
          <a:ea typeface="+mn-ea"/>
          <a:cs typeface="+mn-cs"/>
          <a:sym typeface="Arial"/>
        </a:defRPr>
      </a:lvl3pPr>
      <a:lvl4pPr marL="2194560" indent="-822960">
        <a:spcBef>
          <a:spcPts val="600"/>
        </a:spcBef>
        <a:buSzPct val="60000"/>
        <a:buFont typeface="Wingdings 2"/>
        <a:buChar char="Ò"/>
        <a:defRPr sz="3600">
          <a:latin typeface="+mn-lt"/>
          <a:ea typeface="+mn-ea"/>
          <a:cs typeface="+mn-cs"/>
          <a:sym typeface="Arial"/>
        </a:defRPr>
      </a:lvl4pPr>
      <a:lvl5pPr marL="2651760" indent="-822960">
        <a:spcBef>
          <a:spcPts val="600"/>
        </a:spcBef>
        <a:buSzPct val="60000"/>
        <a:buFont typeface="Wingdings 2"/>
        <a:buChar char="Ò"/>
        <a:defRPr sz="3600">
          <a:latin typeface="+mn-lt"/>
          <a:ea typeface="+mn-ea"/>
          <a:cs typeface="+mn-cs"/>
          <a:sym typeface="Arial"/>
        </a:defRPr>
      </a:lvl5pPr>
      <a:lvl6pPr marL="2971800" indent="-685800">
        <a:spcBef>
          <a:spcPts val="600"/>
        </a:spcBef>
        <a:buSzPct val="80000"/>
        <a:buFont typeface="Wingdings 2"/>
        <a:buChar char="Ò"/>
        <a:defRPr sz="3600">
          <a:latin typeface="+mn-lt"/>
          <a:ea typeface="+mn-ea"/>
          <a:cs typeface="+mn-cs"/>
          <a:sym typeface="Arial"/>
        </a:defRPr>
      </a:lvl6pPr>
      <a:lvl7pPr marL="3429000" indent="-685800">
        <a:spcBef>
          <a:spcPts val="600"/>
        </a:spcBef>
        <a:buSzPct val="80000"/>
        <a:buFont typeface="Wingdings 2"/>
        <a:buChar char="Ò"/>
        <a:defRPr sz="3600">
          <a:latin typeface="+mn-lt"/>
          <a:ea typeface="+mn-ea"/>
          <a:cs typeface="+mn-cs"/>
          <a:sym typeface="Arial"/>
        </a:defRPr>
      </a:lvl7pPr>
      <a:lvl8pPr marL="3886200" indent="-685800">
        <a:spcBef>
          <a:spcPts val="600"/>
        </a:spcBef>
        <a:buSzPct val="80000"/>
        <a:buFont typeface="Wingdings 2"/>
        <a:buChar char="Ò"/>
        <a:defRPr sz="3600">
          <a:latin typeface="+mn-lt"/>
          <a:ea typeface="+mn-ea"/>
          <a:cs typeface="+mn-cs"/>
          <a:sym typeface="Arial"/>
        </a:defRPr>
      </a:lvl8pPr>
      <a:lvl9pPr marL="4343400" indent="-685800">
        <a:spcBef>
          <a:spcPts val="600"/>
        </a:spcBef>
        <a:buSzPct val="80000"/>
        <a:buFont typeface="Wingdings 2"/>
        <a:buChar char="Ò"/>
        <a:defRPr sz="3600">
          <a:latin typeface="+mn-lt"/>
          <a:ea typeface="+mn-ea"/>
          <a:cs typeface="+mn-cs"/>
          <a:sym typeface="Arial"/>
        </a:defRPr>
      </a:lvl9pPr>
    </p:bodyStyle>
    <p:otherStyle>
      <a:lvl1pPr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2286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4572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6858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9144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11430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13716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16002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1828800">
        <a:defRPr sz="14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4" Type="http://schemas.openxmlformats.org/officeDocument/2006/relationships/image" Target="../media/image8.tif"/><Relationship Id="rId5" Type="http://schemas.openxmlformats.org/officeDocument/2006/relationships/image" Target="../media/image9.t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4" Type="http://schemas.openxmlformats.org/officeDocument/2006/relationships/image" Target="../media/image9.tif"/><Relationship Id="rId5" Type="http://schemas.openxmlformats.org/officeDocument/2006/relationships/image" Target="../media/image10.tif"/><Relationship Id="rId6" Type="http://schemas.openxmlformats.org/officeDocument/2006/relationships/image" Target="../media/image11.t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"/><Relationship Id="rId3" Type="http://schemas.openxmlformats.org/officeDocument/2006/relationships/image" Target="../media/image6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s.liang@uva.n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6060589" y="3844713"/>
            <a:ext cx="6633435" cy="1733974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5600" b="1"/>
              <a:t>The problem of overfitting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35195" y="6805507"/>
            <a:ext cx="12934409" cy="1116151"/>
          </a:xfrm>
          <a:prstGeom prst="rect">
            <a:avLst/>
          </a:prstGeom>
        </p:spPr>
        <p:txBody>
          <a:bodyPr/>
          <a:lstStyle/>
          <a:p>
            <a:pPr lvl="0" algn="ctr">
              <a:defRPr sz="1800"/>
            </a:pPr>
            <a:r>
              <a:rPr sz="4000" b="1" dirty="0"/>
              <a:t>Shangsong Liang</a:t>
            </a:r>
          </a:p>
          <a:p>
            <a:pPr lvl="0" algn="ctr">
              <a:defRPr sz="1800"/>
            </a:pPr>
            <a:r>
              <a:rPr lang="en-US" sz="3400" dirty="0" smtClean="0"/>
              <a:t>Sun </a:t>
            </a:r>
            <a:r>
              <a:rPr lang="en-US" sz="3400" dirty="0" err="1" smtClean="0"/>
              <a:t>Yat-sen</a:t>
            </a:r>
            <a:r>
              <a:rPr lang="en-US" sz="3400" dirty="0" smtClean="0"/>
              <a:t> University</a:t>
            </a:r>
            <a:endParaRPr sz="3400" dirty="0"/>
          </a:p>
        </p:txBody>
      </p:sp>
      <p:pic>
        <p:nvPicPr>
          <p:cNvPr id="46" name="image2.jpg" descr="C:\Users\ang\Desktop\iStock_000012344803Large.jpg"/>
          <p:cNvPicPr/>
          <p:nvPr/>
        </p:nvPicPr>
        <p:blipFill>
          <a:blip r:embed="rId2">
            <a:extLst/>
          </a:blip>
          <a:srcRect b="7245"/>
          <a:stretch>
            <a:fillRect/>
          </a:stretch>
        </p:blipFill>
        <p:spPr>
          <a:xfrm>
            <a:off x="820621" y="1106489"/>
            <a:ext cx="4454835" cy="5091241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6060589" y="2508328"/>
            <a:ext cx="6633435" cy="1116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5600" b="1"/>
            </a:lvl1pPr>
          </a:lstStyle>
          <a:p>
            <a:pPr lvl="0">
              <a:defRPr sz="1800" b="0"/>
            </a:pPr>
            <a:r>
              <a:rPr lang="en-US" sz="5600" b="1" dirty="0" smtClean="0"/>
              <a:t>Data Mining</a:t>
            </a:r>
            <a:endParaRPr sz="5600" b="1" dirty="0"/>
          </a:p>
        </p:txBody>
      </p:sp>
      <p:sp>
        <p:nvSpPr>
          <p:cNvPr id="48" name="Shape 48"/>
          <p:cNvSpPr/>
          <p:nvPr/>
        </p:nvSpPr>
        <p:spPr>
          <a:xfrm>
            <a:off x="6116314" y="3639346"/>
            <a:ext cx="5909365" cy="1"/>
          </a:xfrm>
          <a:prstGeom prst="line">
            <a:avLst/>
          </a:prstGeom>
          <a:ln w="25400">
            <a:solidFill>
              <a:srgbClr val="4F81BD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11379200" y="8994986"/>
            <a:ext cx="758614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BC1A31"/>
                </a:solidFill>
              </a:rPr>
              <a:t>2</a:t>
            </a:fld>
            <a:endParaRPr sz="1400">
              <a:solidFill>
                <a:srgbClr val="BC1A31"/>
              </a:solidFill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is overfitting</a:t>
            </a:r>
          </a:p>
          <a:p>
            <a:pPr lvl="0">
              <a:defRPr sz="1800"/>
            </a:pPr>
            <a:endParaRPr sz="4400"/>
          </a:p>
          <a:p>
            <a:pPr lvl="0">
              <a:defRPr sz="1800"/>
            </a:pPr>
            <a:r>
              <a:rPr sz="4400"/>
              <a:t>How to avoid overfitting</a:t>
            </a:r>
          </a:p>
        </p:txBody>
      </p:sp>
      <p:sp>
        <p:nvSpPr>
          <p:cNvPr id="52" name="Shape 52"/>
          <p:cNvSpPr/>
          <p:nvPr/>
        </p:nvSpPr>
        <p:spPr>
          <a:xfrm>
            <a:off x="11275911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7487612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4" name="Shape 54"/>
          <p:cNvSpPr/>
          <p:nvPr/>
        </p:nvSpPr>
        <p:spPr>
          <a:xfrm>
            <a:off x="11774078" y="9001978"/>
            <a:ext cx="29878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57150">
              <a:tabLst>
                <a:tab pos="50800" algn="l"/>
                <a:tab pos="508000" algn="l"/>
                <a:tab pos="965200" algn="l"/>
                <a:tab pos="1422400" algn="l"/>
                <a:tab pos="1879600" algn="l"/>
                <a:tab pos="2336800" algn="l"/>
                <a:tab pos="2794000" algn="l"/>
                <a:tab pos="3251200" algn="l"/>
                <a:tab pos="3708400" algn="l"/>
                <a:tab pos="4165600" algn="l"/>
                <a:tab pos="4622800" algn="l"/>
                <a:tab pos="5080000" algn="l"/>
                <a:tab pos="5537200" algn="l"/>
                <a:tab pos="5994400" algn="l"/>
                <a:tab pos="6451600" algn="l"/>
                <a:tab pos="6908800" algn="l"/>
                <a:tab pos="7366000" algn="l"/>
                <a:tab pos="7823200" algn="l"/>
                <a:tab pos="8280400" algn="l"/>
                <a:tab pos="8737600" algn="l"/>
                <a:tab pos="91948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5" name="Shape 55"/>
          <p:cNvSpPr/>
          <p:nvPr/>
        </p:nvSpPr>
        <p:spPr>
          <a:xfrm>
            <a:off x="11275911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sldNum" sz="quarter" idx="2"/>
          </p:nvPr>
        </p:nvSpPr>
        <p:spPr>
          <a:xfrm>
            <a:off x="11379200" y="8994986"/>
            <a:ext cx="758614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BC1A31"/>
                </a:solidFill>
              </a:rPr>
              <a:t>3</a:t>
            </a:fld>
            <a:endParaRPr sz="1400">
              <a:solidFill>
                <a:srgbClr val="BC1A31"/>
              </a:solidFill>
            </a:endParaRP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b="1">
                <a:solidFill>
                  <a:srgbClr val="FF2600"/>
                </a:solidFill>
              </a:rPr>
              <a:t>What is overfitting</a:t>
            </a:r>
          </a:p>
          <a:p>
            <a:pPr lvl="0">
              <a:defRPr sz="1800"/>
            </a:pPr>
            <a:endParaRPr sz="4400"/>
          </a:p>
          <a:p>
            <a:pPr lvl="0">
              <a:defRPr sz="1800"/>
            </a:pPr>
            <a:r>
              <a:rPr sz="4400"/>
              <a:t>How to avoid overfitting</a:t>
            </a:r>
          </a:p>
        </p:txBody>
      </p:sp>
      <p:sp>
        <p:nvSpPr>
          <p:cNvPr id="59" name="Shape 59"/>
          <p:cNvSpPr/>
          <p:nvPr/>
        </p:nvSpPr>
        <p:spPr>
          <a:xfrm>
            <a:off x="11275911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487612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11774078" y="9001978"/>
            <a:ext cx="29878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57150">
              <a:tabLst>
                <a:tab pos="50800" algn="l"/>
                <a:tab pos="508000" algn="l"/>
                <a:tab pos="965200" algn="l"/>
                <a:tab pos="1422400" algn="l"/>
                <a:tab pos="1879600" algn="l"/>
                <a:tab pos="2336800" algn="l"/>
                <a:tab pos="2794000" algn="l"/>
                <a:tab pos="3251200" algn="l"/>
                <a:tab pos="3708400" algn="l"/>
                <a:tab pos="4165600" algn="l"/>
                <a:tab pos="4622800" algn="l"/>
                <a:tab pos="5080000" algn="l"/>
                <a:tab pos="5537200" algn="l"/>
                <a:tab pos="5994400" algn="l"/>
                <a:tab pos="6451600" algn="l"/>
                <a:tab pos="6908800" algn="l"/>
                <a:tab pos="7366000" algn="l"/>
                <a:tab pos="7823200" algn="l"/>
                <a:tab pos="8280400" algn="l"/>
                <a:tab pos="8737600" algn="l"/>
                <a:tab pos="91948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62" name="Shape 62"/>
          <p:cNvSpPr/>
          <p:nvPr/>
        </p:nvSpPr>
        <p:spPr>
          <a:xfrm>
            <a:off x="11275911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1379200" y="8994986"/>
            <a:ext cx="758614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BC1A31"/>
                </a:solidFill>
              </a:rPr>
              <a:t>4</a:t>
            </a:fld>
            <a:endParaRPr sz="1400">
              <a:solidFill>
                <a:srgbClr val="BC1A31"/>
              </a:solidFill>
            </a:endParaRPr>
          </a:p>
        </p:txBody>
      </p:sp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b="1">
                <a:solidFill>
                  <a:srgbClr val="BC1A31"/>
                </a:solidFill>
              </a:rPr>
              <a:t>Example: Linear regression (housing prices)</a:t>
            </a:r>
          </a:p>
        </p:txBody>
      </p:sp>
      <p:pic>
        <p:nvPicPr>
          <p:cNvPr id="6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2644358"/>
            <a:ext cx="3538863" cy="287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2335" y="2644358"/>
            <a:ext cx="3538863" cy="287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2270" y="2644358"/>
            <a:ext cx="3538864" cy="2871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8361" y="5796322"/>
            <a:ext cx="1511571" cy="446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49566" y="5732736"/>
            <a:ext cx="2553268" cy="446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39150" y="5694636"/>
            <a:ext cx="4470047" cy="44627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 flipV="1">
            <a:off x="481398" y="2768408"/>
            <a:ext cx="2688619" cy="2204460"/>
          </a:xfrm>
          <a:prstGeom prst="line">
            <a:avLst/>
          </a:prstGeom>
          <a:ln w="50800">
            <a:solidFill>
              <a:srgbClr val="0433FF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160877" y="3043992"/>
            <a:ext cx="2415382" cy="2084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12" extrusionOk="0">
                <a:moveTo>
                  <a:pt x="0" y="20612"/>
                </a:moveTo>
                <a:cubicBezTo>
                  <a:pt x="892" y="5844"/>
                  <a:pt x="8092" y="-988"/>
                  <a:pt x="21600" y="115"/>
                </a:cubicBezTo>
              </a:path>
            </a:pathLst>
          </a:custGeom>
          <a:ln w="50800">
            <a:solidFill>
              <a:srgbClr val="0433FF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lvl="0"/>
            <a:endParaRPr/>
          </a:p>
        </p:txBody>
      </p:sp>
      <p:sp>
        <p:nvSpPr>
          <p:cNvPr id="74" name="Shape 74"/>
          <p:cNvSpPr/>
          <p:nvPr/>
        </p:nvSpPr>
        <p:spPr>
          <a:xfrm>
            <a:off x="8722072" y="2981168"/>
            <a:ext cx="3366659" cy="188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17125"/>
                </a:moveTo>
                <a:lnTo>
                  <a:pt x="2005" y="19286"/>
                </a:lnTo>
                <a:cubicBezTo>
                  <a:pt x="2566" y="19438"/>
                  <a:pt x="3101" y="19818"/>
                  <a:pt x="3566" y="20398"/>
                </a:cubicBezTo>
                <a:cubicBezTo>
                  <a:pt x="3797" y="20687"/>
                  <a:pt x="4011" y="21024"/>
                  <a:pt x="4265" y="21245"/>
                </a:cubicBezTo>
                <a:cubicBezTo>
                  <a:pt x="4532" y="21477"/>
                  <a:pt x="4831" y="21569"/>
                  <a:pt x="5127" y="21510"/>
                </a:cubicBezTo>
                <a:lnTo>
                  <a:pt x="5492" y="19165"/>
                </a:lnTo>
                <a:lnTo>
                  <a:pt x="5492" y="16518"/>
                </a:lnTo>
                <a:lnTo>
                  <a:pt x="5576" y="13837"/>
                </a:lnTo>
                <a:lnTo>
                  <a:pt x="6196" y="9913"/>
                </a:lnTo>
                <a:lnTo>
                  <a:pt x="6055" y="9413"/>
                </a:lnTo>
                <a:cubicBezTo>
                  <a:pt x="5716" y="9169"/>
                  <a:pt x="5440" y="8709"/>
                  <a:pt x="5281" y="8124"/>
                </a:cubicBezTo>
                <a:cubicBezTo>
                  <a:pt x="5066" y="7331"/>
                  <a:pt x="5083" y="6401"/>
                  <a:pt x="5329" y="5637"/>
                </a:cubicBezTo>
                <a:lnTo>
                  <a:pt x="7626" y="6470"/>
                </a:lnTo>
                <a:cubicBezTo>
                  <a:pt x="7786" y="5782"/>
                  <a:pt x="8067" y="5205"/>
                  <a:pt x="8426" y="4824"/>
                </a:cubicBezTo>
                <a:cubicBezTo>
                  <a:pt x="8741" y="4489"/>
                  <a:pt x="9103" y="4321"/>
                  <a:pt x="9470" y="4339"/>
                </a:cubicBezTo>
                <a:lnTo>
                  <a:pt x="10527" y="6174"/>
                </a:lnTo>
                <a:lnTo>
                  <a:pt x="11120" y="7556"/>
                </a:lnTo>
                <a:cubicBezTo>
                  <a:pt x="11275" y="7655"/>
                  <a:pt x="11442" y="7680"/>
                  <a:pt x="11604" y="7628"/>
                </a:cubicBezTo>
                <a:cubicBezTo>
                  <a:pt x="11718" y="7591"/>
                  <a:pt x="11827" y="7518"/>
                  <a:pt x="11925" y="7410"/>
                </a:cubicBezTo>
                <a:lnTo>
                  <a:pt x="12010" y="4620"/>
                </a:lnTo>
                <a:lnTo>
                  <a:pt x="11929" y="3115"/>
                </a:lnTo>
                <a:lnTo>
                  <a:pt x="11929" y="154"/>
                </a:lnTo>
                <a:cubicBezTo>
                  <a:pt x="12420" y="14"/>
                  <a:pt x="12919" y="-31"/>
                  <a:pt x="13417" y="20"/>
                </a:cubicBezTo>
                <a:cubicBezTo>
                  <a:pt x="13695" y="49"/>
                  <a:pt x="13972" y="108"/>
                  <a:pt x="14246" y="197"/>
                </a:cubicBezTo>
                <a:cubicBezTo>
                  <a:pt x="14628" y="501"/>
                  <a:pt x="15009" y="810"/>
                  <a:pt x="15389" y="1123"/>
                </a:cubicBezTo>
                <a:cubicBezTo>
                  <a:pt x="15587" y="1285"/>
                  <a:pt x="15783" y="1449"/>
                  <a:pt x="15980" y="1613"/>
                </a:cubicBezTo>
                <a:lnTo>
                  <a:pt x="17629" y="1527"/>
                </a:lnTo>
                <a:cubicBezTo>
                  <a:pt x="18127" y="1119"/>
                  <a:pt x="18665" y="887"/>
                  <a:pt x="19213" y="843"/>
                </a:cubicBezTo>
                <a:cubicBezTo>
                  <a:pt x="20050" y="775"/>
                  <a:pt x="20880" y="1147"/>
                  <a:pt x="21600" y="1911"/>
                </a:cubicBezTo>
              </a:path>
            </a:pathLst>
          </a:custGeom>
          <a:ln w="50800">
            <a:solidFill>
              <a:srgbClr val="0433FF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5" name="Shape 75"/>
          <p:cNvSpPr/>
          <p:nvPr/>
        </p:nvSpPr>
        <p:spPr>
          <a:xfrm>
            <a:off x="728145" y="6734471"/>
            <a:ext cx="2387372" cy="59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Underfitting</a:t>
            </a:r>
          </a:p>
        </p:txBody>
      </p:sp>
      <p:sp>
        <p:nvSpPr>
          <p:cNvPr id="76" name="Shape 76"/>
          <p:cNvSpPr/>
          <p:nvPr/>
        </p:nvSpPr>
        <p:spPr>
          <a:xfrm>
            <a:off x="5467353" y="6770472"/>
            <a:ext cx="1917694" cy="59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Just right</a:t>
            </a:r>
          </a:p>
        </p:txBody>
      </p:sp>
      <p:sp>
        <p:nvSpPr>
          <p:cNvPr id="77" name="Shape 77"/>
          <p:cNvSpPr/>
          <p:nvPr/>
        </p:nvSpPr>
        <p:spPr>
          <a:xfrm>
            <a:off x="9604201" y="6732372"/>
            <a:ext cx="2139945" cy="59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 lvl="0">
              <a:defRPr sz="1800"/>
            </a:pPr>
            <a:r>
              <a:rPr sz="3500"/>
              <a:t>Overfitting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1" animBg="1" advAuto="0"/>
      <p:bldP spid="67" grpId="3" animBg="1" advAuto="0"/>
      <p:bldP spid="68" grpId="5" animBg="1" advAuto="0"/>
      <p:bldP spid="69" grpId="2" animBg="1" advAuto="0"/>
      <p:bldP spid="70" grpId="4" animBg="1" advAuto="0"/>
      <p:bldP spid="71" grpId="6" animBg="1" advAuto="0"/>
      <p:bldP spid="72" grpId="7" animBg="1" advAuto="0"/>
      <p:bldP spid="78" grpId="8" animBg="1" advAuto="0"/>
      <p:bldP spid="74" grpId="9" animBg="1" advAuto="0"/>
      <p:bldP spid="75" grpId="10" animBg="1" advAuto="0"/>
      <p:bldP spid="76" grpId="12" animBg="1" advAuto="0"/>
      <p:bldP spid="77" grpId="1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xfrm>
            <a:off x="11379200" y="8994986"/>
            <a:ext cx="758614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BC1A31"/>
                </a:solidFill>
              </a:rPr>
              <a:t>5</a:t>
            </a:fld>
            <a:endParaRPr sz="1400">
              <a:solidFill>
                <a:srgbClr val="BC1A31"/>
              </a:solidFill>
            </a:endParaRPr>
          </a:p>
        </p:txBody>
      </p:sp>
      <p:sp>
        <p:nvSpPr>
          <p:cNvPr id="81" name="Shape 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b="1">
                <a:solidFill>
                  <a:srgbClr val="BC1A31"/>
                </a:solidFill>
              </a:rPr>
              <a:t>Example: Linear regression (housing prices)</a:t>
            </a:r>
          </a:p>
        </p:txBody>
      </p:sp>
      <p:pic>
        <p:nvPicPr>
          <p:cNvPr id="82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0164" y="4352778"/>
            <a:ext cx="1511572" cy="446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3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547" y="5394622"/>
            <a:ext cx="2553268" cy="4462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8499" y="6433722"/>
            <a:ext cx="4470047" cy="446274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4856007" y="4128987"/>
            <a:ext cx="2062647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Underfitting</a:t>
            </a:r>
          </a:p>
        </p:txBody>
      </p:sp>
      <p:sp>
        <p:nvSpPr>
          <p:cNvPr id="86" name="Shape 86"/>
          <p:cNvSpPr/>
          <p:nvPr/>
        </p:nvSpPr>
        <p:spPr>
          <a:xfrm>
            <a:off x="5107990" y="6396390"/>
            <a:ext cx="1850568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Overfitting</a:t>
            </a:r>
          </a:p>
        </p:txBody>
      </p:sp>
      <p:sp>
        <p:nvSpPr>
          <p:cNvPr id="87" name="Shape 87"/>
          <p:cNvSpPr/>
          <p:nvPr/>
        </p:nvSpPr>
        <p:spPr>
          <a:xfrm>
            <a:off x="5203240" y="5061184"/>
            <a:ext cx="1660068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Just right</a:t>
            </a:r>
          </a:p>
        </p:txBody>
      </p:sp>
      <p:pic>
        <p:nvPicPr>
          <p:cNvPr id="88" name="pasted-image.t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62200" y="2166539"/>
            <a:ext cx="5537300" cy="123205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7722130" y="3400172"/>
            <a:ext cx="1766108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Observed</a:t>
            </a:r>
          </a:p>
        </p:txBody>
      </p:sp>
      <p:sp>
        <p:nvSpPr>
          <p:cNvPr id="90" name="Shape 90"/>
          <p:cNvSpPr/>
          <p:nvPr/>
        </p:nvSpPr>
        <p:spPr>
          <a:xfrm>
            <a:off x="10180133" y="3367635"/>
            <a:ext cx="2168687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Unobserved</a:t>
            </a:r>
          </a:p>
        </p:txBody>
      </p:sp>
      <p:pic>
        <p:nvPicPr>
          <p:cNvPr id="91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36153" y="4128987"/>
            <a:ext cx="834834" cy="520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36153" y="6529475"/>
            <a:ext cx="834834" cy="52093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" name="pasted-image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36153" y="5184842"/>
            <a:ext cx="834834" cy="520937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 flipV="1">
            <a:off x="9163865" y="3915810"/>
            <a:ext cx="1" cy="755647"/>
          </a:xfrm>
          <a:prstGeom prst="line">
            <a:avLst/>
          </a:prstGeom>
          <a:ln w="50800">
            <a:solidFill>
              <a:srgbClr val="FF2600"/>
            </a:solidFill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95" name="Shape 95"/>
          <p:cNvSpPr/>
          <p:nvPr/>
        </p:nvSpPr>
        <p:spPr>
          <a:xfrm flipV="1">
            <a:off x="11090056" y="3960832"/>
            <a:ext cx="1" cy="755647"/>
          </a:xfrm>
          <a:prstGeom prst="line">
            <a:avLst/>
          </a:prstGeom>
          <a:ln w="50800">
            <a:solidFill>
              <a:srgbClr val="FF2600"/>
            </a:solidFill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96" name="Shape 96"/>
          <p:cNvSpPr/>
          <p:nvPr/>
        </p:nvSpPr>
        <p:spPr>
          <a:xfrm flipV="1">
            <a:off x="11090056" y="6414695"/>
            <a:ext cx="1" cy="755647"/>
          </a:xfrm>
          <a:prstGeom prst="line">
            <a:avLst/>
          </a:prstGeom>
          <a:ln w="50800">
            <a:solidFill>
              <a:srgbClr val="FF2600"/>
            </a:solidFill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97" name="Shape 97"/>
          <p:cNvSpPr/>
          <p:nvPr/>
        </p:nvSpPr>
        <p:spPr>
          <a:xfrm>
            <a:off x="9211413" y="5147781"/>
            <a:ext cx="1" cy="755646"/>
          </a:xfrm>
          <a:prstGeom prst="line">
            <a:avLst/>
          </a:prstGeom>
          <a:ln w="50800">
            <a:solidFill>
              <a:srgbClr val="FF2600"/>
            </a:solidFill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1090056" y="5187764"/>
            <a:ext cx="1" cy="755646"/>
          </a:xfrm>
          <a:prstGeom prst="line">
            <a:avLst/>
          </a:prstGeom>
          <a:ln w="50800">
            <a:solidFill>
              <a:srgbClr val="FF2600"/>
            </a:solidFill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99" name="Shape 99"/>
          <p:cNvSpPr/>
          <p:nvPr/>
        </p:nvSpPr>
        <p:spPr>
          <a:xfrm>
            <a:off x="9211413" y="6412120"/>
            <a:ext cx="1" cy="755646"/>
          </a:xfrm>
          <a:prstGeom prst="line">
            <a:avLst/>
          </a:prstGeom>
          <a:ln w="50800">
            <a:solidFill>
              <a:srgbClr val="FF2600"/>
            </a:solidFill>
            <a:tailEnd type="triangle"/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34390" y="7628290"/>
            <a:ext cx="11764071" cy="9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 b="1"/>
              <a:t>Overfitting</a:t>
            </a:r>
            <a:r>
              <a:rPr sz="3000"/>
              <a:t>: fit the training set very well, but fail to generalize to new   examples.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1" animBg="1" advAuto="0"/>
      <p:bldP spid="89" grpId="3" animBg="1" advAuto="0"/>
      <p:bldP spid="90" grpId="2" animBg="1" advAuto="0"/>
      <p:bldP spid="91" grpId="4" animBg="1" advAuto="0"/>
      <p:bldP spid="92" grpId="10" animBg="1" advAuto="0"/>
      <p:bldP spid="93" grpId="7" animBg="1" advAuto="0"/>
      <p:bldP spid="94" grpId="5" animBg="1" advAuto="0"/>
      <p:bldP spid="95" grpId="6" animBg="1" advAuto="0"/>
      <p:bldP spid="96" grpId="12" animBg="1" advAuto="0"/>
      <p:bldP spid="97" grpId="8" animBg="1" advAuto="0"/>
      <p:bldP spid="98" grpId="9" animBg="1" advAuto="0"/>
      <p:bldP spid="99" grpId="11" animBg="1" advAuto="0"/>
      <p:bldP spid="100" grpId="1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sldNum" sz="quarter" idx="2"/>
          </p:nvPr>
        </p:nvSpPr>
        <p:spPr>
          <a:xfrm>
            <a:off x="11379200" y="8994986"/>
            <a:ext cx="758614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BC1A31"/>
                </a:solidFill>
              </a:rPr>
              <a:t>6</a:t>
            </a:fld>
            <a:endParaRPr sz="1400">
              <a:solidFill>
                <a:srgbClr val="BC1A31"/>
              </a:solidFill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What is overfitting</a:t>
            </a:r>
          </a:p>
          <a:p>
            <a:pPr lvl="0">
              <a:defRPr sz="1800"/>
            </a:pPr>
            <a:endParaRPr sz="4400"/>
          </a:p>
          <a:p>
            <a:pPr lvl="0">
              <a:defRPr sz="1800"/>
            </a:pPr>
            <a:r>
              <a:rPr sz="4400" b="1">
                <a:solidFill>
                  <a:srgbClr val="FF2600"/>
                </a:solidFill>
              </a:rPr>
              <a:t>How to avoid overfitting</a:t>
            </a:r>
          </a:p>
        </p:txBody>
      </p:sp>
      <p:sp>
        <p:nvSpPr>
          <p:cNvPr id="104" name="Shape 104"/>
          <p:cNvSpPr/>
          <p:nvPr/>
        </p:nvSpPr>
        <p:spPr>
          <a:xfrm>
            <a:off x="11275911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Shape 105"/>
          <p:cNvSpPr/>
          <p:nvPr/>
        </p:nvSpPr>
        <p:spPr>
          <a:xfrm>
            <a:off x="7487612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11774078" y="9001978"/>
            <a:ext cx="29878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indent="57150">
              <a:tabLst>
                <a:tab pos="50800" algn="l"/>
                <a:tab pos="508000" algn="l"/>
                <a:tab pos="965200" algn="l"/>
                <a:tab pos="1422400" algn="l"/>
                <a:tab pos="1879600" algn="l"/>
                <a:tab pos="2336800" algn="l"/>
                <a:tab pos="2794000" algn="l"/>
                <a:tab pos="3251200" algn="l"/>
                <a:tab pos="3708400" algn="l"/>
                <a:tab pos="4165600" algn="l"/>
                <a:tab pos="4622800" algn="l"/>
                <a:tab pos="5080000" algn="l"/>
                <a:tab pos="5537200" algn="l"/>
                <a:tab pos="5994400" algn="l"/>
                <a:tab pos="6451600" algn="l"/>
                <a:tab pos="6908800" algn="l"/>
                <a:tab pos="7366000" algn="l"/>
                <a:tab pos="7823200" algn="l"/>
                <a:tab pos="8280400" algn="l"/>
                <a:tab pos="8737600" algn="l"/>
                <a:tab pos="9194800" algn="l"/>
              </a:tabLst>
              <a:defRPr sz="1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07" name="Shape 107"/>
          <p:cNvSpPr/>
          <p:nvPr/>
        </p:nvSpPr>
        <p:spPr>
          <a:xfrm>
            <a:off x="11275911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11379200" y="8994986"/>
            <a:ext cx="758614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BC1A31"/>
                </a:solidFill>
              </a:rPr>
              <a:t>7</a:t>
            </a:fld>
            <a:endParaRPr sz="1400">
              <a:solidFill>
                <a:srgbClr val="BC1A31"/>
              </a:solidFill>
            </a:endParaRPr>
          </a:p>
        </p:txBody>
      </p:sp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b="1">
                <a:solidFill>
                  <a:srgbClr val="BC1A31"/>
                </a:solidFill>
              </a:rPr>
              <a:t>Addressing overfitting</a:t>
            </a:r>
          </a:p>
        </p:txBody>
      </p:sp>
      <p:pic>
        <p:nvPicPr>
          <p:cNvPr id="111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00" y="2878666"/>
            <a:ext cx="6237977" cy="34655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92270" y="3025358"/>
            <a:ext cx="3538864" cy="287157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113"/>
          <p:cNvSpPr/>
          <p:nvPr/>
        </p:nvSpPr>
        <p:spPr>
          <a:xfrm>
            <a:off x="8722072" y="3362168"/>
            <a:ext cx="3366659" cy="1884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17125"/>
                </a:moveTo>
                <a:lnTo>
                  <a:pt x="2005" y="19286"/>
                </a:lnTo>
                <a:cubicBezTo>
                  <a:pt x="2566" y="19438"/>
                  <a:pt x="3101" y="19818"/>
                  <a:pt x="3566" y="20398"/>
                </a:cubicBezTo>
                <a:cubicBezTo>
                  <a:pt x="3797" y="20687"/>
                  <a:pt x="4011" y="21024"/>
                  <a:pt x="4265" y="21245"/>
                </a:cubicBezTo>
                <a:cubicBezTo>
                  <a:pt x="4532" y="21477"/>
                  <a:pt x="4831" y="21569"/>
                  <a:pt x="5127" y="21510"/>
                </a:cubicBezTo>
                <a:lnTo>
                  <a:pt x="5492" y="19165"/>
                </a:lnTo>
                <a:lnTo>
                  <a:pt x="5492" y="16518"/>
                </a:lnTo>
                <a:lnTo>
                  <a:pt x="5576" y="13837"/>
                </a:lnTo>
                <a:lnTo>
                  <a:pt x="6196" y="9913"/>
                </a:lnTo>
                <a:lnTo>
                  <a:pt x="6055" y="9413"/>
                </a:lnTo>
                <a:cubicBezTo>
                  <a:pt x="5716" y="9169"/>
                  <a:pt x="5440" y="8709"/>
                  <a:pt x="5281" y="8124"/>
                </a:cubicBezTo>
                <a:cubicBezTo>
                  <a:pt x="5066" y="7331"/>
                  <a:pt x="5083" y="6401"/>
                  <a:pt x="5329" y="5637"/>
                </a:cubicBezTo>
                <a:lnTo>
                  <a:pt x="7626" y="6470"/>
                </a:lnTo>
                <a:cubicBezTo>
                  <a:pt x="7786" y="5782"/>
                  <a:pt x="8067" y="5205"/>
                  <a:pt x="8426" y="4824"/>
                </a:cubicBezTo>
                <a:cubicBezTo>
                  <a:pt x="8741" y="4489"/>
                  <a:pt x="9103" y="4321"/>
                  <a:pt x="9470" y="4339"/>
                </a:cubicBezTo>
                <a:lnTo>
                  <a:pt x="10527" y="6174"/>
                </a:lnTo>
                <a:lnTo>
                  <a:pt x="11120" y="7556"/>
                </a:lnTo>
                <a:cubicBezTo>
                  <a:pt x="11275" y="7655"/>
                  <a:pt x="11442" y="7680"/>
                  <a:pt x="11604" y="7628"/>
                </a:cubicBezTo>
                <a:cubicBezTo>
                  <a:pt x="11718" y="7591"/>
                  <a:pt x="11827" y="7518"/>
                  <a:pt x="11925" y="7410"/>
                </a:cubicBezTo>
                <a:lnTo>
                  <a:pt x="12010" y="4620"/>
                </a:lnTo>
                <a:lnTo>
                  <a:pt x="11929" y="3115"/>
                </a:lnTo>
                <a:lnTo>
                  <a:pt x="11929" y="154"/>
                </a:lnTo>
                <a:cubicBezTo>
                  <a:pt x="12420" y="14"/>
                  <a:pt x="12919" y="-31"/>
                  <a:pt x="13417" y="20"/>
                </a:cubicBezTo>
                <a:cubicBezTo>
                  <a:pt x="13695" y="49"/>
                  <a:pt x="13972" y="108"/>
                  <a:pt x="14246" y="197"/>
                </a:cubicBezTo>
                <a:cubicBezTo>
                  <a:pt x="14628" y="501"/>
                  <a:pt x="15009" y="810"/>
                  <a:pt x="15389" y="1123"/>
                </a:cubicBezTo>
                <a:cubicBezTo>
                  <a:pt x="15587" y="1285"/>
                  <a:pt x="15783" y="1449"/>
                  <a:pt x="15980" y="1613"/>
                </a:cubicBezTo>
                <a:lnTo>
                  <a:pt x="17629" y="1527"/>
                </a:lnTo>
                <a:cubicBezTo>
                  <a:pt x="18127" y="1119"/>
                  <a:pt x="18665" y="887"/>
                  <a:pt x="19213" y="843"/>
                </a:cubicBezTo>
                <a:cubicBezTo>
                  <a:pt x="20050" y="775"/>
                  <a:pt x="20880" y="1147"/>
                  <a:pt x="21600" y="1911"/>
                </a:cubicBezTo>
              </a:path>
            </a:pathLst>
          </a:custGeom>
          <a:ln w="50800">
            <a:solidFill>
              <a:srgbClr val="0433FF"/>
            </a:solidFill>
          </a:ln>
          <a:effectLst>
            <a:outerShdw blurRad="50800" dist="254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/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sldNum" sz="quarter" idx="2"/>
          </p:nvPr>
        </p:nvSpPr>
        <p:spPr>
          <a:xfrm>
            <a:off x="11379200" y="8994986"/>
            <a:ext cx="758614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BC1A31"/>
                </a:solidFill>
              </a:rPr>
              <a:t>8</a:t>
            </a:fld>
            <a:endParaRPr sz="1400">
              <a:solidFill>
                <a:srgbClr val="BC1A31"/>
              </a:solidFill>
            </a:endParaRPr>
          </a:p>
        </p:txBody>
      </p:sp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00" b="1">
                <a:solidFill>
                  <a:srgbClr val="BC1A31"/>
                </a:solidFill>
              </a:rPr>
              <a:t>Addressing overfitting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975359" y="1258967"/>
            <a:ext cx="10512215" cy="7640347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4000"/>
              <a:t>Reduce number of features</a:t>
            </a:r>
          </a:p>
          <a:p>
            <a:pPr lvl="0">
              <a:defRPr sz="1800"/>
            </a:pPr>
            <a:endParaRPr sz="4400"/>
          </a:p>
          <a:p>
            <a:pPr lvl="0">
              <a:defRPr sz="1800"/>
            </a:pPr>
            <a:r>
              <a:rPr sz="4000"/>
              <a:t>Keep all the features, but reduce values of parameters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11379200" y="8994986"/>
            <a:ext cx="758614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400">
                <a:solidFill>
                  <a:srgbClr val="BC1A31"/>
                </a:solidFill>
              </a:rPr>
              <a:t>9</a:t>
            </a:fld>
            <a:endParaRPr sz="1400">
              <a:solidFill>
                <a:srgbClr val="BC1A31"/>
              </a:solidFill>
            </a:endParaRP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600" dirty="0"/>
          </a:p>
          <a:p>
            <a:pPr lvl="0">
              <a:defRPr sz="1800"/>
            </a:pPr>
            <a:r>
              <a:rPr sz="4400" b="1" dirty="0"/>
              <a:t>The problem of overfitting</a:t>
            </a:r>
          </a:p>
          <a:p>
            <a:pPr lvl="0">
              <a:defRPr sz="1800"/>
            </a:pPr>
            <a:endParaRPr sz="4200" dirty="0"/>
          </a:p>
          <a:p>
            <a:pPr lvl="0">
              <a:defRPr sz="1800"/>
            </a:pPr>
            <a:r>
              <a:rPr sz="3600" dirty="0"/>
              <a:t>Shangsong Liang</a:t>
            </a:r>
          </a:p>
          <a:p>
            <a:pPr lvl="0">
              <a:defRPr sz="1800"/>
            </a:pPr>
            <a:r>
              <a:rPr lang="en-US" sz="3600" dirty="0" smtClean="0"/>
              <a:t>Sun </a:t>
            </a:r>
            <a:r>
              <a:rPr lang="en-US" sz="3600" dirty="0" err="1" smtClean="0"/>
              <a:t>Yat-sen</a:t>
            </a:r>
            <a:r>
              <a:rPr lang="en-US" sz="3600" dirty="0" smtClean="0"/>
              <a:t> University</a:t>
            </a:r>
          </a:p>
          <a:p>
            <a:pPr lvl="0">
              <a:defRPr sz="1800"/>
            </a:pPr>
            <a:endParaRPr sz="3600" dirty="0"/>
          </a:p>
          <a:p>
            <a:pPr lvl="0">
              <a:defRPr sz="1800"/>
            </a:pPr>
            <a:endParaRPr sz="3600" dirty="0">
              <a:solidFill>
                <a:srgbClr val="BC1A31"/>
              </a:solidFill>
              <a:uFill>
                <a:solidFill>
                  <a:srgbClr val="009999"/>
                </a:solidFill>
              </a:uFill>
              <a:hlinkClick r:id="rId2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1275911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7487612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1275911" y="8900279"/>
            <a:ext cx="1590" cy="432223"/>
          </a:xfrm>
          <a:prstGeom prst="line">
            <a:avLst/>
          </a:prstGeom>
          <a:ln w="3175">
            <a:solidFill>
              <a:srgbClr val="751B68"/>
            </a:solidFill>
            <a:miter lim="400000"/>
          </a:ln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BE0E3"/>
          </a:solidFill>
          <a:prstDash val="solid"/>
          <a:bevel/>
        </a:ln>
        <a:effectLst/>
      </a:spPr>
      <a:bodyPr rot="0" spcFirstLastPara="1" vertOverflow="overflow" horzOverflow="overflow" vert="horz" wrap="square" lIns="65023" tIns="65023" rIns="65023" bIns="65023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  <a:effectLst>
          <a:outerShdw blurRad="50800" dist="254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</Words>
  <Application>Microsoft Macintosh PowerPoint</Application>
  <PresentationFormat>Custom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Helvetica</vt:lpstr>
      <vt:lpstr>Lucida Grande</vt:lpstr>
      <vt:lpstr>Wingdings 2</vt:lpstr>
      <vt:lpstr>Arial</vt:lpstr>
      <vt:lpstr>White</vt:lpstr>
      <vt:lpstr>The problem of overfitting</vt:lpstr>
      <vt:lpstr>PowerPoint Presentation</vt:lpstr>
      <vt:lpstr>PowerPoint Presentation</vt:lpstr>
      <vt:lpstr>Example: Linear regression (housing prices)</vt:lpstr>
      <vt:lpstr>Example: Linear regression (housing prices)</vt:lpstr>
      <vt:lpstr>PowerPoint Presentation</vt:lpstr>
      <vt:lpstr>Addressing overfitting</vt:lpstr>
      <vt:lpstr>Addressing overfitting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problem of overfitting</dc:title>
  <cp:lastModifiedBy>Shangsong Liang</cp:lastModifiedBy>
  <cp:revision>3</cp:revision>
  <dcterms:modified xsi:type="dcterms:W3CDTF">2019-03-04T08:05:14Z</dcterms:modified>
</cp:coreProperties>
</file>