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0" r:id="rId3"/>
    <p:sldId id="531" r:id="rId4"/>
    <p:sldId id="533" r:id="rId5"/>
    <p:sldId id="532" r:id="rId6"/>
    <p:sldId id="534" r:id="rId7"/>
    <p:sldId id="535" r:id="rId8"/>
    <p:sldId id="536" r:id="rId9"/>
    <p:sldId id="544" r:id="rId10"/>
    <p:sldId id="538" r:id="rId11"/>
    <p:sldId id="537" r:id="rId12"/>
    <p:sldId id="539" r:id="rId13"/>
    <p:sldId id="541" r:id="rId14"/>
    <p:sldId id="543" r:id="rId15"/>
    <p:sldId id="542" r:id="rId16"/>
    <p:sldId id="546" r:id="rId17"/>
    <p:sldId id="545" r:id="rId18"/>
    <p:sldId id="547" r:id="rId19"/>
    <p:sldId id="549" r:id="rId20"/>
    <p:sldId id="548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3399" autoAdjust="0"/>
  </p:normalViewPr>
  <p:slideViewPr>
    <p:cSldViewPr>
      <p:cViewPr varScale="1">
        <p:scale>
          <a:sx n="57" d="100"/>
          <a:sy n="57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3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2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5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91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5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5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代码行</a:t>
            </a:r>
            <a:r>
              <a:rPr lang="en-US" altLang="zh-CN" dirty="0"/>
              <a:t>2f </a:t>
            </a:r>
            <a:r>
              <a:rPr lang="zh-CN" altLang="en-US" dirty="0"/>
              <a:t>：</a:t>
            </a:r>
            <a:r>
              <a:rPr lang="en-US" altLang="zh-CN" dirty="0"/>
              <a:t>reject</a:t>
            </a:r>
            <a:r>
              <a:rPr lang="zh-CN" altLang="en-US" dirty="0"/>
              <a:t>里面加上</a:t>
            </a:r>
            <a:r>
              <a:rPr lang="en-US" altLang="zh-CN" dirty="0" err="1"/>
              <a:t>newroot</a:t>
            </a:r>
            <a:r>
              <a:rPr lang="zh-CN" altLang="en-US" dirty="0"/>
              <a:t>的原因是为了分辨进程</a:t>
            </a:r>
            <a:r>
              <a:rPr lang="en-US" altLang="zh-CN" dirty="0"/>
              <a:t>j</a:t>
            </a:r>
            <a:r>
              <a:rPr lang="zh-CN" altLang="en-US" dirty="0"/>
              <a:t>有可能发送给自身的多个</a:t>
            </a:r>
            <a:r>
              <a:rPr lang="en-US" altLang="zh-CN" dirty="0"/>
              <a:t>query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2d</a:t>
            </a:r>
            <a:r>
              <a:rPr lang="zh-CN" altLang="en-US" dirty="0"/>
              <a:t>：</a:t>
            </a:r>
            <a:r>
              <a:rPr lang="en-US" altLang="zh-CN" dirty="0"/>
              <a:t>accept(</a:t>
            </a:r>
            <a:r>
              <a:rPr lang="en-US" altLang="zh-CN" dirty="0" err="1"/>
              <a:t>newroot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newroot</a:t>
            </a:r>
            <a:r>
              <a:rPr lang="zh-CN" altLang="en-US" dirty="0"/>
              <a:t>是表明进程</a:t>
            </a:r>
            <a:r>
              <a:rPr lang="en-US" altLang="zh-CN" dirty="0"/>
              <a:t>j</a:t>
            </a:r>
            <a:r>
              <a:rPr lang="zh-CN" altLang="en-US" dirty="0"/>
              <a:t>接受的消息是哪一个</a:t>
            </a:r>
            <a:endParaRPr lang="en-US" altLang="zh-CN" dirty="0"/>
          </a:p>
          <a:p>
            <a:r>
              <a:rPr lang="zh-CN" altLang="en-US" dirty="0"/>
              <a:t>洪泛：每个节点试图向它的所有邻居发送消息；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5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代码行</a:t>
            </a:r>
            <a:r>
              <a:rPr lang="en-US" altLang="zh-CN" dirty="0"/>
              <a:t>3a</a:t>
            </a:r>
            <a:r>
              <a:rPr lang="zh-CN" altLang="en-US" dirty="0"/>
              <a:t>：</a:t>
            </a:r>
            <a:r>
              <a:rPr lang="en-US" altLang="zh-CN" dirty="0" err="1"/>
              <a:t>newroot</a:t>
            </a:r>
            <a:r>
              <a:rPr lang="zh-CN" altLang="en-US" dirty="0"/>
              <a:t>与</a:t>
            </a:r>
            <a:r>
              <a:rPr lang="en-US" altLang="zh-CN" dirty="0" err="1"/>
              <a:t>myroot</a:t>
            </a:r>
            <a:r>
              <a:rPr lang="zh-CN" altLang="en-US" dirty="0"/>
              <a:t>比较的原因：</a:t>
            </a:r>
            <a:r>
              <a:rPr lang="en-US" altLang="zh-CN" dirty="0" err="1"/>
              <a:t>myroot</a:t>
            </a:r>
            <a:r>
              <a:rPr lang="zh-CN" altLang="en-US" dirty="0"/>
              <a:t>可能在</a:t>
            </a:r>
            <a:r>
              <a:rPr lang="en-US" altLang="zh-CN" dirty="0" err="1"/>
              <a:t>newroot</a:t>
            </a:r>
            <a:r>
              <a:rPr lang="zh-CN" altLang="en-US" dirty="0"/>
              <a:t>还未回来之前已经重新更新；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3c</a:t>
            </a:r>
            <a:r>
              <a:rPr lang="zh-CN" altLang="en-US" dirty="0"/>
              <a:t>：</a:t>
            </a:r>
            <a:r>
              <a:rPr lang="en-US" altLang="zh-CN" dirty="0"/>
              <a:t>children</a:t>
            </a:r>
            <a:r>
              <a:rPr lang="zh-CN" altLang="en-US" dirty="0"/>
              <a:t>和</a:t>
            </a:r>
            <a:r>
              <a:rPr lang="en-US" altLang="zh-CN" dirty="0"/>
              <a:t>unrelated</a:t>
            </a:r>
            <a:r>
              <a:rPr lang="zh-CN" altLang="en-US" dirty="0"/>
              <a:t>都是邻居，但是并不是所有的邻居节点都是你的</a:t>
            </a:r>
            <a:r>
              <a:rPr lang="en-US" altLang="zh-CN" dirty="0"/>
              <a:t>children,</a:t>
            </a:r>
            <a:r>
              <a:rPr lang="zh-CN" altLang="en-US" dirty="0"/>
              <a:t>有的是你的兄弟节点，记为</a:t>
            </a:r>
            <a:r>
              <a:rPr lang="en-US" altLang="zh-CN" dirty="0"/>
              <a:t>unrelated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3d</a:t>
            </a:r>
            <a:r>
              <a:rPr lang="zh-CN" altLang="en-US" dirty="0"/>
              <a:t>：我是树根，我可以终止所有的操作；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3f</a:t>
            </a:r>
            <a:r>
              <a:rPr lang="zh-CN" altLang="en-US" dirty="0"/>
              <a:t>：我不是树根，向父节点返回</a:t>
            </a:r>
            <a:r>
              <a:rPr lang="en-US" altLang="zh-CN" dirty="0"/>
              <a:t>accept</a:t>
            </a:r>
            <a:r>
              <a:rPr lang="zh-CN" altLang="en-US" dirty="0"/>
              <a:t>；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5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73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4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4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7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同步的意义：每个节点同步执行以上代码，</a:t>
            </a:r>
            <a:r>
              <a:rPr lang="en-US" altLang="zh-CN" dirty="0"/>
              <a:t>for</a:t>
            </a:r>
            <a:r>
              <a:rPr lang="zh-CN" altLang="en-US" dirty="0"/>
              <a:t>循环内的执行进度是一样的，不现实！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5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9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因为自己还没加入生成树中，所以还不知道父节点，因此，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𝐶h𝑖𝑙𝑑𝑟𝑒𝑛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𝑈𝑛𝑟𝑒𝑙𝑎𝑡𝑒𝑑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均为空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记录自己的所有邻居节点，准备发送消息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0F3C40E-B2E3-456F-8A9B-B73E20D8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36" y="3933056"/>
            <a:ext cx="4924575" cy="22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6BF268-AAEE-4A7D-A273-E715DE0B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539354"/>
            <a:ext cx="8360326" cy="14490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05D615-5058-47CB-AC2C-EAA40E494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329645"/>
            <a:ext cx="8207626" cy="2907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9F5DF652-62A3-45F1-8CEA-8628C3C30E76}"/>
                  </a:ext>
                </a:extLst>
              </p:cNvPr>
              <p:cNvSpPr/>
              <p:nvPr/>
            </p:nvSpPr>
            <p:spPr>
              <a:xfrm>
                <a:off x="4968280" y="2019498"/>
                <a:ext cx="4104456" cy="365125"/>
              </a:xfrm>
              <a:prstGeom prst="wedgeRectCallout">
                <a:avLst>
                  <a:gd name="adj1" fmla="val -53435"/>
                  <a:gd name="adj2" fmla="val 83103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如果是指定根节点，则启动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洪泛</a:t>
                </a:r>
              </a:p>
            </p:txBody>
          </p:sp>
        </mc:Choice>
        <mc:Fallback xmlns="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9F5DF652-62A3-45F1-8CEA-8628C3C30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80" y="2019498"/>
                <a:ext cx="4104456" cy="365125"/>
              </a:xfrm>
              <a:prstGeom prst="wedgeRectCallout">
                <a:avLst>
                  <a:gd name="adj1" fmla="val -53435"/>
                  <a:gd name="adj2" fmla="val 83103"/>
                </a:avLst>
              </a:prstGeom>
              <a:blipFill>
                <a:blip r:embed="rId6"/>
                <a:stretch>
                  <a:fillRect t="-5952" r="-14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7C03D35-DCCB-4BCA-8234-8AD68BE4C8CC}"/>
              </a:ext>
            </a:extLst>
          </p:cNvPr>
          <p:cNvSpPr/>
          <p:nvPr/>
        </p:nvSpPr>
        <p:spPr>
          <a:xfrm>
            <a:off x="4572000" y="3423915"/>
            <a:ext cx="4248472" cy="365125"/>
          </a:xfrm>
          <a:prstGeom prst="wedgeRectCallout">
            <a:avLst>
              <a:gd name="adj1" fmla="val -88941"/>
              <a:gd name="adj2" fmla="val 9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节点还没加入生成树，则确认加入生成树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81EE277C-2CE5-4062-91BB-1C8A70DABF91}"/>
              </a:ext>
            </a:extLst>
          </p:cNvPr>
          <p:cNvSpPr/>
          <p:nvPr/>
        </p:nvSpPr>
        <p:spPr>
          <a:xfrm>
            <a:off x="4067944" y="6016203"/>
            <a:ext cx="4904928" cy="365125"/>
          </a:xfrm>
          <a:prstGeom prst="wedgeRectCallout">
            <a:avLst>
              <a:gd name="adj1" fmla="val -60783"/>
              <a:gd name="adj2" fmla="val -19602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所有邻居节点已经从不同路径加入生成树，终止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DA0AC601-4F52-4A6C-91CD-C35EA25B2975}"/>
              </a:ext>
            </a:extLst>
          </p:cNvPr>
          <p:cNvSpPr/>
          <p:nvPr/>
        </p:nvSpPr>
        <p:spPr>
          <a:xfrm>
            <a:off x="6300192" y="4437112"/>
            <a:ext cx="2672680" cy="365125"/>
          </a:xfrm>
          <a:prstGeom prst="wedgeRectCallout">
            <a:avLst>
              <a:gd name="adj1" fmla="val -59163"/>
              <a:gd name="adj2" fmla="val 15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叶子节点才会执行此语句</a:t>
            </a:r>
          </a:p>
        </p:txBody>
      </p:sp>
    </p:spTree>
    <p:extLst>
      <p:ext uri="{BB962C8B-B14F-4D97-AF65-F5344CB8AC3E}">
        <p14:creationId xmlns:p14="http://schemas.microsoft.com/office/powerpoint/2010/main" val="418023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算法执行，对于每个节点：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𝐴𝐶𝐶𝐸𝑃𝑇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消息时，增加一个孩子节点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消息时，增加一个无关节点，因为该节点已经从其它路径加入了生成树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所有邻居节点处理完成时，算法终止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 r="-6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BF8C35C-126B-4B29-BAFE-D02CD5495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84" y="3356992"/>
            <a:ext cx="7520476" cy="30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3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由于消息延迟不一致，不能保证生成宽度优先生成树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可改进么？可以：发送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消息时携带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全局空间复杂度：所有节点本地空间复杂度之和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算法在每条边至少发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条消息（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和应答），最多发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条消息，消息数之和在</a:t>
                </a:r>
                <a14:m>
                  <m:oMath xmlns:m="http://schemas.openxmlformats.org/officeDocument/2006/math">
                    <m:r>
                      <a:rPr lang="en-US" altLang="zh-CN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父节点发展孩子节点发送一个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消息，并得到一个应答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两个同层节点在不知对方已经加入生成树时，同时向对方发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消息，都得到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应答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4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42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例子展示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消息旁的数字表示消息在第几轮发送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粗线表示最终生成的树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12B1076-577B-44A3-84FA-D49A54AE5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24" y="3030879"/>
            <a:ext cx="6604276" cy="32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7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1984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应用场景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没有集中控制，无法指定树根，参与进程之间无序协商树根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最终生成一棵树，而不是每个启动者生成一棵树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基本思路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每个启动者自主、并发启动发展生成树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一棵树在发展过程中，发送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消息时，同时携带树根的进程号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两个启动者各自发展的生成树在某个节点上遭遇时，根节点进程号较小的生成树自动放弃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最终得到的生成树是：进程号最大的那个启动者发展出来额度生成树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1984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0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19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1984"/>
            <a:ext cx="9031932" cy="58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环境初始化，对于每个节点：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899074-F6AC-4B7F-A5E6-A2E76221B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428690"/>
            <a:ext cx="7215076" cy="15062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91A288-1339-46F8-8F0B-F1DB0E38B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25" y="1416420"/>
            <a:ext cx="5688076" cy="2259400"/>
          </a:xfrm>
          <a:prstGeom prst="rect">
            <a:avLst/>
          </a:prstGeo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434BBB8E-3598-4FBB-93B8-4896FCCDC88E}"/>
              </a:ext>
            </a:extLst>
          </p:cNvPr>
          <p:cNvSpPr/>
          <p:nvPr/>
        </p:nvSpPr>
        <p:spPr>
          <a:xfrm>
            <a:off x="6268690" y="4809715"/>
            <a:ext cx="1471662" cy="365125"/>
          </a:xfrm>
          <a:prstGeom prst="wedgeRectCallout">
            <a:avLst>
              <a:gd name="adj1" fmla="val -77344"/>
              <a:gd name="adj2" fmla="val 9353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携带进程号</a:t>
            </a:r>
          </a:p>
        </p:txBody>
      </p:sp>
    </p:spTree>
    <p:extLst>
      <p:ext uri="{BB962C8B-B14F-4D97-AF65-F5344CB8AC3E}">
        <p14:creationId xmlns:p14="http://schemas.microsoft.com/office/powerpoint/2010/main" val="269856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63A423-BDB5-490E-87F4-ACB0C184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" y="1772816"/>
            <a:ext cx="9009301" cy="40898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F5DF652-62A3-45F1-8CEA-8628C3C30E76}"/>
              </a:ext>
            </a:extLst>
          </p:cNvPr>
          <p:cNvSpPr/>
          <p:nvPr/>
        </p:nvSpPr>
        <p:spPr>
          <a:xfrm>
            <a:off x="7267928" y="2533350"/>
            <a:ext cx="1547552" cy="365125"/>
          </a:xfrm>
          <a:prstGeom prst="wedgeRectCallout">
            <a:avLst>
              <a:gd name="adj1" fmla="val -70355"/>
              <a:gd name="adj2" fmla="val 8571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一切从头开始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2C396EAC-7767-49B0-9407-05A3D3B7D696}"/>
              </a:ext>
            </a:extLst>
          </p:cNvPr>
          <p:cNvSpPr/>
          <p:nvPr/>
        </p:nvSpPr>
        <p:spPr>
          <a:xfrm>
            <a:off x="6007788" y="1628800"/>
            <a:ext cx="2520280" cy="365125"/>
          </a:xfrm>
          <a:prstGeom prst="wedgeRectCallout">
            <a:avLst>
              <a:gd name="adj1" fmla="val -66662"/>
              <a:gd name="adj2" fmla="val 11701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放弃已经参与的生成树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77E5BAE6-A129-4F64-9F9F-774D371E1835}"/>
              </a:ext>
            </a:extLst>
          </p:cNvPr>
          <p:cNvSpPr/>
          <p:nvPr/>
        </p:nvSpPr>
        <p:spPr>
          <a:xfrm>
            <a:off x="5580112" y="3567931"/>
            <a:ext cx="2376264" cy="365125"/>
          </a:xfrm>
          <a:prstGeom prst="wedgeRectCallout">
            <a:avLst>
              <a:gd name="adj1" fmla="val -70355"/>
              <a:gd name="adj2" fmla="val 8571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叶子节点，可以终止</a:t>
            </a:r>
          </a:p>
        </p:txBody>
      </p:sp>
    </p:spTree>
    <p:extLst>
      <p:ext uri="{BB962C8B-B14F-4D97-AF65-F5344CB8AC3E}">
        <p14:creationId xmlns:p14="http://schemas.microsoft.com/office/powerpoint/2010/main" val="28299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87F204-1D1E-4E16-AC65-A52C0A1F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7" y="2118090"/>
            <a:ext cx="8971126" cy="33271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2C396EAC-7767-49B0-9407-05A3D3B7D696}"/>
              </a:ext>
            </a:extLst>
          </p:cNvPr>
          <p:cNvSpPr/>
          <p:nvPr/>
        </p:nvSpPr>
        <p:spPr>
          <a:xfrm>
            <a:off x="5364088" y="2605512"/>
            <a:ext cx="2520280" cy="365125"/>
          </a:xfrm>
          <a:prstGeom prst="wedgeRectCallout">
            <a:avLst>
              <a:gd name="adj1" fmla="val -69685"/>
              <a:gd name="adj2" fmla="val 9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成功发展一个孩子节点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BC697052-8801-4F8D-A9BD-370FDBFFF385}"/>
              </a:ext>
            </a:extLst>
          </p:cNvPr>
          <p:cNvSpPr/>
          <p:nvPr/>
        </p:nvSpPr>
        <p:spPr>
          <a:xfrm>
            <a:off x="5516488" y="3783955"/>
            <a:ext cx="2520280" cy="365125"/>
          </a:xfrm>
          <a:prstGeom prst="wedgeRectCallout">
            <a:avLst>
              <a:gd name="adj1" fmla="val -71197"/>
              <a:gd name="adj2" fmla="val -10733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所有邻居节点处理完毕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AED9AFB8-7C7F-4000-8A9E-EC7C537CA648}"/>
              </a:ext>
            </a:extLst>
          </p:cNvPr>
          <p:cNvSpPr/>
          <p:nvPr/>
        </p:nvSpPr>
        <p:spPr>
          <a:xfrm>
            <a:off x="4572000" y="5343798"/>
            <a:ext cx="4447728" cy="365125"/>
          </a:xfrm>
          <a:prstGeom prst="wedgeRectCallout">
            <a:avLst>
              <a:gd name="adj1" fmla="val -42714"/>
              <a:gd name="adj2" fmla="val -2455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每个节点处理完所有邻居节点向父节点上报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C1EAFD1-63B4-4DFD-AC2A-5D686FD2A178}"/>
              </a:ext>
            </a:extLst>
          </p:cNvPr>
          <p:cNvSpPr/>
          <p:nvPr/>
        </p:nvSpPr>
        <p:spPr>
          <a:xfrm>
            <a:off x="2051720" y="5944195"/>
            <a:ext cx="2592288" cy="365125"/>
          </a:xfrm>
          <a:prstGeom prst="wedgeRectCallout">
            <a:avLst>
              <a:gd name="adj1" fmla="val 1086"/>
              <a:gd name="adj2" fmla="val -31341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为什么会收到这种消息？</a:t>
            </a:r>
          </a:p>
        </p:txBody>
      </p:sp>
    </p:spTree>
    <p:extLst>
      <p:ext uri="{BB962C8B-B14F-4D97-AF65-F5344CB8AC3E}">
        <p14:creationId xmlns:p14="http://schemas.microsoft.com/office/powerpoint/2010/main" val="6829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337B2D-95C3-44F0-BB5D-8547B7920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" y="2348880"/>
            <a:ext cx="8818426" cy="32604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/>
              <p:nvPr/>
            </p:nvSpPr>
            <p:spPr>
              <a:xfrm>
                <a:off x="5714764" y="2789959"/>
                <a:ext cx="2520280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已经出现在同一棵树中</a:t>
                </a:r>
              </a:p>
            </p:txBody>
          </p:sp>
        </mc:Choice>
        <mc:Fallback xmlns="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64" y="2789959"/>
                <a:ext cx="2520280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blipFill>
                <a:blip r:embed="rId5"/>
                <a:stretch>
                  <a:fillRect t="-6522" r="-6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EA6C2C1-0AD9-4EE1-BBBC-0274FCB61142}"/>
              </a:ext>
            </a:extLst>
          </p:cNvPr>
          <p:cNvSpPr/>
          <p:nvPr/>
        </p:nvSpPr>
        <p:spPr>
          <a:xfrm>
            <a:off x="5714764" y="5949280"/>
            <a:ext cx="2672680" cy="365125"/>
          </a:xfrm>
          <a:prstGeom prst="wedgeRectCallout">
            <a:avLst>
              <a:gd name="adj1" fmla="val 33869"/>
              <a:gd name="adj2" fmla="val -26907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为什么不会出现此情况？</a:t>
            </a:r>
          </a:p>
        </p:txBody>
      </p:sp>
    </p:spTree>
    <p:extLst>
      <p:ext uri="{BB962C8B-B14F-4D97-AF65-F5344CB8AC3E}">
        <p14:creationId xmlns:p14="http://schemas.microsoft.com/office/powerpoint/2010/main" val="32597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一些基本概念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同步单一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异步单一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算法如何终止的？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每个节点处理完自己的所有邻居节点后向父节点上报，父节点收到所有孩子节点的确认消息，即可认为整个树已经生成</a:t>
                </a:r>
                <a:endParaRPr lang="en-US" altLang="zh-CN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需要根节点发送专门通知消息，其它节点才会知道算法终止</a:t>
                </a:r>
                <a:endParaRPr lang="en-US" altLang="zh-CN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因为有子树在生成过程中放弃，不能准确计算消息数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分布式算法复杂度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空间复杂度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整个系统的空间复杂度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不一定等于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单个节点的空间复杂度乘以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时间复杂度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因为存在并发，整个系统的时间复杂度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一般不等于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单个节点的时间复杂度乘以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消息复杂度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消息大小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7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术语与约定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术语与约定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符号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表示未定义的值，用于比较时，它的值是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∞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表示某个节点在树中的深度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记录该节点是否被访问过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𝑁𝑒𝑖𝑔h𝑏𝑜𝑟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记录该节点的所有邻居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zh-CN" altLang="en-US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𝐶h𝑖𝑙𝑑𝑟𝑒𝑛</m:t>
                    </m:r>
                    <m:r>
                      <a:rPr lang="zh-CN" altLang="en-US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𝑈𝑛𝑟𝑒𝑙𝑎𝑡𝑒𝑑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分别记录每个节点的父节点、孩子节点、兄弟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无关节点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消息类型的约定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表示一个节点主动向邻居节点发送查询消息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𝐴𝐶𝐶𝐸𝑃𝑇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表示一个节点接受邻居节点的某个请求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表示一个节点拒绝邻居节点的某个请求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 r="-9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3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标记自己还没有加入生成树中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⟸0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因为自己还没有加入生成树中，所以深度为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⟸0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因为自己还没加入生成树中，所以还不知道父节点，因此，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记录自己的所有邻居节点，准备发送消息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3B16C98-8435-4EAC-84B8-7C39E62DE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726338"/>
            <a:ext cx="5039100" cy="22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59B783-9568-4FC1-BD88-7E9C16E0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6" y="1524379"/>
            <a:ext cx="8398501" cy="50145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4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4211961" y="1498264"/>
            <a:ext cx="4104456" cy="365125"/>
          </a:xfrm>
          <a:prstGeom prst="wedgeRectCallout">
            <a:avLst>
              <a:gd name="adj1" fmla="val -73393"/>
              <a:gd name="adj2" fmla="val 9875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根节点初始化：已加入生成树，深度为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880A9CBB-F613-4995-A2DA-CA5149FCB0CF}"/>
                  </a:ext>
                </a:extLst>
              </p:cNvPr>
              <p:cNvSpPr/>
              <p:nvPr/>
            </p:nvSpPr>
            <p:spPr>
              <a:xfrm>
                <a:off x="4415068" y="2060848"/>
                <a:ext cx="4477412" cy="365125"/>
              </a:xfrm>
              <a:prstGeom prst="wedgeRectCallout">
                <a:avLst>
                  <a:gd name="adj1" fmla="val -53345"/>
                  <a:gd name="adj2" fmla="val 22136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循环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𝑑𝑖𝑎𝑚𝑒𝑡𝑒𝑟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次，保证所有节点都能覆盖到</a:t>
                </a:r>
              </a:p>
            </p:txBody>
          </p:sp>
        </mc:Choice>
        <mc:Fallback xmlns=""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880A9CBB-F613-4995-A2DA-CA5149FCB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68" y="2060848"/>
                <a:ext cx="4477412" cy="365125"/>
              </a:xfrm>
              <a:prstGeom prst="wedgeRectCallout">
                <a:avLst>
                  <a:gd name="adj1" fmla="val -53345"/>
                  <a:gd name="adj2" fmla="val 221364"/>
                </a:avLst>
              </a:prstGeom>
              <a:blipFill>
                <a:blip r:embed="rId5"/>
                <a:stretch>
                  <a:fillRect t="-2994" r="-144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54EC6F2E-7973-47DC-A763-BE50AC0C402F}"/>
                  </a:ext>
                </a:extLst>
              </p:cNvPr>
              <p:cNvSpPr/>
              <p:nvPr/>
            </p:nvSpPr>
            <p:spPr>
              <a:xfrm>
                <a:off x="4880309" y="2962372"/>
                <a:ext cx="3796146" cy="365125"/>
              </a:xfrm>
              <a:prstGeom prst="wedgeRectCallout">
                <a:avLst>
                  <a:gd name="adj1" fmla="val -83680"/>
                  <a:gd name="adj2" fmla="val 90929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第一次收到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消息，加入生成树</a:t>
                </a:r>
              </a:p>
            </p:txBody>
          </p:sp>
        </mc:Choice>
        <mc:Fallback xmlns="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54EC6F2E-7973-47DC-A763-BE50AC0C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9" y="2962372"/>
                <a:ext cx="3796146" cy="365125"/>
              </a:xfrm>
              <a:prstGeom prst="wedgeRectCallout">
                <a:avLst>
                  <a:gd name="adj1" fmla="val -83680"/>
                  <a:gd name="adj2" fmla="val 90929"/>
                </a:avLst>
              </a:prstGeom>
              <a:blipFill>
                <a:blip r:embed="rId6"/>
                <a:stretch>
                  <a:fillRect t="-6742" r="-167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话气泡: 矩形 10">
                <a:extLst>
                  <a:ext uri="{FF2B5EF4-FFF2-40B4-BE49-F238E27FC236}">
                    <a16:creationId xmlns:a16="http://schemas.microsoft.com/office/drawing/2014/main" id="{1F452FDF-0507-4669-BC61-75A8056358A1}"/>
                  </a:ext>
                </a:extLst>
              </p:cNvPr>
              <p:cNvSpPr/>
              <p:nvPr/>
            </p:nvSpPr>
            <p:spPr>
              <a:xfrm>
                <a:off x="4880308" y="4709680"/>
                <a:ext cx="4161205" cy="365125"/>
              </a:xfrm>
              <a:prstGeom prst="wedgeRectCallout">
                <a:avLst>
                  <a:gd name="adj1" fmla="val -46044"/>
                  <a:gd name="adj2" fmla="val 85712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每一轮扩展一层，因此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𝑟𝑜𝑢𝑛𝑑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对话气泡: 矩形 10">
                <a:extLst>
                  <a:ext uri="{FF2B5EF4-FFF2-40B4-BE49-F238E27FC236}">
                    <a16:creationId xmlns:a16="http://schemas.microsoft.com/office/drawing/2014/main" id="{1F452FDF-0507-4669-BC61-75A805635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8" y="4709680"/>
                <a:ext cx="4161205" cy="365125"/>
              </a:xfrm>
              <a:prstGeom prst="wedgeRectCallout">
                <a:avLst>
                  <a:gd name="adj1" fmla="val -46044"/>
                  <a:gd name="adj2" fmla="val 85712"/>
                </a:avLst>
              </a:prstGeom>
              <a:blipFill>
                <a:blip r:embed="rId7"/>
                <a:stretch>
                  <a:fillRect l="-2332" t="-705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如何保证同步：怎么确定一个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𝑟𝑜𝑢𝑛𝑑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的执行已经结束了？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需要知道系统中时钟漂移和消息延迟的上界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以“时钟漂移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+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消息延迟”的上界作为时钟步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如何判定终止：算法何时结束？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每个加入生成树的节点沿着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路径向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𝑟𝑜𝑜𝑡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发送一个通知消息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与串行生成树算法的区别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串行算法保存所有节点的状态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串行算法知道何时结束一轮的计算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串行算法知道何时执行结束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得到一棵宽度优先搜索树（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BFS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本算法不是一个实用的算法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所有节点本地空间复杂度之和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与“网络直径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+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度”成正比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网络直径：判定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是否为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度：发送消息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算法在每条边至少发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条消息，最多发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条消息，消息数之和在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表示边数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父节点发展孩子节点发送一个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两个同层节点在不知对方已经加入生成树时，同时向对方发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036" r="-473" b="-1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1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例子展示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消息旁的数字表示消息在第几轮发送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粗线表示最终生成的树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F7E5226-CF7F-4C25-A1F8-26D60D43A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171423"/>
            <a:ext cx="7329601" cy="32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9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17833</TotalTime>
  <Words>1582</Words>
  <Application>Microsoft Office PowerPoint</Application>
  <PresentationFormat>全屏显示(4:3)</PresentationFormat>
  <Paragraphs>198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zheng xianqi</cp:lastModifiedBy>
  <cp:revision>1297</cp:revision>
  <dcterms:created xsi:type="dcterms:W3CDTF">2016-04-18T09:33:21Z</dcterms:created>
  <dcterms:modified xsi:type="dcterms:W3CDTF">2019-04-02T11:55:22Z</dcterms:modified>
</cp:coreProperties>
</file>