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531" r:id="rId4"/>
    <p:sldId id="492" r:id="rId5"/>
    <p:sldId id="509" r:id="rId6"/>
    <p:sldId id="532" r:id="rId7"/>
    <p:sldId id="534" r:id="rId8"/>
    <p:sldId id="535" r:id="rId9"/>
    <p:sldId id="536" r:id="rId10"/>
    <p:sldId id="537" r:id="rId11"/>
    <p:sldId id="540" r:id="rId12"/>
    <p:sldId id="539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8159" autoAdjust="0"/>
  </p:normalViewPr>
  <p:slideViewPr>
    <p:cSldViewPr>
      <p:cViewPr varScale="1">
        <p:scale>
          <a:sx n="101" d="100"/>
          <a:sy n="101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2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1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4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6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7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9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8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注意：可能的考试内容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69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6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讲：全局快照算法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52127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Lai-Yang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4564" y="764704"/>
            <a:ext cx="9247956" cy="60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算法原则（续）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每个白色进程记录它沿着每个通道发送和接收的白色消息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通道状态记录：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spcBef>
                <a:spcPts val="1800"/>
              </a:spcBef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总结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本地状态记录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收到第一个红色消息之前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通道状态记录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开始：程序执行即开始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截止：在一个通道上收到红色消息，则停止记录该通道的消息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优缺点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消息明确的分成两类，其中红色消息是未来消息，不用考虑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因为通道状态只记录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发送，但还没收到的消息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缺点：需要记录大量的白色消息</a:t>
            </a:r>
            <a:endParaRPr lang="en-US" altLang="zh-CN" sz="2000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AED189-F62A-4D01-BCA8-68509425A8E7}"/>
                  </a:ext>
                </a:extLst>
              </p:cNvPr>
              <p:cNvSpPr/>
              <p:nvPr/>
            </p:nvSpPr>
            <p:spPr>
              <a:xfrm>
                <a:off x="1794516" y="2204864"/>
                <a:ext cx="7241534" cy="39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通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道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/>
                        <m:t>上发送的白色消息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/>
                        <m:t>在通道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/>
                        <m:t>上接收的白色消息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AED189-F62A-4D01-BCA8-68509425A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16" y="2204864"/>
                <a:ext cx="7241534" cy="39722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08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73133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Lai-Yang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算法的改进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Mattern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64" y="856096"/>
                <a:ext cx="9247956" cy="5093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用计数器减少保存的消息数量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保存一个计数器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𝐶𝑜𝑢𝑛𝑡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，记录进程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在保存本地状态之前，发送和接收的白色消息之差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进程将自己的本地状态、计数器、记录本地状态之后接收到的白色消息，这三者发送给快照启动者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快照启动者计算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𝐶𝑜𝑢𝑛𝑡</m:t>
                            </m:r>
                          </m:e>
                          <m:sub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，如果快照启动者收到陆续到达的白色消息总数达到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𝐶𝑜𝑢𝑛𝑡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，则说明所有在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PAST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发送的白色消息都被接收了，这些后面陆续到达的白色消息就是通道状态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用向量时间将程序执行时空图分段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可以选定一个很大的向量时钟的值，保证上一个快照的所有事件在该时钟之前，下一个快照在该时钟之后，那么，各通道只需记录该向量时钟值之后的消息发送</a:t>
                </a: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4" y="856096"/>
                <a:ext cx="9247956" cy="5093184"/>
              </a:xfrm>
              <a:prstGeom prst="rect">
                <a:avLst/>
              </a:prstGeom>
              <a:blipFill>
                <a:blip r:embed="rId4"/>
                <a:stretch>
                  <a:fillRect l="-593" t="-1555" r="-461" b="-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49E886F-6095-4408-B37F-5223C159B12E}"/>
              </a:ext>
            </a:extLst>
          </p:cNvPr>
          <p:cNvCxnSpPr>
            <a:cxnSpLocks/>
          </p:cNvCxnSpPr>
          <p:nvPr/>
        </p:nvCxnSpPr>
        <p:spPr>
          <a:xfrm>
            <a:off x="6053834" y="6033526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C7CAC295-D675-47DF-920F-9474C03620E6}"/>
              </a:ext>
            </a:extLst>
          </p:cNvPr>
          <p:cNvSpPr/>
          <p:nvPr/>
        </p:nvSpPr>
        <p:spPr>
          <a:xfrm>
            <a:off x="7892495" y="5961518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4D0A82C-7425-474F-871C-C878913B1801}"/>
                  </a:ext>
                </a:extLst>
              </p:cNvPr>
              <p:cNvSpPr txBox="1"/>
              <p:nvPr/>
            </p:nvSpPr>
            <p:spPr>
              <a:xfrm>
                <a:off x="5652120" y="5895026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4D0A82C-7425-474F-871C-C878913B1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895026"/>
                <a:ext cx="329706" cy="369332"/>
              </a:xfrm>
              <a:prstGeom prst="rect">
                <a:avLst/>
              </a:prstGeom>
              <a:blipFill>
                <a:blip r:embed="rId5"/>
                <a:stretch>
                  <a:fillRect l="-22222" r="-74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2366F141-0C01-4FD6-994C-FE97069B727F}"/>
              </a:ext>
            </a:extLst>
          </p:cNvPr>
          <p:cNvSpPr/>
          <p:nvPr/>
        </p:nvSpPr>
        <p:spPr>
          <a:xfrm>
            <a:off x="7596336" y="5961518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E33C64E-DE63-4E01-9214-28DEB4678F6A}"/>
              </a:ext>
            </a:extLst>
          </p:cNvPr>
          <p:cNvCxnSpPr>
            <a:cxnSpLocks/>
          </p:cNvCxnSpPr>
          <p:nvPr/>
        </p:nvCxnSpPr>
        <p:spPr>
          <a:xfrm>
            <a:off x="6053834" y="6480784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D81E8EB2-B45C-4BFE-9B78-9405FC40F802}"/>
              </a:ext>
            </a:extLst>
          </p:cNvPr>
          <p:cNvSpPr/>
          <p:nvPr/>
        </p:nvSpPr>
        <p:spPr>
          <a:xfrm>
            <a:off x="8244408" y="6408776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21ED8B7-2A33-4FC3-9A9F-995416067B38}"/>
                  </a:ext>
                </a:extLst>
              </p:cNvPr>
              <p:cNvSpPr txBox="1"/>
              <p:nvPr/>
            </p:nvSpPr>
            <p:spPr>
              <a:xfrm>
                <a:off x="5652120" y="6198268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21ED8B7-2A33-4FC3-9A9F-99541606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6198268"/>
                <a:ext cx="354712" cy="399084"/>
              </a:xfrm>
              <a:prstGeom prst="rect">
                <a:avLst/>
              </a:prstGeom>
              <a:blipFill>
                <a:blip r:embed="rId6"/>
                <a:stretch>
                  <a:fillRect l="-20690" r="-1379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9A04C4-282C-4B2A-AC81-1F36D26EA35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958799" y="6098699"/>
            <a:ext cx="306700" cy="331168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CED1B18E-F476-4509-BCCC-A8555F329FDB}"/>
              </a:ext>
            </a:extLst>
          </p:cNvPr>
          <p:cNvSpPr/>
          <p:nvPr/>
        </p:nvSpPr>
        <p:spPr>
          <a:xfrm>
            <a:off x="6228184" y="641429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620793B-A539-442F-9800-7D485AAC4F71}"/>
              </a:ext>
            </a:extLst>
          </p:cNvPr>
          <p:cNvSpPr/>
          <p:nvPr/>
        </p:nvSpPr>
        <p:spPr>
          <a:xfrm>
            <a:off x="6236311" y="5967034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6BE6BB67-7D0E-41D6-B2F1-EAB78599FE4B}"/>
              </a:ext>
            </a:extLst>
          </p:cNvPr>
          <p:cNvSpPr/>
          <p:nvPr/>
        </p:nvSpPr>
        <p:spPr>
          <a:xfrm>
            <a:off x="6588224" y="641429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9CB008-B13A-407D-B6E0-133309CA335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308319" y="6106973"/>
            <a:ext cx="300996" cy="328410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2A0E43B-5A6B-4786-9E8E-8897C79AA21C}"/>
              </a:ext>
            </a:extLst>
          </p:cNvPr>
          <p:cNvCxnSpPr>
            <a:cxnSpLocks/>
          </p:cNvCxnSpPr>
          <p:nvPr/>
        </p:nvCxnSpPr>
        <p:spPr>
          <a:xfrm>
            <a:off x="7236296" y="5939586"/>
            <a:ext cx="0" cy="657766"/>
          </a:xfrm>
          <a:prstGeom prst="line">
            <a:avLst/>
          </a:prstGeom>
          <a:ln w="349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9ECC776-8595-456F-917A-34BB8D8EE323}"/>
              </a:ext>
            </a:extLst>
          </p:cNvPr>
          <p:cNvSpPr/>
          <p:nvPr/>
        </p:nvSpPr>
        <p:spPr>
          <a:xfrm>
            <a:off x="6682298" y="55980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向量时钟</a:t>
            </a:r>
          </a:p>
        </p:txBody>
      </p:sp>
    </p:spTree>
    <p:extLst>
      <p:ext uri="{BB962C8B-B14F-4D97-AF65-F5344CB8AC3E}">
        <p14:creationId xmlns:p14="http://schemas.microsoft.com/office/powerpoint/2010/main" val="332397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全局快照算法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一致性全局状态回顾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通道的快照算法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通道的快照算法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因果传递系统快照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6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全局快照算法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一致性全局状态回顾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通道的快照算法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通道的快照算法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因果传递系统快照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全局状态的应用场景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12068" y="862728"/>
            <a:ext cx="9031932" cy="587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故障恢复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分布式计算系统中故障频发，可采用检查点机制保证作业顺利完成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检查点：作业运行时周期性的保存所有进程的全局状态，一旦某个进程出现故障，可回退到最近保存的检查点，重新恢复执行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分布式调试的断点设置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调试分布式程序时，可在一个一致的全局状态出设置断点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死锁检测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找出一个一致的全局状态，检查其中是否包含死锁</a:t>
            </a: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7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一致的全局状态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56C0887D-8E51-4FA7-808C-D6F73FC5F5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85539"/>
                <a:ext cx="9108504" cy="1635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全局状态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是一致的，当且仅当它满足如下的条件：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56C0887D-8E51-4FA7-808C-D6F73FC5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85539"/>
                <a:ext cx="9108504" cy="1635349"/>
              </a:xfrm>
              <a:prstGeom prst="rect">
                <a:avLst/>
              </a:prstGeom>
              <a:blipFill>
                <a:blip r:embed="rId4"/>
                <a:stretch>
                  <a:fillRect l="-6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F75328-A75B-4C70-9529-C5B5C02CB2D3}"/>
                  </a:ext>
                </a:extLst>
              </p:cNvPr>
              <p:cNvSpPr txBox="1"/>
              <p:nvPr/>
            </p:nvSpPr>
            <p:spPr>
              <a:xfrm>
                <a:off x="352626" y="1976280"/>
                <a:ext cx="8474243" cy="516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)≰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2F75328-A75B-4C70-9529-C5B5C02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26" y="1976280"/>
                <a:ext cx="8474243" cy="516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B484EC11-31AB-4B84-8114-1EA482D8F162}"/>
              </a:ext>
            </a:extLst>
          </p:cNvPr>
          <p:cNvSpPr/>
          <p:nvPr/>
        </p:nvSpPr>
        <p:spPr>
          <a:xfrm>
            <a:off x="501185" y="2587914"/>
            <a:ext cx="8094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辅助理解：</a:t>
            </a:r>
            <a:endParaRPr lang="en-US" altLang="zh-CN" sz="2400" b="1" kern="0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800082" lvl="1" indent="-342900">
              <a:buFont typeface="Wingdings" panose="05000000000000000000" pitchFamily="2" charset="2"/>
              <a:buChar char="ü"/>
            </a:pPr>
            <a:r>
              <a:rPr lang="zh-CN" altLang="en-US" sz="2400" b="1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上式说明，一个进程在记录自己的状态之后发送的消息，不能纳入全局状态包含的信道状态；该消息的接收操作，也不能纳入目标进程的本地状态。否则就会不一致，因为全局状态中记录了未来事件产生的效果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E839B8-FCE3-4734-A581-31D52A2C4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645" y="4571761"/>
            <a:ext cx="4842134" cy="1881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D00BFFAB-1798-4CCD-801D-27FC235794A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4643769"/>
                <a:ext cx="5516904" cy="2894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举例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状态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000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不一致</a:t>
                </a:r>
                <a:endParaRPr lang="en-US" altLang="zh-CN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状态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sz="2000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𝐿𝑆</m:t>
                            </m:r>
                          </m:e>
                          <m:sub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000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2000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一致的</a:t>
                </a:r>
                <a:endParaRPr lang="en-US" altLang="en-US" sz="2000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D00BFFAB-1798-4CCD-801D-27FC2357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4643769"/>
                <a:ext cx="5516904" cy="2894055"/>
              </a:xfrm>
              <a:prstGeom prst="rect">
                <a:avLst/>
              </a:prstGeom>
              <a:blipFill>
                <a:blip r:embed="rId7"/>
                <a:stretch>
                  <a:fillRect l="-994" t="-2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4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通信的顺序模型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信道运行为一个先进先出的队列模型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非</a:t>
                </a:r>
                <a:r>
                  <a:rPr lang="en-US" altLang="zh-CN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FIFO</a:t>
                </a: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信道为一个集合，发送者向里面添加消息，接受者在里面移除消息，添加和移除是无序的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spcBef>
                    <a:spcPts val="1200"/>
                  </a:spcBef>
                  <a:buClr>
                    <a:srgbClr val="006666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因果依赖模型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对任意两个发向同一进程的消息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，假设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𝑆𝑒𝑛𝑑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𝑆𝑒𝑛𝑑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𝑅𝑒𝑐𝑣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𝑅𝑒𝑐𝑣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以上表明，对于发向同一进程的两个消息，如果它们的发送操作是有依赖顺序的，那么接收操作的顺序必须与发送顺序一致，否则可能产生错误的结果</a:t>
                </a:r>
                <a:endParaRPr lang="en-US" altLang="zh-CN" kern="0" dirty="0">
                  <a:solidFill>
                    <a:srgbClr val="003366"/>
                  </a:solidFill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4C3602A-D7BF-4EEF-BE6F-827C56FBC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956173"/>
                <a:ext cx="9108504" cy="5785939"/>
              </a:xfrm>
              <a:prstGeom prst="rect">
                <a:avLst/>
              </a:prstGeom>
              <a:blipFill>
                <a:blip r:embed="rId4"/>
                <a:stretch>
                  <a:fillRect l="-602" t="-14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13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73133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Chandy-Lamport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64" y="764704"/>
                <a:ext cx="9247956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基本步骤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发起者进程向自己的每个外出通道发送一个快照记录标志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每个接收到标志的进程分别执行标记发送规则和标记接收规则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其中，标记发送规则蕴含向其它进程进一步发送快照记录标志，最终将快照记录标志广播到所有进程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标记发送规则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的记录自己的本地状态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向每个外出通道发送“快照记录标志”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注意：在“记录本地状态”和“向外出通道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发送快照记录标志”这两个动作之间，进程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不能向通道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发送任何计算消息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4" y="764704"/>
                <a:ext cx="9247956" cy="5879384"/>
              </a:xfrm>
              <a:prstGeom prst="rect">
                <a:avLst/>
              </a:prstGeom>
              <a:blipFill>
                <a:blip r:embed="rId4"/>
                <a:stretch>
                  <a:fillRect l="-593" t="-1347" r="-1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38712A-7D38-40CF-863A-91DBE3EB5A2E}"/>
              </a:ext>
            </a:extLst>
          </p:cNvPr>
          <p:cNvCxnSpPr>
            <a:cxnSpLocks/>
          </p:cNvCxnSpPr>
          <p:nvPr/>
        </p:nvCxnSpPr>
        <p:spPr>
          <a:xfrm>
            <a:off x="1691680" y="5463542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7038EAA-6ABB-4E7A-BA19-AC943101C95A}"/>
              </a:ext>
            </a:extLst>
          </p:cNvPr>
          <p:cNvSpPr/>
          <p:nvPr/>
        </p:nvSpPr>
        <p:spPr>
          <a:xfrm>
            <a:off x="3347864" y="539153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F1FD2103-67FA-4697-B1D1-DE8653E11CE8}"/>
              </a:ext>
            </a:extLst>
          </p:cNvPr>
          <p:cNvSpPr/>
          <p:nvPr/>
        </p:nvSpPr>
        <p:spPr>
          <a:xfrm>
            <a:off x="5148064" y="5391534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141234-A9B0-4EB7-B43F-4AABA2A3F10A}"/>
                  </a:ext>
                </a:extLst>
              </p:cNvPr>
              <p:cNvSpPr txBox="1"/>
              <p:nvPr/>
            </p:nvSpPr>
            <p:spPr>
              <a:xfrm>
                <a:off x="1289966" y="5325042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141234-A9B0-4EB7-B43F-4AABA2A3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66" y="5325042"/>
                <a:ext cx="329706" cy="369332"/>
              </a:xfrm>
              <a:prstGeom prst="rect">
                <a:avLst/>
              </a:prstGeom>
              <a:blipFill>
                <a:blip r:embed="rId5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3F417E3-414B-45B2-98C0-A0F793FDAAFC}"/>
              </a:ext>
            </a:extLst>
          </p:cNvPr>
          <p:cNvSpPr/>
          <p:nvPr/>
        </p:nvSpPr>
        <p:spPr>
          <a:xfrm>
            <a:off x="2123728" y="5391534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FDB82E-17DF-4C4D-8F6C-14E8245FE32D}"/>
                  </a:ext>
                </a:extLst>
              </p:cNvPr>
              <p:cNvSpPr/>
              <p:nvPr/>
            </p:nvSpPr>
            <p:spPr>
              <a:xfrm>
                <a:off x="4646850" y="4941168"/>
                <a:ext cx="171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𝑠𝑒𝑛𝑑</m:t>
                      </m:r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FDB82E-17DF-4C4D-8F6C-14E8245FE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50" y="4941168"/>
                <a:ext cx="171348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D4CCA73-F25E-4614-8E9D-C18E58F58460}"/>
                  </a:ext>
                </a:extLst>
              </p:cNvPr>
              <p:cNvSpPr/>
              <p:nvPr/>
            </p:nvSpPr>
            <p:spPr>
              <a:xfrm>
                <a:off x="1720653" y="4986198"/>
                <a:ext cx="613373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D4CCA73-F25E-4614-8E9D-C18E58F58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53" y="4986198"/>
                <a:ext cx="613373" cy="370358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B2962B-A225-4C2C-8ED7-1C37A1EF6880}"/>
                  </a:ext>
                </a:extLst>
              </p:cNvPr>
              <p:cNvSpPr/>
              <p:nvPr/>
            </p:nvSpPr>
            <p:spPr>
              <a:xfrm>
                <a:off x="2682311" y="5009145"/>
                <a:ext cx="1122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𝑠𝑒𝑛𝑑</m:t>
                      </m:r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B2962B-A225-4C2C-8ED7-1C37A1EF6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311" y="5009145"/>
                <a:ext cx="112248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10EAF1-80AD-47BE-AF14-729D52E2E721}"/>
              </a:ext>
            </a:extLst>
          </p:cNvPr>
          <p:cNvCxnSpPr>
            <a:cxnSpLocks/>
          </p:cNvCxnSpPr>
          <p:nvPr/>
        </p:nvCxnSpPr>
        <p:spPr>
          <a:xfrm>
            <a:off x="1691680" y="6087780"/>
            <a:ext cx="475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B109A482-B7FC-4358-B3A9-B81AE94781C5}"/>
              </a:ext>
            </a:extLst>
          </p:cNvPr>
          <p:cNvSpPr/>
          <p:nvPr/>
        </p:nvSpPr>
        <p:spPr>
          <a:xfrm>
            <a:off x="3779912" y="6015772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AAD94F82-0C79-4667-9E6A-188097C21AA5}"/>
              </a:ext>
            </a:extLst>
          </p:cNvPr>
          <p:cNvSpPr/>
          <p:nvPr/>
        </p:nvSpPr>
        <p:spPr>
          <a:xfrm>
            <a:off x="5499977" y="6015772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25DD1A-9AE9-472E-B093-DE01DC8A253C}"/>
                  </a:ext>
                </a:extLst>
              </p:cNvPr>
              <p:cNvSpPr txBox="1"/>
              <p:nvPr/>
            </p:nvSpPr>
            <p:spPr>
              <a:xfrm>
                <a:off x="1289966" y="5949280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25DD1A-9AE9-472E-B093-DE01DC8A2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66" y="5949280"/>
                <a:ext cx="354712" cy="399084"/>
              </a:xfrm>
              <a:prstGeom prst="rect">
                <a:avLst/>
              </a:prstGeom>
              <a:blipFill>
                <a:blip r:embed="rId9"/>
                <a:stretch>
                  <a:fillRect l="-20690" r="-12069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8D7E44-5932-4667-8910-B95B0E7054DA}"/>
                  </a:ext>
                </a:extLst>
              </p:cNvPr>
              <p:cNvSpPr/>
              <p:nvPr/>
            </p:nvSpPr>
            <p:spPr>
              <a:xfrm>
                <a:off x="5139937" y="6165304"/>
                <a:ext cx="1679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𝑟𝑒𝑐𝑣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8D7E44-5932-4667-8910-B95B0E705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37" y="6165304"/>
                <a:ext cx="167924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7FF0A96-B677-4854-954D-6D44864C0B26}"/>
                  </a:ext>
                </a:extLst>
              </p:cNvPr>
              <p:cNvSpPr/>
              <p:nvPr/>
            </p:nvSpPr>
            <p:spPr>
              <a:xfrm>
                <a:off x="3411745" y="6156012"/>
                <a:ext cx="10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𝑟𝑒𝑐𝑣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7FF0A96-B677-4854-954D-6D44864C0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745" y="6156012"/>
                <a:ext cx="108824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61D94A-BC7E-4A9C-BF19-28980A0F326D}"/>
              </a:ext>
            </a:extLst>
          </p:cNvPr>
          <p:cNvCxnSpPr>
            <a:cxnSpLocks/>
          </p:cNvCxnSpPr>
          <p:nvPr/>
        </p:nvCxnSpPr>
        <p:spPr>
          <a:xfrm>
            <a:off x="3491880" y="5531473"/>
            <a:ext cx="288032" cy="484299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55B4F5-AA18-46AA-9BC2-8B26CC0EAD35}"/>
              </a:ext>
            </a:extLst>
          </p:cNvPr>
          <p:cNvCxnSpPr>
            <a:cxnSpLocks/>
          </p:cNvCxnSpPr>
          <p:nvPr/>
        </p:nvCxnSpPr>
        <p:spPr>
          <a:xfrm>
            <a:off x="5214368" y="5528715"/>
            <a:ext cx="288032" cy="484299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0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73133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Chandy-Lamport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64" y="818394"/>
                <a:ext cx="9247956" cy="3690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标记接收规则：进程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在流入通道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收到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Marker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标志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还未记录自己的本地状态，则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记录通道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的消息状态为空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为什么消息状态为空？结合下面左图解释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执行标记发送规则，将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Marker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标志扩散到其它进程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开始记录其它各流入通道的消息</a:t>
                </a:r>
                <a:r>
                  <a:rPr lang="zh-CN" altLang="en-US" sz="1800" kern="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（为什么此时开始记录，结合下右图解释）</a:t>
                </a:r>
                <a:endParaRPr lang="en-US" altLang="zh-CN" sz="1800" kern="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否则（说明进程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已经从其它流入通道收到了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Marker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标志）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将通道</a:t>
                </a:r>
                <a14:m>
                  <m:oMath xmlns:m="http://schemas.openxmlformats.org/officeDocument/2006/math">
                    <m:r>
                      <a:rPr lang="en-US" altLang="zh-CN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上收集的消息作为该通道的状态，即：消息收集截止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4" y="818394"/>
                <a:ext cx="9247956" cy="3690726"/>
              </a:xfrm>
              <a:prstGeom prst="rect">
                <a:avLst/>
              </a:prstGeom>
              <a:blipFill>
                <a:blip r:embed="rId4"/>
                <a:stretch>
                  <a:fillRect l="-593" t="-2145" r="-3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38712A-7D38-40CF-863A-91DBE3EB5A2E}"/>
              </a:ext>
            </a:extLst>
          </p:cNvPr>
          <p:cNvCxnSpPr>
            <a:cxnSpLocks/>
          </p:cNvCxnSpPr>
          <p:nvPr/>
        </p:nvCxnSpPr>
        <p:spPr>
          <a:xfrm>
            <a:off x="1187624" y="5463542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F1FD2103-67FA-4697-B1D1-DE8653E11CE8}"/>
              </a:ext>
            </a:extLst>
          </p:cNvPr>
          <p:cNvSpPr/>
          <p:nvPr/>
        </p:nvSpPr>
        <p:spPr>
          <a:xfrm>
            <a:off x="2696950" y="539153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141234-A9B0-4EB7-B43F-4AABA2A3F10A}"/>
                  </a:ext>
                </a:extLst>
              </p:cNvPr>
              <p:cNvSpPr txBox="1"/>
              <p:nvPr/>
            </p:nvSpPr>
            <p:spPr>
              <a:xfrm>
                <a:off x="755576" y="5325042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141234-A9B0-4EB7-B43F-4AABA2A3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25042"/>
                <a:ext cx="329706" cy="369332"/>
              </a:xfrm>
              <a:prstGeom prst="rect">
                <a:avLst/>
              </a:prstGeom>
              <a:blipFill>
                <a:blip r:embed="rId5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3F417E3-414B-45B2-98C0-A0F793FDAAFC}"/>
              </a:ext>
            </a:extLst>
          </p:cNvPr>
          <p:cNvSpPr/>
          <p:nvPr/>
        </p:nvSpPr>
        <p:spPr>
          <a:xfrm>
            <a:off x="1945013" y="539153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FDB82E-17DF-4C4D-8F6C-14E8245FE32D}"/>
                  </a:ext>
                </a:extLst>
              </p:cNvPr>
              <p:cNvSpPr/>
              <p:nvPr/>
            </p:nvSpPr>
            <p:spPr>
              <a:xfrm>
                <a:off x="2195736" y="4941168"/>
                <a:ext cx="171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𝑠𝑒𝑛𝑑</m:t>
                      </m:r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FDB82E-17DF-4C4D-8F6C-14E8245FE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941168"/>
                <a:ext cx="171348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D4CCA73-F25E-4614-8E9D-C18E58F58460}"/>
                  </a:ext>
                </a:extLst>
              </p:cNvPr>
              <p:cNvSpPr/>
              <p:nvPr/>
            </p:nvSpPr>
            <p:spPr>
              <a:xfrm>
                <a:off x="1619672" y="4986198"/>
                <a:ext cx="613373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D4CCA73-F25E-4614-8E9D-C18E58F58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986198"/>
                <a:ext cx="613373" cy="370358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10EAF1-80AD-47BE-AF14-729D52E2E721}"/>
              </a:ext>
            </a:extLst>
          </p:cNvPr>
          <p:cNvCxnSpPr>
            <a:cxnSpLocks/>
          </p:cNvCxnSpPr>
          <p:nvPr/>
        </p:nvCxnSpPr>
        <p:spPr>
          <a:xfrm>
            <a:off x="1187624" y="6087780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AAD94F82-0C79-4667-9E6A-188097C21AA5}"/>
              </a:ext>
            </a:extLst>
          </p:cNvPr>
          <p:cNvSpPr/>
          <p:nvPr/>
        </p:nvSpPr>
        <p:spPr>
          <a:xfrm>
            <a:off x="3048863" y="6015772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25DD1A-9AE9-472E-B093-DE01DC8A253C}"/>
                  </a:ext>
                </a:extLst>
              </p:cNvPr>
              <p:cNvSpPr txBox="1"/>
              <p:nvPr/>
            </p:nvSpPr>
            <p:spPr>
              <a:xfrm>
                <a:off x="755576" y="5949280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325DD1A-9AE9-472E-B093-DE01DC8A2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949280"/>
                <a:ext cx="354712" cy="399084"/>
              </a:xfrm>
              <a:prstGeom prst="rect">
                <a:avLst/>
              </a:prstGeom>
              <a:blipFill>
                <a:blip r:embed="rId8"/>
                <a:stretch>
                  <a:fillRect l="-20690" r="-12069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8D7E44-5932-4667-8910-B95B0E7054DA}"/>
                  </a:ext>
                </a:extLst>
              </p:cNvPr>
              <p:cNvSpPr/>
              <p:nvPr/>
            </p:nvSpPr>
            <p:spPr>
              <a:xfrm>
                <a:off x="2688823" y="6165304"/>
                <a:ext cx="1679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𝑟𝑒𝑐𝑣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8D7E44-5932-4667-8910-B95B0E705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23" y="6165304"/>
                <a:ext cx="167924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55B4F5-AA18-46AA-9BC2-8B26CC0EAD35}"/>
              </a:ext>
            </a:extLst>
          </p:cNvPr>
          <p:cNvCxnSpPr>
            <a:cxnSpLocks/>
          </p:cNvCxnSpPr>
          <p:nvPr/>
        </p:nvCxnSpPr>
        <p:spPr>
          <a:xfrm>
            <a:off x="2763254" y="5528715"/>
            <a:ext cx="288032" cy="48429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C193BF-8AAA-4152-8550-A7479C7D50BE}"/>
              </a:ext>
            </a:extLst>
          </p:cNvPr>
          <p:cNvCxnSpPr>
            <a:cxnSpLocks/>
          </p:cNvCxnSpPr>
          <p:nvPr/>
        </p:nvCxnSpPr>
        <p:spPr>
          <a:xfrm>
            <a:off x="5712039" y="5463542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59B310D9-0AEB-4E0C-A4D2-CDD5F0512979}"/>
              </a:ext>
            </a:extLst>
          </p:cNvPr>
          <p:cNvSpPr/>
          <p:nvPr/>
        </p:nvSpPr>
        <p:spPr>
          <a:xfrm>
            <a:off x="6717309" y="539153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5299307-E066-458C-81F6-D040A46C13AC}"/>
                  </a:ext>
                </a:extLst>
              </p:cNvPr>
              <p:cNvSpPr txBox="1"/>
              <p:nvPr/>
            </p:nvSpPr>
            <p:spPr>
              <a:xfrm>
                <a:off x="5310325" y="5325042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5299307-E066-458C-81F6-D040A46C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25" y="5325042"/>
                <a:ext cx="329706" cy="369332"/>
              </a:xfrm>
              <a:prstGeom prst="rect">
                <a:avLst/>
              </a:prstGeom>
              <a:blipFill>
                <a:blip r:embed="rId10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EDD426A-614C-4A61-896A-33B3D2CB172C}"/>
              </a:ext>
            </a:extLst>
          </p:cNvPr>
          <p:cNvSpPr/>
          <p:nvPr/>
        </p:nvSpPr>
        <p:spPr>
          <a:xfrm>
            <a:off x="6144087" y="5391534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1091986-C7F9-4FFB-8A13-8EC24AEC1349}"/>
                  </a:ext>
                </a:extLst>
              </p:cNvPr>
              <p:cNvSpPr/>
              <p:nvPr/>
            </p:nvSpPr>
            <p:spPr>
              <a:xfrm>
                <a:off x="6216095" y="4941168"/>
                <a:ext cx="171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𝑠𝑒𝑛𝑑</m:t>
                      </m:r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1091986-C7F9-4FFB-8A13-8EC24AEC1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95" y="4941168"/>
                <a:ext cx="1713482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00FFE09-2906-4C36-BE04-D2A90CAC35CF}"/>
                  </a:ext>
                </a:extLst>
              </p:cNvPr>
              <p:cNvSpPr/>
              <p:nvPr/>
            </p:nvSpPr>
            <p:spPr>
              <a:xfrm>
                <a:off x="5741012" y="4986198"/>
                <a:ext cx="613373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00FFE09-2906-4C36-BE04-D2A90CAC3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12" y="4986198"/>
                <a:ext cx="613373" cy="370358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2978DA7-1156-4CDA-B6AD-7AF09613BF73}"/>
              </a:ext>
            </a:extLst>
          </p:cNvPr>
          <p:cNvCxnSpPr>
            <a:cxnSpLocks/>
          </p:cNvCxnSpPr>
          <p:nvPr/>
        </p:nvCxnSpPr>
        <p:spPr>
          <a:xfrm>
            <a:off x="5712039" y="6087780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9594F967-4E24-4771-AFD2-DD9E81442995}"/>
              </a:ext>
            </a:extLst>
          </p:cNvPr>
          <p:cNvSpPr/>
          <p:nvPr/>
        </p:nvSpPr>
        <p:spPr>
          <a:xfrm>
            <a:off x="7069222" y="6015772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5F000B-9FAE-4CA9-A515-92765C99398F}"/>
                  </a:ext>
                </a:extLst>
              </p:cNvPr>
              <p:cNvSpPr txBox="1"/>
              <p:nvPr/>
            </p:nvSpPr>
            <p:spPr>
              <a:xfrm>
                <a:off x="5310325" y="5949280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5F000B-9FAE-4CA9-A515-92765C99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25" y="5949280"/>
                <a:ext cx="354712" cy="399084"/>
              </a:xfrm>
              <a:prstGeom prst="rect">
                <a:avLst/>
              </a:prstGeom>
              <a:blipFill>
                <a:blip r:embed="rId13"/>
                <a:stretch>
                  <a:fillRect l="-20690" r="-1379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A3B054F-875A-4364-A300-4883B5DA82B1}"/>
                  </a:ext>
                </a:extLst>
              </p:cNvPr>
              <p:cNvSpPr/>
              <p:nvPr/>
            </p:nvSpPr>
            <p:spPr>
              <a:xfrm>
                <a:off x="6709182" y="6165304"/>
                <a:ext cx="1679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𝑟𝑒𝑐𝑣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A3B054F-875A-4364-A300-4883B5DA8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82" y="6165304"/>
                <a:ext cx="167924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06F020E-C031-4E2F-8A11-12D76F8852C9}"/>
              </a:ext>
            </a:extLst>
          </p:cNvPr>
          <p:cNvCxnSpPr>
            <a:cxnSpLocks/>
          </p:cNvCxnSpPr>
          <p:nvPr/>
        </p:nvCxnSpPr>
        <p:spPr>
          <a:xfrm>
            <a:off x="6783613" y="5528715"/>
            <a:ext cx="288032" cy="48429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2B927EAB-4579-4F85-BFC8-1CCE06F2A2F9}"/>
              </a:ext>
            </a:extLst>
          </p:cNvPr>
          <p:cNvSpPr/>
          <p:nvPr/>
        </p:nvSpPr>
        <p:spPr>
          <a:xfrm>
            <a:off x="1403648" y="5397050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2074009A-2DBA-4CB9-9F14-273CC703D708}"/>
              </a:ext>
            </a:extLst>
          </p:cNvPr>
          <p:cNvSpPr/>
          <p:nvPr/>
        </p:nvSpPr>
        <p:spPr>
          <a:xfrm>
            <a:off x="1755561" y="6021288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7B72666-BA64-4CF2-B786-742EA614425C}"/>
              </a:ext>
            </a:extLst>
          </p:cNvPr>
          <p:cNvCxnSpPr>
            <a:cxnSpLocks/>
          </p:cNvCxnSpPr>
          <p:nvPr/>
        </p:nvCxnSpPr>
        <p:spPr>
          <a:xfrm>
            <a:off x="1475656" y="5536989"/>
            <a:ext cx="288032" cy="484299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2AC76601-DC1D-4A2E-8E29-20999427C183}"/>
              </a:ext>
            </a:extLst>
          </p:cNvPr>
          <p:cNvSpPr/>
          <p:nvPr/>
        </p:nvSpPr>
        <p:spPr>
          <a:xfrm>
            <a:off x="5886389" y="6021288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2E9D5F1-DC6A-4493-AF75-B3A80E39158D}"/>
                  </a:ext>
                </a:extLst>
              </p:cNvPr>
              <p:cNvSpPr/>
              <p:nvPr/>
            </p:nvSpPr>
            <p:spPr>
              <a:xfrm>
                <a:off x="5670365" y="6154986"/>
                <a:ext cx="621003" cy="43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2E9D5F1-DC6A-4493-AF75-B3A80E391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365" y="6154986"/>
                <a:ext cx="621003" cy="434221"/>
              </a:xfrm>
              <a:prstGeom prst="rect">
                <a:avLst/>
              </a:prstGeom>
              <a:blipFill>
                <a:blip r:embed="rId1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AFC5014D-A481-4BA5-B985-3B34D51A8045}"/>
              </a:ext>
            </a:extLst>
          </p:cNvPr>
          <p:cNvSpPr/>
          <p:nvPr/>
        </p:nvSpPr>
        <p:spPr>
          <a:xfrm>
            <a:off x="5894516" y="5397050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F89F9396-0D22-4F98-BE32-55E377E3649A}"/>
              </a:ext>
            </a:extLst>
          </p:cNvPr>
          <p:cNvSpPr/>
          <p:nvPr/>
        </p:nvSpPr>
        <p:spPr>
          <a:xfrm>
            <a:off x="6246429" y="6021288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E154760-086B-4509-A673-45C8F7016740}"/>
              </a:ext>
            </a:extLst>
          </p:cNvPr>
          <p:cNvCxnSpPr>
            <a:cxnSpLocks/>
          </p:cNvCxnSpPr>
          <p:nvPr/>
        </p:nvCxnSpPr>
        <p:spPr>
          <a:xfrm>
            <a:off x="5966524" y="5536989"/>
            <a:ext cx="288032" cy="484299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73133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Chandy-Lamport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64" y="818393"/>
                <a:ext cx="9031486" cy="4221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总结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本地状态记录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第一次从某个流入通道收到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Marker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标志就立即记录本地状态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通道状态记录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开始：记录本地状态后，立即开始记录各流入通道的消息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截止：在一个通道上收到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Marker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标志，则停止记录该通道的消息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1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复杂度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算法记录需要个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的时间，其中，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是网络中的边数，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是网络的直径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所谓网络：是指进程、以及进程之间的消息通道组成的有向图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4" y="818393"/>
                <a:ext cx="9031486" cy="4221241"/>
              </a:xfrm>
              <a:prstGeom prst="rect">
                <a:avLst/>
              </a:prstGeom>
              <a:blipFill>
                <a:blip r:embed="rId4"/>
                <a:stretch>
                  <a:fillRect l="-608" t="-1876" r="-4389" b="-14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C193BF-8AAA-4152-8550-A7479C7D50BE}"/>
              </a:ext>
            </a:extLst>
          </p:cNvPr>
          <p:cNvCxnSpPr>
            <a:cxnSpLocks/>
          </p:cNvCxnSpPr>
          <p:nvPr/>
        </p:nvCxnSpPr>
        <p:spPr>
          <a:xfrm>
            <a:off x="3407783" y="5543695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59B310D9-0AEB-4E0C-A4D2-CDD5F0512979}"/>
              </a:ext>
            </a:extLst>
          </p:cNvPr>
          <p:cNvSpPr/>
          <p:nvPr/>
        </p:nvSpPr>
        <p:spPr>
          <a:xfrm>
            <a:off x="4413053" y="5471687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5299307-E066-458C-81F6-D040A46C13AC}"/>
                  </a:ext>
                </a:extLst>
              </p:cNvPr>
              <p:cNvSpPr txBox="1"/>
              <p:nvPr/>
            </p:nvSpPr>
            <p:spPr>
              <a:xfrm>
                <a:off x="3006069" y="5405195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5299307-E066-458C-81F6-D040A46C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9" y="5405195"/>
                <a:ext cx="329706" cy="369332"/>
              </a:xfrm>
              <a:prstGeom prst="rect">
                <a:avLst/>
              </a:prstGeom>
              <a:blipFill>
                <a:blip r:embed="rId5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EDD426A-614C-4A61-896A-33B3D2CB172C}"/>
              </a:ext>
            </a:extLst>
          </p:cNvPr>
          <p:cNvSpPr/>
          <p:nvPr/>
        </p:nvSpPr>
        <p:spPr>
          <a:xfrm>
            <a:off x="3839831" y="5471687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1091986-C7F9-4FFB-8A13-8EC24AEC1349}"/>
                  </a:ext>
                </a:extLst>
              </p:cNvPr>
              <p:cNvSpPr/>
              <p:nvPr/>
            </p:nvSpPr>
            <p:spPr>
              <a:xfrm>
                <a:off x="4154662" y="5075892"/>
                <a:ext cx="171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𝑠𝑒𝑛𝑑</m:t>
                      </m:r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1091986-C7F9-4FFB-8A13-8EC24AEC1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62" y="5075892"/>
                <a:ext cx="171348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00FFE09-2906-4C36-BE04-D2A90CAC35CF}"/>
                  </a:ext>
                </a:extLst>
              </p:cNvPr>
              <p:cNvSpPr/>
              <p:nvPr/>
            </p:nvSpPr>
            <p:spPr>
              <a:xfrm>
                <a:off x="3670595" y="5066351"/>
                <a:ext cx="613373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00FFE09-2906-4C36-BE04-D2A90CAC3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95" y="5066351"/>
                <a:ext cx="613373" cy="370358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2978DA7-1156-4CDA-B6AD-7AF09613BF73}"/>
              </a:ext>
            </a:extLst>
          </p:cNvPr>
          <p:cNvCxnSpPr>
            <a:cxnSpLocks/>
          </p:cNvCxnSpPr>
          <p:nvPr/>
        </p:nvCxnSpPr>
        <p:spPr>
          <a:xfrm>
            <a:off x="3407783" y="6167933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9594F967-4E24-4771-AFD2-DD9E81442995}"/>
              </a:ext>
            </a:extLst>
          </p:cNvPr>
          <p:cNvSpPr/>
          <p:nvPr/>
        </p:nvSpPr>
        <p:spPr>
          <a:xfrm>
            <a:off x="4764966" y="6095925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5F000B-9FAE-4CA9-A515-92765C99398F}"/>
                  </a:ext>
                </a:extLst>
              </p:cNvPr>
              <p:cNvSpPr txBox="1"/>
              <p:nvPr/>
            </p:nvSpPr>
            <p:spPr>
              <a:xfrm>
                <a:off x="3006069" y="6029433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B5F000B-9FAE-4CA9-A515-92765C99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9" y="6029433"/>
                <a:ext cx="354712" cy="399084"/>
              </a:xfrm>
              <a:prstGeom prst="rect">
                <a:avLst/>
              </a:prstGeom>
              <a:blipFill>
                <a:blip r:embed="rId8"/>
                <a:stretch>
                  <a:fillRect l="-20690" r="-1379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A3B054F-875A-4364-A300-4883B5DA82B1}"/>
                  </a:ext>
                </a:extLst>
              </p:cNvPr>
              <p:cNvSpPr/>
              <p:nvPr/>
            </p:nvSpPr>
            <p:spPr>
              <a:xfrm>
                <a:off x="4404926" y="6245457"/>
                <a:ext cx="1679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𝑟𝑒𝑐𝑣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A3B054F-875A-4364-A300-4883B5DA8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26" y="6245457"/>
                <a:ext cx="167924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06F020E-C031-4E2F-8A11-12D76F8852C9}"/>
              </a:ext>
            </a:extLst>
          </p:cNvPr>
          <p:cNvCxnSpPr>
            <a:cxnSpLocks/>
          </p:cNvCxnSpPr>
          <p:nvPr/>
        </p:nvCxnSpPr>
        <p:spPr>
          <a:xfrm>
            <a:off x="4479357" y="5608868"/>
            <a:ext cx="288032" cy="48429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2AC76601-DC1D-4A2E-8E29-20999427C183}"/>
              </a:ext>
            </a:extLst>
          </p:cNvPr>
          <p:cNvSpPr/>
          <p:nvPr/>
        </p:nvSpPr>
        <p:spPr>
          <a:xfrm>
            <a:off x="3582133" y="6101441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2E9D5F1-DC6A-4493-AF75-B3A80E39158D}"/>
                  </a:ext>
                </a:extLst>
              </p:cNvPr>
              <p:cNvSpPr/>
              <p:nvPr/>
            </p:nvSpPr>
            <p:spPr>
              <a:xfrm>
                <a:off x="3366109" y="6235139"/>
                <a:ext cx="621003" cy="43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2E9D5F1-DC6A-4493-AF75-B3A80E391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09" y="6235139"/>
                <a:ext cx="621003" cy="434221"/>
              </a:xfrm>
              <a:prstGeom prst="rect">
                <a:avLst/>
              </a:prstGeom>
              <a:blipFill>
                <a:blip r:embed="rId10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AFC5014D-A481-4BA5-B985-3B34D51A8045}"/>
              </a:ext>
            </a:extLst>
          </p:cNvPr>
          <p:cNvSpPr/>
          <p:nvPr/>
        </p:nvSpPr>
        <p:spPr>
          <a:xfrm>
            <a:off x="3590260" y="5477203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F89F9396-0D22-4F98-BE32-55E377E3649A}"/>
              </a:ext>
            </a:extLst>
          </p:cNvPr>
          <p:cNvSpPr/>
          <p:nvPr/>
        </p:nvSpPr>
        <p:spPr>
          <a:xfrm>
            <a:off x="3942173" y="6101441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E154760-086B-4509-A673-45C8F7016740}"/>
              </a:ext>
            </a:extLst>
          </p:cNvPr>
          <p:cNvCxnSpPr>
            <a:cxnSpLocks/>
          </p:cNvCxnSpPr>
          <p:nvPr/>
        </p:nvCxnSpPr>
        <p:spPr>
          <a:xfrm>
            <a:off x="3662268" y="5617142"/>
            <a:ext cx="288032" cy="484299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73133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Lai-Yang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（非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4564" y="764704"/>
            <a:ext cx="9247956" cy="509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非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FIFO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通道的挑战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先于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Marker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标志发送的消息，有可能后于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Marker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标志到达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解决办法：明确地将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PAST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消息和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FUTURE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消息分成两类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算法原则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每个进程开始是白色，记录快照时变成红色，进程变红时执行标记发送规则，促使其它进程也变红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红色进程发送红色消息，白色进程发送白色消息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因此，本地状态记录前和记录后发送的消息被显式分成两类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每个进程必须在接收到第一个红色消息之前记录本地状态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因为红色消息是未来消息，不能记录在一致性全局状态中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DFF5581-D184-43EE-80D5-50483AE60417}"/>
              </a:ext>
            </a:extLst>
          </p:cNvPr>
          <p:cNvCxnSpPr>
            <a:cxnSpLocks/>
          </p:cNvCxnSpPr>
          <p:nvPr/>
        </p:nvCxnSpPr>
        <p:spPr>
          <a:xfrm>
            <a:off x="3407783" y="5543695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69E3D83-70C1-43CB-BA43-3833351F661D}"/>
              </a:ext>
            </a:extLst>
          </p:cNvPr>
          <p:cNvSpPr/>
          <p:nvPr/>
        </p:nvSpPr>
        <p:spPr>
          <a:xfrm>
            <a:off x="4413053" y="5471687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EEE14E-C5BF-4C86-AA63-DFBC06DA9963}"/>
                  </a:ext>
                </a:extLst>
              </p:cNvPr>
              <p:cNvSpPr txBox="1"/>
              <p:nvPr/>
            </p:nvSpPr>
            <p:spPr>
              <a:xfrm>
                <a:off x="3006069" y="5405195"/>
                <a:ext cx="329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EEE14E-C5BF-4C86-AA63-DFBC06DA9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9" y="5405195"/>
                <a:ext cx="329706" cy="369332"/>
              </a:xfrm>
              <a:prstGeom prst="rect">
                <a:avLst/>
              </a:prstGeom>
              <a:blipFill>
                <a:blip r:embed="rId4"/>
                <a:stretch>
                  <a:fillRect l="-22222" r="-740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E0991EF4-BD68-4BBF-8995-0C2A3F9D0888}"/>
              </a:ext>
            </a:extLst>
          </p:cNvPr>
          <p:cNvSpPr/>
          <p:nvPr/>
        </p:nvSpPr>
        <p:spPr>
          <a:xfrm>
            <a:off x="3839831" y="5471687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8AD3F5F-636C-41F6-A910-5DBD7270D1C5}"/>
                  </a:ext>
                </a:extLst>
              </p:cNvPr>
              <p:cNvSpPr/>
              <p:nvPr/>
            </p:nvSpPr>
            <p:spPr>
              <a:xfrm>
                <a:off x="4154662" y="5075892"/>
                <a:ext cx="1713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𝑠𝑒𝑛𝑑</m:t>
                      </m:r>
                      <m:r>
                        <a:rPr lang="en-US" altLang="zh-CN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b="0" i="1" kern="0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8AD3F5F-636C-41F6-A910-5DBD7270D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62" y="5075892"/>
                <a:ext cx="171348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D8B0C7-A4A2-410F-99A9-E683098E542D}"/>
                  </a:ext>
                </a:extLst>
              </p:cNvPr>
              <p:cNvSpPr/>
              <p:nvPr/>
            </p:nvSpPr>
            <p:spPr>
              <a:xfrm>
                <a:off x="3670595" y="5066351"/>
                <a:ext cx="613373" cy="370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D8B0C7-A4A2-410F-99A9-E683098E5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595" y="5066351"/>
                <a:ext cx="613373" cy="370358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524121-D6D7-40A0-9E66-F124B7B7FEE0}"/>
              </a:ext>
            </a:extLst>
          </p:cNvPr>
          <p:cNvCxnSpPr>
            <a:cxnSpLocks/>
          </p:cNvCxnSpPr>
          <p:nvPr/>
        </p:nvCxnSpPr>
        <p:spPr>
          <a:xfrm>
            <a:off x="3407783" y="6167933"/>
            <a:ext cx="2550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3166CB8-DE20-4D4A-AFEA-C41D6520D8D5}"/>
              </a:ext>
            </a:extLst>
          </p:cNvPr>
          <p:cNvSpPr/>
          <p:nvPr/>
        </p:nvSpPr>
        <p:spPr>
          <a:xfrm>
            <a:off x="4764966" y="6095925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B2049C-A951-4E3A-BD63-2589D338141A}"/>
                  </a:ext>
                </a:extLst>
              </p:cNvPr>
              <p:cNvSpPr txBox="1"/>
              <p:nvPr/>
            </p:nvSpPr>
            <p:spPr>
              <a:xfrm>
                <a:off x="3006069" y="6029433"/>
                <a:ext cx="354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5B2049C-A951-4E3A-BD63-2589D338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9" y="6029433"/>
                <a:ext cx="354712" cy="399084"/>
              </a:xfrm>
              <a:prstGeom prst="rect">
                <a:avLst/>
              </a:prstGeom>
              <a:blipFill>
                <a:blip r:embed="rId7"/>
                <a:stretch>
                  <a:fillRect l="-20690" r="-1379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D0F0C66-77F7-4F23-9798-F612DDBB86F4}"/>
                  </a:ext>
                </a:extLst>
              </p:cNvPr>
              <p:cNvSpPr/>
              <p:nvPr/>
            </p:nvSpPr>
            <p:spPr>
              <a:xfrm>
                <a:off x="4404926" y="6245457"/>
                <a:ext cx="1679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𝑟𝑒𝑐𝑣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𝑀𝑎𝑟𝑘𝑒𝑟</m:t>
                      </m:r>
                      <m:r>
                        <a:rPr lang="en-US" altLang="zh-CN" i="1" ker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D0F0C66-77F7-4F23-9798-F612DDBB8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26" y="6245457"/>
                <a:ext cx="167924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148ED9-71C8-4B43-B8A2-2541E650D12C}"/>
              </a:ext>
            </a:extLst>
          </p:cNvPr>
          <p:cNvCxnSpPr>
            <a:cxnSpLocks/>
          </p:cNvCxnSpPr>
          <p:nvPr/>
        </p:nvCxnSpPr>
        <p:spPr>
          <a:xfrm>
            <a:off x="4479357" y="5608868"/>
            <a:ext cx="288032" cy="48429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E9C8BAF-8A4F-49D0-AAC5-6478C3840388}"/>
              </a:ext>
            </a:extLst>
          </p:cNvPr>
          <p:cNvSpPr/>
          <p:nvPr/>
        </p:nvSpPr>
        <p:spPr>
          <a:xfrm>
            <a:off x="3582133" y="6101441"/>
            <a:ext cx="144016" cy="1440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B49218B-4A4B-4E2E-A8EF-D08A3C0E87C4}"/>
                  </a:ext>
                </a:extLst>
              </p:cNvPr>
              <p:cNvSpPr/>
              <p:nvPr/>
            </p:nvSpPr>
            <p:spPr>
              <a:xfrm>
                <a:off x="3366109" y="6235139"/>
                <a:ext cx="621003" cy="43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𝐿𝑆</m:t>
                          </m:r>
                        </m:e>
                        <m:sub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kern="0" smtClean="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B49218B-4A4B-4E2E-A8EF-D08A3C0E8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09" y="6235139"/>
                <a:ext cx="621003" cy="434221"/>
              </a:xfrm>
              <a:prstGeom prst="rect">
                <a:avLst/>
              </a:prstGeom>
              <a:blipFill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3A732B19-DFF0-4007-8CC7-151AD811B354}"/>
              </a:ext>
            </a:extLst>
          </p:cNvPr>
          <p:cNvSpPr/>
          <p:nvPr/>
        </p:nvSpPr>
        <p:spPr>
          <a:xfrm>
            <a:off x="3590260" y="5477203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C0CCA0A9-1C4F-47DE-BCE4-60087AA427CE}"/>
              </a:ext>
            </a:extLst>
          </p:cNvPr>
          <p:cNvSpPr/>
          <p:nvPr/>
        </p:nvSpPr>
        <p:spPr>
          <a:xfrm>
            <a:off x="3942173" y="6101441"/>
            <a:ext cx="144016" cy="14401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502820-17A0-48AD-9493-49019DF2EBD6}"/>
              </a:ext>
            </a:extLst>
          </p:cNvPr>
          <p:cNvCxnSpPr>
            <a:cxnSpLocks/>
          </p:cNvCxnSpPr>
          <p:nvPr/>
        </p:nvCxnSpPr>
        <p:spPr>
          <a:xfrm>
            <a:off x="3662268" y="5617142"/>
            <a:ext cx="288032" cy="484299"/>
          </a:xfrm>
          <a:prstGeom prst="straightConnector1">
            <a:avLst/>
          </a:prstGeom>
          <a:ln w="22225">
            <a:solidFill>
              <a:srgbClr val="7030A0"/>
            </a:solidFill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17245</TotalTime>
  <Words>1246</Words>
  <Application>Microsoft Office PowerPoint</Application>
  <PresentationFormat>全屏显示(4:3)</PresentationFormat>
  <Paragraphs>158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1229</cp:revision>
  <dcterms:created xsi:type="dcterms:W3CDTF">2016-04-18T09:33:21Z</dcterms:created>
  <dcterms:modified xsi:type="dcterms:W3CDTF">2019-03-19T13:12:23Z</dcterms:modified>
</cp:coreProperties>
</file>