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handoutMasterIdLst>
    <p:handoutMasterId r:id="rId24"/>
  </p:handoutMasterIdLst>
  <p:sldIdLst>
    <p:sldId id="256" r:id="rId2"/>
    <p:sldId id="420" r:id="rId3"/>
    <p:sldId id="485" r:id="rId4"/>
    <p:sldId id="486" r:id="rId5"/>
    <p:sldId id="488" r:id="rId6"/>
    <p:sldId id="487" r:id="rId7"/>
    <p:sldId id="489" r:id="rId8"/>
    <p:sldId id="490" r:id="rId9"/>
    <p:sldId id="491" r:id="rId10"/>
    <p:sldId id="492" r:id="rId11"/>
    <p:sldId id="507" r:id="rId12"/>
    <p:sldId id="493" r:id="rId13"/>
    <p:sldId id="495" r:id="rId14"/>
    <p:sldId id="496" r:id="rId15"/>
    <p:sldId id="494" r:id="rId16"/>
    <p:sldId id="503" r:id="rId17"/>
    <p:sldId id="504" r:id="rId18"/>
    <p:sldId id="505" r:id="rId19"/>
    <p:sldId id="506" r:id="rId20"/>
    <p:sldId id="509" r:id="rId21"/>
    <p:sldId id="508" r:id="rId2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182"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362"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544"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725"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5906"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088"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268"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450" algn="l" defTabSz="914362"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29" autoAdjust="0"/>
    <p:restoredTop sz="84967" autoAdjust="0"/>
  </p:normalViewPr>
  <p:slideViewPr>
    <p:cSldViewPr>
      <p:cViewPr varScale="1">
        <p:scale>
          <a:sx n="58" d="100"/>
          <a:sy n="58" d="100"/>
        </p:scale>
        <p:origin x="1312"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A7A476E1-26A7-4374-8E85-622F51A3D903}" type="datetimeFigureOut">
              <a:rPr lang="zh-CN" altLang="en-US"/>
              <a:pPr>
                <a:defRPr/>
              </a:pPr>
              <a:t>2019/3/20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9F41E9D-3057-429F-A72C-46641107623D}" type="slidenum">
              <a:rPr lang="zh-CN" altLang="en-US"/>
              <a:pPr>
                <a:defRPr/>
              </a:pPr>
              <a:t>‹#›</a:t>
            </a:fld>
            <a:endParaRPr lang="zh-CN" altLang="en-US"/>
          </a:p>
        </p:txBody>
      </p:sp>
    </p:spTree>
    <p:extLst>
      <p:ext uri="{BB962C8B-B14F-4D97-AF65-F5344CB8AC3E}">
        <p14:creationId xmlns:p14="http://schemas.microsoft.com/office/powerpoint/2010/main" val="48450682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335B7077-FE34-415F-9DF0-C8A90D96A5FC}" type="datetimeFigureOut">
              <a:rPr lang="zh-CN" altLang="en-US"/>
              <a:pPr>
                <a:defRPr/>
              </a:pPr>
              <a:t>2019/3/20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3078E79-19C6-4191-81AE-0E25ABA7708C}" type="slidenum">
              <a:rPr lang="zh-CN" altLang="en-US"/>
              <a:pPr>
                <a:defRPr/>
              </a:pPr>
              <a:t>‹#›</a:t>
            </a:fld>
            <a:endParaRPr lang="zh-CN" altLang="en-US"/>
          </a:p>
        </p:txBody>
      </p:sp>
    </p:spTree>
    <p:extLst>
      <p:ext uri="{BB962C8B-B14F-4D97-AF65-F5344CB8AC3E}">
        <p14:creationId xmlns:p14="http://schemas.microsoft.com/office/powerpoint/2010/main" val="29245472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182" algn="l" rtl="0" eaLnBrk="0" fontAlgn="base" hangingPunct="0">
      <a:spcBef>
        <a:spcPct val="30000"/>
      </a:spcBef>
      <a:spcAft>
        <a:spcPct val="0"/>
      </a:spcAft>
      <a:defRPr sz="1200" kern="1200">
        <a:solidFill>
          <a:schemeClr val="tx1"/>
        </a:solidFill>
        <a:latin typeface="+mn-lt"/>
        <a:ea typeface="+mn-ea"/>
        <a:cs typeface="+mn-cs"/>
      </a:defRPr>
    </a:lvl2pPr>
    <a:lvl3pPr marL="914362" algn="l" rtl="0" eaLnBrk="0" fontAlgn="base" hangingPunct="0">
      <a:spcBef>
        <a:spcPct val="30000"/>
      </a:spcBef>
      <a:spcAft>
        <a:spcPct val="0"/>
      </a:spcAft>
      <a:defRPr sz="1200" kern="1200">
        <a:solidFill>
          <a:schemeClr val="tx1"/>
        </a:solidFill>
        <a:latin typeface="+mn-lt"/>
        <a:ea typeface="+mn-ea"/>
        <a:cs typeface="+mn-cs"/>
      </a:defRPr>
    </a:lvl3pPr>
    <a:lvl4pPr marL="1371544" algn="l" rtl="0" eaLnBrk="0" fontAlgn="base" hangingPunct="0">
      <a:spcBef>
        <a:spcPct val="30000"/>
      </a:spcBef>
      <a:spcAft>
        <a:spcPct val="0"/>
      </a:spcAft>
      <a:defRPr sz="1200" kern="1200">
        <a:solidFill>
          <a:schemeClr val="tx1"/>
        </a:solidFill>
        <a:latin typeface="+mn-lt"/>
        <a:ea typeface="+mn-ea"/>
        <a:cs typeface="+mn-cs"/>
      </a:defRPr>
    </a:lvl4pPr>
    <a:lvl5pPr marL="1828725" algn="l" rtl="0" eaLnBrk="0" fontAlgn="base" hangingPunct="0">
      <a:spcBef>
        <a:spcPct val="30000"/>
      </a:spcBef>
      <a:spcAft>
        <a:spcPct val="0"/>
      </a:spcAft>
      <a:defRPr sz="1200" kern="1200">
        <a:solidFill>
          <a:schemeClr val="tx1"/>
        </a:solidFill>
        <a:latin typeface="+mn-lt"/>
        <a:ea typeface="+mn-ea"/>
        <a:cs typeface="+mn-cs"/>
      </a:defRPr>
    </a:lvl5pPr>
    <a:lvl6pPr marL="2285906" algn="l" defTabSz="914362" rtl="0" eaLnBrk="1" latinLnBrk="0" hangingPunct="1">
      <a:defRPr sz="1200" kern="1200">
        <a:solidFill>
          <a:schemeClr val="tx1"/>
        </a:solidFill>
        <a:latin typeface="+mn-lt"/>
        <a:ea typeface="+mn-ea"/>
        <a:cs typeface="+mn-cs"/>
      </a:defRPr>
    </a:lvl6pPr>
    <a:lvl7pPr marL="2743088" algn="l" defTabSz="914362" rtl="0" eaLnBrk="1" latinLnBrk="0" hangingPunct="1">
      <a:defRPr sz="1200" kern="1200">
        <a:solidFill>
          <a:schemeClr val="tx1"/>
        </a:solidFill>
        <a:latin typeface="+mn-lt"/>
        <a:ea typeface="+mn-ea"/>
        <a:cs typeface="+mn-cs"/>
      </a:defRPr>
    </a:lvl7pPr>
    <a:lvl8pPr marL="3200268" algn="l" defTabSz="914362" rtl="0" eaLnBrk="1" latinLnBrk="0" hangingPunct="1">
      <a:defRPr sz="1200" kern="1200">
        <a:solidFill>
          <a:schemeClr val="tx1"/>
        </a:solidFill>
        <a:latin typeface="+mn-lt"/>
        <a:ea typeface="+mn-ea"/>
        <a:cs typeface="+mn-cs"/>
      </a:defRPr>
    </a:lvl8pPr>
    <a:lvl9pPr marL="3657450" algn="l" defTabSz="91436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a:t>
            </a:fld>
            <a:endParaRPr lang="en-US" altLang="zh-CN">
              <a:latin typeface="Calibri" panose="020F0502020204030204" pitchFamily="34" charset="0"/>
            </a:endParaRPr>
          </a:p>
        </p:txBody>
      </p:sp>
    </p:spTree>
    <p:extLst>
      <p:ext uri="{BB962C8B-B14F-4D97-AF65-F5344CB8AC3E}">
        <p14:creationId xmlns:p14="http://schemas.microsoft.com/office/powerpoint/2010/main" val="1067518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11</a:t>
            </a:fld>
            <a:endParaRPr lang="en-US" altLang="zh-CN">
              <a:latin typeface="Calibri" panose="020F0502020204030204" pitchFamily="34" charset="0"/>
            </a:endParaRPr>
          </a:p>
        </p:txBody>
      </p:sp>
    </p:spTree>
    <p:extLst>
      <p:ext uri="{BB962C8B-B14F-4D97-AF65-F5344CB8AC3E}">
        <p14:creationId xmlns:p14="http://schemas.microsoft.com/office/powerpoint/2010/main" val="3426826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12</a:t>
            </a:fld>
            <a:endParaRPr lang="en-US" altLang="zh-CN">
              <a:latin typeface="Calibri" panose="020F0502020204030204" pitchFamily="34" charset="0"/>
            </a:endParaRPr>
          </a:p>
        </p:txBody>
      </p:sp>
    </p:spTree>
    <p:extLst>
      <p:ext uri="{BB962C8B-B14F-4D97-AF65-F5344CB8AC3E}">
        <p14:creationId xmlns:p14="http://schemas.microsoft.com/office/powerpoint/2010/main" val="1588848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13</a:t>
            </a:fld>
            <a:endParaRPr lang="en-US" altLang="zh-CN">
              <a:latin typeface="Calibri" panose="020F0502020204030204" pitchFamily="34" charset="0"/>
            </a:endParaRPr>
          </a:p>
        </p:txBody>
      </p:sp>
    </p:spTree>
    <p:extLst>
      <p:ext uri="{BB962C8B-B14F-4D97-AF65-F5344CB8AC3E}">
        <p14:creationId xmlns:p14="http://schemas.microsoft.com/office/powerpoint/2010/main" val="774282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14</a:t>
            </a:fld>
            <a:endParaRPr lang="en-US" altLang="zh-CN">
              <a:latin typeface="Calibri" panose="020F0502020204030204" pitchFamily="34" charset="0"/>
            </a:endParaRPr>
          </a:p>
        </p:txBody>
      </p:sp>
    </p:spTree>
    <p:extLst>
      <p:ext uri="{BB962C8B-B14F-4D97-AF65-F5344CB8AC3E}">
        <p14:creationId xmlns:p14="http://schemas.microsoft.com/office/powerpoint/2010/main" val="3072489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15</a:t>
            </a:fld>
            <a:endParaRPr lang="en-US" altLang="zh-CN">
              <a:latin typeface="Calibri" panose="020F0502020204030204" pitchFamily="34" charset="0"/>
            </a:endParaRPr>
          </a:p>
        </p:txBody>
      </p:sp>
    </p:spTree>
    <p:extLst>
      <p:ext uri="{BB962C8B-B14F-4D97-AF65-F5344CB8AC3E}">
        <p14:creationId xmlns:p14="http://schemas.microsoft.com/office/powerpoint/2010/main" val="1213511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16</a:t>
            </a:fld>
            <a:endParaRPr lang="en-US" altLang="zh-CN">
              <a:latin typeface="Calibri" panose="020F0502020204030204" pitchFamily="34" charset="0"/>
            </a:endParaRPr>
          </a:p>
        </p:txBody>
      </p:sp>
    </p:spTree>
    <p:extLst>
      <p:ext uri="{BB962C8B-B14F-4D97-AF65-F5344CB8AC3E}">
        <p14:creationId xmlns:p14="http://schemas.microsoft.com/office/powerpoint/2010/main" val="1208822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17</a:t>
            </a:fld>
            <a:endParaRPr lang="en-US" altLang="zh-CN">
              <a:latin typeface="Calibri" panose="020F0502020204030204" pitchFamily="34" charset="0"/>
            </a:endParaRPr>
          </a:p>
        </p:txBody>
      </p:sp>
    </p:spTree>
    <p:extLst>
      <p:ext uri="{BB962C8B-B14F-4D97-AF65-F5344CB8AC3E}">
        <p14:creationId xmlns:p14="http://schemas.microsoft.com/office/powerpoint/2010/main" val="443435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考试内容：通信原语的组合方式判定</a:t>
            </a:r>
            <a:endParaRPr lang="en-US" altLang="zh-CN"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18</a:t>
            </a:fld>
            <a:endParaRPr lang="en-US" altLang="zh-CN">
              <a:latin typeface="Calibri" panose="020F0502020204030204" pitchFamily="34" charset="0"/>
            </a:endParaRPr>
          </a:p>
        </p:txBody>
      </p:sp>
    </p:spTree>
    <p:extLst>
      <p:ext uri="{BB962C8B-B14F-4D97-AF65-F5344CB8AC3E}">
        <p14:creationId xmlns:p14="http://schemas.microsoft.com/office/powerpoint/2010/main" val="2564679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19</a:t>
            </a:fld>
            <a:endParaRPr lang="en-US" altLang="zh-CN">
              <a:latin typeface="Calibri" panose="020F0502020204030204" pitchFamily="34" charset="0"/>
            </a:endParaRPr>
          </a:p>
        </p:txBody>
      </p:sp>
    </p:spTree>
    <p:extLst>
      <p:ext uri="{BB962C8B-B14F-4D97-AF65-F5344CB8AC3E}">
        <p14:creationId xmlns:p14="http://schemas.microsoft.com/office/powerpoint/2010/main" val="2619887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20</a:t>
            </a:fld>
            <a:endParaRPr lang="en-US" altLang="zh-CN">
              <a:latin typeface="Calibri" panose="020F0502020204030204" pitchFamily="34" charset="0"/>
            </a:endParaRPr>
          </a:p>
        </p:txBody>
      </p:sp>
    </p:spTree>
    <p:extLst>
      <p:ext uri="{BB962C8B-B14F-4D97-AF65-F5344CB8AC3E}">
        <p14:creationId xmlns:p14="http://schemas.microsoft.com/office/powerpoint/2010/main" val="3871266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3</a:t>
            </a:fld>
            <a:endParaRPr lang="en-US" altLang="zh-CN">
              <a:latin typeface="Calibri" panose="020F0502020204030204" pitchFamily="34" charset="0"/>
            </a:endParaRPr>
          </a:p>
        </p:txBody>
      </p:sp>
    </p:spTree>
    <p:extLst>
      <p:ext uri="{BB962C8B-B14F-4D97-AF65-F5344CB8AC3E}">
        <p14:creationId xmlns:p14="http://schemas.microsoft.com/office/powerpoint/2010/main" val="1548832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21</a:t>
            </a:fld>
            <a:endParaRPr lang="en-US" altLang="zh-CN">
              <a:latin typeface="Calibri" panose="020F0502020204030204" pitchFamily="34" charset="0"/>
            </a:endParaRPr>
          </a:p>
        </p:txBody>
      </p:sp>
    </p:spTree>
    <p:extLst>
      <p:ext uri="{BB962C8B-B14F-4D97-AF65-F5344CB8AC3E}">
        <p14:creationId xmlns:p14="http://schemas.microsoft.com/office/powerpoint/2010/main" val="1934266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4</a:t>
            </a:fld>
            <a:endParaRPr lang="en-US" altLang="zh-CN">
              <a:latin typeface="Calibri" panose="020F0502020204030204" pitchFamily="34" charset="0"/>
            </a:endParaRPr>
          </a:p>
        </p:txBody>
      </p:sp>
    </p:spTree>
    <p:extLst>
      <p:ext uri="{BB962C8B-B14F-4D97-AF65-F5344CB8AC3E}">
        <p14:creationId xmlns:p14="http://schemas.microsoft.com/office/powerpoint/2010/main" val="511546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5</a:t>
            </a:fld>
            <a:endParaRPr lang="en-US" altLang="zh-CN">
              <a:latin typeface="Calibri" panose="020F0502020204030204" pitchFamily="34" charset="0"/>
            </a:endParaRPr>
          </a:p>
        </p:txBody>
      </p:sp>
    </p:spTree>
    <p:extLst>
      <p:ext uri="{BB962C8B-B14F-4D97-AF65-F5344CB8AC3E}">
        <p14:creationId xmlns:p14="http://schemas.microsoft.com/office/powerpoint/2010/main" val="3217059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6</a:t>
            </a:fld>
            <a:endParaRPr lang="en-US" altLang="zh-CN">
              <a:latin typeface="Calibri" panose="020F0502020204030204" pitchFamily="34" charset="0"/>
            </a:endParaRPr>
          </a:p>
        </p:txBody>
      </p:sp>
    </p:spTree>
    <p:extLst>
      <p:ext uri="{BB962C8B-B14F-4D97-AF65-F5344CB8AC3E}">
        <p14:creationId xmlns:p14="http://schemas.microsoft.com/office/powerpoint/2010/main" val="4026851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7</a:t>
            </a:fld>
            <a:endParaRPr lang="en-US" altLang="zh-CN">
              <a:latin typeface="Calibri" panose="020F0502020204030204" pitchFamily="34" charset="0"/>
            </a:endParaRPr>
          </a:p>
        </p:txBody>
      </p:sp>
    </p:spTree>
    <p:extLst>
      <p:ext uri="{BB962C8B-B14F-4D97-AF65-F5344CB8AC3E}">
        <p14:creationId xmlns:p14="http://schemas.microsoft.com/office/powerpoint/2010/main" val="1167169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8</a:t>
            </a:fld>
            <a:endParaRPr lang="en-US" altLang="zh-CN">
              <a:latin typeface="Calibri" panose="020F0502020204030204" pitchFamily="34" charset="0"/>
            </a:endParaRPr>
          </a:p>
        </p:txBody>
      </p:sp>
    </p:spTree>
    <p:extLst>
      <p:ext uri="{BB962C8B-B14F-4D97-AF65-F5344CB8AC3E}">
        <p14:creationId xmlns:p14="http://schemas.microsoft.com/office/powerpoint/2010/main" val="2850772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考试内容：全局状态的记录</a:t>
            </a:r>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9</a:t>
            </a:fld>
            <a:endParaRPr lang="en-US" altLang="zh-CN">
              <a:latin typeface="Calibri" panose="020F0502020204030204" pitchFamily="34" charset="0"/>
            </a:endParaRPr>
          </a:p>
        </p:txBody>
      </p:sp>
    </p:spTree>
    <p:extLst>
      <p:ext uri="{BB962C8B-B14F-4D97-AF65-F5344CB8AC3E}">
        <p14:creationId xmlns:p14="http://schemas.microsoft.com/office/powerpoint/2010/main" val="3618150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考试内容：一致状态的判定</a:t>
            </a:r>
          </a:p>
        </p:txBody>
      </p:sp>
      <p:sp>
        <p:nvSpPr>
          <p:cNvPr id="18435"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22FA1E-DE58-4277-AF8C-1F679A34E4FA}" type="slidenum">
              <a:rPr lang="zh-CN" altLang="en-US">
                <a:latin typeface="Calibri" panose="020F0502020204030204" pitchFamily="34" charset="0"/>
              </a:rPr>
              <a:pPr eaLnBrk="1" hangingPunct="1"/>
              <a:t>10</a:t>
            </a:fld>
            <a:endParaRPr lang="en-US" altLang="zh-CN">
              <a:latin typeface="Calibri" panose="020F0502020204030204" pitchFamily="34" charset="0"/>
            </a:endParaRPr>
          </a:p>
        </p:txBody>
      </p:sp>
    </p:spTree>
    <p:extLst>
      <p:ext uri="{BB962C8B-B14F-4D97-AF65-F5344CB8AC3E}">
        <p14:creationId xmlns:p14="http://schemas.microsoft.com/office/powerpoint/2010/main" val="1541957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2" indent="0" algn="ctr">
              <a:buNone/>
              <a:defRPr>
                <a:solidFill>
                  <a:schemeClr val="tx1">
                    <a:tint val="75000"/>
                  </a:schemeClr>
                </a:solidFill>
              </a:defRPr>
            </a:lvl2pPr>
            <a:lvl3pPr marL="914362" indent="0" algn="ctr">
              <a:buNone/>
              <a:defRPr>
                <a:solidFill>
                  <a:schemeClr val="tx1">
                    <a:tint val="75000"/>
                  </a:schemeClr>
                </a:solidFill>
              </a:defRPr>
            </a:lvl3pPr>
            <a:lvl4pPr marL="1371544" indent="0" algn="ctr">
              <a:buNone/>
              <a:defRPr>
                <a:solidFill>
                  <a:schemeClr val="tx1">
                    <a:tint val="75000"/>
                  </a:schemeClr>
                </a:solidFill>
              </a:defRPr>
            </a:lvl4pPr>
            <a:lvl5pPr marL="1828725" indent="0" algn="ctr">
              <a:buNone/>
              <a:defRPr>
                <a:solidFill>
                  <a:schemeClr val="tx1">
                    <a:tint val="75000"/>
                  </a:schemeClr>
                </a:solidFill>
              </a:defRPr>
            </a:lvl5pPr>
            <a:lvl6pPr marL="2285906" indent="0" algn="ctr">
              <a:buNone/>
              <a:defRPr>
                <a:solidFill>
                  <a:schemeClr val="tx1">
                    <a:tint val="75000"/>
                  </a:schemeClr>
                </a:solidFill>
              </a:defRPr>
            </a:lvl6pPr>
            <a:lvl7pPr marL="2743088" indent="0" algn="ctr">
              <a:buNone/>
              <a:defRPr>
                <a:solidFill>
                  <a:schemeClr val="tx1">
                    <a:tint val="75000"/>
                  </a:schemeClr>
                </a:solidFill>
              </a:defRPr>
            </a:lvl7pPr>
            <a:lvl8pPr marL="3200268" indent="0" algn="ctr">
              <a:buNone/>
              <a:defRPr>
                <a:solidFill>
                  <a:schemeClr val="tx1">
                    <a:tint val="75000"/>
                  </a:schemeClr>
                </a:solidFill>
              </a:defRPr>
            </a:lvl8pPr>
            <a:lvl9pPr marL="365745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68671A-1028-4918-B52D-F225EDA688D1}" type="slidenum">
              <a:rPr lang="zh-CN" altLang="en-US"/>
              <a:pPr>
                <a:defRPr/>
              </a:pPr>
              <a:t>‹#›</a:t>
            </a:fld>
            <a:endParaRPr lang="zh-CN" altLang="en-US"/>
          </a:p>
        </p:txBody>
      </p:sp>
    </p:spTree>
    <p:extLst>
      <p:ext uri="{BB962C8B-B14F-4D97-AF65-F5344CB8AC3E}">
        <p14:creationId xmlns:p14="http://schemas.microsoft.com/office/powerpoint/2010/main" val="110361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6AFD8D9-97CE-47AB-99B6-669B4E33450F}" type="slidenum">
              <a:rPr lang="zh-CN" altLang="en-US"/>
              <a:pPr>
                <a:defRPr/>
              </a:pPr>
              <a:t>‹#›</a:t>
            </a:fld>
            <a:endParaRPr lang="zh-CN" altLang="en-US"/>
          </a:p>
        </p:txBody>
      </p:sp>
    </p:spTree>
    <p:extLst>
      <p:ext uri="{BB962C8B-B14F-4D97-AF65-F5344CB8AC3E}">
        <p14:creationId xmlns:p14="http://schemas.microsoft.com/office/powerpoint/2010/main" val="55236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4D234CD-C4BF-451E-A810-76886530BD7F}" type="slidenum">
              <a:rPr lang="zh-CN" altLang="en-US"/>
              <a:pPr>
                <a:defRPr/>
              </a:pPr>
              <a:t>‹#›</a:t>
            </a:fld>
            <a:endParaRPr lang="zh-CN" altLang="en-US"/>
          </a:p>
        </p:txBody>
      </p:sp>
    </p:spTree>
    <p:extLst>
      <p:ext uri="{BB962C8B-B14F-4D97-AF65-F5344CB8AC3E}">
        <p14:creationId xmlns:p14="http://schemas.microsoft.com/office/powerpoint/2010/main" val="32429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40A734-EF3B-425E-9970-80954DDB0807}" type="slidenum">
              <a:rPr lang="zh-CN" altLang="en-US"/>
              <a:pPr>
                <a:defRPr/>
              </a:pPr>
              <a:t>‹#›</a:t>
            </a:fld>
            <a:endParaRPr lang="zh-CN" altLang="en-US"/>
          </a:p>
        </p:txBody>
      </p:sp>
    </p:spTree>
    <p:extLst>
      <p:ext uri="{BB962C8B-B14F-4D97-AF65-F5344CB8AC3E}">
        <p14:creationId xmlns:p14="http://schemas.microsoft.com/office/powerpoint/2010/main" val="173669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4" y="2906713"/>
            <a:ext cx="7772400" cy="1500187"/>
          </a:xfrm>
        </p:spPr>
        <p:txBody>
          <a:bodyPr anchor="b"/>
          <a:lstStyle>
            <a:lvl1pPr marL="0" indent="0">
              <a:buNone/>
              <a:defRPr sz="2000">
                <a:solidFill>
                  <a:schemeClr val="tx1">
                    <a:tint val="75000"/>
                  </a:schemeClr>
                </a:solidFill>
              </a:defRPr>
            </a:lvl1pPr>
            <a:lvl2pPr marL="457182" indent="0">
              <a:buNone/>
              <a:defRPr sz="1800">
                <a:solidFill>
                  <a:schemeClr val="tx1">
                    <a:tint val="75000"/>
                  </a:schemeClr>
                </a:solidFill>
              </a:defRPr>
            </a:lvl2pPr>
            <a:lvl3pPr marL="914362" indent="0">
              <a:buNone/>
              <a:defRPr sz="1600">
                <a:solidFill>
                  <a:schemeClr val="tx1">
                    <a:tint val="75000"/>
                  </a:schemeClr>
                </a:solidFill>
              </a:defRPr>
            </a:lvl3pPr>
            <a:lvl4pPr marL="1371544" indent="0">
              <a:buNone/>
              <a:defRPr sz="1400">
                <a:solidFill>
                  <a:schemeClr val="tx1">
                    <a:tint val="75000"/>
                  </a:schemeClr>
                </a:solidFill>
              </a:defRPr>
            </a:lvl4pPr>
            <a:lvl5pPr marL="1828725" indent="0">
              <a:buNone/>
              <a:defRPr sz="1400">
                <a:solidFill>
                  <a:schemeClr val="tx1">
                    <a:tint val="75000"/>
                  </a:schemeClr>
                </a:solidFill>
              </a:defRPr>
            </a:lvl5pPr>
            <a:lvl6pPr marL="2285906" indent="0">
              <a:buNone/>
              <a:defRPr sz="1400">
                <a:solidFill>
                  <a:schemeClr val="tx1">
                    <a:tint val="75000"/>
                  </a:schemeClr>
                </a:solidFill>
              </a:defRPr>
            </a:lvl6pPr>
            <a:lvl7pPr marL="2743088" indent="0">
              <a:buNone/>
              <a:defRPr sz="1400">
                <a:solidFill>
                  <a:schemeClr val="tx1">
                    <a:tint val="75000"/>
                  </a:schemeClr>
                </a:solidFill>
              </a:defRPr>
            </a:lvl7pPr>
            <a:lvl8pPr marL="3200268" indent="0">
              <a:buNone/>
              <a:defRPr sz="1400">
                <a:solidFill>
                  <a:schemeClr val="tx1">
                    <a:tint val="75000"/>
                  </a:schemeClr>
                </a:solidFill>
              </a:defRPr>
            </a:lvl8pPr>
            <a:lvl9pPr marL="365745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1F44B76-BDB5-48DA-9429-18FB768FED70}" type="slidenum">
              <a:rPr lang="zh-CN" altLang="en-US"/>
              <a:pPr>
                <a:defRPr/>
              </a:pPr>
              <a:t>‹#›</a:t>
            </a:fld>
            <a:endParaRPr lang="zh-CN" altLang="en-US"/>
          </a:p>
        </p:txBody>
      </p:sp>
    </p:spTree>
    <p:extLst>
      <p:ext uri="{BB962C8B-B14F-4D97-AF65-F5344CB8AC3E}">
        <p14:creationId xmlns:p14="http://schemas.microsoft.com/office/powerpoint/2010/main" val="364166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9D35798-1DC4-447E-97F5-D240AF3B9805}" type="slidenum">
              <a:rPr lang="zh-CN" altLang="en-US"/>
              <a:pPr>
                <a:defRPr/>
              </a:pPr>
              <a:t>‹#›</a:t>
            </a:fld>
            <a:endParaRPr lang="zh-CN" altLang="en-US"/>
          </a:p>
        </p:txBody>
      </p:sp>
    </p:spTree>
    <p:extLst>
      <p:ext uri="{BB962C8B-B14F-4D97-AF65-F5344CB8AC3E}">
        <p14:creationId xmlns:p14="http://schemas.microsoft.com/office/powerpoint/2010/main" val="245898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2" indent="0">
              <a:buNone/>
              <a:defRPr sz="2000" b="1"/>
            </a:lvl2pPr>
            <a:lvl3pPr marL="914362" indent="0">
              <a:buNone/>
              <a:defRPr sz="1800" b="1"/>
            </a:lvl3pPr>
            <a:lvl4pPr marL="1371544" indent="0">
              <a:buNone/>
              <a:defRPr sz="1600" b="1"/>
            </a:lvl4pPr>
            <a:lvl5pPr marL="1828725" indent="0">
              <a:buNone/>
              <a:defRPr sz="1600" b="1"/>
            </a:lvl5pPr>
            <a:lvl6pPr marL="2285906" indent="0">
              <a:buNone/>
              <a:defRPr sz="1600" b="1"/>
            </a:lvl6pPr>
            <a:lvl7pPr marL="2743088" indent="0">
              <a:buNone/>
              <a:defRPr sz="1600" b="1"/>
            </a:lvl7pPr>
            <a:lvl8pPr marL="3200268" indent="0">
              <a:buNone/>
              <a:defRPr sz="1600" b="1"/>
            </a:lvl8pPr>
            <a:lvl9pPr marL="365745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182" indent="0">
              <a:buNone/>
              <a:defRPr sz="2000" b="1"/>
            </a:lvl2pPr>
            <a:lvl3pPr marL="914362" indent="0">
              <a:buNone/>
              <a:defRPr sz="1800" b="1"/>
            </a:lvl3pPr>
            <a:lvl4pPr marL="1371544" indent="0">
              <a:buNone/>
              <a:defRPr sz="1600" b="1"/>
            </a:lvl4pPr>
            <a:lvl5pPr marL="1828725" indent="0">
              <a:buNone/>
              <a:defRPr sz="1600" b="1"/>
            </a:lvl5pPr>
            <a:lvl6pPr marL="2285906" indent="0">
              <a:buNone/>
              <a:defRPr sz="1600" b="1"/>
            </a:lvl6pPr>
            <a:lvl7pPr marL="2743088" indent="0">
              <a:buNone/>
              <a:defRPr sz="1600" b="1"/>
            </a:lvl7pPr>
            <a:lvl8pPr marL="3200268" indent="0">
              <a:buNone/>
              <a:defRPr sz="1600" b="1"/>
            </a:lvl8pPr>
            <a:lvl9pPr marL="365745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FFB9FFA-BBF7-4E6B-ACD4-E99548C5776B}" type="slidenum">
              <a:rPr lang="zh-CN" altLang="en-US"/>
              <a:pPr>
                <a:defRPr/>
              </a:pPr>
              <a:t>‹#›</a:t>
            </a:fld>
            <a:endParaRPr lang="zh-CN" altLang="en-US"/>
          </a:p>
        </p:txBody>
      </p:sp>
    </p:spTree>
    <p:extLst>
      <p:ext uri="{BB962C8B-B14F-4D97-AF65-F5344CB8AC3E}">
        <p14:creationId xmlns:p14="http://schemas.microsoft.com/office/powerpoint/2010/main" val="41423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A78C75F-3921-4200-A546-C4950D0184B6}" type="slidenum">
              <a:rPr lang="zh-CN" altLang="en-US"/>
              <a:pPr>
                <a:defRPr/>
              </a:pPr>
              <a:t>‹#›</a:t>
            </a:fld>
            <a:endParaRPr lang="zh-CN" altLang="en-US"/>
          </a:p>
        </p:txBody>
      </p:sp>
    </p:spTree>
    <p:extLst>
      <p:ext uri="{BB962C8B-B14F-4D97-AF65-F5344CB8AC3E}">
        <p14:creationId xmlns:p14="http://schemas.microsoft.com/office/powerpoint/2010/main" val="241157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7694E68-0D6D-410C-8C00-3741D352D069}" type="slidenum">
              <a:rPr lang="zh-CN" altLang="en-US"/>
              <a:pPr>
                <a:defRPr/>
              </a:pPr>
              <a:t>‹#›</a:t>
            </a:fld>
            <a:endParaRPr lang="zh-CN" altLang="en-US"/>
          </a:p>
        </p:txBody>
      </p:sp>
    </p:spTree>
    <p:extLst>
      <p:ext uri="{BB962C8B-B14F-4D97-AF65-F5344CB8AC3E}">
        <p14:creationId xmlns:p14="http://schemas.microsoft.com/office/powerpoint/2010/main" val="4123503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1"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1"/>
            <a:ext cx="3008313" cy="4691063"/>
          </a:xfrm>
        </p:spPr>
        <p:txBody>
          <a:bodyPr/>
          <a:lstStyle>
            <a:lvl1pPr marL="0" indent="0">
              <a:buNone/>
              <a:defRPr sz="1400"/>
            </a:lvl1pPr>
            <a:lvl2pPr marL="457182" indent="0">
              <a:buNone/>
              <a:defRPr sz="1200"/>
            </a:lvl2pPr>
            <a:lvl3pPr marL="914362" indent="0">
              <a:buNone/>
              <a:defRPr sz="1000"/>
            </a:lvl3pPr>
            <a:lvl4pPr marL="1371544" indent="0">
              <a:buNone/>
              <a:defRPr sz="900"/>
            </a:lvl4pPr>
            <a:lvl5pPr marL="1828725" indent="0">
              <a:buNone/>
              <a:defRPr sz="900"/>
            </a:lvl5pPr>
            <a:lvl6pPr marL="2285906" indent="0">
              <a:buNone/>
              <a:defRPr sz="900"/>
            </a:lvl6pPr>
            <a:lvl7pPr marL="2743088" indent="0">
              <a:buNone/>
              <a:defRPr sz="900"/>
            </a:lvl7pPr>
            <a:lvl8pPr marL="3200268" indent="0">
              <a:buNone/>
              <a:defRPr sz="900"/>
            </a:lvl8pPr>
            <a:lvl9pPr marL="365745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75CE17F-E7E8-4836-8B19-28E882EF05B9}" type="slidenum">
              <a:rPr lang="zh-CN" altLang="en-US"/>
              <a:pPr>
                <a:defRPr/>
              </a:pPr>
              <a:t>‹#›</a:t>
            </a:fld>
            <a:endParaRPr lang="zh-CN" altLang="en-US"/>
          </a:p>
        </p:txBody>
      </p:sp>
    </p:spTree>
    <p:extLst>
      <p:ext uri="{BB962C8B-B14F-4D97-AF65-F5344CB8AC3E}">
        <p14:creationId xmlns:p14="http://schemas.microsoft.com/office/powerpoint/2010/main" val="3638579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182" indent="0">
              <a:buNone/>
              <a:defRPr sz="2800"/>
            </a:lvl2pPr>
            <a:lvl3pPr marL="914362" indent="0">
              <a:buNone/>
              <a:defRPr sz="2400"/>
            </a:lvl3pPr>
            <a:lvl4pPr marL="1371544" indent="0">
              <a:buNone/>
              <a:defRPr sz="2000"/>
            </a:lvl4pPr>
            <a:lvl5pPr marL="1828725" indent="0">
              <a:buNone/>
              <a:defRPr sz="2000"/>
            </a:lvl5pPr>
            <a:lvl6pPr marL="2285906" indent="0">
              <a:buNone/>
              <a:defRPr sz="2000"/>
            </a:lvl6pPr>
            <a:lvl7pPr marL="2743088" indent="0">
              <a:buNone/>
              <a:defRPr sz="2000"/>
            </a:lvl7pPr>
            <a:lvl8pPr marL="3200268" indent="0">
              <a:buNone/>
              <a:defRPr sz="2000"/>
            </a:lvl8pPr>
            <a:lvl9pPr marL="3657450" indent="0">
              <a:buNone/>
              <a:defRPr sz="2000"/>
            </a:lvl9pPr>
          </a:lstStyle>
          <a:p>
            <a:pPr lvl="0"/>
            <a:endParaRPr lang="zh-CN" altLang="en-US" noProof="0"/>
          </a:p>
        </p:txBody>
      </p:sp>
      <p:sp>
        <p:nvSpPr>
          <p:cNvPr id="4" name="文本占位符 3"/>
          <p:cNvSpPr>
            <a:spLocks noGrp="1"/>
          </p:cNvSpPr>
          <p:nvPr>
            <p:ph type="body" sz="half" idx="2"/>
          </p:nvPr>
        </p:nvSpPr>
        <p:spPr>
          <a:xfrm>
            <a:off x="1792288" y="5367339"/>
            <a:ext cx="5486400" cy="804862"/>
          </a:xfrm>
        </p:spPr>
        <p:txBody>
          <a:bodyPr/>
          <a:lstStyle>
            <a:lvl1pPr marL="0" indent="0">
              <a:buNone/>
              <a:defRPr sz="1400"/>
            </a:lvl1pPr>
            <a:lvl2pPr marL="457182" indent="0">
              <a:buNone/>
              <a:defRPr sz="1200"/>
            </a:lvl2pPr>
            <a:lvl3pPr marL="914362" indent="0">
              <a:buNone/>
              <a:defRPr sz="1000"/>
            </a:lvl3pPr>
            <a:lvl4pPr marL="1371544" indent="0">
              <a:buNone/>
              <a:defRPr sz="900"/>
            </a:lvl4pPr>
            <a:lvl5pPr marL="1828725" indent="0">
              <a:buNone/>
              <a:defRPr sz="900"/>
            </a:lvl5pPr>
            <a:lvl6pPr marL="2285906" indent="0">
              <a:buNone/>
              <a:defRPr sz="900"/>
            </a:lvl6pPr>
            <a:lvl7pPr marL="2743088" indent="0">
              <a:buNone/>
              <a:defRPr sz="900"/>
            </a:lvl7pPr>
            <a:lvl8pPr marL="3200268" indent="0">
              <a:buNone/>
              <a:defRPr sz="900"/>
            </a:lvl8pPr>
            <a:lvl9pPr marL="365745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0D8648-5A27-46B1-9DFF-F43427A188ED}" type="slidenum">
              <a:rPr lang="zh-CN" altLang="en-US"/>
              <a:pPr>
                <a:defRPr/>
              </a:pPr>
              <a:t>‹#›</a:t>
            </a:fld>
            <a:endParaRPr lang="zh-CN" altLang="en-US"/>
          </a:p>
        </p:txBody>
      </p:sp>
    </p:spTree>
    <p:extLst>
      <p:ext uri="{BB962C8B-B14F-4D97-AF65-F5344CB8AC3E}">
        <p14:creationId xmlns:p14="http://schemas.microsoft.com/office/powerpoint/2010/main" val="4292002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6" tIns="45718" rIns="91436" bIns="45718"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1"/>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6" tIns="45718" rIns="91436" bIns="4571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1"/>
            <a:ext cx="2133600" cy="365125"/>
          </a:xfrm>
          <a:prstGeom prst="rect">
            <a:avLst/>
          </a:prstGeom>
        </p:spPr>
        <p:txBody>
          <a:bodyPr vert="horz" lIns="91436" tIns="45718" rIns="91436" bIns="45718" rtlCol="0" anchor="ctr"/>
          <a:lstStyle>
            <a:lvl1pPr algn="l" eaLnBrk="1" hangingPunct="1">
              <a:defRPr sz="1200">
                <a:solidFill>
                  <a:schemeClr val="tx1">
                    <a:tint val="75000"/>
                  </a:schemeClr>
                </a:solidFill>
                <a:ea typeface="宋体" charset="-122"/>
              </a:defRPr>
            </a:lvl1pPr>
          </a:lstStyle>
          <a:p>
            <a:pPr>
              <a:defRPr/>
            </a:pPr>
            <a:r>
              <a:rPr lang="en-US" altLang="zh-CN"/>
              <a:t>2016-04-18</a:t>
            </a:r>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36" tIns="45718" rIns="91436" bIns="45718" rtlCol="0" anchor="ctr"/>
          <a:lstStyle>
            <a:lvl1pPr algn="ctr" eaLnBrk="1" hangingPunct="1">
              <a:defRPr sz="1200">
                <a:solidFill>
                  <a:schemeClr val="tx1">
                    <a:tint val="75000"/>
                  </a:schemeClr>
                </a:solidFill>
                <a:ea typeface="宋体" charset="-122"/>
              </a:defRPr>
            </a:lvl1pPr>
          </a:lstStyle>
          <a:p>
            <a:pPr>
              <a:defRPr/>
            </a:pPr>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wrap="square" lIns="91436" tIns="45718" rIns="91436" bIns="45718" numCol="1" anchor="ctr" anchorCtr="0" compatLnSpc="1">
            <a:prstTxWarp prst="textNoShape">
              <a:avLst/>
            </a:prstTxWarp>
          </a:bodyPr>
          <a:lstStyle>
            <a:lvl1pPr algn="r" eaLnBrk="1" hangingPunct="1">
              <a:defRPr sz="1200">
                <a:solidFill>
                  <a:srgbClr val="898989"/>
                </a:solidFill>
              </a:defRPr>
            </a:lvl1pPr>
          </a:lstStyle>
          <a:p>
            <a:pPr>
              <a:defRPr/>
            </a:pPr>
            <a:fld id="{EB08D79A-444D-4C36-A6F5-FB17350375E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182" algn="ctr" rtl="0" fontAlgn="base">
        <a:spcBef>
          <a:spcPct val="0"/>
        </a:spcBef>
        <a:spcAft>
          <a:spcPct val="0"/>
        </a:spcAft>
        <a:defRPr sz="4400">
          <a:solidFill>
            <a:schemeClr val="tx1"/>
          </a:solidFill>
          <a:latin typeface="Calibri" pitchFamily="34" charset="0"/>
          <a:ea typeface="宋体" charset="-122"/>
        </a:defRPr>
      </a:lvl6pPr>
      <a:lvl7pPr marL="914362" algn="ctr" rtl="0" fontAlgn="base">
        <a:spcBef>
          <a:spcPct val="0"/>
        </a:spcBef>
        <a:spcAft>
          <a:spcPct val="0"/>
        </a:spcAft>
        <a:defRPr sz="4400">
          <a:solidFill>
            <a:schemeClr val="tx1"/>
          </a:solidFill>
          <a:latin typeface="Calibri" pitchFamily="34" charset="0"/>
          <a:ea typeface="宋体" charset="-122"/>
        </a:defRPr>
      </a:lvl7pPr>
      <a:lvl8pPr marL="1371544" algn="ctr" rtl="0" fontAlgn="base">
        <a:spcBef>
          <a:spcPct val="0"/>
        </a:spcBef>
        <a:spcAft>
          <a:spcPct val="0"/>
        </a:spcAft>
        <a:defRPr sz="4400">
          <a:solidFill>
            <a:schemeClr val="tx1"/>
          </a:solidFill>
          <a:latin typeface="Calibri" pitchFamily="34" charset="0"/>
          <a:ea typeface="宋体" charset="-122"/>
        </a:defRPr>
      </a:lvl8pPr>
      <a:lvl9pPr marL="1828725" algn="ctr" rtl="0" fontAlgn="base">
        <a:spcBef>
          <a:spcPct val="0"/>
        </a:spcBef>
        <a:spcAft>
          <a:spcPct val="0"/>
        </a:spcAft>
        <a:defRPr sz="4400">
          <a:solidFill>
            <a:schemeClr val="tx1"/>
          </a:solidFill>
          <a:latin typeface="Calibri" pitchFamily="34" charset="0"/>
          <a:ea typeface="宋体" charset="-122"/>
        </a:defRPr>
      </a:lvl9pPr>
    </p:titleStyle>
    <p:bodyStyle>
      <a:lvl1pPr marL="342886" indent="-342886"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20" indent="-285738"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2953" indent="-228591"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135" indent="-228591"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315" indent="-228591"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497"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78"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59"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1" indent="-228591"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62" rtl="0" eaLnBrk="1" latinLnBrk="0" hangingPunct="1">
        <a:defRPr sz="1800" kern="1200">
          <a:solidFill>
            <a:schemeClr val="tx1"/>
          </a:solidFill>
          <a:latin typeface="+mn-lt"/>
          <a:ea typeface="+mn-ea"/>
          <a:cs typeface="+mn-cs"/>
        </a:defRPr>
      </a:lvl1pPr>
      <a:lvl2pPr marL="457182" algn="l" defTabSz="914362" rtl="0" eaLnBrk="1" latinLnBrk="0" hangingPunct="1">
        <a:defRPr sz="1800" kern="1200">
          <a:solidFill>
            <a:schemeClr val="tx1"/>
          </a:solidFill>
          <a:latin typeface="+mn-lt"/>
          <a:ea typeface="+mn-ea"/>
          <a:cs typeface="+mn-cs"/>
        </a:defRPr>
      </a:lvl2pPr>
      <a:lvl3pPr marL="914362" algn="l" defTabSz="914362" rtl="0" eaLnBrk="1" latinLnBrk="0" hangingPunct="1">
        <a:defRPr sz="1800" kern="1200">
          <a:solidFill>
            <a:schemeClr val="tx1"/>
          </a:solidFill>
          <a:latin typeface="+mn-lt"/>
          <a:ea typeface="+mn-ea"/>
          <a:cs typeface="+mn-cs"/>
        </a:defRPr>
      </a:lvl3pPr>
      <a:lvl4pPr marL="1371544" algn="l" defTabSz="914362" rtl="0" eaLnBrk="1" latinLnBrk="0" hangingPunct="1">
        <a:defRPr sz="1800" kern="1200">
          <a:solidFill>
            <a:schemeClr val="tx1"/>
          </a:solidFill>
          <a:latin typeface="+mn-lt"/>
          <a:ea typeface="+mn-ea"/>
          <a:cs typeface="+mn-cs"/>
        </a:defRPr>
      </a:lvl4pPr>
      <a:lvl5pPr marL="1828725" algn="l" defTabSz="914362" rtl="0" eaLnBrk="1" latinLnBrk="0" hangingPunct="1">
        <a:defRPr sz="1800" kern="1200">
          <a:solidFill>
            <a:schemeClr val="tx1"/>
          </a:solidFill>
          <a:latin typeface="+mn-lt"/>
          <a:ea typeface="+mn-ea"/>
          <a:cs typeface="+mn-cs"/>
        </a:defRPr>
      </a:lvl5pPr>
      <a:lvl6pPr marL="2285906" algn="l" defTabSz="914362" rtl="0" eaLnBrk="1" latinLnBrk="0" hangingPunct="1">
        <a:defRPr sz="1800" kern="1200">
          <a:solidFill>
            <a:schemeClr val="tx1"/>
          </a:solidFill>
          <a:latin typeface="+mn-lt"/>
          <a:ea typeface="+mn-ea"/>
          <a:cs typeface="+mn-cs"/>
        </a:defRPr>
      </a:lvl6pPr>
      <a:lvl7pPr marL="2743088" algn="l" defTabSz="914362" rtl="0" eaLnBrk="1" latinLnBrk="0" hangingPunct="1">
        <a:defRPr sz="1800" kern="1200">
          <a:solidFill>
            <a:schemeClr val="tx1"/>
          </a:solidFill>
          <a:latin typeface="+mn-lt"/>
          <a:ea typeface="+mn-ea"/>
          <a:cs typeface="+mn-cs"/>
        </a:defRPr>
      </a:lvl7pPr>
      <a:lvl8pPr marL="3200268" algn="l" defTabSz="914362" rtl="0" eaLnBrk="1" latinLnBrk="0" hangingPunct="1">
        <a:defRPr sz="1800" kern="1200">
          <a:solidFill>
            <a:schemeClr val="tx1"/>
          </a:solidFill>
          <a:latin typeface="+mn-lt"/>
          <a:ea typeface="+mn-ea"/>
          <a:cs typeface="+mn-cs"/>
        </a:defRPr>
      </a:lvl8pPr>
      <a:lvl9pPr marL="3657450" algn="l" defTabSz="9143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hyperlink" Target="mailto:Zhiguang.chen@nscc-gz.cn"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5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330.png"/><Relationship Id="rId4" Type="http://schemas.openxmlformats.org/officeDocument/2006/relationships/image" Target="../media/image320.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00.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5.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5.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5.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100.png"/><Relationship Id="rId9" Type="http://schemas.openxmlformats.org/officeDocument/2006/relationships/image" Target="../media/image34.png"/><Relationship Id="rId1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4" name="TextBox 18"/>
          <p:cNvSpPr txBox="1">
            <a:spLocks noChangeArrowheads="1"/>
          </p:cNvSpPr>
          <p:nvPr/>
        </p:nvSpPr>
        <p:spPr bwMode="auto">
          <a:xfrm>
            <a:off x="2266950" y="3853503"/>
            <a:ext cx="4679950" cy="523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zh-CN" altLang="en-US" sz="2800" b="1" dirty="0">
                <a:solidFill>
                  <a:schemeClr val="tx1">
                    <a:lumMod val="65000"/>
                    <a:lumOff val="35000"/>
                  </a:schemeClr>
                </a:solidFill>
                <a:latin typeface="微软雅黑" pitchFamily="34" charset="-122"/>
                <a:ea typeface="微软雅黑" pitchFamily="34" charset="-122"/>
              </a:rPr>
              <a:t>陈志广</a:t>
            </a:r>
          </a:p>
        </p:txBody>
      </p:sp>
      <p:sp>
        <p:nvSpPr>
          <p:cNvPr id="7" name="TextBox 18"/>
          <p:cNvSpPr txBox="1">
            <a:spLocks noChangeArrowheads="1"/>
          </p:cNvSpPr>
          <p:nvPr/>
        </p:nvSpPr>
        <p:spPr bwMode="auto">
          <a:xfrm>
            <a:off x="2266950" y="6608389"/>
            <a:ext cx="4679950" cy="276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nchor="ct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eaLnBrk="1" hangingPunct="1">
              <a:defRPr/>
            </a:pPr>
            <a:r>
              <a:rPr lang="en-US" altLang="zh-CN" sz="1200" b="1" dirty="0">
                <a:solidFill>
                  <a:schemeClr val="bg1">
                    <a:lumMod val="50000"/>
                  </a:schemeClr>
                </a:solidFill>
                <a:latin typeface="微软雅黑" pitchFamily="34" charset="-122"/>
                <a:ea typeface="微软雅黑" pitchFamily="34" charset="-122"/>
                <a:cs typeface="Arial Unicode MS" pitchFamily="34" charset="-122"/>
              </a:rPr>
              <a:t>www.nscc-gz.cn</a:t>
            </a:r>
            <a:endParaRPr lang="zh-CN" altLang="en-US" sz="1200" b="1" dirty="0">
              <a:solidFill>
                <a:schemeClr val="bg1">
                  <a:lumMod val="50000"/>
                </a:schemeClr>
              </a:solidFill>
              <a:latin typeface="微软雅黑" pitchFamily="34" charset="-122"/>
              <a:ea typeface="微软雅黑" pitchFamily="34" charset="-122"/>
            </a:endParaRPr>
          </a:p>
        </p:txBody>
      </p:sp>
      <p:pic>
        <p:nvPicPr>
          <p:cNvPr id="4101"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5789" y="307976"/>
            <a:ext cx="4546600" cy="730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02"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3851" y="255588"/>
            <a:ext cx="2447925"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文本框 9"/>
          <p:cNvSpPr txBox="1"/>
          <p:nvPr/>
        </p:nvSpPr>
        <p:spPr>
          <a:xfrm>
            <a:off x="1403648" y="4653136"/>
            <a:ext cx="6888452" cy="1477328"/>
          </a:xfrm>
          <a:prstGeom prst="rect">
            <a:avLst/>
          </a:prstGeom>
          <a:noFill/>
        </p:spPr>
        <p:txBody>
          <a:bodyPr wrap="square" rtlCol="0">
            <a:spAutoFit/>
          </a:bodyPr>
          <a:lstStyle/>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13316052680</a:t>
            </a:r>
          </a:p>
          <a:p>
            <a:pPr algn="ctr">
              <a:spcBef>
                <a:spcPts val="1800"/>
              </a:spcBef>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超算中心四楼</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410</a:t>
            </a:r>
          </a:p>
          <a:p>
            <a:pPr algn="ctr">
              <a:spcBef>
                <a:spcPts val="1800"/>
              </a:spcBef>
            </a:pPr>
            <a:r>
              <a:rPr lang="en-US" altLang="zh-CN" sz="2000" dirty="0">
                <a:solidFill>
                  <a:schemeClr val="accent1">
                    <a:lumMod val="75000"/>
                  </a:schemeClr>
                </a:solidFill>
                <a:latin typeface="微软雅黑" panose="020B0503020204020204" pitchFamily="34" charset="-122"/>
                <a:ea typeface="微软雅黑" panose="020B0503020204020204" pitchFamily="34" charset="-122"/>
                <a:hlinkClick r:id="rId5"/>
              </a:rPr>
              <a:t>Zhiguang.chen@nscc-gz.cn</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8" name="TextBox 2">
            <a:extLst>
              <a:ext uri="{FF2B5EF4-FFF2-40B4-BE49-F238E27FC236}">
                <a16:creationId xmlns:a16="http://schemas.microsoft.com/office/drawing/2014/main" id="{E103ED0A-B145-4B88-99D4-2A1FBD48D83D}"/>
              </a:ext>
            </a:extLst>
          </p:cNvPr>
          <p:cNvSpPr txBox="1">
            <a:spLocks noChangeArrowheads="1"/>
          </p:cNvSpPr>
          <p:nvPr/>
        </p:nvSpPr>
        <p:spPr bwMode="auto">
          <a:xfrm>
            <a:off x="1187624" y="2778873"/>
            <a:ext cx="6768752" cy="646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spcAft>
                <a:spcPts val="2400"/>
              </a:spcAft>
              <a:buFontTx/>
              <a:buNone/>
            </a:pPr>
            <a:r>
              <a:rPr lang="zh-CN" altLang="en-US" sz="3600" b="1" dirty="0">
                <a:solidFill>
                  <a:srgbClr val="0070C0"/>
                </a:solidFill>
                <a:latin typeface="微软雅黑" panose="020B0503020204020204" pitchFamily="34" charset="-122"/>
                <a:ea typeface="微软雅黑" panose="020B0503020204020204" pitchFamily="34" charset="-122"/>
              </a:rPr>
              <a:t>第</a:t>
            </a:r>
            <a:r>
              <a:rPr lang="en-US" altLang="zh-CN" sz="3600" b="1" dirty="0">
                <a:solidFill>
                  <a:srgbClr val="0070C0"/>
                </a:solidFill>
                <a:latin typeface="微软雅黑" panose="020B0503020204020204" pitchFamily="34" charset="-122"/>
                <a:ea typeface="微软雅黑" panose="020B0503020204020204" pitchFamily="34" charset="-122"/>
              </a:rPr>
              <a:t>2</a:t>
            </a:r>
            <a:r>
              <a:rPr lang="zh-CN" altLang="en-US" sz="3600" b="1" dirty="0">
                <a:solidFill>
                  <a:srgbClr val="0070C0"/>
                </a:solidFill>
                <a:latin typeface="微软雅黑" panose="020B0503020204020204" pitchFamily="34" charset="-122"/>
                <a:ea typeface="微软雅黑" panose="020B0503020204020204" pitchFamily="34" charset="-122"/>
              </a:rPr>
              <a:t>讲：基本模型与进程间通信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一致的全局状态</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10</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35496" y="785539"/>
                <a:ext cx="9108504" cy="163534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全局状态</a:t>
                </a:r>
                <a14:m>
                  <m:oMath xmlns:m="http://schemas.openxmlformats.org/officeDocument/2006/math">
                    <m:r>
                      <a:rPr lang="en-US" altLang="zh-CN" sz="2800" i="1">
                        <a:latin typeface="Cambria Math" panose="02040503050406030204" pitchFamily="18" charset="0"/>
                      </a:rPr>
                      <m:t>𝐺𝑆</m:t>
                    </m:r>
                    <m:r>
                      <a:rPr lang="en-US" altLang="zh-CN" sz="2800" i="1">
                        <a:latin typeface="Cambria Math" panose="02040503050406030204" pitchFamily="18" charset="0"/>
                      </a:rPr>
                      <m:t>=</m:t>
                    </m:r>
                    <m:d>
                      <m:dPr>
                        <m:begChr m:val="{"/>
                        <m:endChr m:val="}"/>
                        <m:ctrlPr>
                          <a:rPr lang="en-US" altLang="zh-CN" sz="2800" i="1">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m:t>
                            </m:r>
                          </m:e>
                          <m:sub>
                            <m:r>
                              <a:rPr lang="en-US" altLang="zh-CN" sz="2800" i="1">
                                <a:latin typeface="Cambria Math" panose="02040503050406030204" pitchFamily="18" charset="0"/>
                              </a:rPr>
                              <m:t>𝑖</m:t>
                            </m:r>
                          </m:sub>
                        </m:sSub>
                        <m:sSubSup>
                          <m:sSubSupPr>
                            <m:ctrlPr>
                              <a:rPr lang="en-US" altLang="zh-CN" sz="2800" i="1">
                                <a:latin typeface="Cambria Math" panose="02040503050406030204" pitchFamily="18" charset="0"/>
                                <a:ea typeface="Cambria Math" panose="02040503050406030204" pitchFamily="18" charset="0"/>
                              </a:rPr>
                            </m:ctrlPr>
                          </m:sSubSupPr>
                          <m:e>
                            <m:r>
                              <a:rPr lang="en-US" altLang="zh-CN" sz="2800" i="1">
                                <a:latin typeface="Cambria Math" panose="02040503050406030204" pitchFamily="18" charset="0"/>
                                <a:ea typeface="Cambria Math" panose="02040503050406030204" pitchFamily="18" charset="0"/>
                              </a:rPr>
                              <m:t>𝐿𝑆</m:t>
                            </m:r>
                          </m:e>
                          <m:sub>
                            <m:r>
                              <a:rPr lang="en-US" altLang="zh-CN" sz="2800" i="1">
                                <a:latin typeface="Cambria Math" panose="02040503050406030204" pitchFamily="18" charset="0"/>
                                <a:ea typeface="Cambria Math" panose="02040503050406030204" pitchFamily="18" charset="0"/>
                              </a:rPr>
                              <m:t>𝑖</m:t>
                            </m:r>
                          </m:sub>
                          <m:sup>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𝑥</m:t>
                                </m:r>
                              </m:e>
                              <m:sub>
                                <m:r>
                                  <a:rPr lang="en-US" altLang="zh-CN" sz="2800" i="1">
                                    <a:latin typeface="Cambria Math" panose="02040503050406030204" pitchFamily="18" charset="0"/>
                                    <a:ea typeface="Cambria Math" panose="02040503050406030204" pitchFamily="18" charset="0"/>
                                  </a:rPr>
                                  <m:t>𝑖</m:t>
                                </m:r>
                              </m:sub>
                            </m:sSub>
                          </m:sup>
                        </m:sSubSup>
                        <m:r>
                          <a:rPr lang="en-US" altLang="zh-CN" sz="2800" i="1">
                            <a:latin typeface="Cambria Math" panose="02040503050406030204" pitchFamily="18" charset="0"/>
                            <a:ea typeface="Cambria Math" panose="02040503050406030204" pitchFamily="18" charset="0"/>
                          </a:rPr>
                          <m:t> </m:t>
                        </m:r>
                        <m:r>
                          <a:rPr lang="zh-CN" altLang="en-US"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m:t>
                            </m:r>
                          </m:e>
                          <m:sub>
                            <m:r>
                              <a:rPr lang="en-US" altLang="zh-CN" sz="2800" i="1">
                                <a:latin typeface="Cambria Math" panose="02040503050406030204" pitchFamily="18" charset="0"/>
                                <a:ea typeface="Cambria Math" panose="02040503050406030204" pitchFamily="18" charset="0"/>
                              </a:rPr>
                              <m:t>𝑗</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𝑘</m:t>
                            </m:r>
                          </m:sub>
                        </m:sSub>
                        <m:sSubSup>
                          <m:sSubSupPr>
                            <m:ctrlPr>
                              <a:rPr lang="en-US" altLang="zh-CN" sz="2800" i="1">
                                <a:latin typeface="Cambria Math" panose="02040503050406030204" pitchFamily="18" charset="0"/>
                                <a:ea typeface="Cambria Math" panose="02040503050406030204" pitchFamily="18" charset="0"/>
                              </a:rPr>
                            </m:ctrlPr>
                          </m:sSubSupPr>
                          <m:e>
                            <m:r>
                              <a:rPr lang="en-US" altLang="zh-CN" sz="2800" i="1">
                                <a:latin typeface="Cambria Math" panose="02040503050406030204" pitchFamily="18" charset="0"/>
                                <a:ea typeface="Cambria Math" panose="02040503050406030204" pitchFamily="18" charset="0"/>
                              </a:rPr>
                              <m:t>𝑆𝐶</m:t>
                            </m:r>
                          </m:e>
                          <m:sub>
                            <m:r>
                              <a:rPr lang="en-US" altLang="zh-CN" sz="2800" i="1">
                                <a:latin typeface="Cambria Math" panose="02040503050406030204" pitchFamily="18" charset="0"/>
                                <a:ea typeface="Cambria Math" panose="02040503050406030204" pitchFamily="18" charset="0"/>
                              </a:rPr>
                              <m:t>𝑗</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𝑘</m:t>
                            </m:r>
                          </m:sub>
                          <m:sup>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𝑦</m:t>
                                </m:r>
                              </m:e>
                              <m:sub>
                                <m:r>
                                  <a:rPr lang="en-US" altLang="zh-CN" sz="2800" i="1">
                                    <a:latin typeface="Cambria Math" panose="02040503050406030204" pitchFamily="18" charset="0"/>
                                    <a:ea typeface="Cambria Math" panose="02040503050406030204" pitchFamily="18" charset="0"/>
                                  </a:rPr>
                                  <m:t>𝑗</m:t>
                                </m:r>
                              </m:sub>
                            </m:sSub>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𝑧</m:t>
                                </m:r>
                              </m:e>
                              <m:sub>
                                <m:r>
                                  <a:rPr lang="en-US" altLang="zh-CN" sz="2800" i="1">
                                    <a:latin typeface="Cambria Math" panose="02040503050406030204" pitchFamily="18" charset="0"/>
                                    <a:ea typeface="Cambria Math" panose="02040503050406030204" pitchFamily="18" charset="0"/>
                                  </a:rPr>
                                  <m:t>𝑘</m:t>
                                </m:r>
                              </m:sub>
                            </m:sSub>
                          </m:sup>
                        </m:sSubSup>
                      </m:e>
                    </m:d>
                  </m:oMath>
                </a14:m>
                <a:r>
                  <a:rPr lang="zh-CN" altLang="en-US" sz="2800" kern="0" dirty="0">
                    <a:solidFill>
                      <a:srgbClr val="003366"/>
                    </a:solidFill>
                    <a:latin typeface="Arial"/>
                    <a:ea typeface="宋体"/>
                  </a:rPr>
                  <a:t>是一致的，当且仅当它满足如下的条件：</a:t>
                </a:r>
                <a:endParaRPr lang="en-US" altLang="zh-CN" sz="2800" kern="0" dirty="0">
                  <a:solidFill>
                    <a:srgbClr val="003366"/>
                  </a:solidFill>
                  <a:latin typeface="Arial"/>
                  <a:ea typeface="宋体"/>
                </a:endParaRPr>
              </a:p>
              <a:p>
                <a:pPr marL="342900" lvl="1" indent="-342900" eaLnBrk="1" hangingPunct="1">
                  <a:spcBef>
                    <a:spcPts val="1200"/>
                  </a:spcBef>
                  <a:buClr>
                    <a:srgbClr val="006666"/>
                  </a:buClr>
                  <a:buFont typeface="Wingdings" panose="05000000000000000000" pitchFamily="2" charset="2"/>
                  <a:buChar char="n"/>
                </a:pP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22" name="Subtitle 2">
                <a:extLst>
                  <a:ext uri="{FF2B5EF4-FFF2-40B4-BE49-F238E27FC236}">
                    <a16:creationId xmlns:a16="http://schemas.microsoft.com/office/drawing/2014/main" id="{56C0887D-8E51-4FA7-808C-D6F73FC5F593}"/>
                  </a:ext>
                </a:extLst>
              </p:cNvPr>
              <p:cNvSpPr txBox="1">
                <a:spLocks noRot="1" noChangeAspect="1" noMove="1" noResize="1" noEditPoints="1" noAdjustHandles="1" noChangeArrowheads="1" noChangeShapeType="1" noTextEdit="1"/>
              </p:cNvSpPr>
              <p:nvPr/>
            </p:nvSpPr>
            <p:spPr bwMode="auto">
              <a:xfrm>
                <a:off x="35496" y="785539"/>
                <a:ext cx="9108504" cy="1635349"/>
              </a:xfrm>
              <a:prstGeom prst="rect">
                <a:avLst/>
              </a:prstGeom>
              <a:blipFill>
                <a:blip r:embed="rId4"/>
                <a:stretch>
                  <a:fillRect l="-60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2F75328-A75B-4C70-9529-C5B5C02CB2D3}"/>
                  </a:ext>
                </a:extLst>
              </p:cNvPr>
              <p:cNvSpPr txBox="1"/>
              <p:nvPr/>
            </p:nvSpPr>
            <p:spPr>
              <a:xfrm>
                <a:off x="352626" y="1976280"/>
                <a:ext cx="8474243" cy="5166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𝑖𝑗</m:t>
                          </m:r>
                        </m:sub>
                      </m:sSub>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𝑠𝑒𝑛𝑑</m:t>
                      </m:r>
                      <m:d>
                        <m:dPr>
                          <m:ctrlPr>
                            <a:rPr lang="en-US" altLang="zh-CN" sz="2400" b="0" i="1" smtClean="0">
                              <a:latin typeface="Cambria Math" panose="02040503050406030204" pitchFamily="18" charset="0"/>
                              <a:ea typeface="Cambria Math" panose="02040503050406030204" pitchFamily="18" charset="0"/>
                            </a:rPr>
                          </m:ctrlPr>
                        </m:dPr>
                        <m:e>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𝑖𝑗</m:t>
                              </m:r>
                            </m:sub>
                          </m:sSub>
                        </m:e>
                      </m:d>
                      <m:r>
                        <a:rPr lang="en-US" altLang="zh-CN" sz="2400" b="0" i="1" smtClean="0">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ea typeface="Cambria Math" panose="02040503050406030204" pitchFamily="18" charset="0"/>
                            </a:rPr>
                            <m:t>𝐿𝑆</m:t>
                          </m:r>
                        </m:e>
                        <m:sub>
                          <m:r>
                            <a:rPr lang="en-US" altLang="zh-CN" sz="2400" i="1">
                              <a:latin typeface="Cambria Math" panose="02040503050406030204" pitchFamily="18" charset="0"/>
                              <a:ea typeface="Cambria Math" panose="02040503050406030204" pitchFamily="18" charset="0"/>
                            </a:rPr>
                            <m:t>𝑖</m:t>
                          </m:r>
                        </m:sub>
                        <m:sup>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𝑥</m:t>
                              </m:r>
                            </m:e>
                            <m:sub>
                              <m:r>
                                <a:rPr lang="en-US" altLang="zh-CN" sz="2400" i="1">
                                  <a:latin typeface="Cambria Math" panose="02040503050406030204" pitchFamily="18" charset="0"/>
                                  <a:ea typeface="Cambria Math" panose="02040503050406030204" pitchFamily="18" charset="0"/>
                                </a:rPr>
                                <m:t>𝑖</m:t>
                              </m:r>
                            </m:sub>
                          </m:sSub>
                        </m:sup>
                      </m:sSubSup>
                      <m:r>
                        <a:rPr lang="en-US" altLang="zh-CN" sz="2400" b="0" i="1" smtClean="0">
                          <a:latin typeface="Cambria Math" panose="02040503050406030204" pitchFamily="18" charset="0"/>
                          <a:ea typeface="Cambria Math" panose="02040503050406030204" pitchFamily="18" charset="0"/>
                        </a:rPr>
                        <m:t> ⟹ </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𝑖𝑗</m:t>
                          </m:r>
                        </m:sub>
                      </m:sSub>
                      <m:r>
                        <a:rPr lang="en-US" altLang="zh-CN" sz="2400" b="0" i="1" smtClean="0">
                          <a:latin typeface="Cambria Math" panose="02040503050406030204" pitchFamily="18" charset="0"/>
                          <a:ea typeface="Cambria Math" panose="02040503050406030204" pitchFamily="18" charset="0"/>
                        </a:rPr>
                        <m:t>∉</m:t>
                      </m:r>
                      <m:sSubSup>
                        <m:sSubSupPr>
                          <m:ctrlPr>
                            <a:rPr lang="en-US" altLang="zh-CN" sz="2400" i="1">
                              <a:latin typeface="Cambria Math" panose="02040503050406030204" pitchFamily="18" charset="0"/>
                              <a:ea typeface="Cambria Math" panose="02040503050406030204" pitchFamily="18" charset="0"/>
                            </a:rPr>
                          </m:ctrlPr>
                        </m:sSubSupPr>
                        <m:e>
                          <m:r>
                            <a:rPr lang="en-US" altLang="zh-CN" sz="2400" i="1">
                              <a:latin typeface="Cambria Math" panose="02040503050406030204" pitchFamily="18" charset="0"/>
                              <a:ea typeface="Cambria Math" panose="02040503050406030204" pitchFamily="18" charset="0"/>
                            </a:rPr>
                            <m:t>𝑆𝐶</m:t>
                          </m:r>
                        </m:e>
                        <m:sub>
                          <m:r>
                            <a:rPr lang="en-US" altLang="zh-CN" sz="2400" b="0" i="1" smtClean="0">
                              <a:latin typeface="Cambria Math" panose="02040503050406030204" pitchFamily="18" charset="0"/>
                              <a:ea typeface="Cambria Math" panose="02040503050406030204" pitchFamily="18" charset="0"/>
                            </a:rPr>
                            <m:t>𝑖</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𝑗</m:t>
                          </m:r>
                        </m:sub>
                        <m:sup>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𝑖</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𝑦</m:t>
                              </m:r>
                            </m:e>
                            <m:sub>
                              <m:r>
                                <a:rPr lang="en-US" altLang="zh-CN" sz="2400" b="0" i="1" smtClean="0">
                                  <a:latin typeface="Cambria Math" panose="02040503050406030204" pitchFamily="18" charset="0"/>
                                  <a:ea typeface="Cambria Math" panose="02040503050406030204" pitchFamily="18" charset="0"/>
                                </a:rPr>
                                <m:t>𝑗</m:t>
                              </m:r>
                            </m:sub>
                          </m:sSub>
                        </m:sup>
                      </m:sSubSup>
                      <m:r>
                        <a:rPr lang="en-US" altLang="zh-CN" sz="2400" b="0" i="1" smtClean="0">
                          <a:latin typeface="Cambria Math" panose="02040503050406030204" pitchFamily="18" charset="0"/>
                          <a:ea typeface="Cambria Math" panose="02040503050406030204" pitchFamily="18" charset="0"/>
                        </a:rPr>
                        <m:t> ∧  </m:t>
                      </m:r>
                      <m:r>
                        <a:rPr lang="en-US" altLang="zh-CN" sz="2400" b="0" i="1" smtClean="0">
                          <a:latin typeface="Cambria Math" panose="02040503050406030204" pitchFamily="18" charset="0"/>
                          <a:ea typeface="Cambria Math" panose="02040503050406030204" pitchFamily="18" charset="0"/>
                        </a:rPr>
                        <m:t>𝑟𝑒𝑐𝑣</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𝑖𝑗</m:t>
                          </m:r>
                        </m:sub>
                      </m:sSub>
                      <m:r>
                        <a:rPr lang="en-US" altLang="zh-CN" sz="2400" b="0" i="1" smtClean="0">
                          <a:latin typeface="Cambria Math" panose="02040503050406030204" pitchFamily="18" charset="0"/>
                          <a:ea typeface="Cambria Math" panose="02040503050406030204" pitchFamily="18" charset="0"/>
                        </a:rPr>
                        <m:t>)≰</m:t>
                      </m:r>
                      <m:sSubSup>
                        <m:sSubSupPr>
                          <m:ctrlPr>
                            <a:rPr lang="en-US" altLang="zh-CN" sz="2400" b="0" i="1" smtClean="0">
                              <a:latin typeface="Cambria Math" panose="02040503050406030204" pitchFamily="18" charset="0"/>
                              <a:ea typeface="Cambria Math" panose="02040503050406030204" pitchFamily="18" charset="0"/>
                            </a:rPr>
                          </m:ctrlPr>
                        </m:sSubSupPr>
                        <m:e>
                          <m:r>
                            <a:rPr lang="en-US" altLang="zh-CN" sz="2400" b="0" i="1" smtClean="0">
                              <a:latin typeface="Cambria Math" panose="02040503050406030204" pitchFamily="18" charset="0"/>
                              <a:ea typeface="Cambria Math" panose="02040503050406030204" pitchFamily="18" charset="0"/>
                            </a:rPr>
                            <m:t>𝐿𝑆</m:t>
                          </m:r>
                        </m:e>
                        <m:sub>
                          <m:r>
                            <a:rPr lang="en-US" altLang="zh-CN" sz="2400" b="0" i="1" smtClean="0">
                              <a:latin typeface="Cambria Math" panose="02040503050406030204" pitchFamily="18" charset="0"/>
                              <a:ea typeface="Cambria Math" panose="02040503050406030204" pitchFamily="18" charset="0"/>
                            </a:rPr>
                            <m:t>𝑗</m:t>
                          </m:r>
                        </m:sub>
                        <m:sup>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𝑦</m:t>
                              </m:r>
                            </m:e>
                            <m:sub>
                              <m:r>
                                <a:rPr lang="en-US" altLang="zh-CN" sz="2400" b="0" i="1" smtClean="0">
                                  <a:latin typeface="Cambria Math" panose="02040503050406030204" pitchFamily="18" charset="0"/>
                                  <a:ea typeface="Cambria Math" panose="02040503050406030204" pitchFamily="18" charset="0"/>
                                </a:rPr>
                                <m:t>𝑗</m:t>
                              </m:r>
                            </m:sub>
                          </m:sSub>
                        </m:sup>
                      </m:sSubSup>
                    </m:oMath>
                  </m:oMathPara>
                </a14:m>
                <a:endParaRPr lang="zh-CN" altLang="en-US" sz="2400" dirty="0"/>
              </a:p>
            </p:txBody>
          </p:sp>
        </mc:Choice>
        <mc:Fallback xmlns="">
          <p:sp>
            <p:nvSpPr>
              <p:cNvPr id="7" name="文本框 6">
                <a:extLst>
                  <a:ext uri="{FF2B5EF4-FFF2-40B4-BE49-F238E27FC236}">
                    <a16:creationId xmlns:a16="http://schemas.microsoft.com/office/drawing/2014/main" id="{72F75328-A75B-4C70-9529-C5B5C02CB2D3}"/>
                  </a:ext>
                </a:extLst>
              </p:cNvPr>
              <p:cNvSpPr txBox="1">
                <a:spLocks noRot="1" noChangeAspect="1" noMove="1" noResize="1" noEditPoints="1" noAdjustHandles="1" noChangeArrowheads="1" noChangeShapeType="1" noTextEdit="1"/>
              </p:cNvSpPr>
              <p:nvPr/>
            </p:nvSpPr>
            <p:spPr>
              <a:xfrm>
                <a:off x="352626" y="1976280"/>
                <a:ext cx="8474243" cy="516616"/>
              </a:xfrm>
              <a:prstGeom prst="rect">
                <a:avLst/>
              </a:prstGeom>
              <a:blipFill>
                <a:blip r:embed="rId5"/>
                <a:stretch>
                  <a:fillRect/>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B484EC11-31AB-4B84-8114-1EA482D8F162}"/>
              </a:ext>
            </a:extLst>
          </p:cNvPr>
          <p:cNvSpPr/>
          <p:nvPr/>
        </p:nvSpPr>
        <p:spPr>
          <a:xfrm>
            <a:off x="501185" y="2587914"/>
            <a:ext cx="8094195" cy="1938992"/>
          </a:xfrm>
          <a:prstGeom prst="rect">
            <a:avLst/>
          </a:prstGeom>
        </p:spPr>
        <p:txBody>
          <a:bodyPr wrap="square">
            <a:spAutoFit/>
          </a:bodyPr>
          <a:lstStyle/>
          <a:p>
            <a:pPr marL="285750" indent="-285750">
              <a:buFont typeface="Wingdings" panose="05000000000000000000" pitchFamily="2" charset="2"/>
              <a:buChar char="p"/>
            </a:pPr>
            <a:r>
              <a:rPr lang="zh-CN" altLang="en-US" sz="2400" b="1" kern="0" dirty="0">
                <a:solidFill>
                  <a:srgbClr val="7030A0"/>
                </a:solidFill>
                <a:latin typeface="仿宋" panose="02010609060101010101" pitchFamily="49" charset="-122"/>
                <a:ea typeface="仿宋" panose="02010609060101010101" pitchFamily="49" charset="-122"/>
              </a:rPr>
              <a:t>辅助理解：</a:t>
            </a:r>
            <a:endParaRPr lang="en-US" altLang="zh-CN" sz="2400" b="1" kern="0" dirty="0">
              <a:solidFill>
                <a:srgbClr val="7030A0"/>
              </a:solidFill>
              <a:latin typeface="仿宋" panose="02010609060101010101" pitchFamily="49" charset="-122"/>
              <a:ea typeface="仿宋" panose="02010609060101010101" pitchFamily="49" charset="-122"/>
            </a:endParaRPr>
          </a:p>
          <a:p>
            <a:pPr marL="800082" lvl="1" indent="-342900">
              <a:buFont typeface="Wingdings" panose="05000000000000000000" pitchFamily="2" charset="2"/>
              <a:buChar char="ü"/>
            </a:pPr>
            <a:r>
              <a:rPr lang="zh-CN" altLang="en-US" sz="2400" b="1" kern="0" dirty="0">
                <a:solidFill>
                  <a:srgbClr val="7030A0"/>
                </a:solidFill>
                <a:latin typeface="仿宋" panose="02010609060101010101" pitchFamily="49" charset="-122"/>
                <a:ea typeface="仿宋" panose="02010609060101010101" pitchFamily="49" charset="-122"/>
              </a:rPr>
              <a:t>上式说明，一个进程在记录自己的状态之后发送的消息，不能纳入全局状态包含的信道状态；该消息的接收操作，也不能纳入目标进程的本地状态。否则就会不一致，因为全局状态中记录了未来事件产生的效果</a:t>
            </a:r>
          </a:p>
        </p:txBody>
      </p:sp>
      <p:pic>
        <p:nvPicPr>
          <p:cNvPr id="2" name="图片 1">
            <a:extLst>
              <a:ext uri="{FF2B5EF4-FFF2-40B4-BE49-F238E27FC236}">
                <a16:creationId xmlns:a16="http://schemas.microsoft.com/office/drawing/2014/main" id="{10E839B8-FCE3-4734-A581-31D52A2C4DF5}"/>
              </a:ext>
            </a:extLst>
          </p:cNvPr>
          <p:cNvPicPr>
            <a:picLocks noChangeAspect="1"/>
          </p:cNvPicPr>
          <p:nvPr/>
        </p:nvPicPr>
        <p:blipFill>
          <a:blip r:embed="rId6"/>
          <a:stretch>
            <a:fillRect/>
          </a:stretch>
        </p:blipFill>
        <p:spPr>
          <a:xfrm>
            <a:off x="4170645" y="4571761"/>
            <a:ext cx="4842134" cy="1881575"/>
          </a:xfrm>
          <a:prstGeom prst="rect">
            <a:avLst/>
          </a:prstGeom>
        </p:spPr>
      </p:pic>
      <mc:AlternateContent xmlns:mc="http://schemas.openxmlformats.org/markup-compatibility/2006" xmlns:a14="http://schemas.microsoft.com/office/drawing/2010/main">
        <mc:Choice Requires="a14">
          <p:sp>
            <p:nvSpPr>
              <p:cNvPr id="9" name="Subtitle 2">
                <a:extLst>
                  <a:ext uri="{FF2B5EF4-FFF2-40B4-BE49-F238E27FC236}">
                    <a16:creationId xmlns:a16="http://schemas.microsoft.com/office/drawing/2014/main" id="{D00BFFAB-1798-4CCD-801D-27FC235794AE}"/>
                  </a:ext>
                </a:extLst>
              </p:cNvPr>
              <p:cNvSpPr txBox="1">
                <a:spLocks/>
              </p:cNvSpPr>
              <p:nvPr/>
            </p:nvSpPr>
            <p:spPr bwMode="auto">
              <a:xfrm>
                <a:off x="35496" y="4643769"/>
                <a:ext cx="5516904" cy="289405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举例</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sz="2000" kern="0" dirty="0">
                    <a:solidFill>
                      <a:srgbClr val="003366"/>
                    </a:solidFill>
                    <a:latin typeface="仿宋" panose="02010609060101010101" pitchFamily="49" charset="-122"/>
                    <a:ea typeface="仿宋" panose="02010609060101010101" pitchFamily="49" charset="-122"/>
                  </a:rPr>
                  <a:t>状态</a:t>
                </a:r>
                <a14:m>
                  <m:oMath xmlns:m="http://schemas.openxmlformats.org/officeDocument/2006/math">
                    <m:d>
                      <m:dPr>
                        <m:begChr m:val="{"/>
                        <m:endChr m:val="}"/>
                        <m:ctrlPr>
                          <a:rPr lang="en-US" altLang="zh-CN" sz="2000" i="1" kern="0" smtClean="0">
                            <a:solidFill>
                              <a:srgbClr val="003366"/>
                            </a:solidFill>
                            <a:latin typeface="Cambria Math" panose="02040503050406030204" pitchFamily="18" charset="0"/>
                            <a:ea typeface="仿宋" panose="02010609060101010101" pitchFamily="49" charset="-122"/>
                          </a:rPr>
                        </m:ctrlPr>
                      </m:dPr>
                      <m:e>
                        <m:sSubSup>
                          <m:sSubSupPr>
                            <m:ctrlPr>
                              <a:rPr lang="en-US" altLang="zh-CN" sz="2000" i="1" kern="0" smtClean="0">
                                <a:solidFill>
                                  <a:srgbClr val="003366"/>
                                </a:solidFill>
                                <a:latin typeface="Cambria Math" panose="02040503050406030204" pitchFamily="18" charset="0"/>
                                <a:ea typeface="仿宋" panose="02010609060101010101" pitchFamily="49" charset="-122"/>
                              </a:rPr>
                            </m:ctrlPr>
                          </m:sSubSupPr>
                          <m:e>
                            <m:r>
                              <a:rPr lang="en-US" altLang="zh-CN" sz="2000" b="0" i="1" kern="0" smtClean="0">
                                <a:solidFill>
                                  <a:srgbClr val="003366"/>
                                </a:solidFill>
                                <a:latin typeface="Cambria Math" panose="02040503050406030204" pitchFamily="18" charset="0"/>
                                <a:ea typeface="仿宋" panose="02010609060101010101" pitchFamily="49" charset="-122"/>
                              </a:rPr>
                              <m:t>𝐿𝑆</m:t>
                            </m:r>
                          </m:e>
                          <m:sub>
                            <m:r>
                              <a:rPr lang="en-US" altLang="zh-CN" sz="2000" b="0" i="1" kern="0" smtClean="0">
                                <a:solidFill>
                                  <a:srgbClr val="003366"/>
                                </a:solidFill>
                                <a:latin typeface="Cambria Math" panose="02040503050406030204" pitchFamily="18" charset="0"/>
                                <a:ea typeface="仿宋" panose="02010609060101010101" pitchFamily="49" charset="-122"/>
                              </a:rPr>
                              <m:t>1</m:t>
                            </m:r>
                          </m:sub>
                          <m:sup>
                            <m:r>
                              <a:rPr lang="en-US" altLang="zh-CN" sz="2000" b="0" i="1" kern="0" smtClean="0">
                                <a:solidFill>
                                  <a:srgbClr val="003366"/>
                                </a:solidFill>
                                <a:latin typeface="Cambria Math" panose="02040503050406030204" pitchFamily="18" charset="0"/>
                                <a:ea typeface="仿宋" panose="02010609060101010101" pitchFamily="49" charset="-122"/>
                              </a:rPr>
                              <m:t>1</m:t>
                            </m:r>
                          </m:sup>
                        </m:sSubSup>
                        <m:r>
                          <a:rPr lang="en-US" altLang="zh-CN" sz="2000" b="0" i="1" kern="0" smtClean="0">
                            <a:solidFill>
                              <a:srgbClr val="003366"/>
                            </a:solidFill>
                            <a:latin typeface="Cambria Math" panose="02040503050406030204" pitchFamily="18" charset="0"/>
                            <a:ea typeface="仿宋" panose="02010609060101010101" pitchFamily="49" charset="-122"/>
                          </a:rPr>
                          <m:t>,</m:t>
                        </m:r>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b="0" i="1" kern="0" smtClean="0">
                                <a:solidFill>
                                  <a:srgbClr val="003366"/>
                                </a:solidFill>
                                <a:latin typeface="Cambria Math" panose="02040503050406030204" pitchFamily="18" charset="0"/>
                                <a:ea typeface="仿宋" panose="02010609060101010101" pitchFamily="49" charset="-122"/>
                              </a:rPr>
                              <m:t>2</m:t>
                            </m:r>
                          </m:sub>
                          <m:sup>
                            <m:r>
                              <a:rPr lang="en-US" altLang="zh-CN" sz="2000" b="0" i="1" kern="0" smtClean="0">
                                <a:solidFill>
                                  <a:srgbClr val="003366"/>
                                </a:solidFill>
                                <a:latin typeface="Cambria Math" panose="02040503050406030204" pitchFamily="18" charset="0"/>
                                <a:ea typeface="仿宋" panose="02010609060101010101" pitchFamily="49" charset="-122"/>
                              </a:rPr>
                              <m:t>3</m:t>
                            </m:r>
                          </m:sup>
                        </m:sSubSup>
                        <m:r>
                          <a:rPr lang="en-US" altLang="zh-CN" sz="2000" b="0" i="1" kern="0" smtClean="0">
                            <a:solidFill>
                              <a:srgbClr val="003366"/>
                            </a:solidFill>
                            <a:latin typeface="Cambria Math" panose="02040503050406030204" pitchFamily="18" charset="0"/>
                            <a:ea typeface="仿宋" panose="02010609060101010101" pitchFamily="49" charset="-122"/>
                          </a:rPr>
                          <m:t>,</m:t>
                        </m:r>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b="0" i="1" kern="0" smtClean="0">
                                <a:solidFill>
                                  <a:srgbClr val="003366"/>
                                </a:solidFill>
                                <a:latin typeface="Cambria Math" panose="02040503050406030204" pitchFamily="18" charset="0"/>
                                <a:ea typeface="仿宋" panose="02010609060101010101" pitchFamily="49" charset="-122"/>
                              </a:rPr>
                              <m:t>3</m:t>
                            </m:r>
                          </m:sub>
                          <m:sup>
                            <m:r>
                              <a:rPr lang="en-US" altLang="zh-CN" sz="2000" b="0" i="1" kern="0" smtClean="0">
                                <a:solidFill>
                                  <a:srgbClr val="003366"/>
                                </a:solidFill>
                                <a:latin typeface="Cambria Math" panose="02040503050406030204" pitchFamily="18" charset="0"/>
                                <a:ea typeface="仿宋" panose="02010609060101010101" pitchFamily="49" charset="-122"/>
                              </a:rPr>
                              <m:t>3</m:t>
                            </m:r>
                          </m:sup>
                        </m:sSubSup>
                        <m:r>
                          <a:rPr lang="en-US" altLang="zh-CN" sz="2000" b="0" i="1" kern="0" smtClean="0">
                            <a:solidFill>
                              <a:srgbClr val="003366"/>
                            </a:solidFill>
                            <a:latin typeface="Cambria Math" panose="02040503050406030204" pitchFamily="18" charset="0"/>
                            <a:ea typeface="仿宋" panose="02010609060101010101" pitchFamily="49" charset="-122"/>
                          </a:rPr>
                          <m:t>,</m:t>
                        </m:r>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b="0" i="1" kern="0" smtClean="0">
                                <a:solidFill>
                                  <a:srgbClr val="003366"/>
                                </a:solidFill>
                                <a:latin typeface="Cambria Math" panose="02040503050406030204" pitchFamily="18" charset="0"/>
                                <a:ea typeface="仿宋" panose="02010609060101010101" pitchFamily="49" charset="-122"/>
                              </a:rPr>
                              <m:t>4</m:t>
                            </m:r>
                          </m:sub>
                          <m:sup>
                            <m:r>
                              <a:rPr lang="en-US" altLang="zh-CN" sz="2000" b="0" i="1" kern="0" smtClean="0">
                                <a:solidFill>
                                  <a:srgbClr val="003366"/>
                                </a:solidFill>
                                <a:latin typeface="Cambria Math" panose="02040503050406030204" pitchFamily="18" charset="0"/>
                                <a:ea typeface="仿宋" panose="02010609060101010101" pitchFamily="49" charset="-122"/>
                              </a:rPr>
                              <m:t>2</m:t>
                            </m:r>
                          </m:sup>
                        </m:sSubSup>
                      </m:e>
                    </m:d>
                  </m:oMath>
                </a14:m>
                <a:r>
                  <a:rPr lang="zh-CN" altLang="en-US" sz="2000" kern="0" dirty="0">
                    <a:solidFill>
                      <a:srgbClr val="003366"/>
                    </a:solidFill>
                    <a:latin typeface="仿宋" panose="02010609060101010101" pitchFamily="49" charset="-122"/>
                    <a:ea typeface="仿宋" panose="02010609060101010101" pitchFamily="49" charset="-122"/>
                  </a:rPr>
                  <a:t>不一致</a:t>
                </a:r>
                <a:endParaRPr lang="en-US" altLang="zh-CN" sz="2000"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sz="2000" kern="0" dirty="0">
                    <a:solidFill>
                      <a:srgbClr val="003366"/>
                    </a:solidFill>
                    <a:latin typeface="仿宋" panose="02010609060101010101" pitchFamily="49" charset="-122"/>
                    <a:ea typeface="仿宋" panose="02010609060101010101" pitchFamily="49" charset="-122"/>
                  </a:rPr>
                  <a:t>状态</a:t>
                </a:r>
                <a14:m>
                  <m:oMath xmlns:m="http://schemas.openxmlformats.org/officeDocument/2006/math">
                    <m:d>
                      <m:dPr>
                        <m:begChr m:val="{"/>
                        <m:endChr m:val="}"/>
                        <m:ctrlPr>
                          <a:rPr lang="en-US" altLang="zh-CN" sz="2000" i="1" kern="0">
                            <a:solidFill>
                              <a:srgbClr val="003366"/>
                            </a:solidFill>
                            <a:latin typeface="Cambria Math" panose="02040503050406030204" pitchFamily="18" charset="0"/>
                            <a:ea typeface="仿宋" panose="02010609060101010101" pitchFamily="49" charset="-122"/>
                          </a:rPr>
                        </m:ctrlPr>
                      </m:dPr>
                      <m:e>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i="1" kern="0">
                                <a:solidFill>
                                  <a:srgbClr val="003366"/>
                                </a:solidFill>
                                <a:latin typeface="Cambria Math" panose="02040503050406030204" pitchFamily="18" charset="0"/>
                                <a:ea typeface="仿宋" panose="02010609060101010101" pitchFamily="49" charset="-122"/>
                              </a:rPr>
                              <m:t>1</m:t>
                            </m:r>
                          </m:sub>
                          <m:sup>
                            <m:r>
                              <a:rPr lang="en-US" altLang="zh-CN" sz="2000" b="0" i="1" kern="0" smtClean="0">
                                <a:solidFill>
                                  <a:srgbClr val="003366"/>
                                </a:solidFill>
                                <a:latin typeface="Cambria Math" panose="02040503050406030204" pitchFamily="18" charset="0"/>
                                <a:ea typeface="仿宋" panose="02010609060101010101" pitchFamily="49" charset="-122"/>
                              </a:rPr>
                              <m:t>2</m:t>
                            </m:r>
                          </m:sup>
                        </m:sSubSup>
                        <m:r>
                          <a:rPr lang="en-US" altLang="zh-CN" sz="2000" i="1" kern="0">
                            <a:solidFill>
                              <a:srgbClr val="003366"/>
                            </a:solidFill>
                            <a:latin typeface="Cambria Math" panose="02040503050406030204" pitchFamily="18" charset="0"/>
                            <a:ea typeface="仿宋" panose="02010609060101010101" pitchFamily="49" charset="-122"/>
                          </a:rPr>
                          <m:t>,</m:t>
                        </m:r>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i="1" kern="0">
                                <a:solidFill>
                                  <a:srgbClr val="003366"/>
                                </a:solidFill>
                                <a:latin typeface="Cambria Math" panose="02040503050406030204" pitchFamily="18" charset="0"/>
                                <a:ea typeface="仿宋" panose="02010609060101010101" pitchFamily="49" charset="-122"/>
                              </a:rPr>
                              <m:t>2</m:t>
                            </m:r>
                          </m:sub>
                          <m:sup>
                            <m:r>
                              <a:rPr lang="en-US" altLang="zh-CN" sz="2000" b="0" i="1" kern="0" smtClean="0">
                                <a:solidFill>
                                  <a:srgbClr val="003366"/>
                                </a:solidFill>
                                <a:latin typeface="Cambria Math" panose="02040503050406030204" pitchFamily="18" charset="0"/>
                                <a:ea typeface="仿宋" panose="02010609060101010101" pitchFamily="49" charset="-122"/>
                              </a:rPr>
                              <m:t>4</m:t>
                            </m:r>
                          </m:sup>
                        </m:sSubSup>
                        <m:r>
                          <a:rPr lang="en-US" altLang="zh-CN" sz="2000" i="1" kern="0">
                            <a:solidFill>
                              <a:srgbClr val="003366"/>
                            </a:solidFill>
                            <a:latin typeface="Cambria Math" panose="02040503050406030204" pitchFamily="18" charset="0"/>
                            <a:ea typeface="仿宋" panose="02010609060101010101" pitchFamily="49" charset="-122"/>
                          </a:rPr>
                          <m:t>,</m:t>
                        </m:r>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i="1" kern="0">
                                <a:solidFill>
                                  <a:srgbClr val="003366"/>
                                </a:solidFill>
                                <a:latin typeface="Cambria Math" panose="02040503050406030204" pitchFamily="18" charset="0"/>
                                <a:ea typeface="仿宋" panose="02010609060101010101" pitchFamily="49" charset="-122"/>
                              </a:rPr>
                              <m:t>3</m:t>
                            </m:r>
                          </m:sub>
                          <m:sup>
                            <m:r>
                              <a:rPr lang="en-US" altLang="zh-CN" sz="2000" b="0" i="1" kern="0" smtClean="0">
                                <a:solidFill>
                                  <a:srgbClr val="003366"/>
                                </a:solidFill>
                                <a:latin typeface="Cambria Math" panose="02040503050406030204" pitchFamily="18" charset="0"/>
                                <a:ea typeface="仿宋" panose="02010609060101010101" pitchFamily="49" charset="-122"/>
                              </a:rPr>
                              <m:t>4</m:t>
                            </m:r>
                          </m:sup>
                        </m:sSubSup>
                        <m:r>
                          <a:rPr lang="en-US" altLang="zh-CN" sz="2000" i="1" kern="0">
                            <a:solidFill>
                              <a:srgbClr val="003366"/>
                            </a:solidFill>
                            <a:latin typeface="Cambria Math" panose="02040503050406030204" pitchFamily="18" charset="0"/>
                            <a:ea typeface="仿宋" panose="02010609060101010101" pitchFamily="49" charset="-122"/>
                          </a:rPr>
                          <m:t>,</m:t>
                        </m:r>
                        <m:sSubSup>
                          <m:sSubSupPr>
                            <m:ctrlPr>
                              <a:rPr lang="en-US" altLang="zh-CN" sz="2000" i="1" kern="0">
                                <a:solidFill>
                                  <a:srgbClr val="003366"/>
                                </a:solidFill>
                                <a:latin typeface="Cambria Math" panose="02040503050406030204" pitchFamily="18" charset="0"/>
                                <a:ea typeface="仿宋" panose="02010609060101010101" pitchFamily="49" charset="-122"/>
                              </a:rPr>
                            </m:ctrlPr>
                          </m:sSubSupPr>
                          <m:e>
                            <m:r>
                              <a:rPr lang="en-US" altLang="zh-CN" sz="2000" i="1" kern="0">
                                <a:solidFill>
                                  <a:srgbClr val="003366"/>
                                </a:solidFill>
                                <a:latin typeface="Cambria Math" panose="02040503050406030204" pitchFamily="18" charset="0"/>
                                <a:ea typeface="仿宋" panose="02010609060101010101" pitchFamily="49" charset="-122"/>
                              </a:rPr>
                              <m:t>𝐿𝑆</m:t>
                            </m:r>
                          </m:e>
                          <m:sub>
                            <m:r>
                              <a:rPr lang="en-US" altLang="zh-CN" sz="2000" i="1" kern="0">
                                <a:solidFill>
                                  <a:srgbClr val="003366"/>
                                </a:solidFill>
                                <a:latin typeface="Cambria Math" panose="02040503050406030204" pitchFamily="18" charset="0"/>
                                <a:ea typeface="仿宋" panose="02010609060101010101" pitchFamily="49" charset="-122"/>
                              </a:rPr>
                              <m:t>4</m:t>
                            </m:r>
                          </m:sub>
                          <m:sup>
                            <m:r>
                              <a:rPr lang="en-US" altLang="zh-CN" sz="2000" i="1" kern="0">
                                <a:solidFill>
                                  <a:srgbClr val="003366"/>
                                </a:solidFill>
                                <a:latin typeface="Cambria Math" panose="02040503050406030204" pitchFamily="18" charset="0"/>
                                <a:ea typeface="仿宋" panose="02010609060101010101" pitchFamily="49" charset="-122"/>
                              </a:rPr>
                              <m:t>2</m:t>
                            </m:r>
                          </m:sup>
                        </m:sSubSup>
                      </m:e>
                    </m:d>
                  </m:oMath>
                </a14:m>
                <a:r>
                  <a:rPr lang="zh-CN" altLang="en-US" sz="2000" kern="0" dirty="0">
                    <a:solidFill>
                      <a:srgbClr val="003366"/>
                    </a:solidFill>
                    <a:latin typeface="仿宋" panose="02010609060101010101" pitchFamily="49" charset="-122"/>
                    <a:ea typeface="仿宋" panose="02010609060101010101" pitchFamily="49" charset="-122"/>
                  </a:rPr>
                  <a:t>一致的</a:t>
                </a:r>
                <a:endParaRPr lang="en-US" altLang="en-US" sz="2000" kern="0" dirty="0">
                  <a:solidFill>
                    <a:srgbClr val="003366"/>
                  </a:solidFill>
                  <a:latin typeface="仿宋" panose="02010609060101010101" pitchFamily="49" charset="-122"/>
                  <a:ea typeface="仿宋" panose="02010609060101010101" pitchFamily="49" charset="-122"/>
                </a:endParaRPr>
              </a:p>
            </p:txBody>
          </p:sp>
        </mc:Choice>
        <mc:Fallback xmlns="">
          <p:sp>
            <p:nvSpPr>
              <p:cNvPr id="9" name="Subtitle 2">
                <a:extLst>
                  <a:ext uri="{FF2B5EF4-FFF2-40B4-BE49-F238E27FC236}">
                    <a16:creationId xmlns:a16="http://schemas.microsoft.com/office/drawing/2014/main" id="{D00BFFAB-1798-4CCD-801D-27FC235794AE}"/>
                  </a:ext>
                </a:extLst>
              </p:cNvPr>
              <p:cNvSpPr txBox="1">
                <a:spLocks noRot="1" noChangeAspect="1" noMove="1" noResize="1" noEditPoints="1" noAdjustHandles="1" noChangeArrowheads="1" noChangeShapeType="1" noTextEdit="1"/>
              </p:cNvSpPr>
              <p:nvPr/>
            </p:nvSpPr>
            <p:spPr bwMode="auto">
              <a:xfrm>
                <a:off x="35496" y="4643769"/>
                <a:ext cx="5516904" cy="2894055"/>
              </a:xfrm>
              <a:prstGeom prst="rect">
                <a:avLst/>
              </a:prstGeom>
              <a:blipFill>
                <a:blip r:embed="rId7"/>
                <a:stretch>
                  <a:fillRect l="-994" t="-2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4038494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分布式计算的运行分割</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11</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17748" y="784621"/>
                <a:ext cx="9108504" cy="301571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在运行时空图中画一条与每个进程仅相交一次的曲线可将计算过程分成两部分</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用</a:t>
                </a:r>
                <a:r>
                  <a:rPr lang="en-US" altLang="zh-CN" kern="0" dirty="0">
                    <a:solidFill>
                      <a:srgbClr val="003366"/>
                    </a:solidFill>
                    <a:latin typeface="仿宋" panose="02010609060101010101" pitchFamily="49" charset="-122"/>
                    <a:ea typeface="仿宋" panose="02010609060101010101" pitchFamily="49" charset="-122"/>
                  </a:rPr>
                  <a:t>PAST</a:t>
                </a:r>
                <a:r>
                  <a:rPr lang="zh-CN" altLang="en-US" kern="0" dirty="0">
                    <a:solidFill>
                      <a:srgbClr val="003366"/>
                    </a:solidFill>
                    <a:latin typeface="仿宋" panose="02010609060101010101" pitchFamily="49" charset="-122"/>
                    <a:ea typeface="仿宋" panose="02010609060101010101" pitchFamily="49" charset="-122"/>
                  </a:rPr>
                  <a:t>表示分割线左侧的所有事件集合</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用</a:t>
                </a:r>
                <a:r>
                  <a:rPr lang="en-US" altLang="zh-CN" kern="0" dirty="0">
                    <a:solidFill>
                      <a:srgbClr val="003366"/>
                    </a:solidFill>
                    <a:latin typeface="仿宋" panose="02010609060101010101" pitchFamily="49" charset="-122"/>
                    <a:ea typeface="仿宋" panose="02010609060101010101" pitchFamily="49" charset="-122"/>
                  </a:rPr>
                  <a:t>FUTURE</a:t>
                </a:r>
                <a:r>
                  <a:rPr lang="zh-CN" altLang="en-US" kern="0" dirty="0">
                    <a:solidFill>
                      <a:srgbClr val="003366"/>
                    </a:solidFill>
                    <a:latin typeface="仿宋" panose="02010609060101010101" pitchFamily="49" charset="-122"/>
                    <a:ea typeface="仿宋" panose="02010609060101010101" pitchFamily="49" charset="-122"/>
                  </a:rPr>
                  <a:t>表示分割线右侧的所有事件集合</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如果在</a:t>
                </a:r>
                <a:r>
                  <a:rPr lang="en-US" altLang="zh-CN" kern="0" dirty="0">
                    <a:solidFill>
                      <a:srgbClr val="003366"/>
                    </a:solidFill>
                    <a:latin typeface="仿宋" panose="02010609060101010101" pitchFamily="49" charset="-122"/>
                    <a:ea typeface="仿宋" panose="02010609060101010101" pitchFamily="49" charset="-122"/>
                  </a:rPr>
                  <a:t>PAST</a:t>
                </a:r>
                <a:r>
                  <a:rPr lang="zh-CN" altLang="en-US" kern="0" dirty="0">
                    <a:solidFill>
                      <a:srgbClr val="003366"/>
                    </a:solidFill>
                    <a:latin typeface="仿宋" panose="02010609060101010101" pitchFamily="49" charset="-122"/>
                    <a:ea typeface="仿宋" panose="02010609060101010101" pitchFamily="49" charset="-122"/>
                  </a:rPr>
                  <a:t>集合中的消息接收事件对应的消息发送事件也在</a:t>
                </a:r>
                <a:r>
                  <a:rPr lang="en-US" altLang="zh-CN" kern="0" dirty="0">
                    <a:solidFill>
                      <a:srgbClr val="003366"/>
                    </a:solidFill>
                    <a:latin typeface="仿宋" panose="02010609060101010101" pitchFamily="49" charset="-122"/>
                    <a:ea typeface="仿宋" panose="02010609060101010101" pitchFamily="49" charset="-122"/>
                  </a:rPr>
                  <a:t>PAST</a:t>
                </a:r>
                <a:r>
                  <a:rPr lang="zh-CN" altLang="en-US" kern="0" dirty="0">
                    <a:solidFill>
                      <a:srgbClr val="003366"/>
                    </a:solidFill>
                    <a:latin typeface="仿宋" panose="02010609060101010101" pitchFamily="49" charset="-122"/>
                    <a:ea typeface="仿宋" panose="02010609060101010101" pitchFamily="49" charset="-122"/>
                  </a:rPr>
                  <a:t>集合中，则这个分割是一致的</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FF0000"/>
                    </a:solidFill>
                    <a:ea typeface="仿宋" panose="02010609060101010101" pitchFamily="49" charset="-122"/>
                  </a:rPr>
                  <a:t>换言之，不存在接收操作在</a:t>
                </a:r>
                <a:r>
                  <a:rPr lang="en-US" altLang="zh-CN" kern="0" dirty="0">
                    <a:solidFill>
                      <a:srgbClr val="FF0000"/>
                    </a:solidFill>
                    <a:ea typeface="仿宋" panose="02010609060101010101" pitchFamily="49" charset="-122"/>
                  </a:rPr>
                  <a:t>PAST</a:t>
                </a:r>
                <a:r>
                  <a:rPr lang="zh-CN" altLang="en-US" kern="0" dirty="0">
                    <a:solidFill>
                      <a:srgbClr val="FF0000"/>
                    </a:solidFill>
                    <a:ea typeface="仿宋" panose="02010609060101010101" pitchFamily="49" charset="-122"/>
                  </a:rPr>
                  <a:t>、发送操作在</a:t>
                </a:r>
                <a:r>
                  <a:rPr lang="en-US" altLang="zh-CN" kern="0" dirty="0">
                    <a:solidFill>
                      <a:srgbClr val="FF0000"/>
                    </a:solidFill>
                    <a:ea typeface="仿宋" panose="02010609060101010101" pitchFamily="49" charset="-122"/>
                  </a:rPr>
                  <a:t>FUTURE</a:t>
                </a:r>
                <a:r>
                  <a:rPr lang="zh-CN" altLang="en-US" kern="0" dirty="0">
                    <a:solidFill>
                      <a:srgbClr val="FF0000"/>
                    </a:solidFill>
                    <a:ea typeface="仿宋" panose="02010609060101010101" pitchFamily="49" charset="-122"/>
                  </a:rPr>
                  <a:t>的情况</a:t>
                </a:r>
                <a:endParaRPr lang="en-US" altLang="zh-CN" kern="0" dirty="0">
                  <a:solidFill>
                    <a:srgbClr val="FF0000"/>
                  </a:solidFill>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FF0000"/>
                    </a:solidFill>
                    <a:ea typeface="仿宋" panose="02010609060101010101" pitchFamily="49" charset="-122"/>
                  </a:rPr>
                  <a:t>为什么发送操作在</a:t>
                </a:r>
                <a:r>
                  <a:rPr lang="en-US" altLang="zh-CN" kern="0" dirty="0">
                    <a:solidFill>
                      <a:srgbClr val="FF0000"/>
                    </a:solidFill>
                    <a:ea typeface="仿宋" panose="02010609060101010101" pitchFamily="49" charset="-122"/>
                  </a:rPr>
                  <a:t>PAST</a:t>
                </a:r>
                <a:r>
                  <a:rPr lang="zh-CN" altLang="en-US" kern="0" dirty="0">
                    <a:solidFill>
                      <a:srgbClr val="FF0000"/>
                    </a:solidFill>
                    <a:ea typeface="仿宋" panose="02010609060101010101" pitchFamily="49" charset="-122"/>
                  </a:rPr>
                  <a:t>、接收操作在</a:t>
                </a:r>
                <a:r>
                  <a:rPr lang="en-US" altLang="zh-CN" kern="0" dirty="0">
                    <a:solidFill>
                      <a:srgbClr val="FF0000"/>
                    </a:solidFill>
                    <a:ea typeface="仿宋" panose="02010609060101010101" pitchFamily="49" charset="-122"/>
                  </a:rPr>
                  <a:t>FUTURE</a:t>
                </a:r>
                <a:r>
                  <a:rPr lang="zh-CN" altLang="en-US" kern="0" dirty="0">
                    <a:solidFill>
                      <a:srgbClr val="FF0000"/>
                    </a:solidFill>
                    <a:ea typeface="仿宋" panose="02010609060101010101" pitchFamily="49" charset="-122"/>
                  </a:rPr>
                  <a:t>的情况不加以考虑？</a:t>
                </a:r>
                <a:endParaRPr lang="en-US" altLang="zh-CN" kern="0" dirty="0">
                  <a:solidFill>
                    <a:srgbClr val="FF0000"/>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下图中，分割</a:t>
                </a:r>
                <a14:m>
                  <m:oMath xmlns:m="http://schemas.openxmlformats.org/officeDocument/2006/math">
                    <m:sSub>
                      <m:sSubPr>
                        <m:ctrlPr>
                          <a:rPr lang="en-US" altLang="zh-CN" i="1" kern="0" smtClea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𝐶</m:t>
                        </m:r>
                      </m:e>
                      <m:sub>
                        <m:r>
                          <a:rPr lang="en-US" altLang="zh-CN" b="0" i="1" kern="0" smtClean="0">
                            <a:solidFill>
                              <a:srgbClr val="003366"/>
                            </a:solidFill>
                            <a:latin typeface="Cambria Math" panose="02040503050406030204" pitchFamily="18" charset="0"/>
                            <a:ea typeface="仿宋" panose="02010609060101010101" pitchFamily="49" charset="-122"/>
                          </a:rPr>
                          <m:t>1</m:t>
                        </m:r>
                      </m:sub>
                    </m:sSub>
                  </m:oMath>
                </a14:m>
                <a:r>
                  <a:rPr lang="zh-CN" altLang="en-US" kern="0" dirty="0">
                    <a:solidFill>
                      <a:srgbClr val="003366"/>
                    </a:solidFill>
                    <a:latin typeface="仿宋" panose="02010609060101010101" pitchFamily="49" charset="-122"/>
                    <a:ea typeface="仿宋" panose="02010609060101010101" pitchFamily="49" charset="-122"/>
                  </a:rPr>
                  <a:t>是非一致的，分割</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𝐶</m:t>
                        </m:r>
                      </m:e>
                      <m:sub>
                        <m:r>
                          <a:rPr lang="en-US" altLang="zh-CN" b="0" i="1" kern="0" smtClean="0">
                            <a:solidFill>
                              <a:srgbClr val="003366"/>
                            </a:solidFill>
                            <a:latin typeface="Cambria Math" panose="02040503050406030204" pitchFamily="18" charset="0"/>
                            <a:ea typeface="仿宋" panose="02010609060101010101" pitchFamily="49" charset="-122"/>
                          </a:rPr>
                          <m:t>2</m:t>
                        </m:r>
                      </m:sub>
                    </m:sSub>
                  </m:oMath>
                </a14:m>
                <a:r>
                  <a:rPr lang="zh-CN" altLang="en-US" kern="0" dirty="0">
                    <a:solidFill>
                      <a:srgbClr val="003366"/>
                    </a:solidFill>
                    <a:latin typeface="仿宋" panose="02010609060101010101" pitchFamily="49" charset="-122"/>
                    <a:ea typeface="仿宋" panose="02010609060101010101" pitchFamily="49" charset="-122"/>
                  </a:rPr>
                  <a:t>是一致的</a:t>
                </a: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22" name="Subtitle 2">
                <a:extLst>
                  <a:ext uri="{FF2B5EF4-FFF2-40B4-BE49-F238E27FC236}">
                    <a16:creationId xmlns:a16="http://schemas.microsoft.com/office/drawing/2014/main" id="{56C0887D-8E51-4FA7-808C-D6F73FC5F593}"/>
                  </a:ext>
                </a:extLst>
              </p:cNvPr>
              <p:cNvSpPr txBox="1">
                <a:spLocks noRot="1" noChangeAspect="1" noMove="1" noResize="1" noEditPoints="1" noAdjustHandles="1" noChangeArrowheads="1" noChangeShapeType="1" noTextEdit="1"/>
              </p:cNvSpPr>
              <p:nvPr/>
            </p:nvSpPr>
            <p:spPr bwMode="auto">
              <a:xfrm>
                <a:off x="17748" y="784621"/>
                <a:ext cx="9108504" cy="3015714"/>
              </a:xfrm>
              <a:prstGeom prst="rect">
                <a:avLst/>
              </a:prstGeom>
              <a:blipFill>
                <a:blip r:embed="rId4"/>
                <a:stretch>
                  <a:fillRect l="-602" t="-2227" r="-469" b="-3016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51360AE0-1552-49FA-A1FA-3215DC3EEBF2}"/>
              </a:ext>
            </a:extLst>
          </p:cNvPr>
          <p:cNvPicPr>
            <a:picLocks noChangeAspect="1"/>
          </p:cNvPicPr>
          <p:nvPr/>
        </p:nvPicPr>
        <p:blipFill>
          <a:blip r:embed="rId5"/>
          <a:stretch>
            <a:fillRect/>
          </a:stretch>
        </p:blipFill>
        <p:spPr>
          <a:xfrm>
            <a:off x="1550871" y="4234041"/>
            <a:ext cx="6042257" cy="2435319"/>
          </a:xfrm>
          <a:prstGeom prst="rect">
            <a:avLst/>
          </a:prstGeom>
        </p:spPr>
      </p:pic>
    </p:spTree>
    <p:extLst>
      <p:ext uri="{BB962C8B-B14F-4D97-AF65-F5344CB8AC3E}">
        <p14:creationId xmlns:p14="http://schemas.microsoft.com/office/powerpoint/2010/main" val="2373577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4360863" cy="585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基本模型与进程间通信</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12</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135836" y="1216820"/>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分布式计算的基本模型</a:t>
            </a:r>
            <a:endParaRPr lang="en-US" altLang="zh-CN" kern="0" dirty="0">
              <a:solidFill>
                <a:srgbClr val="FF0000"/>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FF0000"/>
                </a:solidFill>
                <a:latin typeface="仿宋" panose="02010609060101010101" pitchFamily="49" charset="-122"/>
                <a:ea typeface="仿宋" panose="02010609060101010101" pitchFamily="49" charset="-122"/>
              </a:rPr>
              <a:t>分布式程序及执行模型</a:t>
            </a:r>
            <a:endParaRPr lang="en-US" altLang="zh-CN" kern="0" dirty="0">
              <a:solidFill>
                <a:srgbClr val="FF0000"/>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FF0000"/>
                </a:solidFill>
                <a:latin typeface="仿宋" panose="02010609060101010101" pitchFamily="49" charset="-122"/>
                <a:ea typeface="仿宋" panose="02010609060101010101" pitchFamily="49" charset="-122"/>
              </a:rPr>
              <a:t>分布式系统的全局状态</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分布式计算进程间通信</a:t>
            </a:r>
            <a:endParaRPr lang="en-US" altLang="zh-CN" kern="0" dirty="0">
              <a:solidFill>
                <a:srgbClr val="FF0000"/>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FF0000"/>
                </a:solidFill>
                <a:latin typeface="仿宋" panose="02010609060101010101" pitchFamily="49" charset="-122"/>
                <a:ea typeface="仿宋" panose="02010609060101010101" pitchFamily="49" charset="-122"/>
              </a:rPr>
              <a:t>阻塞通信与非阻塞通信</a:t>
            </a:r>
            <a:endParaRPr lang="en-US" altLang="zh-CN" kern="0" dirty="0">
              <a:solidFill>
                <a:srgbClr val="FF0000"/>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FF0000"/>
                </a:solidFill>
                <a:latin typeface="仿宋" panose="02010609060101010101" pitchFamily="49" charset="-122"/>
                <a:ea typeface="仿宋" panose="02010609060101010101" pitchFamily="49" charset="-122"/>
              </a:rPr>
              <a:t>异步通信与同步通信</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248082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缓冲与非缓冲通信</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13</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35496" y="956173"/>
            <a:ext cx="9108504" cy="2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en-US" altLang="zh-CN" sz="2800" kern="0" dirty="0">
                <a:solidFill>
                  <a:srgbClr val="003366"/>
                </a:solidFill>
                <a:latin typeface="Arial"/>
                <a:ea typeface="宋体"/>
              </a:rPr>
              <a:t>Send</a:t>
            </a:r>
            <a:r>
              <a:rPr lang="zh-CN" altLang="en-US" sz="2800" kern="0" dirty="0">
                <a:solidFill>
                  <a:srgbClr val="003366"/>
                </a:solidFill>
                <a:latin typeface="Arial"/>
                <a:ea typeface="宋体"/>
              </a:rPr>
              <a:t>操作存在缓冲和非缓冲两种模式</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缓冲模式：</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消息时，先将数据从用户态缓冲区拷贝到内核态缓冲区，由内核态缓冲区将数据放到信道上</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非缓冲模式：</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消息时，将数据从用户态缓冲区直接发送到信道上</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en-US" altLang="zh-CN" sz="2800" kern="0" dirty="0" err="1">
                <a:solidFill>
                  <a:srgbClr val="003366"/>
                </a:solidFill>
                <a:latin typeface="Arial"/>
                <a:ea typeface="宋体"/>
              </a:rPr>
              <a:t>Recv</a:t>
            </a:r>
            <a:r>
              <a:rPr lang="zh-CN" altLang="en-US" sz="2800" kern="0" dirty="0">
                <a:solidFill>
                  <a:srgbClr val="003366"/>
                </a:solidFill>
                <a:latin typeface="Arial"/>
                <a:ea typeface="宋体"/>
              </a:rPr>
              <a:t>操作的缓冲和非缓冲模式与</a:t>
            </a:r>
            <a:r>
              <a:rPr lang="en-US" altLang="zh-CN" sz="2800" kern="0" dirty="0">
                <a:solidFill>
                  <a:srgbClr val="003366"/>
                </a:solidFill>
                <a:latin typeface="Arial"/>
                <a:ea typeface="宋体"/>
              </a:rPr>
              <a:t>Send</a:t>
            </a:r>
            <a:r>
              <a:rPr lang="zh-CN" altLang="en-US" sz="2800" kern="0" dirty="0">
                <a:solidFill>
                  <a:srgbClr val="003366"/>
                </a:solidFill>
                <a:latin typeface="Arial"/>
                <a:ea typeface="宋体"/>
              </a:rPr>
              <a:t>操作类似</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p:grpSp>
        <p:nvGrpSpPr>
          <p:cNvPr id="37" name="组合 36">
            <a:extLst>
              <a:ext uri="{FF2B5EF4-FFF2-40B4-BE49-F238E27FC236}">
                <a16:creationId xmlns:a16="http://schemas.microsoft.com/office/drawing/2014/main" id="{00403214-8DAC-4803-815E-DC5F87D8D562}"/>
              </a:ext>
            </a:extLst>
          </p:cNvPr>
          <p:cNvGrpSpPr/>
          <p:nvPr/>
        </p:nvGrpSpPr>
        <p:grpSpPr>
          <a:xfrm>
            <a:off x="634497" y="4005064"/>
            <a:ext cx="7681919" cy="2529573"/>
            <a:chOff x="634497" y="4005064"/>
            <a:chExt cx="7681919" cy="2529573"/>
          </a:xfrm>
        </p:grpSpPr>
        <p:cxnSp>
          <p:nvCxnSpPr>
            <p:cNvPr id="3" name="直接箭头连接符 2">
              <a:extLst>
                <a:ext uri="{FF2B5EF4-FFF2-40B4-BE49-F238E27FC236}">
                  <a16:creationId xmlns:a16="http://schemas.microsoft.com/office/drawing/2014/main" id="{6B0B34B3-9536-48F9-B747-094141BE2CF6}"/>
                </a:ext>
              </a:extLst>
            </p:cNvPr>
            <p:cNvCxnSpPr/>
            <p:nvPr/>
          </p:nvCxnSpPr>
          <p:spPr>
            <a:xfrm flipV="1">
              <a:off x="2915816" y="5013176"/>
              <a:ext cx="2952328" cy="72008"/>
            </a:xfrm>
            <a:prstGeom prst="straightConnector1">
              <a:avLst/>
            </a:prstGeom>
            <a:ln w="444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1D8509BD-A992-45E1-8463-D3B4199D8E08}"/>
                </a:ext>
              </a:extLst>
            </p:cNvPr>
            <p:cNvSpPr/>
            <p:nvPr/>
          </p:nvSpPr>
          <p:spPr>
            <a:xfrm>
              <a:off x="1187624" y="4005064"/>
              <a:ext cx="1008112" cy="57606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用户态缓冲区</a:t>
              </a:r>
            </a:p>
          </p:txBody>
        </p:sp>
        <p:sp>
          <p:nvSpPr>
            <p:cNvPr id="9" name="矩形 8">
              <a:extLst>
                <a:ext uri="{FF2B5EF4-FFF2-40B4-BE49-F238E27FC236}">
                  <a16:creationId xmlns:a16="http://schemas.microsoft.com/office/drawing/2014/main" id="{229F02B8-2F93-4216-B616-3AA0487C4A10}"/>
                </a:ext>
              </a:extLst>
            </p:cNvPr>
            <p:cNvSpPr/>
            <p:nvPr/>
          </p:nvSpPr>
          <p:spPr>
            <a:xfrm>
              <a:off x="6372200" y="4005064"/>
              <a:ext cx="1008112" cy="57606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用户态缓冲区</a:t>
              </a:r>
            </a:p>
          </p:txBody>
        </p:sp>
        <p:sp>
          <p:nvSpPr>
            <p:cNvPr id="5" name="椭圆 4">
              <a:extLst>
                <a:ext uri="{FF2B5EF4-FFF2-40B4-BE49-F238E27FC236}">
                  <a16:creationId xmlns:a16="http://schemas.microsoft.com/office/drawing/2014/main" id="{F9BFD123-20FC-4B33-9E1D-74D45C04B949}"/>
                </a:ext>
              </a:extLst>
            </p:cNvPr>
            <p:cNvSpPr/>
            <p:nvPr/>
          </p:nvSpPr>
          <p:spPr>
            <a:xfrm>
              <a:off x="1007604" y="5373216"/>
              <a:ext cx="1368152" cy="576064"/>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内核态缓冲区</a:t>
              </a:r>
            </a:p>
          </p:txBody>
        </p:sp>
        <p:sp>
          <p:nvSpPr>
            <p:cNvPr id="11" name="椭圆 10">
              <a:extLst>
                <a:ext uri="{FF2B5EF4-FFF2-40B4-BE49-F238E27FC236}">
                  <a16:creationId xmlns:a16="http://schemas.microsoft.com/office/drawing/2014/main" id="{18681754-65E2-44A7-A64F-7B591D4D3768}"/>
                </a:ext>
              </a:extLst>
            </p:cNvPr>
            <p:cNvSpPr/>
            <p:nvPr/>
          </p:nvSpPr>
          <p:spPr>
            <a:xfrm>
              <a:off x="6228184" y="5373216"/>
              <a:ext cx="1368152" cy="576064"/>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内核态缓冲区</a:t>
              </a:r>
            </a:p>
          </p:txBody>
        </p:sp>
        <p:sp>
          <p:nvSpPr>
            <p:cNvPr id="6" name="矩形 5">
              <a:extLst>
                <a:ext uri="{FF2B5EF4-FFF2-40B4-BE49-F238E27FC236}">
                  <a16:creationId xmlns:a16="http://schemas.microsoft.com/office/drawing/2014/main" id="{9A4F4B80-7603-44E1-A596-4F8063F75610}"/>
                </a:ext>
              </a:extLst>
            </p:cNvPr>
            <p:cNvSpPr/>
            <p:nvPr/>
          </p:nvSpPr>
          <p:spPr>
            <a:xfrm>
              <a:off x="634497" y="4414519"/>
              <a:ext cx="337103" cy="923330"/>
            </a:xfrm>
            <a:prstGeom prst="rect">
              <a:avLst/>
            </a:prstGeom>
          </p:spPr>
          <p:txBody>
            <a:bodyPr wrap="square">
              <a:spAutoFit/>
            </a:bodyPr>
            <a:lstStyle/>
            <a:p>
              <a:r>
                <a:rPr lang="zh-CN" altLang="en-US" dirty="0"/>
                <a:t>发送端</a:t>
              </a:r>
            </a:p>
          </p:txBody>
        </p:sp>
        <p:sp>
          <p:nvSpPr>
            <p:cNvPr id="13" name="矩形 12">
              <a:extLst>
                <a:ext uri="{FF2B5EF4-FFF2-40B4-BE49-F238E27FC236}">
                  <a16:creationId xmlns:a16="http://schemas.microsoft.com/office/drawing/2014/main" id="{66E89CA8-17BA-4EAA-BF2A-CBD8721CA307}"/>
                </a:ext>
              </a:extLst>
            </p:cNvPr>
            <p:cNvSpPr/>
            <p:nvPr/>
          </p:nvSpPr>
          <p:spPr>
            <a:xfrm>
              <a:off x="7979313" y="4521894"/>
              <a:ext cx="337103" cy="923330"/>
            </a:xfrm>
            <a:prstGeom prst="rect">
              <a:avLst/>
            </a:prstGeom>
          </p:spPr>
          <p:txBody>
            <a:bodyPr wrap="square">
              <a:spAutoFit/>
            </a:bodyPr>
            <a:lstStyle/>
            <a:p>
              <a:r>
                <a:rPr lang="zh-CN" altLang="en-US" dirty="0"/>
                <a:t>接收端</a:t>
              </a:r>
            </a:p>
          </p:txBody>
        </p:sp>
        <p:cxnSp>
          <p:nvCxnSpPr>
            <p:cNvPr id="8" name="直接箭头连接符 7">
              <a:extLst>
                <a:ext uri="{FF2B5EF4-FFF2-40B4-BE49-F238E27FC236}">
                  <a16:creationId xmlns:a16="http://schemas.microsoft.com/office/drawing/2014/main" id="{6AF168DA-2FFA-465D-8EC0-FECFD97936A8}"/>
                </a:ext>
              </a:extLst>
            </p:cNvPr>
            <p:cNvCxnSpPr>
              <a:stCxn id="4" idx="3"/>
            </p:cNvCxnSpPr>
            <p:nvPr/>
          </p:nvCxnSpPr>
          <p:spPr>
            <a:xfrm>
              <a:off x="2195736" y="4293096"/>
              <a:ext cx="720080" cy="79208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3680191-CDEC-456A-95F2-B738D13F4F83}"/>
                </a:ext>
              </a:extLst>
            </p:cNvPr>
            <p:cNvCxnSpPr>
              <a:cxnSpLocks/>
              <a:endCxn id="9" idx="1"/>
            </p:cNvCxnSpPr>
            <p:nvPr/>
          </p:nvCxnSpPr>
          <p:spPr>
            <a:xfrm flipV="1">
              <a:off x="5868144" y="4293096"/>
              <a:ext cx="504056" cy="72008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5FB12456-EEA6-4F2D-9748-8FB9A3F33A54}"/>
                </a:ext>
              </a:extLst>
            </p:cNvPr>
            <p:cNvCxnSpPr>
              <a:cxnSpLocks/>
            </p:cNvCxnSpPr>
            <p:nvPr/>
          </p:nvCxnSpPr>
          <p:spPr>
            <a:xfrm flipV="1">
              <a:off x="2555776" y="6529632"/>
              <a:ext cx="1296144" cy="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ABC550DE-6990-420F-B817-B1B1325FB4B9}"/>
                </a:ext>
              </a:extLst>
            </p:cNvPr>
            <p:cNvSpPr/>
            <p:nvPr/>
          </p:nvSpPr>
          <p:spPr>
            <a:xfrm>
              <a:off x="2497994" y="6160300"/>
              <a:ext cx="1338828" cy="369332"/>
            </a:xfrm>
            <a:prstGeom prst="rect">
              <a:avLst/>
            </a:prstGeom>
          </p:spPr>
          <p:txBody>
            <a:bodyPr wrap="none">
              <a:spAutoFit/>
            </a:bodyPr>
            <a:lstStyle/>
            <a:p>
              <a:r>
                <a:rPr lang="zh-CN" altLang="en-US" dirty="0"/>
                <a:t>非缓冲通信</a:t>
              </a:r>
            </a:p>
          </p:txBody>
        </p:sp>
        <p:cxnSp>
          <p:nvCxnSpPr>
            <p:cNvPr id="24" name="直接箭头连接符 23">
              <a:extLst>
                <a:ext uri="{FF2B5EF4-FFF2-40B4-BE49-F238E27FC236}">
                  <a16:creationId xmlns:a16="http://schemas.microsoft.com/office/drawing/2014/main" id="{DD680310-333C-4211-9074-7EEDC7630F60}"/>
                </a:ext>
              </a:extLst>
            </p:cNvPr>
            <p:cNvCxnSpPr>
              <a:cxnSpLocks/>
              <a:stCxn id="5" idx="7"/>
            </p:cNvCxnSpPr>
            <p:nvPr/>
          </p:nvCxnSpPr>
          <p:spPr>
            <a:xfrm flipV="1">
              <a:off x="2175395" y="5119203"/>
              <a:ext cx="740421" cy="338376"/>
            </a:xfrm>
            <a:prstGeom prst="straightConnector1">
              <a:avLst/>
            </a:prstGeom>
            <a:ln w="317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441D70B9-3033-40B1-8707-D9A464A84D11}"/>
                </a:ext>
              </a:extLst>
            </p:cNvPr>
            <p:cNvCxnSpPr>
              <a:cxnSpLocks/>
              <a:stCxn id="4" idx="2"/>
              <a:endCxn id="5" idx="0"/>
            </p:cNvCxnSpPr>
            <p:nvPr/>
          </p:nvCxnSpPr>
          <p:spPr>
            <a:xfrm>
              <a:off x="1691680" y="4581128"/>
              <a:ext cx="0" cy="792088"/>
            </a:xfrm>
            <a:prstGeom prst="straightConnector1">
              <a:avLst/>
            </a:prstGeom>
            <a:ln w="317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3C65F0D4-1E86-432F-B129-ED11077E430B}"/>
                </a:ext>
              </a:extLst>
            </p:cNvPr>
            <p:cNvCxnSpPr>
              <a:cxnSpLocks/>
            </p:cNvCxnSpPr>
            <p:nvPr/>
          </p:nvCxnSpPr>
          <p:spPr>
            <a:xfrm>
              <a:off x="5868144" y="5119203"/>
              <a:ext cx="370210" cy="422016"/>
            </a:xfrm>
            <a:prstGeom prst="straightConnector1">
              <a:avLst/>
            </a:prstGeom>
            <a:ln w="317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05E1D610-4A07-47E2-9FC7-25D4DA214187}"/>
                </a:ext>
              </a:extLst>
            </p:cNvPr>
            <p:cNvCxnSpPr>
              <a:cxnSpLocks/>
              <a:stCxn id="11" idx="0"/>
            </p:cNvCxnSpPr>
            <p:nvPr/>
          </p:nvCxnSpPr>
          <p:spPr>
            <a:xfrm flipV="1">
              <a:off x="6912260" y="4591960"/>
              <a:ext cx="11468" cy="781256"/>
            </a:xfrm>
            <a:prstGeom prst="straightConnector1">
              <a:avLst/>
            </a:prstGeom>
            <a:ln w="317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AB4E158-0639-4672-913F-C71C154AF22C}"/>
                </a:ext>
              </a:extLst>
            </p:cNvPr>
            <p:cNvCxnSpPr>
              <a:cxnSpLocks/>
            </p:cNvCxnSpPr>
            <p:nvPr/>
          </p:nvCxnSpPr>
          <p:spPr>
            <a:xfrm flipV="1">
              <a:off x="4499992" y="6534636"/>
              <a:ext cx="1296144" cy="1"/>
            </a:xfrm>
            <a:prstGeom prst="straightConnector1">
              <a:avLst/>
            </a:prstGeom>
            <a:ln w="317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C348732B-6BD8-4BDF-8568-3A2FAB268E1E}"/>
                </a:ext>
              </a:extLst>
            </p:cNvPr>
            <p:cNvSpPr/>
            <p:nvPr/>
          </p:nvSpPr>
          <p:spPr>
            <a:xfrm>
              <a:off x="4442210" y="6165304"/>
              <a:ext cx="1107996" cy="369332"/>
            </a:xfrm>
            <a:prstGeom prst="rect">
              <a:avLst/>
            </a:prstGeom>
          </p:spPr>
          <p:txBody>
            <a:bodyPr wrap="none">
              <a:spAutoFit/>
            </a:bodyPr>
            <a:lstStyle/>
            <a:p>
              <a:r>
                <a:rPr lang="zh-CN" altLang="en-US" dirty="0"/>
                <a:t>缓冲通信</a:t>
              </a:r>
            </a:p>
          </p:txBody>
        </p:sp>
        <p:sp>
          <p:nvSpPr>
            <p:cNvPr id="36" name="矩形 35">
              <a:extLst>
                <a:ext uri="{FF2B5EF4-FFF2-40B4-BE49-F238E27FC236}">
                  <a16:creationId xmlns:a16="http://schemas.microsoft.com/office/drawing/2014/main" id="{CF8DB973-C126-438F-949B-84A564B38E56}"/>
                </a:ext>
              </a:extLst>
            </p:cNvPr>
            <p:cNvSpPr/>
            <p:nvPr/>
          </p:nvSpPr>
          <p:spPr>
            <a:xfrm>
              <a:off x="3869197" y="4591960"/>
              <a:ext cx="1107996" cy="369332"/>
            </a:xfrm>
            <a:prstGeom prst="rect">
              <a:avLst/>
            </a:prstGeom>
          </p:spPr>
          <p:txBody>
            <a:bodyPr wrap="none">
              <a:spAutoFit/>
            </a:bodyPr>
            <a:lstStyle/>
            <a:p>
              <a:r>
                <a:rPr lang="zh-CN" altLang="en-US" dirty="0"/>
                <a:t>通信信道</a:t>
              </a:r>
            </a:p>
          </p:txBody>
        </p:sp>
      </p:grpSp>
    </p:spTree>
    <p:extLst>
      <p:ext uri="{BB962C8B-B14F-4D97-AF65-F5344CB8AC3E}">
        <p14:creationId xmlns:p14="http://schemas.microsoft.com/office/powerpoint/2010/main" val="2959380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同步与异步通信</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14</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35496" y="956173"/>
            <a:ext cx="9108504" cy="5264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同步通信</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如果</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和</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两端与对方都实现了握手，则称为同步通信</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操作知道对应的</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操作已经调用，相关的数据已经拷贝到</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方的用户缓冲区，则本次通信完成</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异步通信</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需要发送的数据一旦拷贝出用户缓冲区，控制流程可立即返回调用进程，则这个</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是异步的</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一般不定义异步的</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，因为</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必须等到数据到达</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686793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阻塞与非阻塞通信</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15</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ubtitle 2">
            <a:extLst>
              <a:ext uri="{FF2B5EF4-FFF2-40B4-BE49-F238E27FC236}">
                <a16:creationId xmlns:a16="http://schemas.microsoft.com/office/drawing/2014/main" id="{14C3602A-D7BF-4EEF-BE6F-827C56FBC56D}"/>
              </a:ext>
            </a:extLst>
          </p:cNvPr>
          <p:cNvSpPr txBox="1">
            <a:spLocks/>
          </p:cNvSpPr>
          <p:nvPr/>
        </p:nvSpPr>
        <p:spPr bwMode="auto">
          <a:xfrm>
            <a:off x="35496" y="956173"/>
            <a:ext cx="9108504" cy="5264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阻塞通信</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如果一个</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或</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原语（无论在同步还是异步模式下）必须处理完成所有工作才能返回调用进程，则称为阻塞的</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非阻塞通信</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如果控制流在调用原语之后立即返回调用进程（原语对应的操作可能还未完成），则这个原语是非阻塞的</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非阻塞</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：控制流甚至在数据拷贝出用户缓冲区之前就返回给调用进程了</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非阻塞</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：控制流甚至在待接收的数据还没有达到就返回给调用进程了</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非阻塞一般通过</a:t>
            </a:r>
            <a:r>
              <a:rPr lang="en-US" altLang="zh-CN" kern="0" dirty="0">
                <a:solidFill>
                  <a:srgbClr val="003366"/>
                </a:solidFill>
                <a:ea typeface="仿宋" panose="02010609060101010101" pitchFamily="49" charset="-122"/>
              </a:rPr>
              <a:t>Wait</a:t>
            </a:r>
            <a:r>
              <a:rPr lang="zh-CN" altLang="en-US" kern="0" dirty="0">
                <a:solidFill>
                  <a:srgbClr val="003366"/>
                </a:solidFill>
                <a:ea typeface="仿宋" panose="02010609060101010101" pitchFamily="49" charset="-122"/>
              </a:rPr>
              <a:t>原语来后台检查</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原语的完成情况</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91431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同步</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异步与阻塞</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非阻塞的组合</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16</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ubtitle 2">
            <a:extLst>
              <a:ext uri="{FF2B5EF4-FFF2-40B4-BE49-F238E27FC236}">
                <a16:creationId xmlns:a16="http://schemas.microsoft.com/office/drawing/2014/main" id="{14C3602A-D7BF-4EEF-BE6F-827C56FBC56D}"/>
              </a:ext>
            </a:extLst>
          </p:cNvPr>
          <p:cNvSpPr txBox="1">
            <a:spLocks/>
          </p:cNvSpPr>
          <p:nvPr/>
        </p:nvSpPr>
        <p:spPr bwMode="auto">
          <a:xfrm>
            <a:off x="35496" y="956173"/>
            <a:ext cx="9108504" cy="5264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同步</a:t>
            </a:r>
            <a:r>
              <a:rPr lang="en-US" altLang="zh-CN" sz="2800" kern="0" dirty="0">
                <a:solidFill>
                  <a:srgbClr val="003366"/>
                </a:solidFill>
                <a:latin typeface="Arial"/>
                <a:ea typeface="宋体"/>
              </a:rPr>
              <a:t>/</a:t>
            </a:r>
            <a:r>
              <a:rPr lang="zh-CN" altLang="en-US" sz="2800" kern="0" dirty="0">
                <a:solidFill>
                  <a:srgbClr val="003366"/>
                </a:solidFill>
                <a:latin typeface="Arial"/>
                <a:ea typeface="宋体"/>
              </a:rPr>
              <a:t>异步和阻塞</a:t>
            </a:r>
            <a:r>
              <a:rPr lang="en-US" altLang="zh-CN" sz="2800" kern="0" dirty="0">
                <a:solidFill>
                  <a:srgbClr val="003366"/>
                </a:solidFill>
                <a:latin typeface="Arial"/>
                <a:ea typeface="宋体"/>
              </a:rPr>
              <a:t>/</a:t>
            </a:r>
            <a:r>
              <a:rPr lang="zh-CN" altLang="en-US" sz="2800" kern="0" dirty="0">
                <a:solidFill>
                  <a:srgbClr val="003366"/>
                </a:solidFill>
                <a:latin typeface="Arial"/>
                <a:ea typeface="宋体"/>
              </a:rPr>
              <a:t>非阻塞的侧重点</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同步</a:t>
            </a:r>
            <a:r>
              <a:rPr lang="en-US" altLang="zh-CN" kern="0" dirty="0">
                <a:solidFill>
                  <a:srgbClr val="003366"/>
                </a:solidFill>
                <a:ea typeface="仿宋" panose="02010609060101010101" pitchFamily="49" charset="-122"/>
              </a:rPr>
              <a:t>/</a:t>
            </a:r>
            <a:r>
              <a:rPr lang="zh-CN" altLang="en-US" kern="0" dirty="0">
                <a:solidFill>
                  <a:srgbClr val="003366"/>
                </a:solidFill>
                <a:ea typeface="仿宋" panose="02010609060101010101" pitchFamily="49" charset="-122"/>
              </a:rPr>
              <a:t>异步关键看数据是否真的发送出去或者接收到</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同步：数据需要真的发送出去</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异步：数据拷贝到内核缓冲区就行</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阻塞</a:t>
            </a:r>
            <a:r>
              <a:rPr lang="en-US" altLang="zh-CN" kern="0" dirty="0">
                <a:solidFill>
                  <a:srgbClr val="003366"/>
                </a:solidFill>
                <a:ea typeface="仿宋" panose="02010609060101010101" pitchFamily="49" charset="-122"/>
              </a:rPr>
              <a:t>/</a:t>
            </a:r>
            <a:r>
              <a:rPr lang="zh-CN" altLang="en-US" kern="0" dirty="0">
                <a:solidFill>
                  <a:srgbClr val="003366"/>
                </a:solidFill>
                <a:ea typeface="仿宋" panose="02010609060101010101" pitchFamily="49" charset="-122"/>
              </a:rPr>
              <a:t>非阻塞关键看是否阻碍主进程的执行</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阻塞：必须等到消息传递完成</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非阻塞：消息发出后，由</a:t>
            </a:r>
            <a:r>
              <a:rPr lang="en-US" altLang="zh-CN" kern="0" dirty="0">
                <a:solidFill>
                  <a:srgbClr val="003366"/>
                </a:solidFill>
                <a:ea typeface="仿宋" panose="02010609060101010101" pitchFamily="49" charset="-122"/>
              </a:rPr>
              <a:t>Wait</a:t>
            </a:r>
            <a:r>
              <a:rPr lang="zh-CN" altLang="en-US" kern="0" dirty="0">
                <a:solidFill>
                  <a:srgbClr val="003366"/>
                </a:solidFill>
                <a:ea typeface="仿宋" panose="02010609060101010101" pitchFamily="49" charset="-122"/>
              </a:rPr>
              <a:t>函数后台监测执行情况</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en-US" altLang="zh-CN" sz="2800" kern="0" dirty="0">
                <a:solidFill>
                  <a:srgbClr val="003366"/>
                </a:solidFill>
                <a:latin typeface="Arial"/>
                <a:ea typeface="宋体"/>
              </a:rPr>
              <a:t>Send</a:t>
            </a: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同步阻塞、同步非阻塞、异步阻塞、异步非阻塞</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en-US" altLang="zh-CN" sz="2800" kern="0" dirty="0" err="1">
                <a:solidFill>
                  <a:srgbClr val="003366"/>
                </a:solidFill>
                <a:latin typeface="Arial"/>
                <a:ea typeface="宋体"/>
              </a:rPr>
              <a:t>Recv</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同步阻塞和同步非阻塞</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一般不定义异步的</a:t>
            </a:r>
            <a:r>
              <a:rPr lang="en-US" altLang="zh-CN" kern="0" dirty="0" err="1">
                <a:solidFill>
                  <a:srgbClr val="003366"/>
                </a:solidFill>
                <a:ea typeface="仿宋" panose="02010609060101010101" pitchFamily="49" charset="-122"/>
              </a:rPr>
              <a:t>Recv</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023498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同步</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异步与阻塞</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非阻塞的组合</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17</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DD35AADD-9BF0-4800-92B6-580024A3ADCD}"/>
              </a:ext>
            </a:extLst>
          </p:cNvPr>
          <p:cNvSpPr/>
          <p:nvPr/>
        </p:nvSpPr>
        <p:spPr>
          <a:xfrm>
            <a:off x="827584" y="4077072"/>
            <a:ext cx="1800200"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C83966AB-2B7C-4CAA-9561-31E6CD441406}"/>
              </a:ext>
            </a:extLst>
          </p:cNvPr>
          <p:cNvSpPr/>
          <p:nvPr/>
        </p:nvSpPr>
        <p:spPr>
          <a:xfrm>
            <a:off x="827584" y="3658772"/>
            <a:ext cx="1800200" cy="14401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44E4C05B-286D-4F8A-9E34-074FC618A3D2}"/>
              </a:ext>
            </a:extLst>
          </p:cNvPr>
          <p:cNvSpPr/>
          <p:nvPr/>
        </p:nvSpPr>
        <p:spPr>
          <a:xfrm>
            <a:off x="2771800" y="3528505"/>
            <a:ext cx="4824536" cy="369332"/>
          </a:xfrm>
          <a:prstGeom prst="rect">
            <a:avLst/>
          </a:prstGeom>
        </p:spPr>
        <p:txBody>
          <a:bodyPr wrap="square">
            <a:spAutoFit/>
          </a:bodyPr>
          <a:lstStyle/>
          <a:p>
            <a:r>
              <a:rPr lang="zh-CN" altLang="en-US" dirty="0"/>
              <a:t>从用户缓冲区拷贝或拷贝到用户缓冲区的时间</a:t>
            </a:r>
          </a:p>
        </p:txBody>
      </p:sp>
      <p:sp>
        <p:nvSpPr>
          <p:cNvPr id="9" name="矩形 8">
            <a:extLst>
              <a:ext uri="{FF2B5EF4-FFF2-40B4-BE49-F238E27FC236}">
                <a16:creationId xmlns:a16="http://schemas.microsoft.com/office/drawing/2014/main" id="{9D2A6E12-4953-43D9-87FF-D425804F7F51}"/>
              </a:ext>
            </a:extLst>
          </p:cNvPr>
          <p:cNvSpPr/>
          <p:nvPr/>
        </p:nvSpPr>
        <p:spPr>
          <a:xfrm>
            <a:off x="2771800" y="4005064"/>
            <a:ext cx="4824536" cy="369332"/>
          </a:xfrm>
          <a:prstGeom prst="rect">
            <a:avLst/>
          </a:prstGeom>
        </p:spPr>
        <p:txBody>
          <a:bodyPr wrap="square">
            <a:spAutoFit/>
          </a:bodyPr>
          <a:lstStyle/>
          <a:p>
            <a:r>
              <a:rPr lang="zh-CN" altLang="en-US" dirty="0"/>
              <a:t>进程发出发送或接受原语后被阻塞的等待时间</a:t>
            </a:r>
          </a:p>
        </p:txBody>
      </p:sp>
      <p:sp>
        <p:nvSpPr>
          <p:cNvPr id="10" name="矩形 9">
            <a:extLst>
              <a:ext uri="{FF2B5EF4-FFF2-40B4-BE49-F238E27FC236}">
                <a16:creationId xmlns:a16="http://schemas.microsoft.com/office/drawing/2014/main" id="{87DEBDB3-073A-471E-9438-148973CB765F}"/>
              </a:ext>
            </a:extLst>
          </p:cNvPr>
          <p:cNvSpPr/>
          <p:nvPr/>
        </p:nvSpPr>
        <p:spPr>
          <a:xfrm>
            <a:off x="683568" y="4650610"/>
            <a:ext cx="5067200" cy="369332"/>
          </a:xfrm>
          <a:prstGeom prst="rect">
            <a:avLst/>
          </a:prstGeom>
        </p:spPr>
        <p:txBody>
          <a:bodyPr wrap="square">
            <a:spAutoFit/>
          </a:bodyPr>
          <a:lstStyle/>
          <a:p>
            <a:r>
              <a:rPr lang="en-US" altLang="zh-CN" dirty="0"/>
              <a:t>S</a:t>
            </a:r>
            <a:r>
              <a:rPr lang="zh-CN" altLang="en-US" dirty="0"/>
              <a:t>表示</a:t>
            </a:r>
            <a:r>
              <a:rPr lang="en-US" altLang="zh-CN" dirty="0"/>
              <a:t>Send</a:t>
            </a:r>
            <a:r>
              <a:rPr lang="zh-CN" altLang="en-US" dirty="0"/>
              <a:t>原语发出，</a:t>
            </a:r>
            <a:r>
              <a:rPr lang="en-US" altLang="zh-CN" dirty="0"/>
              <a:t>S_C</a:t>
            </a:r>
            <a:r>
              <a:rPr lang="zh-CN" altLang="en-US" dirty="0"/>
              <a:t>表示</a:t>
            </a:r>
            <a:r>
              <a:rPr lang="en-US" altLang="zh-CN" dirty="0"/>
              <a:t>Send</a:t>
            </a:r>
            <a:r>
              <a:rPr lang="zh-CN" altLang="en-US" dirty="0"/>
              <a:t>原语完成</a:t>
            </a:r>
          </a:p>
        </p:txBody>
      </p:sp>
      <p:sp>
        <p:nvSpPr>
          <p:cNvPr id="12" name="矩形 11">
            <a:extLst>
              <a:ext uri="{FF2B5EF4-FFF2-40B4-BE49-F238E27FC236}">
                <a16:creationId xmlns:a16="http://schemas.microsoft.com/office/drawing/2014/main" id="{BA90819A-5171-469A-A4BE-433F96367069}"/>
              </a:ext>
            </a:extLst>
          </p:cNvPr>
          <p:cNvSpPr/>
          <p:nvPr/>
        </p:nvSpPr>
        <p:spPr>
          <a:xfrm>
            <a:off x="683568" y="5180707"/>
            <a:ext cx="4551182" cy="369332"/>
          </a:xfrm>
          <a:prstGeom prst="rect">
            <a:avLst/>
          </a:prstGeom>
        </p:spPr>
        <p:txBody>
          <a:bodyPr wrap="none">
            <a:spAutoFit/>
          </a:bodyPr>
          <a:lstStyle/>
          <a:p>
            <a:pPr lvl="0">
              <a:spcBef>
                <a:spcPct val="30000"/>
              </a:spcBef>
              <a:defRPr/>
            </a:pPr>
            <a:r>
              <a:rPr lang="en-US" altLang="zh-CN" dirty="0"/>
              <a:t>R</a:t>
            </a:r>
            <a:r>
              <a:rPr lang="zh-CN" altLang="en-US" dirty="0"/>
              <a:t>表示</a:t>
            </a:r>
            <a:r>
              <a:rPr lang="en-US" altLang="zh-CN" dirty="0" err="1"/>
              <a:t>Recv</a:t>
            </a:r>
            <a:r>
              <a:rPr lang="zh-CN" altLang="en-US" dirty="0"/>
              <a:t>原语发出，</a:t>
            </a:r>
            <a:r>
              <a:rPr lang="en-US" altLang="zh-CN" dirty="0"/>
              <a:t>R_C</a:t>
            </a:r>
            <a:r>
              <a:rPr lang="zh-CN" altLang="en-US" dirty="0"/>
              <a:t>表示</a:t>
            </a:r>
            <a:r>
              <a:rPr lang="en-US" altLang="zh-CN" dirty="0" err="1"/>
              <a:t>Recv</a:t>
            </a:r>
            <a:r>
              <a:rPr lang="zh-CN" altLang="en-US" dirty="0"/>
              <a:t>原语完成</a:t>
            </a:r>
          </a:p>
        </p:txBody>
      </p:sp>
      <p:sp>
        <p:nvSpPr>
          <p:cNvPr id="13" name="矩形 12">
            <a:extLst>
              <a:ext uri="{FF2B5EF4-FFF2-40B4-BE49-F238E27FC236}">
                <a16:creationId xmlns:a16="http://schemas.microsoft.com/office/drawing/2014/main" id="{C208FF63-D52D-4834-93C8-C033BA6E5076}"/>
              </a:ext>
            </a:extLst>
          </p:cNvPr>
          <p:cNvSpPr/>
          <p:nvPr/>
        </p:nvSpPr>
        <p:spPr>
          <a:xfrm>
            <a:off x="683568" y="5715246"/>
            <a:ext cx="3534942" cy="369332"/>
          </a:xfrm>
          <a:prstGeom prst="rect">
            <a:avLst/>
          </a:prstGeom>
        </p:spPr>
        <p:txBody>
          <a:bodyPr wrap="none">
            <a:spAutoFit/>
          </a:bodyPr>
          <a:lstStyle/>
          <a:p>
            <a:r>
              <a:rPr lang="en-US" altLang="zh-CN" dirty="0"/>
              <a:t>P</a:t>
            </a:r>
            <a:r>
              <a:rPr lang="zh-CN" altLang="en-US" dirty="0"/>
              <a:t>表示之前发出的非阻塞操作完成</a:t>
            </a:r>
          </a:p>
        </p:txBody>
      </p:sp>
      <p:sp>
        <p:nvSpPr>
          <p:cNvPr id="14" name="矩形 13">
            <a:extLst>
              <a:ext uri="{FF2B5EF4-FFF2-40B4-BE49-F238E27FC236}">
                <a16:creationId xmlns:a16="http://schemas.microsoft.com/office/drawing/2014/main" id="{B367F4AC-26F4-4835-9CD3-98B06091F00F}"/>
              </a:ext>
            </a:extLst>
          </p:cNvPr>
          <p:cNvSpPr/>
          <p:nvPr/>
        </p:nvSpPr>
        <p:spPr>
          <a:xfrm>
            <a:off x="683568" y="6245572"/>
            <a:ext cx="6984776" cy="369332"/>
          </a:xfrm>
          <a:prstGeom prst="rect">
            <a:avLst/>
          </a:prstGeom>
        </p:spPr>
        <p:txBody>
          <a:bodyPr wrap="square">
            <a:spAutoFit/>
          </a:bodyPr>
          <a:lstStyle/>
          <a:p>
            <a:r>
              <a:rPr lang="en-US" altLang="zh-CN" dirty="0"/>
              <a:t>W</a:t>
            </a:r>
            <a:r>
              <a:rPr lang="zh-CN" altLang="en-US" dirty="0"/>
              <a:t>表示进程可能发出等待</a:t>
            </a:r>
            <a:r>
              <a:rPr lang="en-US" altLang="zh-CN" dirty="0"/>
              <a:t>Wait</a:t>
            </a:r>
            <a:r>
              <a:rPr lang="zh-CN" altLang="en-US" dirty="0"/>
              <a:t>原语来检查非阻塞操作的完成情况</a:t>
            </a:r>
          </a:p>
        </p:txBody>
      </p:sp>
      <p:pic>
        <p:nvPicPr>
          <p:cNvPr id="15" name="图片 14">
            <a:extLst>
              <a:ext uri="{FF2B5EF4-FFF2-40B4-BE49-F238E27FC236}">
                <a16:creationId xmlns:a16="http://schemas.microsoft.com/office/drawing/2014/main" id="{FC2A9128-534F-455F-8060-DB47310489E0}"/>
              </a:ext>
            </a:extLst>
          </p:cNvPr>
          <p:cNvPicPr>
            <a:picLocks noChangeAspect="1"/>
          </p:cNvPicPr>
          <p:nvPr/>
        </p:nvPicPr>
        <p:blipFill>
          <a:blip r:embed="rId4"/>
          <a:stretch>
            <a:fillRect/>
          </a:stretch>
        </p:blipFill>
        <p:spPr>
          <a:xfrm>
            <a:off x="294151" y="1116972"/>
            <a:ext cx="4313775" cy="1716000"/>
          </a:xfrm>
          <a:prstGeom prst="rect">
            <a:avLst/>
          </a:prstGeom>
        </p:spPr>
      </p:pic>
      <p:sp>
        <p:nvSpPr>
          <p:cNvPr id="16" name="矩形 15">
            <a:extLst>
              <a:ext uri="{FF2B5EF4-FFF2-40B4-BE49-F238E27FC236}">
                <a16:creationId xmlns:a16="http://schemas.microsoft.com/office/drawing/2014/main" id="{13E534CE-0115-4D77-90F4-50CBD2B32CA8}"/>
              </a:ext>
            </a:extLst>
          </p:cNvPr>
          <p:cNvSpPr/>
          <p:nvPr/>
        </p:nvSpPr>
        <p:spPr>
          <a:xfrm>
            <a:off x="1389499" y="2798921"/>
            <a:ext cx="1569660" cy="369332"/>
          </a:xfrm>
          <a:prstGeom prst="rect">
            <a:avLst/>
          </a:prstGeom>
        </p:spPr>
        <p:txBody>
          <a:bodyPr wrap="none">
            <a:spAutoFit/>
          </a:bodyPr>
          <a:lstStyle/>
          <a:p>
            <a:r>
              <a:rPr lang="zh-CN" altLang="en-US" dirty="0"/>
              <a:t>异步阻塞发送</a:t>
            </a:r>
          </a:p>
        </p:txBody>
      </p:sp>
      <p:pic>
        <p:nvPicPr>
          <p:cNvPr id="17" name="图片 16">
            <a:extLst>
              <a:ext uri="{FF2B5EF4-FFF2-40B4-BE49-F238E27FC236}">
                <a16:creationId xmlns:a16="http://schemas.microsoft.com/office/drawing/2014/main" id="{6252A696-8E44-406A-A379-9A0A0F1A4CD7}"/>
              </a:ext>
            </a:extLst>
          </p:cNvPr>
          <p:cNvPicPr>
            <a:picLocks noChangeAspect="1"/>
          </p:cNvPicPr>
          <p:nvPr/>
        </p:nvPicPr>
        <p:blipFill>
          <a:blip r:embed="rId5"/>
          <a:stretch>
            <a:fillRect/>
          </a:stretch>
        </p:blipFill>
        <p:spPr>
          <a:xfrm>
            <a:off x="4932410" y="1077063"/>
            <a:ext cx="3626625" cy="1754133"/>
          </a:xfrm>
          <a:prstGeom prst="rect">
            <a:avLst/>
          </a:prstGeom>
        </p:spPr>
      </p:pic>
      <p:sp>
        <p:nvSpPr>
          <p:cNvPr id="21" name="矩形 20">
            <a:extLst>
              <a:ext uri="{FF2B5EF4-FFF2-40B4-BE49-F238E27FC236}">
                <a16:creationId xmlns:a16="http://schemas.microsoft.com/office/drawing/2014/main" id="{DAC80BAD-DB82-411D-944D-289AACA7227C}"/>
              </a:ext>
            </a:extLst>
          </p:cNvPr>
          <p:cNvSpPr/>
          <p:nvPr/>
        </p:nvSpPr>
        <p:spPr>
          <a:xfrm>
            <a:off x="5867851" y="2798921"/>
            <a:ext cx="1800493" cy="369332"/>
          </a:xfrm>
          <a:prstGeom prst="rect">
            <a:avLst/>
          </a:prstGeom>
        </p:spPr>
        <p:txBody>
          <a:bodyPr wrap="none">
            <a:spAutoFit/>
          </a:bodyPr>
          <a:lstStyle/>
          <a:p>
            <a:r>
              <a:rPr lang="zh-CN" altLang="en-US" dirty="0"/>
              <a:t>异步非阻塞发送</a:t>
            </a:r>
          </a:p>
        </p:txBody>
      </p:sp>
    </p:spTree>
    <p:extLst>
      <p:ext uri="{BB962C8B-B14F-4D97-AF65-F5344CB8AC3E}">
        <p14:creationId xmlns:p14="http://schemas.microsoft.com/office/powerpoint/2010/main" val="1855125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同步</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异步与阻塞</a:t>
            </a:r>
            <a:r>
              <a:rPr lang="en-US" altLang="zh-CN" b="1" dirty="0">
                <a:solidFill>
                  <a:srgbClr val="002060"/>
                </a:solidFill>
                <a:latin typeface="微软雅黑" panose="020B0503020204020204" pitchFamily="34" charset="-122"/>
                <a:ea typeface="微软雅黑" panose="020B0503020204020204" pitchFamily="34" charset="-122"/>
              </a:rPr>
              <a:t>/</a:t>
            </a:r>
            <a:r>
              <a:rPr lang="zh-CN" altLang="en-US" b="1" dirty="0">
                <a:solidFill>
                  <a:srgbClr val="002060"/>
                </a:solidFill>
                <a:latin typeface="微软雅黑" panose="020B0503020204020204" pitchFamily="34" charset="-122"/>
                <a:ea typeface="微软雅黑" panose="020B0503020204020204" pitchFamily="34" charset="-122"/>
              </a:rPr>
              <a:t>非阻塞的组合</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18</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DD35AADD-9BF0-4800-92B6-580024A3ADCD}"/>
              </a:ext>
            </a:extLst>
          </p:cNvPr>
          <p:cNvSpPr/>
          <p:nvPr/>
        </p:nvSpPr>
        <p:spPr>
          <a:xfrm>
            <a:off x="827584" y="4896119"/>
            <a:ext cx="1800200"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C83966AB-2B7C-4CAA-9561-31E6CD441406}"/>
              </a:ext>
            </a:extLst>
          </p:cNvPr>
          <p:cNvSpPr/>
          <p:nvPr/>
        </p:nvSpPr>
        <p:spPr>
          <a:xfrm>
            <a:off x="827584" y="4540535"/>
            <a:ext cx="1800200" cy="14401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44E4C05B-286D-4F8A-9E34-074FC618A3D2}"/>
              </a:ext>
            </a:extLst>
          </p:cNvPr>
          <p:cNvSpPr/>
          <p:nvPr/>
        </p:nvSpPr>
        <p:spPr>
          <a:xfrm>
            <a:off x="2771800" y="4410268"/>
            <a:ext cx="4824536" cy="369332"/>
          </a:xfrm>
          <a:prstGeom prst="rect">
            <a:avLst/>
          </a:prstGeom>
        </p:spPr>
        <p:txBody>
          <a:bodyPr wrap="square">
            <a:spAutoFit/>
          </a:bodyPr>
          <a:lstStyle/>
          <a:p>
            <a:r>
              <a:rPr lang="zh-CN" altLang="en-US" dirty="0"/>
              <a:t>从用户缓冲区拷贝或拷贝到用户缓冲区的时间</a:t>
            </a:r>
          </a:p>
        </p:txBody>
      </p:sp>
      <p:sp>
        <p:nvSpPr>
          <p:cNvPr id="9" name="矩形 8">
            <a:extLst>
              <a:ext uri="{FF2B5EF4-FFF2-40B4-BE49-F238E27FC236}">
                <a16:creationId xmlns:a16="http://schemas.microsoft.com/office/drawing/2014/main" id="{9D2A6E12-4953-43D9-87FF-D425804F7F51}"/>
              </a:ext>
            </a:extLst>
          </p:cNvPr>
          <p:cNvSpPr/>
          <p:nvPr/>
        </p:nvSpPr>
        <p:spPr>
          <a:xfrm>
            <a:off x="2771800" y="4824111"/>
            <a:ext cx="4824536" cy="369332"/>
          </a:xfrm>
          <a:prstGeom prst="rect">
            <a:avLst/>
          </a:prstGeom>
        </p:spPr>
        <p:txBody>
          <a:bodyPr wrap="square">
            <a:spAutoFit/>
          </a:bodyPr>
          <a:lstStyle/>
          <a:p>
            <a:r>
              <a:rPr lang="zh-CN" altLang="en-US" dirty="0"/>
              <a:t>进程发出发送或接受原语后被阻塞的等待时间</a:t>
            </a:r>
          </a:p>
        </p:txBody>
      </p:sp>
      <p:sp>
        <p:nvSpPr>
          <p:cNvPr id="10" name="矩形 9">
            <a:extLst>
              <a:ext uri="{FF2B5EF4-FFF2-40B4-BE49-F238E27FC236}">
                <a16:creationId xmlns:a16="http://schemas.microsoft.com/office/drawing/2014/main" id="{87DEBDB3-073A-471E-9438-148973CB765F}"/>
              </a:ext>
            </a:extLst>
          </p:cNvPr>
          <p:cNvSpPr/>
          <p:nvPr/>
        </p:nvSpPr>
        <p:spPr>
          <a:xfrm>
            <a:off x="683568" y="5130348"/>
            <a:ext cx="5067200" cy="369332"/>
          </a:xfrm>
          <a:prstGeom prst="rect">
            <a:avLst/>
          </a:prstGeom>
        </p:spPr>
        <p:txBody>
          <a:bodyPr wrap="square">
            <a:spAutoFit/>
          </a:bodyPr>
          <a:lstStyle/>
          <a:p>
            <a:r>
              <a:rPr lang="en-US" altLang="zh-CN" dirty="0"/>
              <a:t>S</a:t>
            </a:r>
            <a:r>
              <a:rPr lang="zh-CN" altLang="en-US" dirty="0"/>
              <a:t>表示</a:t>
            </a:r>
            <a:r>
              <a:rPr lang="en-US" altLang="zh-CN" dirty="0"/>
              <a:t>Send</a:t>
            </a:r>
            <a:r>
              <a:rPr lang="zh-CN" altLang="en-US" dirty="0"/>
              <a:t>原语发出，</a:t>
            </a:r>
            <a:r>
              <a:rPr lang="en-US" altLang="zh-CN" dirty="0"/>
              <a:t>S_C</a:t>
            </a:r>
            <a:r>
              <a:rPr lang="zh-CN" altLang="en-US" dirty="0"/>
              <a:t>表示</a:t>
            </a:r>
            <a:r>
              <a:rPr lang="en-US" altLang="zh-CN" dirty="0"/>
              <a:t>Send</a:t>
            </a:r>
            <a:r>
              <a:rPr lang="zh-CN" altLang="en-US" dirty="0"/>
              <a:t>原语完成</a:t>
            </a:r>
          </a:p>
        </p:txBody>
      </p:sp>
      <p:sp>
        <p:nvSpPr>
          <p:cNvPr id="12" name="矩形 11">
            <a:extLst>
              <a:ext uri="{FF2B5EF4-FFF2-40B4-BE49-F238E27FC236}">
                <a16:creationId xmlns:a16="http://schemas.microsoft.com/office/drawing/2014/main" id="{BA90819A-5171-469A-A4BE-433F96367069}"/>
              </a:ext>
            </a:extLst>
          </p:cNvPr>
          <p:cNvSpPr/>
          <p:nvPr/>
        </p:nvSpPr>
        <p:spPr>
          <a:xfrm>
            <a:off x="683568" y="5562396"/>
            <a:ext cx="4551182" cy="369332"/>
          </a:xfrm>
          <a:prstGeom prst="rect">
            <a:avLst/>
          </a:prstGeom>
        </p:spPr>
        <p:txBody>
          <a:bodyPr wrap="none">
            <a:spAutoFit/>
          </a:bodyPr>
          <a:lstStyle/>
          <a:p>
            <a:pPr lvl="0">
              <a:spcBef>
                <a:spcPct val="30000"/>
              </a:spcBef>
              <a:defRPr/>
            </a:pPr>
            <a:r>
              <a:rPr lang="en-US" altLang="zh-CN" dirty="0"/>
              <a:t>R</a:t>
            </a:r>
            <a:r>
              <a:rPr lang="zh-CN" altLang="en-US" dirty="0"/>
              <a:t>表示</a:t>
            </a:r>
            <a:r>
              <a:rPr lang="en-US" altLang="zh-CN" dirty="0" err="1"/>
              <a:t>Recv</a:t>
            </a:r>
            <a:r>
              <a:rPr lang="zh-CN" altLang="en-US" dirty="0"/>
              <a:t>原语发出，</a:t>
            </a:r>
            <a:r>
              <a:rPr lang="en-US" altLang="zh-CN" dirty="0"/>
              <a:t>R_C</a:t>
            </a:r>
            <a:r>
              <a:rPr lang="zh-CN" altLang="en-US" dirty="0"/>
              <a:t>表示</a:t>
            </a:r>
            <a:r>
              <a:rPr lang="en-US" altLang="zh-CN" dirty="0" err="1"/>
              <a:t>Recv</a:t>
            </a:r>
            <a:r>
              <a:rPr lang="zh-CN" altLang="en-US" dirty="0"/>
              <a:t>原语完成</a:t>
            </a:r>
          </a:p>
        </p:txBody>
      </p:sp>
      <p:sp>
        <p:nvSpPr>
          <p:cNvPr id="13" name="矩形 12">
            <a:extLst>
              <a:ext uri="{FF2B5EF4-FFF2-40B4-BE49-F238E27FC236}">
                <a16:creationId xmlns:a16="http://schemas.microsoft.com/office/drawing/2014/main" id="{C208FF63-D52D-4834-93C8-C033BA6E5076}"/>
              </a:ext>
            </a:extLst>
          </p:cNvPr>
          <p:cNvSpPr/>
          <p:nvPr/>
        </p:nvSpPr>
        <p:spPr>
          <a:xfrm>
            <a:off x="683568" y="5994444"/>
            <a:ext cx="3534942" cy="369332"/>
          </a:xfrm>
          <a:prstGeom prst="rect">
            <a:avLst/>
          </a:prstGeom>
        </p:spPr>
        <p:txBody>
          <a:bodyPr wrap="none">
            <a:spAutoFit/>
          </a:bodyPr>
          <a:lstStyle/>
          <a:p>
            <a:r>
              <a:rPr lang="en-US" altLang="zh-CN" dirty="0"/>
              <a:t>P</a:t>
            </a:r>
            <a:r>
              <a:rPr lang="zh-CN" altLang="en-US" dirty="0"/>
              <a:t>表示之前发出的非阻塞操作完成</a:t>
            </a:r>
          </a:p>
        </p:txBody>
      </p:sp>
      <p:sp>
        <p:nvSpPr>
          <p:cNvPr id="14" name="矩形 13">
            <a:extLst>
              <a:ext uri="{FF2B5EF4-FFF2-40B4-BE49-F238E27FC236}">
                <a16:creationId xmlns:a16="http://schemas.microsoft.com/office/drawing/2014/main" id="{B367F4AC-26F4-4835-9CD3-98B06091F00F}"/>
              </a:ext>
            </a:extLst>
          </p:cNvPr>
          <p:cNvSpPr/>
          <p:nvPr/>
        </p:nvSpPr>
        <p:spPr>
          <a:xfrm>
            <a:off x="683568" y="6372036"/>
            <a:ext cx="6984776" cy="369332"/>
          </a:xfrm>
          <a:prstGeom prst="rect">
            <a:avLst/>
          </a:prstGeom>
        </p:spPr>
        <p:txBody>
          <a:bodyPr wrap="square">
            <a:spAutoFit/>
          </a:bodyPr>
          <a:lstStyle/>
          <a:p>
            <a:r>
              <a:rPr lang="en-US" altLang="zh-CN" dirty="0"/>
              <a:t>W</a:t>
            </a:r>
            <a:r>
              <a:rPr lang="zh-CN" altLang="en-US" dirty="0"/>
              <a:t>表示进程可能发出等待</a:t>
            </a:r>
            <a:r>
              <a:rPr lang="en-US" altLang="zh-CN" dirty="0"/>
              <a:t>Wait</a:t>
            </a:r>
            <a:r>
              <a:rPr lang="zh-CN" altLang="en-US" dirty="0"/>
              <a:t>原语来检查非阻塞操作的完成情况</a:t>
            </a:r>
          </a:p>
        </p:txBody>
      </p:sp>
      <p:pic>
        <p:nvPicPr>
          <p:cNvPr id="6" name="图片 5">
            <a:extLst>
              <a:ext uri="{FF2B5EF4-FFF2-40B4-BE49-F238E27FC236}">
                <a16:creationId xmlns:a16="http://schemas.microsoft.com/office/drawing/2014/main" id="{4D90781B-DB08-4CE7-8AE4-C726229ACACC}"/>
              </a:ext>
            </a:extLst>
          </p:cNvPr>
          <p:cNvPicPr>
            <a:picLocks noChangeAspect="1"/>
          </p:cNvPicPr>
          <p:nvPr/>
        </p:nvPicPr>
        <p:blipFill>
          <a:blip r:embed="rId4"/>
          <a:stretch>
            <a:fillRect/>
          </a:stretch>
        </p:blipFill>
        <p:spPr>
          <a:xfrm>
            <a:off x="519475" y="878781"/>
            <a:ext cx="4052525" cy="3061806"/>
          </a:xfrm>
          <a:prstGeom prst="rect">
            <a:avLst/>
          </a:prstGeom>
        </p:spPr>
      </p:pic>
      <p:sp>
        <p:nvSpPr>
          <p:cNvPr id="7" name="矩形 6">
            <a:extLst>
              <a:ext uri="{FF2B5EF4-FFF2-40B4-BE49-F238E27FC236}">
                <a16:creationId xmlns:a16="http://schemas.microsoft.com/office/drawing/2014/main" id="{340BEB98-A957-4664-BF18-B37B81F0131D}"/>
              </a:ext>
            </a:extLst>
          </p:cNvPr>
          <p:cNvSpPr/>
          <p:nvPr/>
        </p:nvSpPr>
        <p:spPr>
          <a:xfrm>
            <a:off x="1183825" y="3865765"/>
            <a:ext cx="2723823" cy="369332"/>
          </a:xfrm>
          <a:prstGeom prst="rect">
            <a:avLst/>
          </a:prstGeom>
        </p:spPr>
        <p:txBody>
          <a:bodyPr wrap="none">
            <a:spAutoFit/>
          </a:bodyPr>
          <a:lstStyle/>
          <a:p>
            <a:r>
              <a:rPr lang="zh-CN" altLang="en-US" dirty="0"/>
              <a:t>同步阻塞发送、阻塞接收</a:t>
            </a:r>
          </a:p>
        </p:txBody>
      </p:sp>
      <p:pic>
        <p:nvPicPr>
          <p:cNvPr id="8" name="图片 7">
            <a:extLst>
              <a:ext uri="{FF2B5EF4-FFF2-40B4-BE49-F238E27FC236}">
                <a16:creationId xmlns:a16="http://schemas.microsoft.com/office/drawing/2014/main" id="{F76616EA-1A7F-41DB-9A31-DEBDCDB1A913}"/>
              </a:ext>
            </a:extLst>
          </p:cNvPr>
          <p:cNvPicPr>
            <a:picLocks noChangeAspect="1"/>
          </p:cNvPicPr>
          <p:nvPr/>
        </p:nvPicPr>
        <p:blipFill>
          <a:blip r:embed="rId5"/>
          <a:stretch>
            <a:fillRect/>
          </a:stretch>
        </p:blipFill>
        <p:spPr>
          <a:xfrm>
            <a:off x="5184068" y="868237"/>
            <a:ext cx="3260437" cy="3030240"/>
          </a:xfrm>
          <a:prstGeom prst="rect">
            <a:avLst/>
          </a:prstGeom>
        </p:spPr>
      </p:pic>
      <p:sp>
        <p:nvSpPr>
          <p:cNvPr id="15" name="矩形 14">
            <a:extLst>
              <a:ext uri="{FF2B5EF4-FFF2-40B4-BE49-F238E27FC236}">
                <a16:creationId xmlns:a16="http://schemas.microsoft.com/office/drawing/2014/main" id="{AD38F07F-0680-42B7-8861-949CF2A74302}"/>
              </a:ext>
            </a:extLst>
          </p:cNvPr>
          <p:cNvSpPr/>
          <p:nvPr/>
        </p:nvSpPr>
        <p:spPr>
          <a:xfrm>
            <a:off x="5376023" y="3789424"/>
            <a:ext cx="3185487" cy="369332"/>
          </a:xfrm>
          <a:prstGeom prst="rect">
            <a:avLst/>
          </a:prstGeom>
        </p:spPr>
        <p:txBody>
          <a:bodyPr wrap="none">
            <a:spAutoFit/>
          </a:bodyPr>
          <a:lstStyle/>
          <a:p>
            <a:r>
              <a:rPr lang="zh-CN" altLang="en-US" dirty="0"/>
              <a:t>同步非阻塞发送、非阻塞接收</a:t>
            </a:r>
            <a:endParaRPr lang="en-US" altLang="zh-CN" dirty="0"/>
          </a:p>
        </p:txBody>
      </p:sp>
    </p:spTree>
    <p:extLst>
      <p:ext uri="{BB962C8B-B14F-4D97-AF65-F5344CB8AC3E}">
        <p14:creationId xmlns:p14="http://schemas.microsoft.com/office/powerpoint/2010/main" val="1720632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各种通信方式的优劣</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19</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ubtitle 2">
            <a:extLst>
              <a:ext uri="{FF2B5EF4-FFF2-40B4-BE49-F238E27FC236}">
                <a16:creationId xmlns:a16="http://schemas.microsoft.com/office/drawing/2014/main" id="{14C3602A-D7BF-4EEF-BE6F-827C56FBC56D}"/>
              </a:ext>
            </a:extLst>
          </p:cNvPr>
          <p:cNvSpPr txBox="1">
            <a:spLocks/>
          </p:cNvSpPr>
          <p:nvPr/>
        </p:nvSpPr>
        <p:spPr bwMode="auto">
          <a:xfrm>
            <a:off x="35496" y="956173"/>
            <a:ext cx="9108504" cy="5264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同步模式在实现上是最简单的</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同步的</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和</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之间有握手，程序的逻辑比较简单</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异步非阻塞</a:t>
            </a:r>
            <a:r>
              <a:rPr lang="en-US" altLang="zh-CN" sz="2800" kern="0" dirty="0">
                <a:solidFill>
                  <a:srgbClr val="003366"/>
                </a:solidFill>
                <a:latin typeface="Arial"/>
                <a:ea typeface="宋体"/>
              </a:rPr>
              <a:t>Send</a:t>
            </a:r>
            <a:r>
              <a:rPr lang="zh-CN" altLang="en-US" sz="2800" kern="0" dirty="0">
                <a:solidFill>
                  <a:srgbClr val="003366"/>
                </a:solidFill>
                <a:latin typeface="Arial"/>
                <a:ea typeface="宋体"/>
              </a:rPr>
              <a:t>模式的性能最高</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只要数据拷贝到内核缓冲区，</a:t>
            </a:r>
            <a:r>
              <a:rPr lang="en-US" altLang="zh-CN" kern="0" dirty="0">
                <a:solidFill>
                  <a:srgbClr val="003366"/>
                </a:solidFill>
                <a:ea typeface="仿宋" panose="02010609060101010101" pitchFamily="49" charset="-122"/>
              </a:rPr>
              <a:t>Send</a:t>
            </a:r>
            <a:r>
              <a:rPr lang="zh-CN" altLang="en-US" kern="0" dirty="0">
                <a:solidFill>
                  <a:srgbClr val="003366"/>
                </a:solidFill>
                <a:ea typeface="仿宋" panose="02010609060101010101" pitchFamily="49" charset="-122"/>
              </a:rPr>
              <a:t>就可认为结束了</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能够很好的实现计算与通信重叠</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非阻塞模式逻辑比较复杂</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需要程序员编写</a:t>
            </a:r>
            <a:r>
              <a:rPr lang="en-US" altLang="zh-CN" kern="0" dirty="0">
                <a:solidFill>
                  <a:srgbClr val="003366"/>
                </a:solidFill>
                <a:ea typeface="仿宋" panose="02010609060101010101" pitchFamily="49" charset="-122"/>
              </a:rPr>
              <a:t>Wait</a:t>
            </a:r>
            <a:r>
              <a:rPr lang="zh-CN" altLang="en-US" kern="0" dirty="0">
                <a:solidFill>
                  <a:srgbClr val="003366"/>
                </a:solidFill>
                <a:ea typeface="仿宋" panose="02010609060101010101" pitchFamily="49" charset="-122"/>
              </a:rPr>
              <a:t>函数，监测</a:t>
            </a:r>
            <a:r>
              <a:rPr lang="en-US" altLang="zh-CN" kern="0" dirty="0">
                <a:solidFill>
                  <a:srgbClr val="003366"/>
                </a:solidFill>
                <a:ea typeface="仿宋" panose="02010609060101010101" pitchFamily="49" charset="-122"/>
              </a:rPr>
              <a:t>Send/</a:t>
            </a:r>
            <a:r>
              <a:rPr lang="en-US" altLang="zh-CN" kern="0" dirty="0" err="1">
                <a:solidFill>
                  <a:srgbClr val="003366"/>
                </a:solidFill>
                <a:ea typeface="仿宋" panose="02010609060101010101" pitchFamily="49" charset="-122"/>
              </a:rPr>
              <a:t>Recv</a:t>
            </a:r>
            <a:r>
              <a:rPr lang="zh-CN" altLang="en-US" kern="0" dirty="0">
                <a:solidFill>
                  <a:srgbClr val="003366"/>
                </a:solidFill>
                <a:ea typeface="仿宋" panose="02010609060101010101" pitchFamily="49" charset="-122"/>
              </a:rPr>
              <a:t>的执行状态</a:t>
            </a:r>
            <a:endParaRPr lang="en-US" altLang="zh-CN"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07674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4360863" cy="585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基本模型与进程间通信</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135836" y="1216820"/>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分布式计算的基本模型</a:t>
            </a:r>
            <a:endParaRPr lang="en-US" altLang="zh-CN" kern="0" dirty="0">
              <a:solidFill>
                <a:srgbClr val="FF0000"/>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分布式程序及执行模型</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分布式系统的全局状态</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分布式计算进程间通信</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阻塞通信与非阻塞通信</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异步通信与同步通信</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971337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通信的顺序模型</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20</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Subtitle 2">
                <a:extLst>
                  <a:ext uri="{FF2B5EF4-FFF2-40B4-BE49-F238E27FC236}">
                    <a16:creationId xmlns:a16="http://schemas.microsoft.com/office/drawing/2014/main" id="{14C3602A-D7BF-4EEF-BE6F-827C56FBC56D}"/>
                  </a:ext>
                </a:extLst>
              </p:cNvPr>
              <p:cNvSpPr txBox="1">
                <a:spLocks/>
              </p:cNvSpPr>
              <p:nvPr/>
            </p:nvSpPr>
            <p:spPr bwMode="auto">
              <a:xfrm>
                <a:off x="35496" y="956173"/>
                <a:ext cx="9108504" cy="57859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en-US" altLang="zh-CN" sz="2800" kern="0" dirty="0">
                    <a:solidFill>
                      <a:srgbClr val="003366"/>
                    </a:solidFill>
                    <a:latin typeface="Arial"/>
                    <a:ea typeface="宋体"/>
                  </a:rPr>
                  <a:t>FIFO</a:t>
                </a:r>
                <a:r>
                  <a:rPr lang="zh-CN" altLang="en-US" sz="2800" kern="0" dirty="0">
                    <a:solidFill>
                      <a:srgbClr val="003366"/>
                    </a:solidFill>
                    <a:latin typeface="Arial"/>
                    <a:ea typeface="宋体"/>
                  </a:rPr>
                  <a:t>模型</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信道运行为一个先进先出的队列模型</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非</a:t>
                </a:r>
                <a:r>
                  <a:rPr lang="en-US" altLang="zh-CN" sz="2800" kern="0" dirty="0">
                    <a:solidFill>
                      <a:srgbClr val="003366"/>
                    </a:solidFill>
                    <a:latin typeface="Arial"/>
                    <a:ea typeface="宋体"/>
                  </a:rPr>
                  <a:t>FIFO</a:t>
                </a:r>
                <a:r>
                  <a:rPr lang="zh-CN" altLang="en-US" sz="2800" kern="0" dirty="0">
                    <a:solidFill>
                      <a:srgbClr val="003366"/>
                    </a:solidFill>
                    <a:latin typeface="Arial"/>
                    <a:ea typeface="宋体"/>
                  </a:rPr>
                  <a:t>模型</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信道为一个集合，发送者向里面添加消息，接受者在里面移除消息，添加和移除是无序的</a:t>
                </a:r>
                <a:endParaRPr lang="en-US" altLang="zh-CN" kern="0" dirty="0">
                  <a:solidFill>
                    <a:srgbClr val="003366"/>
                  </a:solidFill>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因果依赖模型</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对任意两个发向同一进程的消息</a:t>
                </a:r>
                <a14:m>
                  <m:oMath xmlns:m="http://schemas.openxmlformats.org/officeDocument/2006/math">
                    <m:sSub>
                      <m:sSubPr>
                        <m:ctrlPr>
                          <a:rPr lang="en-US" altLang="zh-CN" i="1" kern="0" smtClea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𝑚</m:t>
                        </m:r>
                      </m:e>
                      <m:sub>
                        <m:r>
                          <a:rPr lang="en-US" altLang="zh-CN" b="0" i="1" kern="0" smtClean="0">
                            <a:solidFill>
                              <a:srgbClr val="003366"/>
                            </a:solidFill>
                            <a:latin typeface="Cambria Math" panose="02040503050406030204" pitchFamily="18" charset="0"/>
                            <a:ea typeface="仿宋" panose="02010609060101010101" pitchFamily="49" charset="-122"/>
                          </a:rPr>
                          <m:t>𝑖𝑗</m:t>
                        </m:r>
                      </m:sub>
                    </m:sSub>
                  </m:oMath>
                </a14:m>
                <a:r>
                  <a:rPr lang="zh-CN" altLang="en-US" kern="0" dirty="0">
                    <a:solidFill>
                      <a:srgbClr val="003366"/>
                    </a:solidFill>
                    <a:ea typeface="仿宋" panose="02010609060101010101" pitchFamily="49" charset="-122"/>
                  </a:rPr>
                  <a:t>和</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𝑚</m:t>
                        </m:r>
                      </m:e>
                      <m:sub>
                        <m:r>
                          <a:rPr lang="en-US" altLang="zh-CN" b="0" i="1" kern="0" smtClean="0">
                            <a:solidFill>
                              <a:srgbClr val="003366"/>
                            </a:solidFill>
                            <a:latin typeface="Cambria Math" panose="02040503050406030204" pitchFamily="18" charset="0"/>
                            <a:ea typeface="仿宋" panose="02010609060101010101" pitchFamily="49" charset="-122"/>
                          </a:rPr>
                          <m:t>𝑘</m:t>
                        </m:r>
                        <m:r>
                          <a:rPr lang="en-US" altLang="zh-CN" i="1" kern="0">
                            <a:solidFill>
                              <a:srgbClr val="003366"/>
                            </a:solidFill>
                            <a:latin typeface="Cambria Math" panose="02040503050406030204" pitchFamily="18" charset="0"/>
                            <a:ea typeface="仿宋" panose="02010609060101010101" pitchFamily="49" charset="-122"/>
                          </a:rPr>
                          <m:t>𝑗</m:t>
                        </m:r>
                      </m:sub>
                    </m:sSub>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ea typeface="仿宋" panose="02010609060101010101" pitchFamily="49" charset="-122"/>
                  </a:rPr>
                  <a:t>，假设</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𝑆𝑒𝑛𝑑</m:t>
                    </m:r>
                    <m:r>
                      <a:rPr lang="en-US" altLang="zh-CN" b="0" i="1" kern="0" smtClean="0">
                        <a:solidFill>
                          <a:srgbClr val="003366"/>
                        </a:solidFill>
                        <a:latin typeface="Cambria Math" panose="02040503050406030204" pitchFamily="18" charset="0"/>
                        <a:ea typeface="仿宋" panose="02010609060101010101" pitchFamily="49" charset="-122"/>
                      </a:rPr>
                      <m:t>(</m:t>
                    </m:r>
                    <m:sSub>
                      <m:sSubPr>
                        <m:ctrlPr>
                          <a:rPr lang="en-US" altLang="zh-CN" b="0" i="1" kern="0" smtClea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𝑚</m:t>
                        </m:r>
                      </m:e>
                      <m:sub>
                        <m:r>
                          <a:rPr lang="en-US" altLang="zh-CN" b="0" i="1" kern="0" smtClean="0">
                            <a:solidFill>
                              <a:srgbClr val="003366"/>
                            </a:solidFill>
                            <a:latin typeface="Cambria Math" panose="02040503050406030204" pitchFamily="18" charset="0"/>
                            <a:ea typeface="仿宋" panose="02010609060101010101" pitchFamily="49" charset="-122"/>
                          </a:rPr>
                          <m:t>𝑖𝑗</m:t>
                        </m:r>
                      </m:sub>
                    </m:sSub>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Cambria Math" panose="02040503050406030204" pitchFamily="18" charset="0"/>
                      </a:rPr>
                      <m:t>→</m:t>
                    </m:r>
                    <m:r>
                      <a:rPr lang="en-US" altLang="zh-CN" b="0" i="1" kern="0" smtClean="0">
                        <a:solidFill>
                          <a:srgbClr val="003366"/>
                        </a:solidFill>
                        <a:latin typeface="Cambria Math" panose="02040503050406030204" pitchFamily="18" charset="0"/>
                        <a:ea typeface="Cambria Math" panose="02040503050406030204" pitchFamily="18" charset="0"/>
                      </a:rPr>
                      <m:t>𝑆𝑒𝑛𝑑</m:t>
                    </m:r>
                    <m:r>
                      <a:rPr lang="en-US" altLang="zh-CN" b="0" i="1" kern="0" smtClean="0">
                        <a:solidFill>
                          <a:srgbClr val="003366"/>
                        </a:solidFill>
                        <a:latin typeface="Cambria Math" panose="02040503050406030204" pitchFamily="18" charset="0"/>
                        <a:ea typeface="Cambria Math" panose="02040503050406030204" pitchFamily="18" charset="0"/>
                      </a:rPr>
                      <m:t>(</m:t>
                    </m:r>
                    <m:sSub>
                      <m:sSubPr>
                        <m:ctrlPr>
                          <a:rPr lang="en-US" altLang="zh-CN" b="0" i="1" kern="0" smtClean="0">
                            <a:solidFill>
                              <a:srgbClr val="003366"/>
                            </a:solidFill>
                            <a:latin typeface="Cambria Math" panose="02040503050406030204" pitchFamily="18" charset="0"/>
                            <a:ea typeface="Cambria Math" panose="02040503050406030204" pitchFamily="18" charset="0"/>
                          </a:rPr>
                        </m:ctrlPr>
                      </m:sSubPr>
                      <m:e>
                        <m:r>
                          <a:rPr lang="en-US" altLang="zh-CN" b="0" i="1" kern="0" smtClean="0">
                            <a:solidFill>
                              <a:srgbClr val="003366"/>
                            </a:solidFill>
                            <a:latin typeface="Cambria Math" panose="02040503050406030204" pitchFamily="18" charset="0"/>
                            <a:ea typeface="Cambria Math" panose="02040503050406030204" pitchFamily="18" charset="0"/>
                          </a:rPr>
                          <m:t>𝑚</m:t>
                        </m:r>
                      </m:e>
                      <m:sub>
                        <m:r>
                          <a:rPr lang="en-US" altLang="zh-CN" b="0" i="1" kern="0" smtClean="0">
                            <a:solidFill>
                              <a:srgbClr val="003366"/>
                            </a:solidFill>
                            <a:latin typeface="Cambria Math" panose="02040503050406030204" pitchFamily="18" charset="0"/>
                            <a:ea typeface="Cambria Math" panose="02040503050406030204" pitchFamily="18" charset="0"/>
                          </a:rPr>
                          <m:t>𝑘𝑗</m:t>
                        </m:r>
                      </m:sub>
                    </m:sSub>
                    <m:r>
                      <a:rPr lang="en-US" altLang="zh-CN" b="0" i="1" kern="0" smtClean="0">
                        <a:solidFill>
                          <a:srgbClr val="003366"/>
                        </a:solidFill>
                        <a:latin typeface="Cambria Math" panose="02040503050406030204" pitchFamily="18" charset="0"/>
                        <a:ea typeface="Cambria Math" panose="02040503050406030204" pitchFamily="18" charset="0"/>
                      </a:rPr>
                      <m:t>)</m:t>
                    </m:r>
                    <m:r>
                      <a:rPr lang="zh-CN" altLang="en-US" i="1" kern="0">
                        <a:solidFill>
                          <a:srgbClr val="003366"/>
                        </a:solidFill>
                        <a:latin typeface="Cambria Math" panose="02040503050406030204" pitchFamily="18" charset="0"/>
                        <a:ea typeface="Cambria Math" panose="02040503050406030204" pitchFamily="18" charset="0"/>
                      </a:rPr>
                      <m:t>，</m:t>
                    </m:r>
                  </m:oMath>
                </a14:m>
                <a:r>
                  <a:rPr lang="zh-CN" altLang="en-US" kern="0" dirty="0">
                    <a:solidFill>
                      <a:srgbClr val="003366"/>
                    </a:solidFill>
                    <a:ea typeface="仿宋" panose="02010609060101010101" pitchFamily="49" charset="-122"/>
                  </a:rPr>
                  <a:t>则</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𝑅𝑒𝑐𝑣</m:t>
                    </m:r>
                    <m:r>
                      <a:rPr lang="en-US" altLang="zh-CN" i="1" kern="0">
                        <a:solidFill>
                          <a:srgbClr val="003366"/>
                        </a:solidFill>
                        <a:latin typeface="Cambria Math" panose="02040503050406030204" pitchFamily="18" charset="0"/>
                        <a:ea typeface="仿宋" panose="02010609060101010101" pitchFamily="49" charset="-122"/>
                      </a:rPr>
                      <m:t>(</m:t>
                    </m:r>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𝑚</m:t>
                        </m:r>
                      </m:e>
                      <m:sub>
                        <m:r>
                          <a:rPr lang="en-US" altLang="zh-CN" i="1" kern="0">
                            <a:solidFill>
                              <a:srgbClr val="003366"/>
                            </a:solidFill>
                            <a:latin typeface="Cambria Math" panose="02040503050406030204" pitchFamily="18" charset="0"/>
                            <a:ea typeface="仿宋" panose="02010609060101010101" pitchFamily="49" charset="-122"/>
                          </a:rPr>
                          <m:t>𝑖𝑗</m:t>
                        </m:r>
                      </m:sub>
                    </m:sSub>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Cambria Math" panose="02040503050406030204" pitchFamily="18" charset="0"/>
                      </a:rPr>
                      <m:t>→</m:t>
                    </m:r>
                    <m:r>
                      <a:rPr lang="en-US" altLang="zh-CN" b="0" i="1" kern="0" smtClean="0">
                        <a:solidFill>
                          <a:srgbClr val="003366"/>
                        </a:solidFill>
                        <a:latin typeface="Cambria Math" panose="02040503050406030204" pitchFamily="18" charset="0"/>
                        <a:ea typeface="Cambria Math" panose="02040503050406030204" pitchFamily="18" charset="0"/>
                      </a:rPr>
                      <m:t>𝑅𝑒𝑐𝑣</m:t>
                    </m:r>
                    <m:r>
                      <a:rPr lang="en-US" altLang="zh-CN" i="1" kern="0">
                        <a:solidFill>
                          <a:srgbClr val="003366"/>
                        </a:solidFill>
                        <a:latin typeface="Cambria Math" panose="02040503050406030204" pitchFamily="18" charset="0"/>
                        <a:ea typeface="Cambria Math" panose="02040503050406030204" pitchFamily="18" charset="0"/>
                      </a:rPr>
                      <m:t>(</m:t>
                    </m:r>
                    <m:sSub>
                      <m:sSubPr>
                        <m:ctrlPr>
                          <a:rPr lang="en-US" altLang="zh-CN" i="1" kern="0">
                            <a:solidFill>
                              <a:srgbClr val="003366"/>
                            </a:solidFill>
                            <a:latin typeface="Cambria Math" panose="02040503050406030204" pitchFamily="18" charset="0"/>
                            <a:ea typeface="Cambria Math" panose="02040503050406030204" pitchFamily="18" charset="0"/>
                          </a:rPr>
                        </m:ctrlPr>
                      </m:sSubPr>
                      <m:e>
                        <m:r>
                          <a:rPr lang="en-US" altLang="zh-CN" i="1" kern="0">
                            <a:solidFill>
                              <a:srgbClr val="003366"/>
                            </a:solidFill>
                            <a:latin typeface="Cambria Math" panose="02040503050406030204" pitchFamily="18" charset="0"/>
                            <a:ea typeface="Cambria Math" panose="02040503050406030204" pitchFamily="18" charset="0"/>
                          </a:rPr>
                          <m:t>𝑚</m:t>
                        </m:r>
                      </m:e>
                      <m:sub>
                        <m:r>
                          <a:rPr lang="en-US" altLang="zh-CN" i="1" kern="0">
                            <a:solidFill>
                              <a:srgbClr val="003366"/>
                            </a:solidFill>
                            <a:latin typeface="Cambria Math" panose="02040503050406030204" pitchFamily="18" charset="0"/>
                            <a:ea typeface="Cambria Math" panose="02040503050406030204" pitchFamily="18" charset="0"/>
                          </a:rPr>
                          <m:t>𝑘𝑗</m:t>
                        </m:r>
                      </m:sub>
                    </m:sSub>
                    <m:r>
                      <a:rPr lang="en-US" altLang="zh-CN" i="1" kern="0">
                        <a:solidFill>
                          <a:srgbClr val="003366"/>
                        </a:solidFill>
                        <a:latin typeface="Cambria Math" panose="02040503050406030204" pitchFamily="18" charset="0"/>
                        <a:ea typeface="Cambria Math" panose="02040503050406030204" pitchFamily="18" charset="0"/>
                      </a:rPr>
                      <m:t>)</m:t>
                    </m:r>
                    <m:r>
                      <a:rPr lang="zh-CN" altLang="en-US" i="1" kern="0">
                        <a:solidFill>
                          <a:srgbClr val="003366"/>
                        </a:solidFill>
                        <a:latin typeface="Cambria Math" panose="02040503050406030204" pitchFamily="18" charset="0"/>
                        <a:ea typeface="Cambria Math" panose="02040503050406030204" pitchFamily="18" charset="0"/>
                      </a:rPr>
                      <m:t>，</m:t>
                    </m:r>
                  </m:oMath>
                </a14:m>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以上表明，对于发向同一进程的两个消息，如果它们的发送操作是有依赖顺序的，那么接收操作的顺序必须与发送顺序一致，否则可能产生错误的结果</a:t>
                </a:r>
                <a:endParaRPr lang="en-US" altLang="zh-CN" kern="0" dirty="0">
                  <a:solidFill>
                    <a:srgbClr val="003366"/>
                  </a:solidFill>
                  <a:ea typeface="仿宋" panose="02010609060101010101" pitchFamily="49" charset="-122"/>
                </a:endParaRPr>
              </a:p>
            </p:txBody>
          </p:sp>
        </mc:Choice>
        <mc:Fallback xmlns="">
          <p:sp>
            <p:nvSpPr>
              <p:cNvPr id="6" name="Subtitle 2">
                <a:extLst>
                  <a:ext uri="{FF2B5EF4-FFF2-40B4-BE49-F238E27FC236}">
                    <a16:creationId xmlns:a16="http://schemas.microsoft.com/office/drawing/2014/main" id="{14C3602A-D7BF-4EEF-BE6F-827C56FBC56D}"/>
                  </a:ext>
                </a:extLst>
              </p:cNvPr>
              <p:cNvSpPr txBox="1">
                <a:spLocks noRot="1" noChangeAspect="1" noMove="1" noResize="1" noEditPoints="1" noAdjustHandles="1" noChangeArrowheads="1" noChangeShapeType="1" noTextEdit="1"/>
              </p:cNvSpPr>
              <p:nvPr/>
            </p:nvSpPr>
            <p:spPr bwMode="auto">
              <a:xfrm>
                <a:off x="35496" y="956173"/>
                <a:ext cx="9108504" cy="5785939"/>
              </a:xfrm>
              <a:prstGeom prst="rect">
                <a:avLst/>
              </a:prstGeom>
              <a:blipFill>
                <a:blip r:embed="rId4"/>
                <a:stretch>
                  <a:fillRect l="-602" t="-147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286138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4360863" cy="585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小结</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21</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ubtitle 2">
            <a:extLst>
              <a:ext uri="{FF2B5EF4-FFF2-40B4-BE49-F238E27FC236}">
                <a16:creationId xmlns:a16="http://schemas.microsoft.com/office/drawing/2014/main" id="{5B72932F-F3D6-46BF-9A61-0930A2E33BD6}"/>
              </a:ext>
            </a:extLst>
          </p:cNvPr>
          <p:cNvSpPr txBox="1">
            <a:spLocks/>
          </p:cNvSpPr>
          <p:nvPr/>
        </p:nvSpPr>
        <p:spPr bwMode="auto">
          <a:xfrm>
            <a:off x="135836" y="1216820"/>
            <a:ext cx="8460432" cy="5139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006666"/>
              </a:buClr>
              <a:buSzPct val="70000"/>
              <a:buFont typeface="Wingdings" panose="05000000000000000000" pitchFamily="2" charset="2"/>
              <a:buChar char="n"/>
              <a:tabLst/>
              <a:defRPr/>
            </a:pPr>
            <a:r>
              <a:rPr kumimoji="0" lang="zh-CN" altLang="en-US" sz="2800" b="0" i="0" u="none" strike="noStrike" kern="0" cap="none" spc="0" normalizeH="0" baseline="0" noProof="0" dirty="0">
                <a:ln>
                  <a:noFill/>
                </a:ln>
                <a:solidFill>
                  <a:srgbClr val="003366"/>
                </a:solidFill>
                <a:effectLst/>
                <a:uLnTx/>
                <a:uFillTx/>
                <a:latin typeface="Arial"/>
                <a:ea typeface="宋体"/>
                <a:cs typeface="+mn-cs"/>
              </a:rPr>
              <a:t>主要内容</a:t>
            </a:r>
            <a:endParaRPr kumimoji="0" lang="en-US" altLang="zh-CN" sz="2800" b="0" i="0" u="none" strike="noStrike" kern="0" cap="none" spc="0" normalizeH="0" baseline="0" noProof="0" dirty="0">
              <a:ln>
                <a:noFill/>
              </a:ln>
              <a:solidFill>
                <a:srgbClr val="003366"/>
              </a:solidFill>
              <a:effectLst/>
              <a:uLnTx/>
              <a:uFillTx/>
              <a:latin typeface="Arial"/>
              <a:ea typeface="宋体"/>
              <a:cs typeface="+mn-cs"/>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分布式计算的基本模型</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分布式程序及执行模型</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分布式系统的全局状态</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分布式计算进程间通信</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阻塞通信与非阻塞通信</a:t>
            </a:r>
            <a:endParaRPr lang="en-US" altLang="zh-CN" kern="0" dirty="0">
              <a:solidFill>
                <a:srgbClr val="003366"/>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异步通信与同步通信</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en-US" kern="0" dirty="0">
              <a:solidFill>
                <a:srgbClr val="003366"/>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796708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分布式程序的形式化定义</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3</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35496" y="897732"/>
                <a:ext cx="8568952" cy="56411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一些术语约定</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一个程序由</a:t>
                </a:r>
                <a:r>
                  <a:rPr lang="en-US" altLang="zh-CN" kern="0" dirty="0">
                    <a:solidFill>
                      <a:srgbClr val="003366"/>
                    </a:solidFill>
                    <a:latin typeface="仿宋" panose="02010609060101010101" pitchFamily="49" charset="-122"/>
                    <a:ea typeface="仿宋" panose="02010609060101010101" pitchFamily="49" charset="-122"/>
                  </a:rPr>
                  <a:t>n</a:t>
                </a:r>
                <a:r>
                  <a:rPr lang="zh-CN" altLang="en-US" kern="0" dirty="0">
                    <a:solidFill>
                      <a:srgbClr val="003366"/>
                    </a:solidFill>
                    <a:latin typeface="仿宋" panose="02010609060101010101" pitchFamily="49" charset="-122"/>
                    <a:ea typeface="仿宋" panose="02010609060101010101" pitchFamily="49" charset="-122"/>
                  </a:rPr>
                  <a:t>个异步进程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1</m:t>
                        </m:r>
                      </m:sub>
                    </m:sSub>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ea typeface="仿宋" panose="02010609060101010101" pitchFamily="49" charset="-122"/>
                  </a:rPr>
                  <a:t> </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2</m:t>
                        </m:r>
                      </m:sub>
                    </m:sSub>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ea typeface="仿宋" panose="02010609060101010101" pitchFamily="49" charset="-122"/>
                  </a:rPr>
                  <a:t> </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3</m:t>
                        </m:r>
                      </m:sub>
                    </m:sSub>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latin typeface="仿宋" panose="02010609060101010101" pitchFamily="49" charset="-122"/>
                    <a:ea typeface="仿宋" panose="02010609060101010101" pitchFamily="49" charset="-122"/>
                  </a:rPr>
                  <a:t>…</a:t>
                </a:r>
                <a:r>
                  <a:rPr lang="zh-CN" altLang="en-US" kern="0" dirty="0">
                    <a:solidFill>
                      <a:srgbClr val="003366"/>
                    </a:solidFill>
                    <a:latin typeface="仿宋" panose="02010609060101010101" pitchFamily="49" charset="-122"/>
                    <a:ea typeface="仿宋" panose="02010609060101010101" pitchFamily="49" charset="-122"/>
                  </a:rPr>
                  <a:t>、</a:t>
                </a:r>
                <a:r>
                  <a:rPr lang="en-US" altLang="zh-CN" kern="0" dirty="0">
                    <a:solidFill>
                      <a:srgbClr val="003366"/>
                    </a:solidFill>
                    <a:ea typeface="仿宋" panose="02010609060101010101" pitchFamily="49" charset="-122"/>
                  </a:rPr>
                  <a:t> </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𝑛</m:t>
                        </m:r>
                      </m:sub>
                    </m:sSub>
                  </m:oMath>
                </a14:m>
                <a:r>
                  <a:rPr lang="zh-CN" altLang="en-US" kern="0" dirty="0">
                    <a:solidFill>
                      <a:srgbClr val="003366"/>
                    </a:solidFill>
                    <a:latin typeface="仿宋" panose="02010609060101010101" pitchFamily="49" charset="-122"/>
                    <a:ea typeface="仿宋" panose="02010609060101010101" pitchFamily="49" charset="-122"/>
                  </a:rPr>
                  <a:t>组成，它们之间通过消息传递通信</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𝐶</m:t>
                        </m:r>
                      </m:e>
                      <m:sub>
                        <m:r>
                          <a:rPr lang="en-US" altLang="zh-CN" i="1" kern="0">
                            <a:solidFill>
                              <a:srgbClr val="003366"/>
                            </a:solidFill>
                            <a:latin typeface="Cambria Math" panose="02040503050406030204" pitchFamily="18" charset="0"/>
                            <a:ea typeface="仿宋" panose="02010609060101010101" pitchFamily="49" charset="-122"/>
                          </a:rPr>
                          <m:t>𝑖𝑗</m:t>
                        </m:r>
                      </m:sub>
                    </m:sSub>
                  </m:oMath>
                </a14:m>
                <a:r>
                  <a:rPr lang="zh-CN" altLang="en-US" kern="0" dirty="0">
                    <a:solidFill>
                      <a:srgbClr val="003366"/>
                    </a:solidFill>
                    <a:latin typeface="仿宋" panose="02010609060101010101" pitchFamily="49" charset="-122"/>
                    <a:ea typeface="仿宋" panose="02010609060101010101" pitchFamily="49" charset="-122"/>
                  </a:rPr>
                  <a:t>表示进程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和</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latin typeface="仿宋" panose="02010609060101010101" pitchFamily="49" charset="-122"/>
                    <a:ea typeface="仿宋" panose="02010609060101010101" pitchFamily="49" charset="-122"/>
                  </a:rPr>
                  <a:t>之间的通信信道</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14:m>
                  <m:oMath xmlns:m="http://schemas.openxmlformats.org/officeDocument/2006/math">
                    <m:sSub>
                      <m:sSubPr>
                        <m:ctrlPr>
                          <a:rPr lang="en-US" altLang="zh-CN" i="1" kern="0" smtClea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𝑚</m:t>
                        </m:r>
                      </m:e>
                      <m:sub>
                        <m:r>
                          <a:rPr lang="en-US" altLang="zh-CN" b="0" i="1" kern="0" smtClean="0">
                            <a:solidFill>
                              <a:srgbClr val="003366"/>
                            </a:solidFill>
                            <a:latin typeface="Cambria Math" panose="02040503050406030204" pitchFamily="18" charset="0"/>
                            <a:ea typeface="仿宋" panose="02010609060101010101" pitchFamily="49" charset="-122"/>
                          </a:rPr>
                          <m:t>𝑖𝑗</m:t>
                        </m:r>
                      </m:sub>
                    </m:sSub>
                  </m:oMath>
                </a14:m>
                <a:r>
                  <a:rPr lang="zh-CN" altLang="en-US" kern="0" dirty="0">
                    <a:solidFill>
                      <a:srgbClr val="003366"/>
                    </a:solidFill>
                    <a:latin typeface="仿宋" panose="02010609060101010101" pitchFamily="49" charset="-122"/>
                    <a:ea typeface="仿宋" panose="02010609060101010101" pitchFamily="49" charset="-122"/>
                  </a:rPr>
                  <a:t>表示进程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发向</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latin typeface="仿宋" panose="02010609060101010101" pitchFamily="49" charset="-122"/>
                    <a:ea typeface="仿宋" panose="02010609060101010101" pitchFamily="49" charset="-122"/>
                  </a:rPr>
                  <a:t>的消息</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14:m>
                  <m:oMath xmlns:m="http://schemas.openxmlformats.org/officeDocument/2006/math">
                    <m:sSubSup>
                      <m:sSubSupPr>
                        <m:ctrlPr>
                          <a:rPr lang="en-US" altLang="zh-CN" i="1" kern="0" dirty="0" smtClean="0">
                            <a:solidFill>
                              <a:srgbClr val="003366"/>
                            </a:solidFill>
                            <a:latin typeface="Cambria Math" panose="02040503050406030204" pitchFamily="18" charset="0"/>
                            <a:ea typeface="仿宋" panose="02010609060101010101" pitchFamily="49" charset="-122"/>
                          </a:rPr>
                        </m:ctrlPr>
                      </m:sSubSupPr>
                      <m:e>
                        <m:r>
                          <a:rPr lang="en-US" altLang="zh-CN" b="0" i="1" kern="0" dirty="0" smtClean="0">
                            <a:solidFill>
                              <a:srgbClr val="003366"/>
                            </a:solidFill>
                            <a:latin typeface="Cambria Math" panose="02040503050406030204" pitchFamily="18" charset="0"/>
                            <a:ea typeface="仿宋" panose="02010609060101010101" pitchFamily="49" charset="-122"/>
                          </a:rPr>
                          <m:t>𝑒</m:t>
                        </m:r>
                      </m:e>
                      <m:sub>
                        <m:r>
                          <a:rPr lang="en-US" altLang="zh-CN" b="0" i="1" kern="0" dirty="0" smtClean="0">
                            <a:solidFill>
                              <a:srgbClr val="003366"/>
                            </a:solidFill>
                            <a:latin typeface="Cambria Math" panose="02040503050406030204" pitchFamily="18" charset="0"/>
                            <a:ea typeface="仿宋" panose="02010609060101010101" pitchFamily="49" charset="-122"/>
                          </a:rPr>
                          <m:t>𝑖</m:t>
                        </m:r>
                      </m:sub>
                      <m:sup>
                        <m:r>
                          <a:rPr lang="en-US" altLang="zh-CN" b="0" i="1" kern="0" dirty="0" smtClean="0">
                            <a:solidFill>
                              <a:srgbClr val="003366"/>
                            </a:solidFill>
                            <a:latin typeface="Cambria Math" panose="02040503050406030204" pitchFamily="18" charset="0"/>
                            <a:ea typeface="仿宋" panose="02010609060101010101" pitchFamily="49" charset="-122"/>
                          </a:rPr>
                          <m:t>𝑥</m:t>
                        </m:r>
                      </m:sup>
                    </m:sSubSup>
                  </m:oMath>
                </a14:m>
                <a:r>
                  <a:rPr lang="zh-CN" altLang="en-US" kern="0" dirty="0">
                    <a:solidFill>
                      <a:srgbClr val="003366"/>
                    </a:solidFill>
                    <a:latin typeface="仿宋" panose="02010609060101010101" pitchFamily="49" charset="-122"/>
                    <a:ea typeface="仿宋" panose="02010609060101010101" pitchFamily="49" charset="-122"/>
                  </a:rPr>
                  <a:t>表示进程</a:t>
                </a:r>
                <a14:m>
                  <m:oMath xmlns:m="http://schemas.openxmlformats.org/officeDocument/2006/math">
                    <m:sSub>
                      <m:sSubPr>
                        <m:ctrlPr>
                          <a:rPr lang="en-US" altLang="zh-CN" i="1" kern="0" smtClea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上发生的第</a:t>
                </a:r>
                <a14:m>
                  <m:oMath xmlns:m="http://schemas.openxmlformats.org/officeDocument/2006/math">
                    <m:r>
                      <a:rPr lang="en-US" altLang="zh-CN" i="1" kern="0" dirty="0" smtClean="0">
                        <a:solidFill>
                          <a:srgbClr val="003366"/>
                        </a:solidFill>
                        <a:latin typeface="Cambria Math" panose="02040503050406030204" pitchFamily="18" charset="0"/>
                        <a:ea typeface="仿宋" panose="02010609060101010101" pitchFamily="49" charset="-122"/>
                      </a:rPr>
                      <m:t>𝑥</m:t>
                    </m:r>
                  </m:oMath>
                </a14:m>
                <a:r>
                  <a:rPr lang="zh-CN" altLang="en-US" kern="0" dirty="0">
                    <a:solidFill>
                      <a:srgbClr val="003366"/>
                    </a:solidFill>
                    <a:latin typeface="仿宋" panose="02010609060101010101" pitchFamily="49" charset="-122"/>
                    <a:ea typeface="仿宋" panose="02010609060101010101" pitchFamily="49" charset="-122"/>
                  </a:rPr>
                  <a:t>个事件</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事件包括：内部事件、消息发送、消息接收</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22" name="Subtitle 2">
                <a:extLst>
                  <a:ext uri="{FF2B5EF4-FFF2-40B4-BE49-F238E27FC236}">
                    <a16:creationId xmlns:a16="http://schemas.microsoft.com/office/drawing/2014/main" id="{56C0887D-8E51-4FA7-808C-D6F73FC5F593}"/>
                  </a:ext>
                </a:extLst>
              </p:cNvPr>
              <p:cNvSpPr txBox="1">
                <a:spLocks noRot="1" noChangeAspect="1" noMove="1" noResize="1" noEditPoints="1" noAdjustHandles="1" noChangeArrowheads="1" noChangeShapeType="1" noTextEdit="1"/>
              </p:cNvSpPr>
              <p:nvPr/>
            </p:nvSpPr>
            <p:spPr bwMode="auto">
              <a:xfrm>
                <a:off x="35496" y="897732"/>
                <a:ext cx="8568952" cy="5641181"/>
              </a:xfrm>
              <a:prstGeom prst="rect">
                <a:avLst/>
              </a:prstGeom>
              <a:blipFill>
                <a:blip r:embed="rId4"/>
                <a:stretch>
                  <a:fillRect l="-641" t="-1404" r="-14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243" name="图片 242">
            <a:extLst>
              <a:ext uri="{FF2B5EF4-FFF2-40B4-BE49-F238E27FC236}">
                <a16:creationId xmlns:a16="http://schemas.microsoft.com/office/drawing/2014/main" id="{3C2DA647-D689-4ED6-A370-17F758282887}"/>
              </a:ext>
            </a:extLst>
          </p:cNvPr>
          <p:cNvPicPr>
            <a:picLocks noChangeAspect="1"/>
          </p:cNvPicPr>
          <p:nvPr/>
        </p:nvPicPr>
        <p:blipFill>
          <a:blip r:embed="rId5"/>
          <a:stretch>
            <a:fillRect/>
          </a:stretch>
        </p:blipFill>
        <p:spPr>
          <a:xfrm>
            <a:off x="1402005" y="4149081"/>
            <a:ext cx="6107259" cy="2520280"/>
          </a:xfrm>
          <a:prstGeom prst="rect">
            <a:avLst/>
          </a:prstGeom>
        </p:spPr>
      </p:pic>
    </p:spTree>
    <p:extLst>
      <p:ext uri="{BB962C8B-B14F-4D97-AF65-F5344CB8AC3E}">
        <p14:creationId xmlns:p14="http://schemas.microsoft.com/office/powerpoint/2010/main" val="95695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分布式程序执行过程中事件的顺序</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4</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35496" y="956171"/>
                <a:ext cx="8928992" cy="56411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同一进程中发生的所有事件是可全排序的</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在进程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中，</a:t>
                </a:r>
                <a:r>
                  <a:rPr lang="en-US" altLang="zh-CN" kern="0" dirty="0">
                    <a:solidFill>
                      <a:srgbClr val="003366"/>
                    </a:solidFill>
                    <a:ea typeface="仿宋" panose="02010609060101010101" pitchFamily="49" charset="-122"/>
                  </a:rPr>
                  <a:t> </a:t>
                </a:r>
                <a:r>
                  <a:rPr lang="zh-CN" altLang="en-US" kern="0" dirty="0">
                    <a:solidFill>
                      <a:srgbClr val="003366"/>
                    </a:solidFill>
                    <a:ea typeface="仿宋" panose="02010609060101010101" pitchFamily="49" charset="-122"/>
                  </a:rPr>
                  <a:t>用</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sSub>
                      <m:sSubPr>
                        <m:ctrlPr>
                          <a:rPr lang="en-US" altLang="zh-CN" i="1" kern="0" dirty="0">
                            <a:solidFill>
                              <a:srgbClr val="003366"/>
                            </a:solidFill>
                            <a:latin typeface="Cambria Math" panose="02040503050406030204" pitchFamily="18" charset="0"/>
                            <a:ea typeface="Cambria Math" panose="02040503050406030204" pitchFamily="18" charset="0"/>
                          </a:rPr>
                        </m:ctrlPr>
                      </m:sSubPr>
                      <m:e>
                        <m:r>
                          <a:rPr lang="en-US" altLang="zh-CN" i="1" kern="0" dirty="0">
                            <a:solidFill>
                              <a:srgbClr val="003366"/>
                            </a:solidFill>
                            <a:latin typeface="Cambria Math" panose="02040503050406030204" pitchFamily="18" charset="0"/>
                            <a:ea typeface="Cambria Math" panose="02040503050406030204" pitchFamily="18" charset="0"/>
                          </a:rPr>
                          <m:t>→</m:t>
                        </m:r>
                      </m:e>
                      <m:sub>
                        <m:r>
                          <a:rPr lang="en-US" altLang="zh-CN" i="1" kern="0" dirty="0">
                            <a:solidFill>
                              <a:srgbClr val="003366"/>
                            </a:solidFill>
                            <a:latin typeface="Cambria Math" panose="02040503050406030204" pitchFamily="18" charset="0"/>
                            <a:ea typeface="Cambria Math" panose="02040503050406030204" pitchFamily="18" charset="0"/>
                          </a:rPr>
                          <m:t>𝑖</m:t>
                        </m:r>
                      </m:sub>
                    </m:sSub>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表示</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oMath>
                </a14:m>
                <a:r>
                  <a:rPr lang="zh-CN" altLang="en-US" kern="0" dirty="0">
                    <a:solidFill>
                      <a:srgbClr val="003366"/>
                    </a:solidFill>
                    <a:latin typeface="仿宋" panose="02010609060101010101" pitchFamily="49" charset="-122"/>
                    <a:ea typeface="仿宋" panose="02010609060101010101" pitchFamily="49" charset="-122"/>
                  </a:rPr>
                  <a:t>发生在</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b="0" i="1" kern="0" dirty="0" smtClean="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latin typeface="仿宋" panose="02010609060101010101" pitchFamily="49" charset="-122"/>
                    <a:ea typeface="仿宋" panose="02010609060101010101" pitchFamily="49" charset="-122"/>
                  </a:rPr>
                  <a:t>之前</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很显然，</a:t>
                </a:r>
                <a:r>
                  <a:rPr lang="en-US" altLang="zh-CN" kern="0" dirty="0">
                    <a:solidFill>
                      <a:srgbClr val="003366"/>
                    </a:solidFill>
                    <a:ea typeface="Cambria Math" panose="02040503050406030204" pitchFamily="18" charset="0"/>
                  </a:rPr>
                  <a:t> </a:t>
                </a:r>
                <a14:m>
                  <m:oMath xmlns:m="http://schemas.openxmlformats.org/officeDocument/2006/math">
                    <m:sSub>
                      <m:sSubPr>
                        <m:ctrlPr>
                          <a:rPr lang="en-US" altLang="zh-CN" i="1" kern="0" dirty="0">
                            <a:solidFill>
                              <a:srgbClr val="003366"/>
                            </a:solidFill>
                            <a:latin typeface="Cambria Math" panose="02040503050406030204" pitchFamily="18" charset="0"/>
                            <a:ea typeface="Cambria Math" panose="02040503050406030204" pitchFamily="18" charset="0"/>
                          </a:rPr>
                        </m:ctrlPr>
                      </m:sSubPr>
                      <m:e>
                        <m:r>
                          <a:rPr lang="en-US" altLang="zh-CN" i="1" kern="0" dirty="0">
                            <a:solidFill>
                              <a:srgbClr val="003366"/>
                            </a:solidFill>
                            <a:latin typeface="Cambria Math" panose="02040503050406030204" pitchFamily="18" charset="0"/>
                            <a:ea typeface="Cambria Math" panose="02040503050406030204" pitchFamily="18" charset="0"/>
                          </a:rPr>
                          <m:t>→</m:t>
                        </m:r>
                      </m:e>
                      <m:sub>
                        <m:r>
                          <a:rPr lang="en-US" altLang="zh-CN" i="1" kern="0" dirty="0">
                            <a:solidFill>
                              <a:srgbClr val="003366"/>
                            </a:solidFill>
                            <a:latin typeface="Cambria Math" panose="02040503050406030204" pitchFamily="18" charset="0"/>
                            <a:ea typeface="Cambria Math" panose="02040503050406030204" pitchFamily="18" charset="0"/>
                          </a:rPr>
                          <m:t>𝑖</m:t>
                        </m:r>
                      </m:sub>
                    </m:sSub>
                  </m:oMath>
                </a14:m>
                <a:r>
                  <a:rPr lang="zh-CN" altLang="en-US" kern="0" dirty="0">
                    <a:solidFill>
                      <a:srgbClr val="003366"/>
                    </a:solidFill>
                    <a:latin typeface="仿宋" panose="02010609060101010101" pitchFamily="49" charset="-122"/>
                    <a:ea typeface="仿宋" panose="02010609060101010101" pitchFamily="49" charset="-122"/>
                  </a:rPr>
                  <a:t>表示一个全序关系，因为同一进程中的所有事件都可排出先后顺序</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针对一个消息的“发送</a:t>
                </a:r>
                <a:r>
                  <a:rPr lang="en-US" altLang="zh-CN" sz="2800" kern="0" dirty="0">
                    <a:solidFill>
                      <a:srgbClr val="003366"/>
                    </a:solidFill>
                    <a:latin typeface="Arial"/>
                    <a:ea typeface="宋体"/>
                  </a:rPr>
                  <a:t>-</a:t>
                </a:r>
                <a:r>
                  <a:rPr lang="zh-CN" altLang="en-US" sz="2800" kern="0" dirty="0">
                    <a:solidFill>
                      <a:srgbClr val="003366"/>
                    </a:solidFill>
                    <a:latin typeface="Arial"/>
                    <a:ea typeface="宋体"/>
                  </a:rPr>
                  <a:t>接收”事件对是有序的</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发送事件</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r>
                      <a:rPr lang="zh-CN" altLang="en-US" i="1" kern="0">
                        <a:solidFill>
                          <a:srgbClr val="003366"/>
                        </a:solidFill>
                        <a:latin typeface="Cambria Math" panose="02040503050406030204" pitchFamily="18" charset="0"/>
                        <a:ea typeface="仿宋" panose="02010609060101010101" pitchFamily="49" charset="-122"/>
                      </a:rPr>
                      <m:t>一定</m:t>
                    </m:r>
                  </m:oMath>
                </a14:m>
                <a:r>
                  <a:rPr lang="zh-CN" altLang="en-US" kern="0" dirty="0">
                    <a:solidFill>
                      <a:srgbClr val="003366"/>
                    </a:solidFill>
                    <a:latin typeface="仿宋" panose="02010609060101010101" pitchFamily="49" charset="-122"/>
                    <a:ea typeface="仿宋" panose="02010609060101010101" pitchFamily="49" charset="-122"/>
                  </a:rPr>
                  <a:t>发生在接收事件</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b="0" i="1" kern="0" dirty="0" smtClean="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latin typeface="仿宋" panose="02010609060101010101" pitchFamily="49" charset="-122"/>
                    <a:ea typeface="仿宋" panose="02010609060101010101" pitchFamily="49" charset="-122"/>
                  </a:rPr>
                  <a:t>之前</a:t>
                </a:r>
                <a:r>
                  <a:rPr lang="en-US" altLang="zh-CN" kern="0" dirty="0">
                    <a:solidFill>
                      <a:srgbClr val="003366"/>
                    </a:solidFill>
                    <a:latin typeface="仿宋" panose="02010609060101010101" pitchFamily="49" charset="-122"/>
                    <a:ea typeface="仿宋" panose="02010609060101010101" pitchFamily="49" charset="-122"/>
                  </a:rPr>
                  <a:t>,</a:t>
                </a:r>
                <a:r>
                  <a:rPr lang="zh-CN" altLang="en-US" kern="0" dirty="0">
                    <a:solidFill>
                      <a:srgbClr val="003366"/>
                    </a:solidFill>
                    <a:latin typeface="仿宋" panose="02010609060101010101" pitchFamily="49" charset="-122"/>
                    <a:ea typeface="仿宋" panose="02010609060101010101" pitchFamily="49" charset="-122"/>
                  </a:rPr>
                  <a:t>用</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sSub>
                      <m:sSubPr>
                        <m:ctrlPr>
                          <a:rPr lang="en-US" altLang="zh-CN" i="1" kern="0" dirty="0">
                            <a:solidFill>
                              <a:srgbClr val="003366"/>
                            </a:solidFill>
                            <a:latin typeface="Cambria Math" panose="02040503050406030204" pitchFamily="18" charset="0"/>
                            <a:ea typeface="Cambria Math" panose="02040503050406030204" pitchFamily="18" charset="0"/>
                          </a:rPr>
                        </m:ctrlPr>
                      </m:sSubPr>
                      <m:e>
                        <m:r>
                          <a:rPr lang="en-US" altLang="zh-CN" i="1" kern="0" dirty="0">
                            <a:solidFill>
                              <a:srgbClr val="003366"/>
                            </a:solidFill>
                            <a:latin typeface="Cambria Math" panose="02040503050406030204" pitchFamily="18" charset="0"/>
                            <a:ea typeface="Cambria Math" panose="02040503050406030204" pitchFamily="18" charset="0"/>
                          </a:rPr>
                          <m:t>→</m:t>
                        </m:r>
                      </m:e>
                      <m:sub>
                        <m:r>
                          <a:rPr lang="en-US" altLang="zh-CN" i="1" kern="0" dirty="0">
                            <a:solidFill>
                              <a:srgbClr val="003366"/>
                            </a:solidFill>
                            <a:latin typeface="Cambria Math" panose="02040503050406030204" pitchFamily="18" charset="0"/>
                            <a:ea typeface="Cambria Math" panose="02040503050406030204" pitchFamily="18" charset="0"/>
                          </a:rPr>
                          <m:t>𝑚𝑠𝑔</m:t>
                        </m:r>
                      </m:sub>
                    </m:sSub>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latin typeface="仿宋" panose="02010609060101010101" pitchFamily="49" charset="-122"/>
                    <a:ea typeface="仿宋" panose="02010609060101010101" pitchFamily="49" charset="-122"/>
                  </a:rPr>
                  <a:t>表示</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22" name="Subtitle 2">
                <a:extLst>
                  <a:ext uri="{FF2B5EF4-FFF2-40B4-BE49-F238E27FC236}">
                    <a16:creationId xmlns:a16="http://schemas.microsoft.com/office/drawing/2014/main" id="{56C0887D-8E51-4FA7-808C-D6F73FC5F593}"/>
                  </a:ext>
                </a:extLst>
              </p:cNvPr>
              <p:cNvSpPr txBox="1">
                <a:spLocks noRot="1" noChangeAspect="1" noMove="1" noResize="1" noEditPoints="1" noAdjustHandles="1" noChangeArrowheads="1" noChangeShapeType="1" noTextEdit="1"/>
              </p:cNvSpPr>
              <p:nvPr/>
            </p:nvSpPr>
            <p:spPr bwMode="auto">
              <a:xfrm>
                <a:off x="35496" y="956171"/>
                <a:ext cx="8928992" cy="5641181"/>
              </a:xfrm>
              <a:prstGeom prst="rect">
                <a:avLst/>
              </a:prstGeom>
              <a:blipFill>
                <a:blip r:embed="rId4"/>
                <a:stretch>
                  <a:fillRect l="-614" t="-15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FEA7A35F-69B2-4974-814C-08B45C6CED0D}"/>
              </a:ext>
            </a:extLst>
          </p:cNvPr>
          <p:cNvPicPr>
            <a:picLocks noChangeAspect="1"/>
          </p:cNvPicPr>
          <p:nvPr/>
        </p:nvPicPr>
        <p:blipFill>
          <a:blip r:embed="rId5"/>
          <a:stretch>
            <a:fillRect/>
          </a:stretch>
        </p:blipFill>
        <p:spPr>
          <a:xfrm>
            <a:off x="1240735" y="4293096"/>
            <a:ext cx="5734170" cy="2366318"/>
          </a:xfrm>
          <a:prstGeom prst="rect">
            <a:avLst/>
          </a:prstGeom>
        </p:spPr>
      </p:pic>
    </p:spTree>
    <p:extLst>
      <p:ext uri="{BB962C8B-B14F-4D97-AF65-F5344CB8AC3E}">
        <p14:creationId xmlns:p14="http://schemas.microsoft.com/office/powerpoint/2010/main" val="3935683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分布式程序执行过程中事件的顺序</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5</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35496" y="884163"/>
                <a:ext cx="8928992" cy="56411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以上两个方面分别定义了同一进程、不同进程之上发生的事件的顺序</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我们尝试根据以上两个方面对分布式程序中所有发生的事件</a:t>
                </a:r>
                <a:r>
                  <a:rPr lang="zh-CN" altLang="en-US" kern="0" dirty="0">
                    <a:solidFill>
                      <a:srgbClr val="FF0000"/>
                    </a:solidFill>
                    <a:latin typeface="仿宋" panose="02010609060101010101" pitchFamily="49" charset="-122"/>
                    <a:ea typeface="仿宋" panose="02010609060101010101" pitchFamily="49" charset="-122"/>
                  </a:rPr>
                  <a:t>尽可能</a:t>
                </a:r>
                <a:r>
                  <a:rPr lang="zh-CN" altLang="en-US" kern="0" dirty="0">
                    <a:solidFill>
                      <a:srgbClr val="003366"/>
                    </a:solidFill>
                    <a:latin typeface="仿宋" panose="02010609060101010101" pitchFamily="49" charset="-122"/>
                    <a:ea typeface="仿宋" panose="02010609060101010101" pitchFamily="49" charset="-122"/>
                  </a:rPr>
                  <a:t>排序</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假定一个分布式程序中的所有事件集合为</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𝐻</m:t>
                    </m:r>
                  </m:oMath>
                </a14:m>
                <a:r>
                  <a:rPr lang="zh-CN" altLang="en-US" kern="0" dirty="0">
                    <a:solidFill>
                      <a:srgbClr val="003366"/>
                    </a:solidFill>
                    <a:latin typeface="仿宋" panose="02010609060101010101" pitchFamily="49" charset="-122"/>
                    <a:ea typeface="仿宋" panose="02010609060101010101" pitchFamily="49" charset="-122"/>
                  </a:rPr>
                  <a:t>，可定义二元关系</a:t>
                </a:r>
                <a14:m>
                  <m:oMath xmlns:m="http://schemas.openxmlformats.org/officeDocument/2006/math">
                    <m:r>
                      <a:rPr lang="zh-CN" altLang="en-US" i="1" kern="0" smtClean="0">
                        <a:solidFill>
                          <a:srgbClr val="003366"/>
                        </a:solidFill>
                        <a:latin typeface="Cambria Math" panose="02040503050406030204" pitchFamily="18" charset="0"/>
                        <a:ea typeface="仿宋" panose="02010609060101010101" pitchFamily="49" charset="-122"/>
                      </a:rPr>
                      <m:t>→</m:t>
                    </m:r>
                  </m:oMath>
                </a14:m>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22" name="Subtitle 2">
                <a:extLst>
                  <a:ext uri="{FF2B5EF4-FFF2-40B4-BE49-F238E27FC236}">
                    <a16:creationId xmlns:a16="http://schemas.microsoft.com/office/drawing/2014/main" id="{56C0887D-8E51-4FA7-808C-D6F73FC5F593}"/>
                  </a:ext>
                </a:extLst>
              </p:cNvPr>
              <p:cNvSpPr txBox="1">
                <a:spLocks noRot="1" noChangeAspect="1" noMove="1" noResize="1" noEditPoints="1" noAdjustHandles="1" noChangeArrowheads="1" noChangeShapeType="1" noTextEdit="1"/>
              </p:cNvSpPr>
              <p:nvPr/>
            </p:nvSpPr>
            <p:spPr bwMode="auto">
              <a:xfrm>
                <a:off x="35496" y="884163"/>
                <a:ext cx="8928992" cy="5641181"/>
              </a:xfrm>
              <a:prstGeom prst="rect">
                <a:avLst/>
              </a:prstGeom>
              <a:blipFill>
                <a:blip r:embed="rId4"/>
                <a:stretch>
                  <a:fillRect l="-614" t="-1081" r="-13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AF7316BB-FCBF-4226-A6FD-4DC72E22E340}"/>
              </a:ext>
            </a:extLst>
          </p:cNvPr>
          <p:cNvPicPr>
            <a:picLocks noChangeAspect="1"/>
          </p:cNvPicPr>
          <p:nvPr/>
        </p:nvPicPr>
        <p:blipFill>
          <a:blip r:embed="rId5"/>
          <a:stretch>
            <a:fillRect/>
          </a:stretch>
        </p:blipFill>
        <p:spPr>
          <a:xfrm>
            <a:off x="258224" y="3356992"/>
            <a:ext cx="8627551" cy="2078267"/>
          </a:xfrm>
          <a:prstGeom prst="rect">
            <a:avLst/>
          </a:prstGeom>
        </p:spPr>
      </p:pic>
      <p:sp>
        <p:nvSpPr>
          <p:cNvPr id="3" name="矩形 2">
            <a:extLst>
              <a:ext uri="{FF2B5EF4-FFF2-40B4-BE49-F238E27FC236}">
                <a16:creationId xmlns:a16="http://schemas.microsoft.com/office/drawing/2014/main" id="{3A97EC59-1490-4F93-8567-34C8AD2E2534}"/>
              </a:ext>
            </a:extLst>
          </p:cNvPr>
          <p:cNvSpPr/>
          <p:nvPr/>
        </p:nvSpPr>
        <p:spPr>
          <a:xfrm>
            <a:off x="452894" y="5565155"/>
            <a:ext cx="8094195" cy="830997"/>
          </a:xfrm>
          <a:prstGeom prst="rect">
            <a:avLst/>
          </a:prstGeom>
        </p:spPr>
        <p:txBody>
          <a:bodyPr wrap="square">
            <a:spAutoFit/>
          </a:bodyPr>
          <a:lstStyle/>
          <a:p>
            <a:pPr marL="285750" indent="-285750">
              <a:buFont typeface="Wingdings" panose="05000000000000000000" pitchFamily="2" charset="2"/>
              <a:buChar char="p"/>
            </a:pPr>
            <a:r>
              <a:rPr lang="zh-CN" altLang="en-US" sz="2400" b="1" kern="0" dirty="0">
                <a:solidFill>
                  <a:srgbClr val="7030A0"/>
                </a:solidFill>
                <a:latin typeface="仿宋" panose="02010609060101010101" pitchFamily="49" charset="-122"/>
                <a:ea typeface="仿宋" panose="02010609060101010101" pitchFamily="49" charset="-122"/>
              </a:rPr>
              <a:t>辅助理解：</a:t>
            </a:r>
            <a:endParaRPr lang="en-US" altLang="zh-CN" sz="2400" b="1" kern="0" dirty="0">
              <a:solidFill>
                <a:srgbClr val="7030A0"/>
              </a:solidFill>
              <a:latin typeface="仿宋" panose="02010609060101010101" pitchFamily="49" charset="-122"/>
              <a:ea typeface="仿宋" panose="02010609060101010101" pitchFamily="49" charset="-122"/>
            </a:endParaRPr>
          </a:p>
          <a:p>
            <a:pPr marL="800082" lvl="1" indent="-342900">
              <a:buFont typeface="Wingdings" panose="05000000000000000000" pitchFamily="2" charset="2"/>
              <a:buChar char="ü"/>
            </a:pPr>
            <a:r>
              <a:rPr lang="zh-CN" altLang="en-US" sz="2400" b="1" kern="0" dirty="0">
                <a:solidFill>
                  <a:srgbClr val="7030A0"/>
                </a:solidFill>
                <a:latin typeface="仿宋" panose="02010609060101010101" pitchFamily="49" charset="-122"/>
                <a:ea typeface="仿宋" panose="02010609060101010101" pitchFamily="49" charset="-122"/>
              </a:rPr>
              <a:t>以上公式以递归的形式定义了集合𝐻上的二元关系→</a:t>
            </a:r>
          </a:p>
        </p:txBody>
      </p:sp>
    </p:spTree>
    <p:extLst>
      <p:ext uri="{BB962C8B-B14F-4D97-AF65-F5344CB8AC3E}">
        <p14:creationId xmlns:p14="http://schemas.microsoft.com/office/powerpoint/2010/main" val="3423084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分布式程序执行过程中事件的顺序</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6</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35496" y="884163"/>
                <a:ext cx="8928992" cy="56411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集合𝐻上的二元关系→进一步理解</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如果</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r>
                      <a:rPr lang="en-US" altLang="zh-CN" i="1" kern="0" dirty="0" smtClean="0">
                        <a:solidFill>
                          <a:srgbClr val="003366"/>
                        </a:solidFill>
                        <a:latin typeface="Cambria Math" panose="02040503050406030204" pitchFamily="18" charset="0"/>
                        <a:ea typeface="Cambria Math" panose="02040503050406030204" pitchFamily="18" charset="0"/>
                      </a:rPr>
                      <m:t>→</m:t>
                    </m:r>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b="0" i="1" kern="0" dirty="0" smtClean="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，则说明在程序执行时空图中存在一条</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oMath>
                </a14:m>
                <a:r>
                  <a:rPr lang="zh-CN" altLang="en-US" kern="0" dirty="0">
                    <a:solidFill>
                      <a:srgbClr val="003366"/>
                    </a:solidFill>
                    <a:ea typeface="仿宋" panose="02010609060101010101" pitchFamily="49" charset="-122"/>
                  </a:rPr>
                  <a:t>到</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的路径，这条路径详细给出了</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和</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oMath>
                </a14:m>
                <a:r>
                  <a:rPr lang="zh-CN" altLang="en-US" kern="0" dirty="0">
                    <a:solidFill>
                      <a:srgbClr val="003366"/>
                    </a:solidFill>
                    <a:ea typeface="仿宋" panose="02010609060101010101" pitchFamily="49" charset="-122"/>
                  </a:rPr>
                  <a:t>之间的依赖关系</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如果</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r>
                      <a:rPr lang="en-US" altLang="zh-CN" i="1" kern="0" dirty="0" smtClean="0">
                        <a:solidFill>
                          <a:srgbClr val="003366"/>
                        </a:solidFill>
                        <a:latin typeface="Cambria Math" panose="02040503050406030204" pitchFamily="18" charset="0"/>
                        <a:ea typeface="Cambria Math" panose="02040503050406030204" pitchFamily="18" charset="0"/>
                      </a:rPr>
                      <m:t>↛</m:t>
                    </m:r>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，则说明</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oMath>
                </a14:m>
                <a:r>
                  <a:rPr lang="zh-CN" altLang="en-US" kern="0" dirty="0">
                    <a:solidFill>
                      <a:srgbClr val="003366"/>
                    </a:solidFill>
                    <a:ea typeface="仿宋" panose="02010609060101010101" pitchFamily="49" charset="-122"/>
                  </a:rPr>
                  <a:t>不会</a:t>
                </a:r>
                <a14:m>
                  <m:oMath xmlns:m="http://schemas.openxmlformats.org/officeDocument/2006/math">
                    <m:r>
                      <a:rPr lang="zh-CN" altLang="en-US" i="1" kern="0" dirty="0">
                        <a:solidFill>
                          <a:srgbClr val="003366"/>
                        </a:solidFill>
                        <a:latin typeface="Cambria Math" panose="02040503050406030204" pitchFamily="18" charset="0"/>
                        <a:ea typeface="仿宋" panose="02010609060101010101" pitchFamily="49" charset="-122"/>
                      </a:rPr>
                      <m:t>对</m:t>
                    </m:r>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产生影响，进一步地，进程</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𝑖</m:t>
                    </m:r>
                  </m:oMath>
                </a14:m>
                <a:r>
                  <a:rPr lang="zh-CN" altLang="en-US" kern="0" dirty="0">
                    <a:solidFill>
                      <a:srgbClr val="003366"/>
                    </a:solidFill>
                    <a:ea typeface="仿宋" panose="02010609060101010101" pitchFamily="49" charset="-122"/>
                  </a:rPr>
                  <a:t>上发生在</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oMath>
                </a14:m>
                <a:r>
                  <a:rPr lang="zh-CN" altLang="en-US" kern="0" dirty="0">
                    <a:solidFill>
                      <a:srgbClr val="003366"/>
                    </a:solidFill>
                    <a:ea typeface="仿宋" panose="02010609060101010101" pitchFamily="49" charset="-122"/>
                  </a:rPr>
                  <a:t>之后的事件也不会对</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产生影响</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FF0000"/>
                    </a:solidFill>
                    <a:latin typeface="仿宋" panose="02010609060101010101" pitchFamily="49" charset="-122"/>
                    <a:ea typeface="仿宋" panose="02010609060101010101" pitchFamily="49" charset="-122"/>
                  </a:rPr>
                  <a:t>若</a:t>
                </a:r>
                <a14:m>
                  <m:oMath xmlns:m="http://schemas.openxmlformats.org/officeDocument/2006/math">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i="1" kern="0" dirty="0">
                            <a:solidFill>
                              <a:srgbClr val="FF0000"/>
                            </a:solidFill>
                            <a:latin typeface="Cambria Math" panose="02040503050406030204" pitchFamily="18" charset="0"/>
                            <a:ea typeface="仿宋" panose="02010609060101010101" pitchFamily="49" charset="-122"/>
                          </a:rPr>
                          <m:t>𝑖</m:t>
                        </m:r>
                      </m:sub>
                      <m:sup>
                        <m:r>
                          <a:rPr lang="en-US" altLang="zh-CN" i="1" kern="0" dirty="0">
                            <a:solidFill>
                              <a:srgbClr val="FF0000"/>
                            </a:solidFill>
                            <a:latin typeface="Cambria Math" panose="02040503050406030204" pitchFamily="18" charset="0"/>
                            <a:ea typeface="仿宋" panose="02010609060101010101" pitchFamily="49" charset="-122"/>
                          </a:rPr>
                          <m:t>𝑥</m:t>
                        </m:r>
                      </m:sup>
                    </m:sSubSup>
                    <m:r>
                      <a:rPr lang="en-US" altLang="zh-CN" i="1" kern="0" dirty="0">
                        <a:solidFill>
                          <a:srgbClr val="FF0000"/>
                        </a:solidFill>
                        <a:latin typeface="Cambria Math" panose="02040503050406030204" pitchFamily="18" charset="0"/>
                        <a:ea typeface="Cambria Math" panose="02040503050406030204" pitchFamily="18" charset="0"/>
                      </a:rPr>
                      <m:t>↛</m:t>
                    </m:r>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i="1" kern="0" dirty="0">
                            <a:solidFill>
                              <a:srgbClr val="FF0000"/>
                            </a:solidFill>
                            <a:latin typeface="Cambria Math" panose="02040503050406030204" pitchFamily="18" charset="0"/>
                            <a:ea typeface="仿宋" panose="02010609060101010101" pitchFamily="49" charset="-122"/>
                          </a:rPr>
                          <m:t>𝑗</m:t>
                        </m:r>
                      </m:sub>
                      <m:sup>
                        <m:r>
                          <a:rPr lang="en-US" altLang="zh-CN" i="1" kern="0" dirty="0">
                            <a:solidFill>
                              <a:srgbClr val="FF0000"/>
                            </a:solidFill>
                            <a:latin typeface="Cambria Math" panose="02040503050406030204" pitchFamily="18" charset="0"/>
                            <a:ea typeface="仿宋" panose="02010609060101010101" pitchFamily="49" charset="-122"/>
                          </a:rPr>
                          <m:t>𝑦</m:t>
                        </m:r>
                      </m:sup>
                    </m:sSubSup>
                    <m:r>
                      <a:rPr lang="en-US" altLang="zh-CN" i="1" kern="0" dirty="0">
                        <a:solidFill>
                          <a:srgbClr val="FF0000"/>
                        </a:solidFill>
                        <a:latin typeface="Cambria Math" panose="02040503050406030204" pitchFamily="18" charset="0"/>
                        <a:ea typeface="仿宋" panose="02010609060101010101" pitchFamily="49" charset="-122"/>
                      </a:rPr>
                      <m:t> </m:t>
                    </m:r>
                  </m:oMath>
                </a14:m>
                <a:r>
                  <a:rPr lang="zh-CN" altLang="en-US" kern="0" dirty="0">
                    <a:solidFill>
                      <a:srgbClr val="FF0000"/>
                    </a:solidFill>
                    <a:latin typeface="仿宋" panose="02010609060101010101" pitchFamily="49" charset="-122"/>
                    <a:ea typeface="仿宋" panose="02010609060101010101" pitchFamily="49" charset="-122"/>
                  </a:rPr>
                  <a:t>，并且</a:t>
                </a:r>
                <a14:m>
                  <m:oMath xmlns:m="http://schemas.openxmlformats.org/officeDocument/2006/math">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i="1" kern="0" dirty="0">
                            <a:solidFill>
                              <a:srgbClr val="FF0000"/>
                            </a:solidFill>
                            <a:latin typeface="Cambria Math" panose="02040503050406030204" pitchFamily="18" charset="0"/>
                            <a:ea typeface="仿宋" panose="02010609060101010101" pitchFamily="49" charset="-122"/>
                          </a:rPr>
                          <m:t>𝑗</m:t>
                        </m:r>
                      </m:sub>
                      <m:sup>
                        <m:r>
                          <a:rPr lang="en-US" altLang="zh-CN" i="1" kern="0" dirty="0">
                            <a:solidFill>
                              <a:srgbClr val="FF0000"/>
                            </a:solidFill>
                            <a:latin typeface="Cambria Math" panose="02040503050406030204" pitchFamily="18" charset="0"/>
                            <a:ea typeface="仿宋" panose="02010609060101010101" pitchFamily="49" charset="-122"/>
                          </a:rPr>
                          <m:t>𝑦</m:t>
                        </m:r>
                      </m:sup>
                    </m:sSubSup>
                    <m:r>
                      <a:rPr lang="en-US" altLang="zh-CN" i="1" kern="0" dirty="0">
                        <a:solidFill>
                          <a:srgbClr val="FF0000"/>
                        </a:solidFill>
                        <a:latin typeface="Cambria Math" panose="02040503050406030204" pitchFamily="18" charset="0"/>
                        <a:ea typeface="Cambria Math" panose="02040503050406030204" pitchFamily="18" charset="0"/>
                      </a:rPr>
                      <m:t>↛</m:t>
                    </m:r>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i="1" kern="0" dirty="0">
                            <a:solidFill>
                              <a:srgbClr val="FF0000"/>
                            </a:solidFill>
                            <a:latin typeface="Cambria Math" panose="02040503050406030204" pitchFamily="18" charset="0"/>
                            <a:ea typeface="仿宋" panose="02010609060101010101" pitchFamily="49" charset="-122"/>
                          </a:rPr>
                          <m:t>𝑖</m:t>
                        </m:r>
                      </m:sub>
                      <m:sup>
                        <m:r>
                          <a:rPr lang="en-US" altLang="zh-CN" i="1" kern="0" dirty="0">
                            <a:solidFill>
                              <a:srgbClr val="FF0000"/>
                            </a:solidFill>
                            <a:latin typeface="Cambria Math" panose="02040503050406030204" pitchFamily="18" charset="0"/>
                            <a:ea typeface="仿宋" panose="02010609060101010101" pitchFamily="49" charset="-122"/>
                          </a:rPr>
                          <m:t>𝑥</m:t>
                        </m:r>
                      </m:sup>
                    </m:sSubSup>
                    <m:r>
                      <a:rPr lang="en-US" altLang="zh-CN" i="1" kern="0" dirty="0">
                        <a:solidFill>
                          <a:srgbClr val="FF0000"/>
                        </a:solidFill>
                        <a:latin typeface="Cambria Math" panose="02040503050406030204" pitchFamily="18" charset="0"/>
                        <a:ea typeface="仿宋" panose="02010609060101010101" pitchFamily="49" charset="-122"/>
                      </a:rPr>
                      <m:t> </m:t>
                    </m:r>
                  </m:oMath>
                </a14:m>
                <a:r>
                  <a:rPr lang="zh-CN" altLang="en-US" kern="0" dirty="0">
                    <a:solidFill>
                      <a:srgbClr val="FF0000"/>
                    </a:solidFill>
                    <a:latin typeface="仿宋" panose="02010609060101010101" pitchFamily="49" charset="-122"/>
                    <a:ea typeface="仿宋" panose="02010609060101010101" pitchFamily="49" charset="-122"/>
                  </a:rPr>
                  <a:t>，则</a:t>
                </a:r>
                <a14:m>
                  <m:oMath xmlns:m="http://schemas.openxmlformats.org/officeDocument/2006/math">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i="1" kern="0" dirty="0">
                            <a:solidFill>
                              <a:srgbClr val="FF0000"/>
                            </a:solidFill>
                            <a:latin typeface="Cambria Math" panose="02040503050406030204" pitchFamily="18" charset="0"/>
                            <a:ea typeface="仿宋" panose="02010609060101010101" pitchFamily="49" charset="-122"/>
                          </a:rPr>
                          <m:t>𝑖</m:t>
                        </m:r>
                      </m:sub>
                      <m:sup>
                        <m:r>
                          <a:rPr lang="en-US" altLang="zh-CN" i="1" kern="0" dirty="0">
                            <a:solidFill>
                              <a:srgbClr val="FF0000"/>
                            </a:solidFill>
                            <a:latin typeface="Cambria Math" panose="02040503050406030204" pitchFamily="18" charset="0"/>
                            <a:ea typeface="仿宋" panose="02010609060101010101" pitchFamily="49" charset="-122"/>
                          </a:rPr>
                          <m:t>𝑥</m:t>
                        </m:r>
                      </m:sup>
                    </m:sSubSup>
                    <m:r>
                      <a:rPr lang="zh-CN" altLang="en-US" i="1" kern="0" dirty="0" smtClean="0">
                        <a:solidFill>
                          <a:srgbClr val="FF0000"/>
                        </a:solidFill>
                        <a:latin typeface="Cambria Math" panose="02040503050406030204" pitchFamily="18" charset="0"/>
                        <a:ea typeface="Cambria Math" panose="02040503050406030204" pitchFamily="18" charset="0"/>
                      </a:rPr>
                      <m:t>∥</m:t>
                    </m:r>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i="1" kern="0" dirty="0">
                            <a:solidFill>
                              <a:srgbClr val="FF0000"/>
                            </a:solidFill>
                            <a:latin typeface="Cambria Math" panose="02040503050406030204" pitchFamily="18" charset="0"/>
                            <a:ea typeface="仿宋" panose="02010609060101010101" pitchFamily="49" charset="-122"/>
                          </a:rPr>
                          <m:t>𝑗</m:t>
                        </m:r>
                      </m:sub>
                      <m:sup>
                        <m:r>
                          <a:rPr lang="en-US" altLang="zh-CN" i="1" kern="0" dirty="0">
                            <a:solidFill>
                              <a:srgbClr val="FF0000"/>
                            </a:solidFill>
                            <a:latin typeface="Cambria Math" panose="02040503050406030204" pitchFamily="18" charset="0"/>
                            <a:ea typeface="仿宋" panose="02010609060101010101" pitchFamily="49" charset="-122"/>
                          </a:rPr>
                          <m:t>𝑦</m:t>
                        </m:r>
                      </m:sup>
                    </m:sSubSup>
                  </m:oMath>
                </a14:m>
                <a:r>
                  <a:rPr lang="zh-CN" altLang="en-US" kern="0" dirty="0">
                    <a:solidFill>
                      <a:srgbClr val="FF0000"/>
                    </a:solidFill>
                    <a:latin typeface="仿宋" panose="02010609060101010101" pitchFamily="49" charset="-122"/>
                    <a:ea typeface="仿宋" panose="02010609060101010101" pitchFamily="49" charset="-122"/>
                  </a:rPr>
                  <a:t>，称为</a:t>
                </a:r>
                <a14:m>
                  <m:oMath xmlns:m="http://schemas.openxmlformats.org/officeDocument/2006/math">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i="1" kern="0" dirty="0">
                            <a:solidFill>
                              <a:srgbClr val="FF0000"/>
                            </a:solidFill>
                            <a:latin typeface="Cambria Math" panose="02040503050406030204" pitchFamily="18" charset="0"/>
                            <a:ea typeface="仿宋" panose="02010609060101010101" pitchFamily="49" charset="-122"/>
                          </a:rPr>
                          <m:t>𝑖</m:t>
                        </m:r>
                      </m:sub>
                      <m:sup>
                        <m:r>
                          <a:rPr lang="en-US" altLang="zh-CN" i="1" kern="0" dirty="0">
                            <a:solidFill>
                              <a:srgbClr val="FF0000"/>
                            </a:solidFill>
                            <a:latin typeface="Cambria Math" panose="02040503050406030204" pitchFamily="18" charset="0"/>
                            <a:ea typeface="仿宋" panose="02010609060101010101" pitchFamily="49" charset="-122"/>
                          </a:rPr>
                          <m:t>𝑥</m:t>
                        </m:r>
                      </m:sup>
                    </m:sSubSup>
                    <m:r>
                      <a:rPr lang="zh-CN" altLang="en-US" i="1" kern="0" dirty="0">
                        <a:solidFill>
                          <a:srgbClr val="FF0000"/>
                        </a:solidFill>
                        <a:latin typeface="Cambria Math" panose="02040503050406030204" pitchFamily="18" charset="0"/>
                        <a:ea typeface="Cambria Math" panose="02040503050406030204" pitchFamily="18" charset="0"/>
                      </a:rPr>
                      <m:t>与</m:t>
                    </m:r>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i="1" kern="0" dirty="0">
                            <a:solidFill>
                              <a:srgbClr val="FF0000"/>
                            </a:solidFill>
                            <a:latin typeface="Cambria Math" panose="02040503050406030204" pitchFamily="18" charset="0"/>
                            <a:ea typeface="仿宋" panose="02010609060101010101" pitchFamily="49" charset="-122"/>
                          </a:rPr>
                          <m:t>𝑗</m:t>
                        </m:r>
                      </m:sub>
                      <m:sup>
                        <m:r>
                          <a:rPr lang="en-US" altLang="zh-CN" i="1" kern="0" dirty="0">
                            <a:solidFill>
                              <a:srgbClr val="FF0000"/>
                            </a:solidFill>
                            <a:latin typeface="Cambria Math" panose="02040503050406030204" pitchFamily="18" charset="0"/>
                            <a:ea typeface="仿宋" panose="02010609060101010101" pitchFamily="49" charset="-122"/>
                          </a:rPr>
                          <m:t>𝑦</m:t>
                        </m:r>
                      </m:sup>
                    </m:sSubSup>
                  </m:oMath>
                </a14:m>
                <a:r>
                  <a:rPr lang="zh-CN" altLang="en-US" kern="0" dirty="0">
                    <a:solidFill>
                      <a:srgbClr val="FF0000"/>
                    </a:solidFill>
                    <a:latin typeface="仿宋" panose="02010609060101010101" pitchFamily="49" charset="-122"/>
                    <a:ea typeface="仿宋" panose="02010609060101010101" pitchFamily="49" charset="-122"/>
                  </a:rPr>
                  <a:t>可并发</a:t>
                </a:r>
                <a:endParaRPr lang="en-US" altLang="zh-CN" kern="0" dirty="0">
                  <a:solidFill>
                    <a:srgbClr val="FF0000"/>
                  </a:solidFill>
                  <a:latin typeface="仿宋" panose="02010609060101010101" pitchFamily="49" charset="-122"/>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FF0000"/>
                    </a:solidFill>
                    <a:latin typeface="仿宋" panose="02010609060101010101" pitchFamily="49" charset="-122"/>
                    <a:ea typeface="仿宋" panose="02010609060101010101" pitchFamily="49" charset="-122"/>
                  </a:rPr>
                  <a:t>例如</a:t>
                </a:r>
                <a14:m>
                  <m:oMath xmlns:m="http://schemas.openxmlformats.org/officeDocument/2006/math">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b="0" i="1" kern="0" dirty="0" smtClean="0">
                            <a:solidFill>
                              <a:srgbClr val="FF0000"/>
                            </a:solidFill>
                            <a:latin typeface="Cambria Math" panose="02040503050406030204" pitchFamily="18" charset="0"/>
                            <a:ea typeface="仿宋" panose="02010609060101010101" pitchFamily="49" charset="-122"/>
                          </a:rPr>
                          <m:t>3</m:t>
                        </m:r>
                      </m:sub>
                      <m:sup>
                        <m:r>
                          <a:rPr lang="en-US" altLang="zh-CN" b="0" i="1" kern="0" dirty="0" smtClean="0">
                            <a:solidFill>
                              <a:srgbClr val="FF0000"/>
                            </a:solidFill>
                            <a:latin typeface="Cambria Math" panose="02040503050406030204" pitchFamily="18" charset="0"/>
                            <a:ea typeface="仿宋" panose="02010609060101010101" pitchFamily="49" charset="-122"/>
                          </a:rPr>
                          <m:t>3</m:t>
                        </m:r>
                      </m:sup>
                    </m:sSubSup>
                    <m:r>
                      <a:rPr lang="zh-CN" altLang="en-US" i="1" kern="0" dirty="0">
                        <a:solidFill>
                          <a:srgbClr val="FF0000"/>
                        </a:solidFill>
                        <a:latin typeface="Cambria Math" panose="02040503050406030204" pitchFamily="18" charset="0"/>
                        <a:ea typeface="Cambria Math" panose="02040503050406030204" pitchFamily="18" charset="0"/>
                      </a:rPr>
                      <m:t>∥</m:t>
                    </m:r>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b="0" i="1" kern="0" dirty="0" smtClean="0">
                            <a:solidFill>
                              <a:srgbClr val="FF0000"/>
                            </a:solidFill>
                            <a:latin typeface="Cambria Math" panose="02040503050406030204" pitchFamily="18" charset="0"/>
                            <a:ea typeface="仿宋" panose="02010609060101010101" pitchFamily="49" charset="-122"/>
                          </a:rPr>
                          <m:t>2</m:t>
                        </m:r>
                      </m:sub>
                      <m:sup>
                        <m:r>
                          <a:rPr lang="en-US" altLang="zh-CN" b="0" i="1" kern="0" dirty="0" smtClean="0">
                            <a:solidFill>
                              <a:srgbClr val="FF0000"/>
                            </a:solidFill>
                            <a:latin typeface="Cambria Math" panose="02040503050406030204" pitchFamily="18" charset="0"/>
                            <a:ea typeface="仿宋" panose="02010609060101010101" pitchFamily="49" charset="-122"/>
                          </a:rPr>
                          <m:t>4</m:t>
                        </m:r>
                      </m:sup>
                    </m:sSubSup>
                    <m:r>
                      <a:rPr lang="en-US" altLang="zh-CN" i="1" kern="0" dirty="0">
                        <a:solidFill>
                          <a:srgbClr val="FF0000"/>
                        </a:solidFill>
                        <a:latin typeface="Cambria Math" panose="02040503050406030204" pitchFamily="18" charset="0"/>
                        <a:ea typeface="仿宋" panose="02010609060101010101" pitchFamily="49" charset="-122"/>
                      </a:rPr>
                      <m:t> </m:t>
                    </m:r>
                  </m:oMath>
                </a14:m>
                <a:r>
                  <a:rPr lang="zh-CN" altLang="en-US" kern="0" dirty="0">
                    <a:solidFill>
                      <a:srgbClr val="FF0000"/>
                    </a:solidFill>
                    <a:latin typeface="仿宋" panose="02010609060101010101" pitchFamily="49" charset="-122"/>
                    <a:ea typeface="仿宋" panose="02010609060101010101" pitchFamily="49" charset="-122"/>
                  </a:rPr>
                  <a:t>、</a:t>
                </a:r>
                <a:r>
                  <a:rPr lang="en-US" altLang="zh-CN" kern="0" dirty="0">
                    <a:solidFill>
                      <a:srgbClr val="FF0000"/>
                    </a:solidFill>
                    <a:ea typeface="仿宋" panose="02010609060101010101" pitchFamily="49" charset="-122"/>
                  </a:rPr>
                  <a:t> </a:t>
                </a:r>
                <a14:m>
                  <m:oMath xmlns:m="http://schemas.openxmlformats.org/officeDocument/2006/math">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b="0" i="1" kern="0" dirty="0" smtClean="0">
                            <a:solidFill>
                              <a:srgbClr val="FF0000"/>
                            </a:solidFill>
                            <a:latin typeface="Cambria Math" panose="02040503050406030204" pitchFamily="18" charset="0"/>
                            <a:ea typeface="仿宋" panose="02010609060101010101" pitchFamily="49" charset="-122"/>
                          </a:rPr>
                          <m:t>2</m:t>
                        </m:r>
                      </m:sub>
                      <m:sup>
                        <m:r>
                          <a:rPr lang="en-US" altLang="zh-CN" b="0" i="1" kern="0" dirty="0" smtClean="0">
                            <a:solidFill>
                              <a:srgbClr val="FF0000"/>
                            </a:solidFill>
                            <a:latin typeface="Cambria Math" panose="02040503050406030204" pitchFamily="18" charset="0"/>
                            <a:ea typeface="仿宋" panose="02010609060101010101" pitchFamily="49" charset="-122"/>
                          </a:rPr>
                          <m:t>4</m:t>
                        </m:r>
                      </m:sup>
                    </m:sSubSup>
                    <m:r>
                      <a:rPr lang="zh-CN" altLang="en-US" i="1" kern="0" dirty="0">
                        <a:solidFill>
                          <a:srgbClr val="FF0000"/>
                        </a:solidFill>
                        <a:latin typeface="Cambria Math" panose="02040503050406030204" pitchFamily="18" charset="0"/>
                        <a:ea typeface="Cambria Math" panose="02040503050406030204" pitchFamily="18" charset="0"/>
                      </a:rPr>
                      <m:t>∥</m:t>
                    </m:r>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b="0" i="1" kern="0" dirty="0" smtClean="0">
                            <a:solidFill>
                              <a:srgbClr val="FF0000"/>
                            </a:solidFill>
                            <a:latin typeface="Cambria Math" panose="02040503050406030204" pitchFamily="18" charset="0"/>
                            <a:ea typeface="仿宋" panose="02010609060101010101" pitchFamily="49" charset="-122"/>
                          </a:rPr>
                          <m:t>1</m:t>
                        </m:r>
                      </m:sub>
                      <m:sup>
                        <m:r>
                          <a:rPr lang="en-US" altLang="zh-CN" b="0" i="1" kern="0" dirty="0" smtClean="0">
                            <a:solidFill>
                              <a:srgbClr val="FF0000"/>
                            </a:solidFill>
                            <a:latin typeface="Cambria Math" panose="02040503050406030204" pitchFamily="18" charset="0"/>
                            <a:ea typeface="仿宋" panose="02010609060101010101" pitchFamily="49" charset="-122"/>
                          </a:rPr>
                          <m:t>5</m:t>
                        </m:r>
                      </m:sup>
                    </m:sSubSup>
                    <m:r>
                      <a:rPr lang="en-US" altLang="zh-CN" i="1" kern="0" dirty="0">
                        <a:solidFill>
                          <a:srgbClr val="FF0000"/>
                        </a:solidFill>
                        <a:latin typeface="Cambria Math" panose="02040503050406030204" pitchFamily="18" charset="0"/>
                        <a:ea typeface="仿宋" panose="02010609060101010101" pitchFamily="49" charset="-122"/>
                      </a:rPr>
                      <m:t> </m:t>
                    </m:r>
                  </m:oMath>
                </a14:m>
                <a:r>
                  <a:rPr lang="zh-CN" altLang="en-US" kern="0" dirty="0">
                    <a:solidFill>
                      <a:srgbClr val="FF0000"/>
                    </a:solidFill>
                    <a:latin typeface="仿宋" panose="02010609060101010101" pitchFamily="49" charset="-122"/>
                    <a:ea typeface="仿宋" panose="02010609060101010101" pitchFamily="49" charset="-122"/>
                  </a:rPr>
                  <a:t>，但</a:t>
                </a:r>
                <a14:m>
                  <m:oMath xmlns:m="http://schemas.openxmlformats.org/officeDocument/2006/math">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i="1" kern="0" dirty="0">
                            <a:solidFill>
                              <a:srgbClr val="FF0000"/>
                            </a:solidFill>
                            <a:latin typeface="Cambria Math" panose="02040503050406030204" pitchFamily="18" charset="0"/>
                            <a:ea typeface="仿宋" panose="02010609060101010101" pitchFamily="49" charset="-122"/>
                          </a:rPr>
                          <m:t>3</m:t>
                        </m:r>
                      </m:sub>
                      <m:sup>
                        <m:r>
                          <a:rPr lang="en-US" altLang="zh-CN" i="1" kern="0" dirty="0">
                            <a:solidFill>
                              <a:srgbClr val="FF0000"/>
                            </a:solidFill>
                            <a:latin typeface="Cambria Math" panose="02040503050406030204" pitchFamily="18" charset="0"/>
                            <a:ea typeface="仿宋" panose="02010609060101010101" pitchFamily="49" charset="-122"/>
                          </a:rPr>
                          <m:t>3</m:t>
                        </m:r>
                      </m:sup>
                    </m:sSubSup>
                    <m:r>
                      <a:rPr lang="zh-CN" altLang="en-US" i="1" kern="0" dirty="0" smtClean="0">
                        <a:solidFill>
                          <a:srgbClr val="FF0000"/>
                        </a:solidFill>
                        <a:latin typeface="Cambria Math" panose="02040503050406030204" pitchFamily="18" charset="0"/>
                        <a:ea typeface="Cambria Math" panose="02040503050406030204" pitchFamily="18" charset="0"/>
                      </a:rPr>
                      <m:t>∦</m:t>
                    </m:r>
                    <m:sSubSup>
                      <m:sSubSupPr>
                        <m:ctrlPr>
                          <a:rPr lang="en-US" altLang="zh-CN" i="1" kern="0" dirty="0">
                            <a:solidFill>
                              <a:srgbClr val="FF0000"/>
                            </a:solidFill>
                            <a:latin typeface="Cambria Math" panose="02040503050406030204" pitchFamily="18" charset="0"/>
                            <a:ea typeface="仿宋" panose="02010609060101010101" pitchFamily="49" charset="-122"/>
                          </a:rPr>
                        </m:ctrlPr>
                      </m:sSubSupPr>
                      <m:e>
                        <m:r>
                          <a:rPr lang="en-US" altLang="zh-CN" i="1" kern="0" dirty="0">
                            <a:solidFill>
                              <a:srgbClr val="FF0000"/>
                            </a:solidFill>
                            <a:latin typeface="Cambria Math" panose="02040503050406030204" pitchFamily="18" charset="0"/>
                            <a:ea typeface="仿宋" panose="02010609060101010101" pitchFamily="49" charset="-122"/>
                          </a:rPr>
                          <m:t>𝑒</m:t>
                        </m:r>
                      </m:e>
                      <m:sub>
                        <m:r>
                          <a:rPr lang="en-US" altLang="zh-CN" i="1" kern="0" dirty="0">
                            <a:solidFill>
                              <a:srgbClr val="FF0000"/>
                            </a:solidFill>
                            <a:latin typeface="Cambria Math" panose="02040503050406030204" pitchFamily="18" charset="0"/>
                            <a:ea typeface="仿宋" panose="02010609060101010101" pitchFamily="49" charset="-122"/>
                          </a:rPr>
                          <m:t>1</m:t>
                        </m:r>
                      </m:sub>
                      <m:sup>
                        <m:r>
                          <a:rPr lang="en-US" altLang="zh-CN" i="1" kern="0" dirty="0">
                            <a:solidFill>
                              <a:srgbClr val="FF0000"/>
                            </a:solidFill>
                            <a:latin typeface="Cambria Math" panose="02040503050406030204" pitchFamily="18" charset="0"/>
                            <a:ea typeface="仿宋" panose="02010609060101010101" pitchFamily="49" charset="-122"/>
                          </a:rPr>
                          <m:t>5</m:t>
                        </m:r>
                      </m:sup>
                    </m:sSubSup>
                    <m:r>
                      <a:rPr lang="en-US" altLang="zh-CN" i="1" kern="0" dirty="0">
                        <a:solidFill>
                          <a:srgbClr val="FF0000"/>
                        </a:solidFill>
                        <a:latin typeface="Cambria Math" panose="02040503050406030204" pitchFamily="18" charset="0"/>
                        <a:ea typeface="仿宋" panose="02010609060101010101" pitchFamily="49" charset="-122"/>
                      </a:rPr>
                      <m:t> </m:t>
                    </m:r>
                  </m:oMath>
                </a14:m>
                <a:r>
                  <a:rPr lang="zh-CN" altLang="en-US" kern="0" dirty="0">
                    <a:solidFill>
                      <a:srgbClr val="FF0000"/>
                    </a:solidFill>
                    <a:latin typeface="仿宋" panose="02010609060101010101" pitchFamily="49" charset="-122"/>
                    <a:ea typeface="仿宋" panose="02010609060101010101" pitchFamily="49" charset="-122"/>
                  </a:rPr>
                  <a:t>，</a:t>
                </a:r>
                <a14:m>
                  <m:oMath xmlns:m="http://schemas.openxmlformats.org/officeDocument/2006/math">
                    <m:r>
                      <a:rPr lang="zh-CN" altLang="en-US" i="1" kern="0" dirty="0">
                        <a:solidFill>
                          <a:srgbClr val="FF0000"/>
                        </a:solidFill>
                        <a:latin typeface="Cambria Math" panose="02040503050406030204" pitchFamily="18" charset="0"/>
                        <a:ea typeface="Cambria Math" panose="02040503050406030204" pitchFamily="18" charset="0"/>
                      </a:rPr>
                      <m:t>∥</m:t>
                    </m:r>
                  </m:oMath>
                </a14:m>
                <a:r>
                  <a:rPr lang="zh-CN" altLang="en-US" kern="0" dirty="0">
                    <a:solidFill>
                      <a:srgbClr val="FF0000"/>
                    </a:solidFill>
                    <a:latin typeface="仿宋" panose="02010609060101010101" pitchFamily="49" charset="-122"/>
                    <a:ea typeface="仿宋" panose="02010609060101010101" pitchFamily="49" charset="-122"/>
                  </a:rPr>
                  <a:t>没有传递性</a:t>
                </a:r>
                <a:endParaRPr lang="en-US" altLang="zh-CN" kern="0" dirty="0">
                  <a:solidFill>
                    <a:srgbClr val="FF0000"/>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22" name="Subtitle 2">
                <a:extLst>
                  <a:ext uri="{FF2B5EF4-FFF2-40B4-BE49-F238E27FC236}">
                    <a16:creationId xmlns:a16="http://schemas.microsoft.com/office/drawing/2014/main" id="{56C0887D-8E51-4FA7-808C-D6F73FC5F593}"/>
                  </a:ext>
                </a:extLst>
              </p:cNvPr>
              <p:cNvSpPr txBox="1">
                <a:spLocks noRot="1" noChangeAspect="1" noMove="1" noResize="1" noEditPoints="1" noAdjustHandles="1" noChangeArrowheads="1" noChangeShapeType="1" noTextEdit="1"/>
              </p:cNvSpPr>
              <p:nvPr/>
            </p:nvSpPr>
            <p:spPr bwMode="auto">
              <a:xfrm>
                <a:off x="35496" y="884163"/>
                <a:ext cx="8928992" cy="5641181"/>
              </a:xfrm>
              <a:prstGeom prst="rect">
                <a:avLst/>
              </a:prstGeom>
              <a:blipFill>
                <a:blip r:embed="rId4"/>
                <a:stretch>
                  <a:fillRect l="-614" t="-140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1BEDE0B5-1D92-4C12-BCA0-B78E99710BFC}"/>
              </a:ext>
            </a:extLst>
          </p:cNvPr>
          <p:cNvPicPr>
            <a:picLocks noChangeAspect="1"/>
          </p:cNvPicPr>
          <p:nvPr/>
        </p:nvPicPr>
        <p:blipFill>
          <a:blip r:embed="rId5"/>
          <a:stretch>
            <a:fillRect/>
          </a:stretch>
        </p:blipFill>
        <p:spPr>
          <a:xfrm>
            <a:off x="2130101" y="4365104"/>
            <a:ext cx="5583781" cy="2304256"/>
          </a:xfrm>
          <a:prstGeom prst="rect">
            <a:avLst/>
          </a:prstGeom>
        </p:spPr>
      </p:pic>
    </p:spTree>
    <p:extLst>
      <p:ext uri="{BB962C8B-B14F-4D97-AF65-F5344CB8AC3E}">
        <p14:creationId xmlns:p14="http://schemas.microsoft.com/office/powerpoint/2010/main" val="2428959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分布式程序执行的全局状态</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7</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35496" y="884164"/>
                <a:ext cx="9108504" cy="31209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全局状态包含各进程的本地状态和各信道的传输消息</a:t>
                </a:r>
                <a:endParaRPr lang="en-US" altLang="zh-CN" sz="2800" kern="0" dirty="0">
                  <a:solidFill>
                    <a:srgbClr val="003366"/>
                  </a:solidFill>
                  <a:latin typeface="Arial"/>
                  <a:ea typeface="宋体"/>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本地状态定义</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14:m>
                  <m:oMath xmlns:m="http://schemas.openxmlformats.org/officeDocument/2006/math">
                    <m:sSubSup>
                      <m:sSubSupPr>
                        <m:ctrlPr>
                          <a:rPr lang="en-US" altLang="zh-CN" i="1" kern="0" smtClean="0">
                            <a:solidFill>
                              <a:srgbClr val="003366"/>
                            </a:solidFill>
                            <a:latin typeface="Cambria Math" panose="02040503050406030204" pitchFamily="18" charset="0"/>
                            <a:ea typeface="仿宋" panose="02010609060101010101" pitchFamily="49" charset="-122"/>
                          </a:rPr>
                        </m:ctrlPr>
                      </m:sSubSupPr>
                      <m:e>
                        <m:r>
                          <a:rPr lang="en-US" altLang="zh-CN" b="0" i="1" kern="0" smtClean="0">
                            <a:solidFill>
                              <a:srgbClr val="003366"/>
                            </a:solidFill>
                            <a:latin typeface="Cambria Math" panose="02040503050406030204" pitchFamily="18" charset="0"/>
                            <a:ea typeface="仿宋" panose="02010609060101010101" pitchFamily="49" charset="-122"/>
                          </a:rPr>
                          <m:t>𝐿𝑆</m:t>
                        </m:r>
                      </m:e>
                      <m:sub>
                        <m:r>
                          <a:rPr lang="en-US" altLang="zh-CN" b="0" i="1" kern="0" smtClean="0">
                            <a:solidFill>
                              <a:srgbClr val="003366"/>
                            </a:solidFill>
                            <a:latin typeface="Cambria Math" panose="02040503050406030204" pitchFamily="18" charset="0"/>
                            <a:ea typeface="仿宋" panose="02010609060101010101" pitchFamily="49" charset="-122"/>
                          </a:rPr>
                          <m:t>𝑖</m:t>
                        </m:r>
                      </m:sub>
                      <m:sup>
                        <m:r>
                          <a:rPr lang="en-US" altLang="zh-CN" b="0" i="1" kern="0" smtClean="0">
                            <a:solidFill>
                              <a:srgbClr val="003366"/>
                            </a:solidFill>
                            <a:latin typeface="Cambria Math" panose="02040503050406030204" pitchFamily="18" charset="0"/>
                            <a:ea typeface="仿宋" panose="02010609060101010101" pitchFamily="49" charset="-122"/>
                          </a:rPr>
                          <m:t>𝑥</m:t>
                        </m:r>
                      </m:sup>
                    </m:sSubSup>
                  </m:oMath>
                </a14:m>
                <a:r>
                  <a:rPr lang="zh-CN" altLang="en-US" kern="0" dirty="0">
                    <a:solidFill>
                      <a:srgbClr val="003366"/>
                    </a:solidFill>
                    <a:latin typeface="仿宋" panose="02010609060101010101" pitchFamily="49" charset="-122"/>
                    <a:ea typeface="仿宋" panose="02010609060101010101" pitchFamily="49" charset="-122"/>
                  </a:rPr>
                  <a:t>表示进程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上事件</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oMath>
                </a14:m>
                <a:r>
                  <a:rPr lang="zh-CN" altLang="en-US" kern="0" dirty="0">
                    <a:solidFill>
                      <a:srgbClr val="003366"/>
                    </a:solidFill>
                    <a:latin typeface="仿宋" panose="02010609060101010101" pitchFamily="49" charset="-122"/>
                    <a:ea typeface="仿宋" panose="02010609060101010101" pitchFamily="49" charset="-122"/>
                  </a:rPr>
                  <a:t>发生之后、事件</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r>
                          <a:rPr lang="en-US" altLang="zh-CN" b="0" i="1" kern="0" dirty="0" smtClean="0">
                            <a:solidFill>
                              <a:srgbClr val="003366"/>
                            </a:solidFill>
                            <a:latin typeface="Cambria Math" panose="02040503050406030204" pitchFamily="18" charset="0"/>
                            <a:ea typeface="仿宋" panose="02010609060101010101" pitchFamily="49" charset="-122"/>
                          </a:rPr>
                          <m:t>+1</m:t>
                        </m:r>
                      </m:sup>
                    </m:sSubSup>
                  </m:oMath>
                </a14:m>
                <a:r>
                  <a:rPr lang="zh-CN" altLang="en-US" kern="0" dirty="0">
                    <a:solidFill>
                      <a:srgbClr val="003366"/>
                    </a:solidFill>
                    <a:latin typeface="仿宋" panose="02010609060101010101" pitchFamily="49" charset="-122"/>
                    <a:ea typeface="仿宋" panose="02010609060101010101" pitchFamily="49" charset="-122"/>
                  </a:rPr>
                  <a:t>发生之前的状态</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令</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𝑠𝑒𝑛𝑑</m:t>
                    </m:r>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仿宋" panose="02010609060101010101" pitchFamily="49" charset="-122"/>
                      </a:rPr>
                      <m:t>𝑚</m:t>
                    </m:r>
                    <m:r>
                      <a:rPr lang="en-US" altLang="zh-CN" b="0" i="1" kern="0" smtClean="0">
                        <a:solidFill>
                          <a:srgbClr val="003366"/>
                        </a:solidFill>
                        <a:latin typeface="Cambria Math" panose="02040503050406030204" pitchFamily="18" charset="0"/>
                        <a:ea typeface="仿宋" panose="02010609060101010101" pitchFamily="49" charset="-122"/>
                      </a:rPr>
                      <m:t>)≤</m:t>
                    </m:r>
                    <m:sSubSup>
                      <m:sSubSupPr>
                        <m:ctrlPr>
                          <a:rPr lang="en-US" altLang="zh-CN" b="0" i="1" kern="0" smtClean="0">
                            <a:solidFill>
                              <a:srgbClr val="003366"/>
                            </a:solidFill>
                            <a:latin typeface="Cambria Math" panose="02040503050406030204" pitchFamily="18" charset="0"/>
                            <a:ea typeface="Cambria Math" panose="02040503050406030204" pitchFamily="18" charset="0"/>
                          </a:rPr>
                        </m:ctrlPr>
                      </m:sSubSupPr>
                      <m:e>
                        <m:r>
                          <a:rPr lang="en-US" altLang="zh-CN" b="0" i="1" kern="0" smtClean="0">
                            <a:solidFill>
                              <a:srgbClr val="003366"/>
                            </a:solidFill>
                            <a:latin typeface="Cambria Math" panose="02040503050406030204" pitchFamily="18" charset="0"/>
                            <a:ea typeface="Cambria Math" panose="02040503050406030204" pitchFamily="18" charset="0"/>
                          </a:rPr>
                          <m:t>𝐿𝑆</m:t>
                        </m:r>
                      </m:e>
                      <m:sub>
                        <m:r>
                          <a:rPr lang="en-US" altLang="zh-CN" b="0" i="1" kern="0" smtClean="0">
                            <a:solidFill>
                              <a:srgbClr val="003366"/>
                            </a:solidFill>
                            <a:latin typeface="Cambria Math" panose="02040503050406030204" pitchFamily="18" charset="0"/>
                            <a:ea typeface="Cambria Math" panose="02040503050406030204" pitchFamily="18" charset="0"/>
                          </a:rPr>
                          <m:t>𝑖</m:t>
                        </m:r>
                      </m:sub>
                      <m:sup>
                        <m:r>
                          <a:rPr lang="en-US" altLang="zh-CN" b="0" i="1" kern="0" smtClean="0">
                            <a:solidFill>
                              <a:srgbClr val="003366"/>
                            </a:solidFill>
                            <a:latin typeface="Cambria Math" panose="02040503050406030204" pitchFamily="18" charset="0"/>
                            <a:ea typeface="Cambria Math" panose="02040503050406030204" pitchFamily="18" charset="0"/>
                          </a:rPr>
                          <m:t>𝑥</m:t>
                        </m:r>
                      </m:sup>
                    </m:sSubSup>
                  </m:oMath>
                </a14:m>
                <a:r>
                  <a:rPr lang="zh-CN" altLang="en-US" kern="0" dirty="0">
                    <a:solidFill>
                      <a:srgbClr val="003366"/>
                    </a:solidFill>
                    <a:latin typeface="仿宋" panose="02010609060101010101" pitchFamily="49" charset="-122"/>
                    <a:ea typeface="仿宋" panose="02010609060101010101" pitchFamily="49" charset="-122"/>
                  </a:rPr>
                  <a:t>表示消息</a:t>
                </a:r>
                <a14:m>
                  <m:oMath xmlns:m="http://schemas.openxmlformats.org/officeDocument/2006/math">
                    <m:r>
                      <a:rPr lang="en-US" altLang="zh-CN" i="1" kern="0" dirty="0" smtClean="0">
                        <a:solidFill>
                          <a:srgbClr val="003366"/>
                        </a:solidFill>
                        <a:latin typeface="Cambria Math" panose="02040503050406030204" pitchFamily="18" charset="0"/>
                        <a:ea typeface="仿宋" panose="02010609060101010101" pitchFamily="49" charset="-122"/>
                      </a:rPr>
                      <m:t>𝑚</m:t>
                    </m:r>
                  </m:oMath>
                </a14:m>
                <a:r>
                  <a:rPr lang="zh-CN" altLang="en-US" kern="0" dirty="0">
                    <a:solidFill>
                      <a:srgbClr val="003366"/>
                    </a:solidFill>
                    <a:latin typeface="仿宋" panose="02010609060101010101" pitchFamily="49" charset="-122"/>
                    <a:ea typeface="仿宋" panose="02010609060101010101" pitchFamily="49" charset="-122"/>
                  </a:rPr>
                  <a:t>的发送发生在</a:t>
                </a:r>
                <a14:m>
                  <m:oMath xmlns:m="http://schemas.openxmlformats.org/officeDocument/2006/math">
                    <m:sSubSup>
                      <m:sSubSupPr>
                        <m:ctrlPr>
                          <a:rPr lang="en-US" altLang="zh-CN" i="1" kern="0">
                            <a:solidFill>
                              <a:srgbClr val="003366"/>
                            </a:solidFill>
                            <a:latin typeface="Cambria Math" panose="02040503050406030204" pitchFamily="18" charset="0"/>
                            <a:ea typeface="Cambria Math" panose="02040503050406030204" pitchFamily="18" charset="0"/>
                          </a:rPr>
                        </m:ctrlPr>
                      </m:sSubSupPr>
                      <m:e>
                        <m:r>
                          <a:rPr lang="en-US" altLang="zh-CN" i="1" kern="0">
                            <a:solidFill>
                              <a:srgbClr val="003366"/>
                            </a:solidFill>
                            <a:latin typeface="Cambria Math" panose="02040503050406030204" pitchFamily="18" charset="0"/>
                            <a:ea typeface="Cambria Math" panose="02040503050406030204" pitchFamily="18" charset="0"/>
                          </a:rPr>
                          <m:t>𝐿𝑆</m:t>
                        </m:r>
                      </m:e>
                      <m:sub>
                        <m:r>
                          <a:rPr lang="en-US" altLang="zh-CN" i="1" kern="0">
                            <a:solidFill>
                              <a:srgbClr val="003366"/>
                            </a:solidFill>
                            <a:latin typeface="Cambria Math" panose="02040503050406030204" pitchFamily="18" charset="0"/>
                            <a:ea typeface="Cambria Math" panose="02040503050406030204" pitchFamily="18" charset="0"/>
                          </a:rPr>
                          <m:t>𝑖</m:t>
                        </m:r>
                      </m:sub>
                      <m:sup>
                        <m:r>
                          <a:rPr lang="en-US" altLang="zh-CN" i="1" kern="0">
                            <a:solidFill>
                              <a:srgbClr val="003366"/>
                            </a:solidFill>
                            <a:latin typeface="Cambria Math" panose="02040503050406030204" pitchFamily="18" charset="0"/>
                            <a:ea typeface="Cambria Math" panose="02040503050406030204" pitchFamily="18" charset="0"/>
                          </a:rPr>
                          <m:t>𝑥</m:t>
                        </m:r>
                      </m:sup>
                    </m:sSubSup>
                  </m:oMath>
                </a14:m>
                <a:r>
                  <a:rPr lang="zh-CN" altLang="en-US" kern="0" dirty="0">
                    <a:solidFill>
                      <a:srgbClr val="003366"/>
                    </a:solidFill>
                    <a:latin typeface="仿宋" panose="02010609060101010101" pitchFamily="49" charset="-122"/>
                    <a:ea typeface="仿宋" panose="02010609060101010101" pitchFamily="49" charset="-122"/>
                  </a:rPr>
                  <a:t>之前</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latin typeface="仿宋" panose="02010609060101010101" pitchFamily="49" charset="-122"/>
                    <a:ea typeface="仿宋" panose="02010609060101010101" pitchFamily="49" charset="-122"/>
                  </a:rPr>
                  <a:t>令</a:t>
                </a:r>
                <a14:m>
                  <m:oMath xmlns:m="http://schemas.openxmlformats.org/officeDocument/2006/math">
                    <m:r>
                      <a:rPr lang="en-US" altLang="zh-CN" b="0" i="1" kern="0" smtClean="0">
                        <a:solidFill>
                          <a:srgbClr val="003366"/>
                        </a:solidFill>
                        <a:latin typeface="Cambria Math" panose="02040503050406030204" pitchFamily="18" charset="0"/>
                        <a:ea typeface="仿宋" panose="02010609060101010101" pitchFamily="49" charset="-122"/>
                      </a:rPr>
                      <m:t>𝑟𝑒𝑐𝑣</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𝑚</m:t>
                    </m:r>
                    <m:r>
                      <a:rPr lang="en-US" altLang="zh-CN" i="1" kern="0">
                        <a:solidFill>
                          <a:srgbClr val="003366"/>
                        </a:solidFill>
                        <a:latin typeface="Cambria Math" panose="02040503050406030204" pitchFamily="18" charset="0"/>
                        <a:ea typeface="仿宋" panose="02010609060101010101" pitchFamily="49" charset="-122"/>
                      </a:rPr>
                      <m:t>)≰</m:t>
                    </m:r>
                    <m:sSubSup>
                      <m:sSubSupPr>
                        <m:ctrlPr>
                          <a:rPr lang="en-US" altLang="zh-CN" i="1" kern="0">
                            <a:solidFill>
                              <a:srgbClr val="003366"/>
                            </a:solidFill>
                            <a:latin typeface="Cambria Math" panose="02040503050406030204" pitchFamily="18" charset="0"/>
                            <a:ea typeface="Cambria Math" panose="02040503050406030204" pitchFamily="18" charset="0"/>
                          </a:rPr>
                        </m:ctrlPr>
                      </m:sSubSupPr>
                      <m:e>
                        <m:r>
                          <a:rPr lang="en-US" altLang="zh-CN" i="1" kern="0">
                            <a:solidFill>
                              <a:srgbClr val="003366"/>
                            </a:solidFill>
                            <a:latin typeface="Cambria Math" panose="02040503050406030204" pitchFamily="18" charset="0"/>
                            <a:ea typeface="Cambria Math" panose="02040503050406030204" pitchFamily="18" charset="0"/>
                          </a:rPr>
                          <m:t>𝐿𝑆</m:t>
                        </m:r>
                      </m:e>
                      <m:sub>
                        <m:r>
                          <a:rPr lang="en-US" altLang="zh-CN" i="1" kern="0">
                            <a:solidFill>
                              <a:srgbClr val="003366"/>
                            </a:solidFill>
                            <a:latin typeface="Cambria Math" panose="02040503050406030204" pitchFamily="18" charset="0"/>
                            <a:ea typeface="Cambria Math" panose="02040503050406030204" pitchFamily="18" charset="0"/>
                          </a:rPr>
                          <m:t>𝑖</m:t>
                        </m:r>
                      </m:sub>
                      <m:sup>
                        <m:r>
                          <a:rPr lang="en-US" altLang="zh-CN" i="1" kern="0">
                            <a:solidFill>
                              <a:srgbClr val="003366"/>
                            </a:solidFill>
                            <a:latin typeface="Cambria Math" panose="02040503050406030204" pitchFamily="18" charset="0"/>
                            <a:ea typeface="Cambria Math" panose="02040503050406030204" pitchFamily="18" charset="0"/>
                          </a:rPr>
                          <m:t>𝑥</m:t>
                        </m:r>
                      </m:sup>
                    </m:sSubSup>
                  </m:oMath>
                </a14:m>
                <a:r>
                  <a:rPr lang="zh-CN" altLang="en-US" kern="0" dirty="0">
                    <a:solidFill>
                      <a:srgbClr val="003366"/>
                    </a:solidFill>
                    <a:latin typeface="仿宋" panose="02010609060101010101" pitchFamily="49" charset="-122"/>
                    <a:ea typeface="仿宋" panose="02010609060101010101" pitchFamily="49" charset="-122"/>
                  </a:rPr>
                  <a:t>表示消息</a:t>
                </a:r>
                <a14:m>
                  <m:oMath xmlns:m="http://schemas.openxmlformats.org/officeDocument/2006/math">
                    <m:r>
                      <a:rPr lang="en-US" altLang="zh-CN" i="1" kern="0" dirty="0">
                        <a:solidFill>
                          <a:srgbClr val="003366"/>
                        </a:solidFill>
                        <a:latin typeface="Cambria Math" panose="02040503050406030204" pitchFamily="18" charset="0"/>
                        <a:ea typeface="仿宋" panose="02010609060101010101" pitchFamily="49" charset="-122"/>
                      </a:rPr>
                      <m:t>𝑚</m:t>
                    </m:r>
                  </m:oMath>
                </a14:m>
                <a:r>
                  <a:rPr lang="zh-CN" altLang="en-US" kern="0" dirty="0">
                    <a:solidFill>
                      <a:srgbClr val="003366"/>
                    </a:solidFill>
                    <a:latin typeface="仿宋" panose="02010609060101010101" pitchFamily="49" charset="-122"/>
                    <a:ea typeface="仿宋" panose="02010609060101010101" pitchFamily="49" charset="-122"/>
                  </a:rPr>
                  <a:t>的接收发生在</a:t>
                </a:r>
                <a14:m>
                  <m:oMath xmlns:m="http://schemas.openxmlformats.org/officeDocument/2006/math">
                    <m:sSubSup>
                      <m:sSubSupPr>
                        <m:ctrlPr>
                          <a:rPr lang="en-US" altLang="zh-CN" i="1" kern="0">
                            <a:solidFill>
                              <a:srgbClr val="003366"/>
                            </a:solidFill>
                            <a:latin typeface="Cambria Math" panose="02040503050406030204" pitchFamily="18" charset="0"/>
                            <a:ea typeface="Cambria Math" panose="02040503050406030204" pitchFamily="18" charset="0"/>
                          </a:rPr>
                        </m:ctrlPr>
                      </m:sSubSupPr>
                      <m:e>
                        <m:r>
                          <a:rPr lang="en-US" altLang="zh-CN" i="1" kern="0">
                            <a:solidFill>
                              <a:srgbClr val="003366"/>
                            </a:solidFill>
                            <a:latin typeface="Cambria Math" panose="02040503050406030204" pitchFamily="18" charset="0"/>
                            <a:ea typeface="Cambria Math" panose="02040503050406030204" pitchFamily="18" charset="0"/>
                          </a:rPr>
                          <m:t>𝐿𝑆</m:t>
                        </m:r>
                      </m:e>
                      <m:sub>
                        <m:r>
                          <a:rPr lang="en-US" altLang="zh-CN" i="1" kern="0">
                            <a:solidFill>
                              <a:srgbClr val="003366"/>
                            </a:solidFill>
                            <a:latin typeface="Cambria Math" panose="02040503050406030204" pitchFamily="18" charset="0"/>
                            <a:ea typeface="Cambria Math" panose="02040503050406030204" pitchFamily="18" charset="0"/>
                          </a:rPr>
                          <m:t>𝑖</m:t>
                        </m:r>
                      </m:sub>
                      <m:sup>
                        <m:r>
                          <a:rPr lang="en-US" altLang="zh-CN" i="1" kern="0">
                            <a:solidFill>
                              <a:srgbClr val="003366"/>
                            </a:solidFill>
                            <a:latin typeface="Cambria Math" panose="02040503050406030204" pitchFamily="18" charset="0"/>
                            <a:ea typeface="Cambria Math" panose="02040503050406030204" pitchFamily="18" charset="0"/>
                          </a:rPr>
                          <m:t>𝑥</m:t>
                        </m:r>
                      </m:sup>
                    </m:sSubSup>
                  </m:oMath>
                </a14:m>
                <a:r>
                  <a:rPr lang="zh-CN" altLang="en-US" kern="0" dirty="0">
                    <a:solidFill>
                      <a:srgbClr val="003366"/>
                    </a:solidFill>
                    <a:latin typeface="仿宋" panose="02010609060101010101" pitchFamily="49" charset="-122"/>
                    <a:ea typeface="仿宋" panose="02010609060101010101" pitchFamily="49" charset="-122"/>
                  </a:rPr>
                  <a:t>之后</a:t>
                </a:r>
                <a:endParaRPr lang="en-US" altLang="zh-CN" kern="0" dirty="0">
                  <a:solidFill>
                    <a:srgbClr val="003366"/>
                  </a:solidFill>
                  <a:latin typeface="仿宋" panose="02010609060101010101" pitchFamily="49" charset="-122"/>
                  <a:ea typeface="仿宋" panose="02010609060101010101" pitchFamily="49" charset="-122"/>
                </a:endParaRPr>
              </a:p>
              <a:p>
                <a:pPr marL="342900" lvl="1" indent="-342900" eaLnBrk="1" hangingPunct="1">
                  <a:spcBef>
                    <a:spcPts val="1200"/>
                  </a:spcBef>
                  <a:buClr>
                    <a:srgbClr val="006666"/>
                  </a:buClr>
                  <a:buFont typeface="Wingdings" panose="05000000000000000000" pitchFamily="2" charset="2"/>
                  <a:buChar char="n"/>
                </a:pP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22" name="Subtitle 2">
                <a:extLst>
                  <a:ext uri="{FF2B5EF4-FFF2-40B4-BE49-F238E27FC236}">
                    <a16:creationId xmlns:a16="http://schemas.microsoft.com/office/drawing/2014/main" id="{56C0887D-8E51-4FA7-808C-D6F73FC5F593}"/>
                  </a:ext>
                </a:extLst>
              </p:cNvPr>
              <p:cNvSpPr txBox="1">
                <a:spLocks noRot="1" noChangeAspect="1" noMove="1" noResize="1" noEditPoints="1" noAdjustHandles="1" noChangeArrowheads="1" noChangeShapeType="1" noTextEdit="1"/>
              </p:cNvSpPr>
              <p:nvPr/>
            </p:nvSpPr>
            <p:spPr bwMode="auto">
              <a:xfrm>
                <a:off x="35496" y="884164"/>
                <a:ext cx="9108504" cy="3120900"/>
              </a:xfrm>
              <a:prstGeom prst="rect">
                <a:avLst/>
              </a:prstGeom>
              <a:blipFill>
                <a:blip r:embed="rId4"/>
                <a:stretch>
                  <a:fillRect l="-602" t="-2539" r="-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cxnSp>
        <p:nvCxnSpPr>
          <p:cNvPr id="3" name="直接箭头连接符 2">
            <a:extLst>
              <a:ext uri="{FF2B5EF4-FFF2-40B4-BE49-F238E27FC236}">
                <a16:creationId xmlns:a16="http://schemas.microsoft.com/office/drawing/2014/main" id="{FF3158AD-99FE-4C88-87AF-98012F4C2353}"/>
              </a:ext>
            </a:extLst>
          </p:cNvPr>
          <p:cNvCxnSpPr>
            <a:cxnSpLocks/>
          </p:cNvCxnSpPr>
          <p:nvPr/>
        </p:nvCxnSpPr>
        <p:spPr>
          <a:xfrm>
            <a:off x="1547664" y="4653136"/>
            <a:ext cx="475252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 name="流程图: 接点 3">
            <a:extLst>
              <a:ext uri="{FF2B5EF4-FFF2-40B4-BE49-F238E27FC236}">
                <a16:creationId xmlns:a16="http://schemas.microsoft.com/office/drawing/2014/main" id="{E791D5A7-C8F6-452D-A1E5-99DB220E5B53}"/>
              </a:ext>
            </a:extLst>
          </p:cNvPr>
          <p:cNvSpPr/>
          <p:nvPr/>
        </p:nvSpPr>
        <p:spPr>
          <a:xfrm>
            <a:off x="3203848" y="4581128"/>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接点 10">
            <a:extLst>
              <a:ext uri="{FF2B5EF4-FFF2-40B4-BE49-F238E27FC236}">
                <a16:creationId xmlns:a16="http://schemas.microsoft.com/office/drawing/2014/main" id="{A2AE728B-50F1-47C0-9A33-DA096891B5C3}"/>
              </a:ext>
            </a:extLst>
          </p:cNvPr>
          <p:cNvSpPr/>
          <p:nvPr/>
        </p:nvSpPr>
        <p:spPr>
          <a:xfrm>
            <a:off x="5004048" y="4581128"/>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7A374C6-3D61-48D8-A520-FFE7602B0E41}"/>
                  </a:ext>
                </a:extLst>
              </p:cNvPr>
              <p:cNvSpPr txBox="1"/>
              <p:nvPr/>
            </p:nvSpPr>
            <p:spPr>
              <a:xfrm>
                <a:off x="1145950" y="4514636"/>
                <a:ext cx="329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oMath>
                  </m:oMathPara>
                </a14:m>
                <a:endParaRPr lang="zh-CN" altLang="en-US" sz="2400" dirty="0"/>
              </a:p>
            </p:txBody>
          </p:sp>
        </mc:Choice>
        <mc:Fallback xmlns="">
          <p:sp>
            <p:nvSpPr>
              <p:cNvPr id="5" name="文本框 4">
                <a:extLst>
                  <a:ext uri="{FF2B5EF4-FFF2-40B4-BE49-F238E27FC236}">
                    <a16:creationId xmlns:a16="http://schemas.microsoft.com/office/drawing/2014/main" id="{F7A374C6-3D61-48D8-A520-FFE7602B0E41}"/>
                  </a:ext>
                </a:extLst>
              </p:cNvPr>
              <p:cNvSpPr txBox="1">
                <a:spLocks noRot="1" noChangeAspect="1" noMove="1" noResize="1" noEditPoints="1" noAdjustHandles="1" noChangeArrowheads="1" noChangeShapeType="1" noTextEdit="1"/>
              </p:cNvSpPr>
              <p:nvPr/>
            </p:nvSpPr>
            <p:spPr>
              <a:xfrm>
                <a:off x="1145950" y="4514636"/>
                <a:ext cx="329706" cy="369332"/>
              </a:xfrm>
              <a:prstGeom prst="rect">
                <a:avLst/>
              </a:prstGeom>
              <a:blipFill>
                <a:blip r:embed="rId5"/>
                <a:stretch>
                  <a:fillRect l="-22222" r="-7407"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BB9A903-DEFB-4B61-92A8-D615DA1388E0}"/>
                  </a:ext>
                </a:extLst>
              </p:cNvPr>
              <p:cNvSpPr txBox="1"/>
              <p:nvPr/>
            </p:nvSpPr>
            <p:spPr>
              <a:xfrm>
                <a:off x="3122034" y="4903708"/>
                <a:ext cx="396647" cy="370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𝑥</m:t>
                          </m:r>
                        </m:sup>
                      </m:sSubSup>
                    </m:oMath>
                  </m:oMathPara>
                </a14:m>
                <a:endParaRPr lang="zh-CN" altLang="en-US" sz="2400" dirty="0"/>
              </a:p>
            </p:txBody>
          </p:sp>
        </mc:Choice>
        <mc:Fallback xmlns="">
          <p:sp>
            <p:nvSpPr>
              <p:cNvPr id="6" name="文本框 5">
                <a:extLst>
                  <a:ext uri="{FF2B5EF4-FFF2-40B4-BE49-F238E27FC236}">
                    <a16:creationId xmlns:a16="http://schemas.microsoft.com/office/drawing/2014/main" id="{DBB9A903-DEFB-4B61-92A8-D615DA1388E0}"/>
                  </a:ext>
                </a:extLst>
              </p:cNvPr>
              <p:cNvSpPr txBox="1">
                <a:spLocks noRot="1" noChangeAspect="1" noMove="1" noResize="1" noEditPoints="1" noAdjustHandles="1" noChangeArrowheads="1" noChangeShapeType="1" noTextEdit="1"/>
              </p:cNvSpPr>
              <p:nvPr/>
            </p:nvSpPr>
            <p:spPr>
              <a:xfrm>
                <a:off x="3122034" y="4903708"/>
                <a:ext cx="396647" cy="370614"/>
              </a:xfrm>
              <a:prstGeom prst="rect">
                <a:avLst/>
              </a:prstGeom>
              <a:blipFill>
                <a:blip r:embed="rId6"/>
                <a:stretch>
                  <a:fillRect l="-9231" r="-3077" b="-180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1D834888-03B1-4AE0-B74E-3469ABEF5205}"/>
                  </a:ext>
                </a:extLst>
              </p:cNvPr>
              <p:cNvSpPr txBox="1"/>
              <p:nvPr/>
            </p:nvSpPr>
            <p:spPr>
              <a:xfrm>
                <a:off x="4716016" y="4869160"/>
                <a:ext cx="689997" cy="3905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+1</m:t>
                          </m:r>
                        </m:sup>
                      </m:sSubSup>
                    </m:oMath>
                  </m:oMathPara>
                </a14:m>
                <a:endParaRPr lang="zh-CN" altLang="en-US" sz="2400" dirty="0"/>
              </a:p>
            </p:txBody>
          </p:sp>
        </mc:Choice>
        <mc:Fallback xmlns="">
          <p:sp>
            <p:nvSpPr>
              <p:cNvPr id="14" name="文本框 13">
                <a:extLst>
                  <a:ext uri="{FF2B5EF4-FFF2-40B4-BE49-F238E27FC236}">
                    <a16:creationId xmlns:a16="http://schemas.microsoft.com/office/drawing/2014/main" id="{1D834888-03B1-4AE0-B74E-3469ABEF5205}"/>
                  </a:ext>
                </a:extLst>
              </p:cNvPr>
              <p:cNvSpPr txBox="1">
                <a:spLocks noRot="1" noChangeAspect="1" noMove="1" noResize="1" noEditPoints="1" noAdjustHandles="1" noChangeArrowheads="1" noChangeShapeType="1" noTextEdit="1"/>
              </p:cNvSpPr>
              <p:nvPr/>
            </p:nvSpPr>
            <p:spPr>
              <a:xfrm>
                <a:off x="4716016" y="4869160"/>
                <a:ext cx="689997" cy="390556"/>
              </a:xfrm>
              <a:prstGeom prst="rect">
                <a:avLst/>
              </a:prstGeom>
              <a:blipFill>
                <a:blip r:embed="rId7"/>
                <a:stretch>
                  <a:fillRect/>
                </a:stretch>
              </a:blipFill>
            </p:spPr>
            <p:txBody>
              <a:bodyPr/>
              <a:lstStyle/>
              <a:p>
                <a:r>
                  <a:rPr lang="zh-CN" altLang="en-US">
                    <a:noFill/>
                  </a:rPr>
                  <a:t> </a:t>
                </a:r>
              </a:p>
            </p:txBody>
          </p:sp>
        </mc:Fallback>
      </mc:AlternateContent>
      <p:cxnSp>
        <p:nvCxnSpPr>
          <p:cNvPr id="10" name="直接连接符 9">
            <a:extLst>
              <a:ext uri="{FF2B5EF4-FFF2-40B4-BE49-F238E27FC236}">
                <a16:creationId xmlns:a16="http://schemas.microsoft.com/office/drawing/2014/main" id="{454DE47E-25F3-449A-91D8-12339801B39E}"/>
              </a:ext>
            </a:extLst>
          </p:cNvPr>
          <p:cNvCxnSpPr/>
          <p:nvPr/>
        </p:nvCxnSpPr>
        <p:spPr>
          <a:xfrm>
            <a:off x="3995936" y="3933056"/>
            <a:ext cx="0" cy="1728192"/>
          </a:xfrm>
          <a:prstGeom prst="line">
            <a:avLst/>
          </a:prstGeom>
          <a:ln w="349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AB0D694D-6886-465F-AD2A-E20219AFC784}"/>
                  </a:ext>
                </a:extLst>
              </p:cNvPr>
              <p:cNvSpPr/>
              <p:nvPr/>
            </p:nvSpPr>
            <p:spPr>
              <a:xfrm>
                <a:off x="3689249" y="3470946"/>
                <a:ext cx="755335" cy="4629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kern="0">
                              <a:solidFill>
                                <a:srgbClr val="003366"/>
                              </a:solidFill>
                              <a:latin typeface="Cambria Math" panose="02040503050406030204" pitchFamily="18" charset="0"/>
                              <a:ea typeface="仿宋" panose="02010609060101010101" pitchFamily="49" charset="-122"/>
                            </a:rPr>
                          </m:ctrlPr>
                        </m:sSubSupPr>
                        <m:e>
                          <m:r>
                            <a:rPr lang="en-US" altLang="zh-CN" sz="2400" i="1" kern="0">
                              <a:solidFill>
                                <a:srgbClr val="003366"/>
                              </a:solidFill>
                              <a:latin typeface="Cambria Math" panose="02040503050406030204" pitchFamily="18" charset="0"/>
                              <a:ea typeface="仿宋" panose="02010609060101010101" pitchFamily="49" charset="-122"/>
                            </a:rPr>
                            <m:t>𝐿𝑆</m:t>
                          </m:r>
                        </m:e>
                        <m:sub>
                          <m:r>
                            <a:rPr lang="en-US" altLang="zh-CN" sz="2400" i="1" kern="0">
                              <a:solidFill>
                                <a:srgbClr val="003366"/>
                              </a:solidFill>
                              <a:latin typeface="Cambria Math" panose="02040503050406030204" pitchFamily="18" charset="0"/>
                              <a:ea typeface="仿宋" panose="02010609060101010101" pitchFamily="49" charset="-122"/>
                            </a:rPr>
                            <m:t>𝑖</m:t>
                          </m:r>
                        </m:sub>
                        <m:sup>
                          <m:r>
                            <a:rPr lang="en-US" altLang="zh-CN" sz="2400" i="1" kern="0">
                              <a:solidFill>
                                <a:srgbClr val="003366"/>
                              </a:solidFill>
                              <a:latin typeface="Cambria Math" panose="02040503050406030204" pitchFamily="18" charset="0"/>
                              <a:ea typeface="仿宋" panose="02010609060101010101" pitchFamily="49" charset="-122"/>
                            </a:rPr>
                            <m:t>𝑥</m:t>
                          </m:r>
                        </m:sup>
                      </m:sSubSup>
                    </m:oMath>
                  </m:oMathPara>
                </a14:m>
                <a:endParaRPr lang="zh-CN" altLang="en-US" sz="2400" dirty="0"/>
              </a:p>
            </p:txBody>
          </p:sp>
        </mc:Choice>
        <mc:Fallback xmlns="">
          <p:sp>
            <p:nvSpPr>
              <p:cNvPr id="12" name="矩形 11">
                <a:extLst>
                  <a:ext uri="{FF2B5EF4-FFF2-40B4-BE49-F238E27FC236}">
                    <a16:creationId xmlns:a16="http://schemas.microsoft.com/office/drawing/2014/main" id="{AB0D694D-6886-465F-AD2A-E20219AFC784}"/>
                  </a:ext>
                </a:extLst>
              </p:cNvPr>
              <p:cNvSpPr>
                <a:spLocks noRot="1" noChangeAspect="1" noMove="1" noResize="1" noEditPoints="1" noAdjustHandles="1" noChangeArrowheads="1" noChangeShapeType="1" noTextEdit="1"/>
              </p:cNvSpPr>
              <p:nvPr/>
            </p:nvSpPr>
            <p:spPr>
              <a:xfrm>
                <a:off x="3689249" y="3470946"/>
                <a:ext cx="755335" cy="462947"/>
              </a:xfrm>
              <a:prstGeom prst="rect">
                <a:avLst/>
              </a:prstGeom>
              <a:blipFill>
                <a:blip r:embed="rId8"/>
                <a:stretch>
                  <a:fillRect b="-5263"/>
                </a:stretch>
              </a:blipFill>
            </p:spPr>
            <p:txBody>
              <a:bodyPr/>
              <a:lstStyle/>
              <a:p>
                <a:r>
                  <a:rPr lang="zh-CN" altLang="en-US">
                    <a:noFill/>
                  </a:rPr>
                  <a:t> </a:t>
                </a:r>
              </a:p>
            </p:txBody>
          </p:sp>
        </mc:Fallback>
      </mc:AlternateContent>
      <p:sp>
        <p:nvSpPr>
          <p:cNvPr id="21" name="流程图: 接点 20">
            <a:extLst>
              <a:ext uri="{FF2B5EF4-FFF2-40B4-BE49-F238E27FC236}">
                <a16:creationId xmlns:a16="http://schemas.microsoft.com/office/drawing/2014/main" id="{62340B06-086E-4167-9543-F71622F951B3}"/>
              </a:ext>
            </a:extLst>
          </p:cNvPr>
          <p:cNvSpPr/>
          <p:nvPr/>
        </p:nvSpPr>
        <p:spPr>
          <a:xfrm>
            <a:off x="1979712" y="4581128"/>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流程图: 接点 22">
            <a:extLst>
              <a:ext uri="{FF2B5EF4-FFF2-40B4-BE49-F238E27FC236}">
                <a16:creationId xmlns:a16="http://schemas.microsoft.com/office/drawing/2014/main" id="{FD83C8DC-0B86-4614-B818-9EDB20AF80DE}"/>
              </a:ext>
            </a:extLst>
          </p:cNvPr>
          <p:cNvSpPr/>
          <p:nvPr/>
        </p:nvSpPr>
        <p:spPr>
          <a:xfrm>
            <a:off x="5652120" y="4581128"/>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2D147111-C88A-4D8C-B2CC-EC33254B3D83}"/>
                  </a:ext>
                </a:extLst>
              </p:cNvPr>
              <p:cNvSpPr/>
              <p:nvPr/>
            </p:nvSpPr>
            <p:spPr>
              <a:xfrm>
                <a:off x="1541301" y="4207150"/>
                <a:ext cx="11224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𝑠𝑒𝑛𝑑</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𝑚</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xmlns="">
          <p:sp>
            <p:nvSpPr>
              <p:cNvPr id="15" name="矩形 14">
                <a:extLst>
                  <a:ext uri="{FF2B5EF4-FFF2-40B4-BE49-F238E27FC236}">
                    <a16:creationId xmlns:a16="http://schemas.microsoft.com/office/drawing/2014/main" id="{2D147111-C88A-4D8C-B2CC-EC33254B3D83}"/>
                  </a:ext>
                </a:extLst>
              </p:cNvPr>
              <p:cNvSpPr>
                <a:spLocks noRot="1" noChangeAspect="1" noMove="1" noResize="1" noEditPoints="1" noAdjustHandles="1" noChangeArrowheads="1" noChangeShapeType="1" noTextEdit="1"/>
              </p:cNvSpPr>
              <p:nvPr/>
            </p:nvSpPr>
            <p:spPr>
              <a:xfrm>
                <a:off x="1541301" y="4207150"/>
                <a:ext cx="1122487" cy="369332"/>
              </a:xfrm>
              <a:prstGeom prst="rect">
                <a:avLst/>
              </a:prstGeom>
              <a:blipFill>
                <a:blip r:embed="rId9"/>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09BE3175-D792-4840-B587-B52E0DF9DA23}"/>
                  </a:ext>
                </a:extLst>
              </p:cNvPr>
              <p:cNvSpPr/>
              <p:nvPr/>
            </p:nvSpPr>
            <p:spPr>
              <a:xfrm>
                <a:off x="5252012" y="4252447"/>
                <a:ext cx="10882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𝑟𝑒𝑐𝑣</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𝑚</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xmlns="">
          <p:sp>
            <p:nvSpPr>
              <p:cNvPr id="16" name="矩形 15">
                <a:extLst>
                  <a:ext uri="{FF2B5EF4-FFF2-40B4-BE49-F238E27FC236}">
                    <a16:creationId xmlns:a16="http://schemas.microsoft.com/office/drawing/2014/main" id="{09BE3175-D792-4840-B587-B52E0DF9DA23}"/>
                  </a:ext>
                </a:extLst>
              </p:cNvPr>
              <p:cNvSpPr>
                <a:spLocks noRot="1" noChangeAspect="1" noMove="1" noResize="1" noEditPoints="1" noAdjustHandles="1" noChangeArrowheads="1" noChangeShapeType="1" noTextEdit="1"/>
              </p:cNvSpPr>
              <p:nvPr/>
            </p:nvSpPr>
            <p:spPr>
              <a:xfrm>
                <a:off x="5252012" y="4252447"/>
                <a:ext cx="1088247" cy="369332"/>
              </a:xfrm>
              <a:prstGeom prst="rect">
                <a:avLst/>
              </a:prstGeom>
              <a:blipFill>
                <a:blip r:embed="rId10"/>
                <a:stretch>
                  <a:fillRect b="-1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0190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分布式程序执行的全局状态</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8</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35496" y="884164"/>
                <a:ext cx="9108504" cy="24088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信道状态定义</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信道状态与四个量相关</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latin typeface="仿宋" panose="02010609060101010101" pitchFamily="49" charset="-122"/>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𝑗</m:t>
                        </m:r>
                      </m:sub>
                    </m:sSub>
                    <m:r>
                      <a:rPr lang="en-US" altLang="zh-CN" i="1" kern="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的事件</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r>
                      <a:rPr lang="en-US" altLang="zh-CN" i="1" kern="0" dirty="0">
                        <a:solidFill>
                          <a:srgbClr val="003366"/>
                        </a:solidFill>
                        <a:latin typeface="Cambria Math" panose="02040503050406030204" pitchFamily="18" charset="0"/>
                        <a:ea typeface="仿宋" panose="02010609060101010101" pitchFamily="49" charset="-122"/>
                      </a:rPr>
                      <m:t> </m:t>
                    </m:r>
                  </m:oMath>
                </a14:m>
                <a:r>
                  <a:rPr lang="zh-CN" altLang="en-US" kern="0" dirty="0">
                    <a:solidFill>
                      <a:srgbClr val="003366"/>
                    </a:solidFill>
                    <a:latin typeface="仿宋" panose="02010609060101010101" pitchFamily="49" charset="-122"/>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latin typeface="仿宋" panose="02010609060101010101" pitchFamily="49" charset="-122"/>
                    <a:ea typeface="仿宋" panose="02010609060101010101" pitchFamily="49" charset="-122"/>
                  </a:rPr>
                  <a:t>的事件</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b="0" i="1" kern="0" dirty="0" smtClean="0">
                            <a:solidFill>
                              <a:srgbClr val="003366"/>
                            </a:solidFill>
                            <a:latin typeface="Cambria Math" panose="02040503050406030204" pitchFamily="18" charset="0"/>
                            <a:ea typeface="仿宋" panose="02010609060101010101" pitchFamily="49" charset="-122"/>
                          </a:rPr>
                          <m:t>𝑗</m:t>
                        </m:r>
                      </m:sub>
                      <m:sup>
                        <m:r>
                          <a:rPr lang="en-US" altLang="zh-CN" b="0" i="1" kern="0" dirty="0" smtClean="0">
                            <a:solidFill>
                              <a:srgbClr val="003366"/>
                            </a:solidFill>
                            <a:latin typeface="Cambria Math" panose="02040503050406030204" pitchFamily="18" charset="0"/>
                            <a:ea typeface="仿宋" panose="02010609060101010101" pitchFamily="49" charset="-122"/>
                          </a:rPr>
                          <m:t>𝑦</m:t>
                        </m:r>
                      </m:sup>
                    </m:sSubSup>
                  </m:oMath>
                </a14:m>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信道状态</a:t>
                </a:r>
                <a14:m>
                  <m:oMath xmlns:m="http://schemas.openxmlformats.org/officeDocument/2006/math">
                    <m:sSubSup>
                      <m:sSubSupPr>
                        <m:ctrlPr>
                          <a:rPr lang="en-US" altLang="zh-CN" i="1" kern="0" smtClean="0">
                            <a:solidFill>
                              <a:srgbClr val="003366"/>
                            </a:solidFill>
                            <a:latin typeface="Cambria Math" panose="02040503050406030204" pitchFamily="18" charset="0"/>
                            <a:ea typeface="仿宋" panose="02010609060101010101" pitchFamily="49" charset="-122"/>
                          </a:rPr>
                        </m:ctrlPr>
                      </m:sSubSupPr>
                      <m:e>
                        <m:r>
                          <a:rPr lang="en-US" altLang="zh-CN" b="0" i="1" kern="0" smtClean="0">
                            <a:solidFill>
                              <a:srgbClr val="003366"/>
                            </a:solidFill>
                            <a:latin typeface="Cambria Math" panose="02040503050406030204" pitchFamily="18" charset="0"/>
                            <a:ea typeface="仿宋" panose="02010609060101010101" pitchFamily="49" charset="-122"/>
                          </a:rPr>
                          <m:t>𝑆𝐶</m:t>
                        </m:r>
                      </m:e>
                      <m:sub>
                        <m:r>
                          <a:rPr lang="en-US" altLang="zh-CN" b="0" i="1" kern="0" smtClean="0">
                            <a:solidFill>
                              <a:srgbClr val="003366"/>
                            </a:solidFill>
                            <a:latin typeface="Cambria Math" panose="02040503050406030204" pitchFamily="18" charset="0"/>
                            <a:ea typeface="仿宋" panose="02010609060101010101" pitchFamily="49" charset="-122"/>
                          </a:rPr>
                          <m:t>𝑖𝑗</m:t>
                        </m:r>
                      </m:sub>
                      <m:sup>
                        <m:r>
                          <a:rPr lang="en-US" altLang="zh-CN" b="0" i="1" kern="0" smtClean="0">
                            <a:solidFill>
                              <a:srgbClr val="003366"/>
                            </a:solidFill>
                            <a:latin typeface="Cambria Math" panose="02040503050406030204" pitchFamily="18" charset="0"/>
                            <a:ea typeface="仿宋" panose="02010609060101010101" pitchFamily="49" charset="-122"/>
                          </a:rPr>
                          <m:t>𝑥</m:t>
                        </m:r>
                        <m:r>
                          <a:rPr lang="en-US" altLang="zh-CN" b="0" i="1" kern="0" smtClean="0">
                            <a:solidFill>
                              <a:srgbClr val="003366"/>
                            </a:solidFill>
                            <a:latin typeface="Cambria Math" panose="02040503050406030204" pitchFamily="18" charset="0"/>
                            <a:ea typeface="仿宋" panose="02010609060101010101" pitchFamily="49" charset="-122"/>
                          </a:rPr>
                          <m:t>,</m:t>
                        </m:r>
                        <m:r>
                          <a:rPr lang="en-US" altLang="zh-CN" b="0" i="1" kern="0" smtClean="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表示进程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𝑖</m:t>
                        </m:r>
                      </m:sub>
                    </m:sSub>
                  </m:oMath>
                </a14:m>
                <a:r>
                  <a:rPr lang="zh-CN" altLang="en-US" kern="0" dirty="0">
                    <a:solidFill>
                      <a:srgbClr val="003366"/>
                    </a:solidFill>
                    <a:latin typeface="仿宋" panose="02010609060101010101" pitchFamily="49" charset="-122"/>
                    <a:ea typeface="仿宋" panose="02010609060101010101" pitchFamily="49" charset="-122"/>
                  </a:rPr>
                  <a:t>在事件</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𝑖</m:t>
                        </m:r>
                      </m:sub>
                      <m:sup>
                        <m:r>
                          <a:rPr lang="en-US" altLang="zh-CN" i="1" kern="0" dirty="0">
                            <a:solidFill>
                              <a:srgbClr val="003366"/>
                            </a:solidFill>
                            <a:latin typeface="Cambria Math" panose="02040503050406030204" pitchFamily="18" charset="0"/>
                            <a:ea typeface="仿宋" panose="02010609060101010101" pitchFamily="49" charset="-122"/>
                          </a:rPr>
                          <m:t>𝑥</m:t>
                        </m:r>
                      </m:sup>
                    </m:sSubSup>
                    <m:r>
                      <a:rPr lang="en-US" altLang="zh-CN" i="1" kern="0" dirty="0">
                        <a:solidFill>
                          <a:srgbClr val="003366"/>
                        </a:solidFill>
                        <a:latin typeface="Cambria Math" panose="02040503050406030204" pitchFamily="18" charset="0"/>
                        <a:ea typeface="仿宋" panose="02010609060101010101" pitchFamily="49" charset="-122"/>
                      </a:rPr>
                      <m:t> </m:t>
                    </m:r>
                    <m:r>
                      <a:rPr lang="zh-CN" altLang="en-US" i="1" kern="0" dirty="0">
                        <a:solidFill>
                          <a:srgbClr val="003366"/>
                        </a:solidFill>
                        <a:latin typeface="Cambria Math" panose="02040503050406030204" pitchFamily="18" charset="0"/>
                        <a:ea typeface="仿宋" panose="02010609060101010101" pitchFamily="49" charset="-122"/>
                      </a:rPr>
                      <m:t>之前</m:t>
                    </m:r>
                  </m:oMath>
                </a14:m>
                <a:r>
                  <a:rPr lang="zh-CN" altLang="en-US" kern="0" dirty="0">
                    <a:solidFill>
                      <a:srgbClr val="003366"/>
                    </a:solidFill>
                    <a:ea typeface="仿宋" panose="02010609060101010101" pitchFamily="49" charset="-122"/>
                  </a:rPr>
                  <a:t>发送、但</a:t>
                </a:r>
                <a:r>
                  <a:rPr lang="zh-CN" altLang="en-US" kern="0" dirty="0">
                    <a:solidFill>
                      <a:srgbClr val="003366"/>
                    </a:solidFill>
                    <a:latin typeface="仿宋" panose="02010609060101010101" pitchFamily="49" charset="-122"/>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latin typeface="仿宋" panose="02010609060101010101" pitchFamily="49" charset="-122"/>
                    <a:ea typeface="仿宋" panose="02010609060101010101" pitchFamily="49" charset="-122"/>
                  </a:rPr>
                  <a:t>到事件</a:t>
                </a:r>
                <a14:m>
                  <m:oMath xmlns:m="http://schemas.openxmlformats.org/officeDocument/2006/math">
                    <m:sSubSup>
                      <m:sSubSupPr>
                        <m:ctrlPr>
                          <a:rPr lang="en-US" altLang="zh-CN" i="1" kern="0" dirty="0">
                            <a:solidFill>
                              <a:srgbClr val="003366"/>
                            </a:solidFill>
                            <a:latin typeface="Cambria Math" panose="02040503050406030204" pitchFamily="18" charset="0"/>
                            <a:ea typeface="仿宋" panose="02010609060101010101" pitchFamily="49" charset="-122"/>
                          </a:rPr>
                        </m:ctrlPr>
                      </m:sSubSupPr>
                      <m:e>
                        <m:r>
                          <a:rPr lang="en-US" altLang="zh-CN" i="1" kern="0" dirty="0">
                            <a:solidFill>
                              <a:srgbClr val="003366"/>
                            </a:solidFill>
                            <a:latin typeface="Cambria Math" panose="02040503050406030204" pitchFamily="18" charset="0"/>
                            <a:ea typeface="仿宋" panose="02010609060101010101" pitchFamily="49" charset="-122"/>
                          </a:rPr>
                          <m:t>𝑒</m:t>
                        </m:r>
                      </m:e>
                      <m:sub>
                        <m:r>
                          <a:rPr lang="en-US" altLang="zh-CN" i="1" kern="0" dirty="0">
                            <a:solidFill>
                              <a:srgbClr val="003366"/>
                            </a:solidFill>
                            <a:latin typeface="Cambria Math" panose="02040503050406030204" pitchFamily="18" charset="0"/>
                            <a:ea typeface="仿宋" panose="02010609060101010101" pitchFamily="49" charset="-122"/>
                          </a:rPr>
                          <m:t>𝑗</m:t>
                        </m:r>
                      </m:sub>
                      <m:sup>
                        <m:r>
                          <a:rPr lang="en-US" altLang="zh-CN" i="1" kern="0" dirty="0">
                            <a:solidFill>
                              <a:srgbClr val="003366"/>
                            </a:solidFill>
                            <a:latin typeface="Cambria Math" panose="02040503050406030204" pitchFamily="18" charset="0"/>
                            <a:ea typeface="仿宋" panose="02010609060101010101" pitchFamily="49" charset="-122"/>
                          </a:rPr>
                          <m:t>𝑦</m:t>
                        </m:r>
                      </m:sup>
                    </m:sSubSup>
                  </m:oMath>
                </a14:m>
                <a:r>
                  <a:rPr lang="zh-CN" altLang="en-US" kern="0" dirty="0">
                    <a:solidFill>
                      <a:srgbClr val="003366"/>
                    </a:solidFill>
                    <a:ea typeface="仿宋" panose="02010609060101010101" pitchFamily="49" charset="-122"/>
                  </a:rPr>
                  <a:t>发生为止还没有收到的消息集合</a:t>
                </a:r>
                <a:endParaRPr lang="en-US" altLang="zh-CN" kern="0" dirty="0">
                  <a:solidFill>
                    <a:srgbClr val="003366"/>
                  </a:solidFill>
                  <a:ea typeface="仿宋" panose="02010609060101010101" pitchFamily="49" charset="-122"/>
                </a:endParaRPr>
              </a:p>
              <a:p>
                <a:pPr marL="742950" lvl="2" indent="-342900" eaLnBrk="1" hangingPunct="1">
                  <a:spcBef>
                    <a:spcPts val="1200"/>
                  </a:spcBef>
                  <a:buClr>
                    <a:srgbClr val="006666"/>
                  </a:buClr>
                  <a:buFont typeface="Wingdings" panose="05000000000000000000" pitchFamily="2" charset="2"/>
                  <a:buChar char="n"/>
                </a:pPr>
                <a:endParaRPr lang="en-US" altLang="zh-CN" sz="2400" kern="0" dirty="0">
                  <a:solidFill>
                    <a:srgbClr val="003366"/>
                  </a:solidFill>
                  <a:latin typeface="Arial"/>
                  <a:ea typeface="宋体"/>
                </a:endParaRPr>
              </a:p>
              <a:p>
                <a:pPr marL="342900" lvl="1" indent="-342900" eaLnBrk="1" hangingPunct="1">
                  <a:spcBef>
                    <a:spcPts val="1200"/>
                  </a:spcBef>
                  <a:buClr>
                    <a:srgbClr val="006666"/>
                  </a:buClr>
                  <a:buFont typeface="Wingdings" panose="05000000000000000000" pitchFamily="2" charset="2"/>
                  <a:buChar char="n"/>
                </a:pP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22" name="Subtitle 2">
                <a:extLst>
                  <a:ext uri="{FF2B5EF4-FFF2-40B4-BE49-F238E27FC236}">
                    <a16:creationId xmlns:a16="http://schemas.microsoft.com/office/drawing/2014/main" id="{56C0887D-8E51-4FA7-808C-D6F73FC5F593}"/>
                  </a:ext>
                </a:extLst>
              </p:cNvPr>
              <p:cNvSpPr txBox="1">
                <a:spLocks noRot="1" noChangeAspect="1" noMove="1" noResize="1" noEditPoints="1" noAdjustHandles="1" noChangeArrowheads="1" noChangeShapeType="1" noTextEdit="1"/>
              </p:cNvSpPr>
              <p:nvPr/>
            </p:nvSpPr>
            <p:spPr bwMode="auto">
              <a:xfrm>
                <a:off x="35496" y="884164"/>
                <a:ext cx="9108504" cy="2408881"/>
              </a:xfrm>
              <a:prstGeom prst="rect">
                <a:avLst/>
              </a:prstGeom>
              <a:blipFill>
                <a:blip r:embed="rId4"/>
                <a:stretch>
                  <a:fillRect l="-602" t="-3291" b="-177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2F75328-A75B-4C70-9529-C5B5C02CB2D3}"/>
                  </a:ext>
                </a:extLst>
              </p:cNvPr>
              <p:cNvSpPr txBox="1"/>
              <p:nvPr/>
            </p:nvSpPr>
            <p:spPr>
              <a:xfrm>
                <a:off x="1331640" y="3429000"/>
                <a:ext cx="7057125" cy="549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𝑆𝐶</m:t>
                          </m:r>
                        </m:e>
                        <m:sub>
                          <m:r>
                            <a:rPr lang="en-US" altLang="zh-CN" sz="2400" b="0" i="1" smtClean="0">
                              <a:latin typeface="Cambria Math" panose="02040503050406030204" pitchFamily="18" charset="0"/>
                            </a:rPr>
                            <m:t>𝑖𝑗</m:t>
                          </m:r>
                        </m:sub>
                        <m:sup>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sup>
                      </m:sSubSup>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𝑖𝑗</m:t>
                              </m:r>
                            </m:sub>
                          </m:sSub>
                          <m:r>
                            <a:rPr lang="en-US" altLang="zh-CN" sz="2400" b="0" i="1" smtClean="0">
                              <a:latin typeface="Cambria Math" panose="02040503050406030204" pitchFamily="18" charset="0"/>
                            </a:rPr>
                            <m:t> | </m:t>
                          </m:r>
                          <m:r>
                            <a:rPr lang="en-US" altLang="zh-CN" sz="2400" b="0" i="1" smtClean="0">
                              <a:latin typeface="Cambria Math" panose="02040503050406030204" pitchFamily="18" charset="0"/>
                            </a:rPr>
                            <m:t>𝑠𝑒𝑛𝑑</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𝑖𝑗</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m:t>
                          </m:r>
                          <m:sSubSup>
                            <m:sSubSupPr>
                              <m:ctrlPr>
                                <a:rPr lang="en-US" altLang="zh-CN" sz="2400" b="0" i="1" smtClean="0">
                                  <a:latin typeface="Cambria Math" panose="02040503050406030204" pitchFamily="18" charset="0"/>
                                  <a:ea typeface="Cambria Math" panose="02040503050406030204" pitchFamily="18" charset="0"/>
                                </a:rPr>
                              </m:ctrlPr>
                            </m:sSubSupPr>
                            <m:e>
                              <m:r>
                                <a:rPr lang="en-US" altLang="zh-CN" sz="2400" b="0" i="1" smtClean="0">
                                  <a:latin typeface="Cambria Math" panose="02040503050406030204" pitchFamily="18" charset="0"/>
                                  <a:ea typeface="Cambria Math" panose="02040503050406030204" pitchFamily="18" charset="0"/>
                                </a:rPr>
                                <m:t>𝐿𝑆</m:t>
                              </m:r>
                            </m:e>
                            <m:sub>
                              <m:r>
                                <a:rPr lang="en-US" altLang="zh-CN" sz="2400" b="0" i="1" smtClean="0">
                                  <a:latin typeface="Cambria Math" panose="02040503050406030204" pitchFamily="18" charset="0"/>
                                  <a:ea typeface="Cambria Math" panose="02040503050406030204" pitchFamily="18" charset="0"/>
                                </a:rPr>
                                <m:t>𝑖</m:t>
                              </m:r>
                            </m:sub>
                            <m:sup>
                              <m:r>
                                <a:rPr lang="en-US" altLang="zh-CN" sz="2400" b="0" i="1" smtClean="0">
                                  <a:latin typeface="Cambria Math" panose="02040503050406030204" pitchFamily="18" charset="0"/>
                                  <a:ea typeface="Cambria Math" panose="02040503050406030204" pitchFamily="18" charset="0"/>
                                </a:rPr>
                                <m:t>𝑥</m:t>
                              </m:r>
                            </m:sup>
                          </m:sSubSup>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𝑟𝑒𝑐𝑣</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𝑚</m:t>
                              </m:r>
                            </m:e>
                            <m:sub>
                              <m:r>
                                <a:rPr lang="en-US" altLang="zh-CN" sz="2400" b="0" i="1" smtClean="0">
                                  <a:latin typeface="Cambria Math" panose="02040503050406030204" pitchFamily="18" charset="0"/>
                                  <a:ea typeface="Cambria Math" panose="02040503050406030204" pitchFamily="18" charset="0"/>
                                </a:rPr>
                                <m:t>𝑖𝑗</m:t>
                              </m:r>
                            </m:sub>
                          </m:sSub>
                          <m:r>
                            <a:rPr lang="en-US" altLang="zh-CN" sz="2400" b="0" i="1" smtClean="0">
                              <a:latin typeface="Cambria Math" panose="02040503050406030204" pitchFamily="18" charset="0"/>
                              <a:ea typeface="Cambria Math" panose="02040503050406030204" pitchFamily="18" charset="0"/>
                            </a:rPr>
                            <m:t>)≰</m:t>
                          </m:r>
                          <m:sSubSup>
                            <m:sSubSupPr>
                              <m:ctrlPr>
                                <a:rPr lang="en-US" altLang="zh-CN" sz="2400" b="0" i="1" smtClean="0">
                                  <a:latin typeface="Cambria Math" panose="02040503050406030204" pitchFamily="18" charset="0"/>
                                  <a:ea typeface="Cambria Math" panose="02040503050406030204" pitchFamily="18" charset="0"/>
                                </a:rPr>
                              </m:ctrlPr>
                            </m:sSubSupPr>
                            <m:e>
                              <m:r>
                                <a:rPr lang="en-US" altLang="zh-CN" sz="2400" b="0" i="1" smtClean="0">
                                  <a:latin typeface="Cambria Math" panose="02040503050406030204" pitchFamily="18" charset="0"/>
                                  <a:ea typeface="Cambria Math" panose="02040503050406030204" pitchFamily="18" charset="0"/>
                                </a:rPr>
                                <m:t>𝐿𝑆</m:t>
                              </m:r>
                            </m:e>
                            <m:sub>
                              <m:r>
                                <a:rPr lang="en-US" altLang="zh-CN" sz="2400" b="0" i="1" smtClean="0">
                                  <a:latin typeface="Cambria Math" panose="02040503050406030204" pitchFamily="18" charset="0"/>
                                  <a:ea typeface="Cambria Math" panose="02040503050406030204" pitchFamily="18" charset="0"/>
                                </a:rPr>
                                <m:t>𝑗</m:t>
                              </m:r>
                            </m:sub>
                            <m:sup>
                              <m:r>
                                <a:rPr lang="en-US" altLang="zh-CN" sz="2400" b="0" i="1" smtClean="0">
                                  <a:latin typeface="Cambria Math" panose="02040503050406030204" pitchFamily="18" charset="0"/>
                                  <a:ea typeface="Cambria Math" panose="02040503050406030204" pitchFamily="18" charset="0"/>
                                </a:rPr>
                                <m:t>𝑦</m:t>
                              </m:r>
                            </m:sup>
                          </m:sSubSup>
                        </m:e>
                      </m:d>
                    </m:oMath>
                  </m:oMathPara>
                </a14:m>
                <a:endParaRPr lang="zh-CN" altLang="en-US" sz="2400" dirty="0"/>
              </a:p>
            </p:txBody>
          </p:sp>
        </mc:Choice>
        <mc:Fallback xmlns="">
          <p:sp>
            <p:nvSpPr>
              <p:cNvPr id="7" name="文本框 6">
                <a:extLst>
                  <a:ext uri="{FF2B5EF4-FFF2-40B4-BE49-F238E27FC236}">
                    <a16:creationId xmlns:a16="http://schemas.microsoft.com/office/drawing/2014/main" id="{72F75328-A75B-4C70-9529-C5B5C02CB2D3}"/>
                  </a:ext>
                </a:extLst>
              </p:cNvPr>
              <p:cNvSpPr txBox="1">
                <a:spLocks noRot="1" noChangeAspect="1" noMove="1" noResize="1" noEditPoints="1" noAdjustHandles="1" noChangeArrowheads="1" noChangeShapeType="1" noTextEdit="1"/>
              </p:cNvSpPr>
              <p:nvPr/>
            </p:nvSpPr>
            <p:spPr>
              <a:xfrm>
                <a:off x="1331640" y="3429000"/>
                <a:ext cx="7057125" cy="549446"/>
              </a:xfrm>
              <a:prstGeom prst="rect">
                <a:avLst/>
              </a:prstGeom>
              <a:blipFill>
                <a:blip r:embed="rId5"/>
                <a:stretch>
                  <a:fillRect/>
                </a:stretch>
              </a:blipFill>
            </p:spPr>
            <p:txBody>
              <a:bodyPr/>
              <a:lstStyle/>
              <a:p>
                <a:r>
                  <a:rPr lang="zh-CN" altLang="en-US">
                    <a:noFill/>
                  </a:rPr>
                  <a:t> </a:t>
                </a:r>
              </a:p>
            </p:txBody>
          </p:sp>
        </mc:Fallback>
      </mc:AlternateContent>
      <p:cxnSp>
        <p:nvCxnSpPr>
          <p:cNvPr id="8" name="直接箭头连接符 7">
            <a:extLst>
              <a:ext uri="{FF2B5EF4-FFF2-40B4-BE49-F238E27FC236}">
                <a16:creationId xmlns:a16="http://schemas.microsoft.com/office/drawing/2014/main" id="{71BA961B-3D44-48D1-80AD-98AC0C198062}"/>
              </a:ext>
            </a:extLst>
          </p:cNvPr>
          <p:cNvCxnSpPr>
            <a:cxnSpLocks/>
          </p:cNvCxnSpPr>
          <p:nvPr/>
        </p:nvCxnSpPr>
        <p:spPr>
          <a:xfrm>
            <a:off x="1547664" y="4739082"/>
            <a:ext cx="475252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流程图: 接点 8">
            <a:extLst>
              <a:ext uri="{FF2B5EF4-FFF2-40B4-BE49-F238E27FC236}">
                <a16:creationId xmlns:a16="http://schemas.microsoft.com/office/drawing/2014/main" id="{A37DCD13-B5A1-4F5E-9491-44253979993D}"/>
              </a:ext>
            </a:extLst>
          </p:cNvPr>
          <p:cNvSpPr/>
          <p:nvPr/>
        </p:nvSpPr>
        <p:spPr>
          <a:xfrm>
            <a:off x="3203848" y="4667074"/>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接点 9">
            <a:extLst>
              <a:ext uri="{FF2B5EF4-FFF2-40B4-BE49-F238E27FC236}">
                <a16:creationId xmlns:a16="http://schemas.microsoft.com/office/drawing/2014/main" id="{281AFAFD-1639-4514-B503-9BAB9D17A836}"/>
              </a:ext>
            </a:extLst>
          </p:cNvPr>
          <p:cNvSpPr/>
          <p:nvPr/>
        </p:nvSpPr>
        <p:spPr>
          <a:xfrm>
            <a:off x="5004048" y="4667074"/>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88D5626-97C3-40BE-BB88-97B2E87C3AD4}"/>
                  </a:ext>
                </a:extLst>
              </p:cNvPr>
              <p:cNvSpPr txBox="1"/>
              <p:nvPr/>
            </p:nvSpPr>
            <p:spPr>
              <a:xfrm>
                <a:off x="1145950" y="4600582"/>
                <a:ext cx="329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oMath>
                  </m:oMathPara>
                </a14:m>
                <a:endParaRPr lang="zh-CN" altLang="en-US" sz="2400" dirty="0"/>
              </a:p>
            </p:txBody>
          </p:sp>
        </mc:Choice>
        <mc:Fallback xmlns="">
          <p:sp>
            <p:nvSpPr>
              <p:cNvPr id="11" name="文本框 10">
                <a:extLst>
                  <a:ext uri="{FF2B5EF4-FFF2-40B4-BE49-F238E27FC236}">
                    <a16:creationId xmlns:a16="http://schemas.microsoft.com/office/drawing/2014/main" id="{B88D5626-97C3-40BE-BB88-97B2E87C3AD4}"/>
                  </a:ext>
                </a:extLst>
              </p:cNvPr>
              <p:cNvSpPr txBox="1">
                <a:spLocks noRot="1" noChangeAspect="1" noMove="1" noResize="1" noEditPoints="1" noAdjustHandles="1" noChangeArrowheads="1" noChangeShapeType="1" noTextEdit="1"/>
              </p:cNvSpPr>
              <p:nvPr/>
            </p:nvSpPr>
            <p:spPr>
              <a:xfrm>
                <a:off x="1145950" y="4600582"/>
                <a:ext cx="329706" cy="369332"/>
              </a:xfrm>
              <a:prstGeom prst="rect">
                <a:avLst/>
              </a:prstGeom>
              <a:blipFill>
                <a:blip r:embed="rId6"/>
                <a:stretch>
                  <a:fillRect l="-22222" r="-7407"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C1D3A9A-5D3F-4028-9CBB-2E0D9EE0A158}"/>
                  </a:ext>
                </a:extLst>
              </p:cNvPr>
              <p:cNvSpPr txBox="1"/>
              <p:nvPr/>
            </p:nvSpPr>
            <p:spPr>
              <a:xfrm>
                <a:off x="3122034" y="4282522"/>
                <a:ext cx="396647" cy="370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solidFill>
                                <a:srgbClr val="FF0000"/>
                              </a:solidFill>
                              <a:latin typeface="Cambria Math" panose="02040503050406030204" pitchFamily="18" charset="0"/>
                            </a:rPr>
                          </m:ctrlPr>
                        </m:sSubSupPr>
                        <m:e>
                          <m:r>
                            <a:rPr lang="en-US" altLang="zh-CN" sz="2400" b="0" i="1" smtClean="0">
                              <a:solidFill>
                                <a:srgbClr val="FF0000"/>
                              </a:solidFill>
                              <a:latin typeface="Cambria Math" panose="02040503050406030204" pitchFamily="18" charset="0"/>
                            </a:rPr>
                            <m:t>𝑒</m:t>
                          </m:r>
                        </m:e>
                        <m:sub>
                          <m:r>
                            <a:rPr lang="en-US" altLang="zh-CN" sz="2400" b="0" i="1" smtClean="0">
                              <a:solidFill>
                                <a:srgbClr val="FF0000"/>
                              </a:solidFill>
                              <a:latin typeface="Cambria Math" panose="02040503050406030204" pitchFamily="18" charset="0"/>
                            </a:rPr>
                            <m:t>𝑖</m:t>
                          </m:r>
                        </m:sub>
                        <m:sup>
                          <m:r>
                            <a:rPr lang="en-US" altLang="zh-CN" sz="2400" b="0" i="1" smtClean="0">
                              <a:solidFill>
                                <a:srgbClr val="FF0000"/>
                              </a:solidFill>
                              <a:latin typeface="Cambria Math" panose="02040503050406030204" pitchFamily="18" charset="0"/>
                            </a:rPr>
                            <m:t>𝑥</m:t>
                          </m:r>
                        </m:sup>
                      </m:sSubSup>
                    </m:oMath>
                  </m:oMathPara>
                </a14:m>
                <a:endParaRPr lang="zh-CN" altLang="en-US" sz="2400" dirty="0">
                  <a:solidFill>
                    <a:srgbClr val="FF0000"/>
                  </a:solidFill>
                </a:endParaRPr>
              </a:p>
            </p:txBody>
          </p:sp>
        </mc:Choice>
        <mc:Fallback xmlns="">
          <p:sp>
            <p:nvSpPr>
              <p:cNvPr id="12" name="文本框 11">
                <a:extLst>
                  <a:ext uri="{FF2B5EF4-FFF2-40B4-BE49-F238E27FC236}">
                    <a16:creationId xmlns:a16="http://schemas.microsoft.com/office/drawing/2014/main" id="{7C1D3A9A-5D3F-4028-9CBB-2E0D9EE0A158}"/>
                  </a:ext>
                </a:extLst>
              </p:cNvPr>
              <p:cNvSpPr txBox="1">
                <a:spLocks noRot="1" noChangeAspect="1" noMove="1" noResize="1" noEditPoints="1" noAdjustHandles="1" noChangeArrowheads="1" noChangeShapeType="1" noTextEdit="1"/>
              </p:cNvSpPr>
              <p:nvPr/>
            </p:nvSpPr>
            <p:spPr>
              <a:xfrm>
                <a:off x="3122034" y="4282522"/>
                <a:ext cx="396647" cy="370614"/>
              </a:xfrm>
              <a:prstGeom prst="rect">
                <a:avLst/>
              </a:prstGeom>
              <a:blipFill>
                <a:blip r:embed="rId7"/>
                <a:stretch>
                  <a:fillRect l="-9231" r="-3077"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E554EAF-7EA8-45ED-AD15-A8333EA8ADC6}"/>
                  </a:ext>
                </a:extLst>
              </p:cNvPr>
              <p:cNvSpPr txBox="1"/>
              <p:nvPr/>
            </p:nvSpPr>
            <p:spPr>
              <a:xfrm>
                <a:off x="4716016" y="4247974"/>
                <a:ext cx="689997" cy="3905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+1</m:t>
                          </m:r>
                        </m:sup>
                      </m:sSubSup>
                    </m:oMath>
                  </m:oMathPara>
                </a14:m>
                <a:endParaRPr lang="zh-CN" altLang="en-US" sz="2400" dirty="0"/>
              </a:p>
            </p:txBody>
          </p:sp>
        </mc:Choice>
        <mc:Fallback xmlns="">
          <p:sp>
            <p:nvSpPr>
              <p:cNvPr id="13" name="文本框 12">
                <a:extLst>
                  <a:ext uri="{FF2B5EF4-FFF2-40B4-BE49-F238E27FC236}">
                    <a16:creationId xmlns:a16="http://schemas.microsoft.com/office/drawing/2014/main" id="{EE554EAF-7EA8-45ED-AD15-A8333EA8ADC6}"/>
                  </a:ext>
                </a:extLst>
              </p:cNvPr>
              <p:cNvSpPr txBox="1">
                <a:spLocks noRot="1" noChangeAspect="1" noMove="1" noResize="1" noEditPoints="1" noAdjustHandles="1" noChangeArrowheads="1" noChangeShapeType="1" noTextEdit="1"/>
              </p:cNvSpPr>
              <p:nvPr/>
            </p:nvSpPr>
            <p:spPr>
              <a:xfrm>
                <a:off x="4716016" y="4247974"/>
                <a:ext cx="689997" cy="390556"/>
              </a:xfrm>
              <a:prstGeom prst="rect">
                <a:avLst/>
              </a:prstGeom>
              <a:blipFill>
                <a:blip r:embed="rId8"/>
                <a:stretch>
                  <a:fillRect/>
                </a:stretch>
              </a:blipFill>
            </p:spPr>
            <p:txBody>
              <a:bodyPr/>
              <a:lstStyle/>
              <a:p>
                <a:r>
                  <a:rPr lang="zh-CN" altLang="en-US">
                    <a:noFill/>
                  </a:rPr>
                  <a:t> </a:t>
                </a:r>
              </a:p>
            </p:txBody>
          </p:sp>
        </mc:Fallback>
      </mc:AlternateContent>
      <p:sp>
        <p:nvSpPr>
          <p:cNvPr id="16" name="流程图: 接点 15">
            <a:extLst>
              <a:ext uri="{FF2B5EF4-FFF2-40B4-BE49-F238E27FC236}">
                <a16:creationId xmlns:a16="http://schemas.microsoft.com/office/drawing/2014/main" id="{31F93E25-5EED-4D1E-BCDC-A2D27D617FCF}"/>
              </a:ext>
            </a:extLst>
          </p:cNvPr>
          <p:cNvSpPr/>
          <p:nvPr/>
        </p:nvSpPr>
        <p:spPr>
          <a:xfrm>
            <a:off x="1979712" y="4667074"/>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25" name="直接箭头连接符 24">
            <a:extLst>
              <a:ext uri="{FF2B5EF4-FFF2-40B4-BE49-F238E27FC236}">
                <a16:creationId xmlns:a16="http://schemas.microsoft.com/office/drawing/2014/main" id="{052620C2-09C2-4E36-814C-9E021D1A895D}"/>
              </a:ext>
            </a:extLst>
          </p:cNvPr>
          <p:cNvCxnSpPr>
            <a:cxnSpLocks/>
          </p:cNvCxnSpPr>
          <p:nvPr/>
        </p:nvCxnSpPr>
        <p:spPr>
          <a:xfrm>
            <a:off x="1547664" y="5934472"/>
            <a:ext cx="475252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6" name="流程图: 接点 25">
            <a:extLst>
              <a:ext uri="{FF2B5EF4-FFF2-40B4-BE49-F238E27FC236}">
                <a16:creationId xmlns:a16="http://schemas.microsoft.com/office/drawing/2014/main" id="{AB4B3296-6144-4D88-A3DA-05E0A15A014A}"/>
              </a:ext>
            </a:extLst>
          </p:cNvPr>
          <p:cNvSpPr/>
          <p:nvPr/>
        </p:nvSpPr>
        <p:spPr>
          <a:xfrm>
            <a:off x="3203848" y="5862464"/>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流程图: 接点 26">
            <a:extLst>
              <a:ext uri="{FF2B5EF4-FFF2-40B4-BE49-F238E27FC236}">
                <a16:creationId xmlns:a16="http://schemas.microsoft.com/office/drawing/2014/main" id="{8532103A-CC21-4034-9FBA-222F6333AAC3}"/>
              </a:ext>
            </a:extLst>
          </p:cNvPr>
          <p:cNvSpPr/>
          <p:nvPr/>
        </p:nvSpPr>
        <p:spPr>
          <a:xfrm>
            <a:off x="5004048" y="5862464"/>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5355051D-7650-45CC-9539-60533D10B7C7}"/>
                  </a:ext>
                </a:extLst>
              </p:cNvPr>
              <p:cNvSpPr txBox="1"/>
              <p:nvPr/>
            </p:nvSpPr>
            <p:spPr>
              <a:xfrm>
                <a:off x="1145950" y="5795972"/>
                <a:ext cx="354712" cy="3990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𝑗</m:t>
                          </m:r>
                        </m:sub>
                      </m:sSub>
                    </m:oMath>
                  </m:oMathPara>
                </a14:m>
                <a:endParaRPr lang="zh-CN" altLang="en-US" sz="2400" dirty="0"/>
              </a:p>
            </p:txBody>
          </p:sp>
        </mc:Choice>
        <mc:Fallback xmlns="">
          <p:sp>
            <p:nvSpPr>
              <p:cNvPr id="28" name="文本框 27">
                <a:extLst>
                  <a:ext uri="{FF2B5EF4-FFF2-40B4-BE49-F238E27FC236}">
                    <a16:creationId xmlns:a16="http://schemas.microsoft.com/office/drawing/2014/main" id="{5355051D-7650-45CC-9539-60533D10B7C7}"/>
                  </a:ext>
                </a:extLst>
              </p:cNvPr>
              <p:cNvSpPr txBox="1">
                <a:spLocks noRot="1" noChangeAspect="1" noMove="1" noResize="1" noEditPoints="1" noAdjustHandles="1" noChangeArrowheads="1" noChangeShapeType="1" noTextEdit="1"/>
              </p:cNvSpPr>
              <p:nvPr/>
            </p:nvSpPr>
            <p:spPr>
              <a:xfrm>
                <a:off x="1145950" y="5795972"/>
                <a:ext cx="354712" cy="399084"/>
              </a:xfrm>
              <a:prstGeom prst="rect">
                <a:avLst/>
              </a:prstGeom>
              <a:blipFill>
                <a:blip r:embed="rId9"/>
                <a:stretch>
                  <a:fillRect l="-20690" r="-12069" b="-2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D9B10CDF-DDA0-418D-A308-EB8F9E2A16E0}"/>
                  </a:ext>
                </a:extLst>
              </p:cNvPr>
              <p:cNvSpPr txBox="1"/>
              <p:nvPr/>
            </p:nvSpPr>
            <p:spPr>
              <a:xfrm>
                <a:off x="3122034" y="6055836"/>
                <a:ext cx="405687" cy="4558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solidFill>
                                <a:srgbClr val="FF0000"/>
                              </a:solidFill>
                              <a:latin typeface="Cambria Math" panose="02040503050406030204" pitchFamily="18" charset="0"/>
                            </a:rPr>
                          </m:ctrlPr>
                        </m:sSubSupPr>
                        <m:e>
                          <m:r>
                            <a:rPr lang="en-US" altLang="zh-CN" sz="2400" b="0" i="1" smtClean="0">
                              <a:solidFill>
                                <a:srgbClr val="FF0000"/>
                              </a:solidFill>
                              <a:latin typeface="Cambria Math" panose="02040503050406030204" pitchFamily="18" charset="0"/>
                            </a:rPr>
                            <m:t>𝑒</m:t>
                          </m:r>
                        </m:e>
                        <m:sub>
                          <m:r>
                            <a:rPr lang="en-US" altLang="zh-CN" sz="2400" b="0" i="1" smtClean="0">
                              <a:solidFill>
                                <a:srgbClr val="FF0000"/>
                              </a:solidFill>
                              <a:latin typeface="Cambria Math" panose="02040503050406030204" pitchFamily="18" charset="0"/>
                            </a:rPr>
                            <m:t>𝑗</m:t>
                          </m:r>
                        </m:sub>
                        <m:sup>
                          <m:r>
                            <a:rPr lang="en-US" altLang="zh-CN" sz="2400" b="0" i="1" smtClean="0">
                              <a:solidFill>
                                <a:srgbClr val="FF0000"/>
                              </a:solidFill>
                              <a:latin typeface="Cambria Math" panose="02040503050406030204" pitchFamily="18" charset="0"/>
                            </a:rPr>
                            <m:t>𝑦</m:t>
                          </m:r>
                        </m:sup>
                      </m:sSubSup>
                    </m:oMath>
                  </m:oMathPara>
                </a14:m>
                <a:endParaRPr lang="zh-CN" altLang="en-US" sz="2400" dirty="0">
                  <a:solidFill>
                    <a:srgbClr val="FF0000"/>
                  </a:solidFill>
                </a:endParaRPr>
              </a:p>
            </p:txBody>
          </p:sp>
        </mc:Choice>
        <mc:Fallback xmlns="">
          <p:sp>
            <p:nvSpPr>
              <p:cNvPr id="29" name="文本框 28">
                <a:extLst>
                  <a:ext uri="{FF2B5EF4-FFF2-40B4-BE49-F238E27FC236}">
                    <a16:creationId xmlns:a16="http://schemas.microsoft.com/office/drawing/2014/main" id="{D9B10CDF-DDA0-418D-A308-EB8F9E2A16E0}"/>
                  </a:ext>
                </a:extLst>
              </p:cNvPr>
              <p:cNvSpPr txBox="1">
                <a:spLocks noRot="1" noChangeAspect="1" noMove="1" noResize="1" noEditPoints="1" noAdjustHandles="1" noChangeArrowheads="1" noChangeShapeType="1" noTextEdit="1"/>
              </p:cNvSpPr>
              <p:nvPr/>
            </p:nvSpPr>
            <p:spPr>
              <a:xfrm>
                <a:off x="3122034" y="6055836"/>
                <a:ext cx="405687" cy="455830"/>
              </a:xfrm>
              <a:prstGeom prst="rect">
                <a:avLst/>
              </a:prstGeom>
              <a:blipFill>
                <a:blip r:embed="rId10"/>
                <a:stretch>
                  <a:fillRect/>
                </a:stretch>
              </a:blipFill>
            </p:spPr>
            <p:txBody>
              <a:bodyPr/>
              <a:lstStyle/>
              <a:p>
                <a:r>
                  <a:rPr lang="zh-CN" altLang="en-US">
                    <a:noFill/>
                  </a:rPr>
                  <a:t> </a:t>
                </a:r>
              </a:p>
            </p:txBody>
          </p:sp>
        </mc:Fallback>
      </mc:AlternateContent>
      <p:sp>
        <p:nvSpPr>
          <p:cNvPr id="31" name="流程图: 接点 30">
            <a:extLst>
              <a:ext uri="{FF2B5EF4-FFF2-40B4-BE49-F238E27FC236}">
                <a16:creationId xmlns:a16="http://schemas.microsoft.com/office/drawing/2014/main" id="{87B023F5-039B-4920-B951-C41EADC83414}"/>
              </a:ext>
            </a:extLst>
          </p:cNvPr>
          <p:cNvSpPr/>
          <p:nvPr/>
        </p:nvSpPr>
        <p:spPr>
          <a:xfrm>
            <a:off x="2432802" y="5862464"/>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A0D120EA-DD73-498B-8B6D-F0D98792AEE4}"/>
                  </a:ext>
                </a:extLst>
              </p:cNvPr>
              <p:cNvSpPr txBox="1"/>
              <p:nvPr/>
            </p:nvSpPr>
            <p:spPr>
              <a:xfrm>
                <a:off x="2360794" y="6066410"/>
                <a:ext cx="699038" cy="4851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𝑗</m:t>
                          </m:r>
                        </m:sub>
                        <m:sup>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−1</m:t>
                          </m:r>
                        </m:sup>
                      </m:sSubSup>
                    </m:oMath>
                  </m:oMathPara>
                </a14:m>
                <a:endParaRPr lang="zh-CN" altLang="en-US" sz="2400" dirty="0"/>
              </a:p>
            </p:txBody>
          </p:sp>
        </mc:Choice>
        <mc:Fallback xmlns="">
          <p:sp>
            <p:nvSpPr>
              <p:cNvPr id="32" name="文本框 31">
                <a:extLst>
                  <a:ext uri="{FF2B5EF4-FFF2-40B4-BE49-F238E27FC236}">
                    <a16:creationId xmlns:a16="http://schemas.microsoft.com/office/drawing/2014/main" id="{A0D120EA-DD73-498B-8B6D-F0D98792AEE4}"/>
                  </a:ext>
                </a:extLst>
              </p:cNvPr>
              <p:cNvSpPr txBox="1">
                <a:spLocks noRot="1" noChangeAspect="1" noMove="1" noResize="1" noEditPoints="1" noAdjustHandles="1" noChangeArrowheads="1" noChangeShapeType="1" noTextEdit="1"/>
              </p:cNvSpPr>
              <p:nvPr/>
            </p:nvSpPr>
            <p:spPr>
              <a:xfrm>
                <a:off x="2360794" y="6066410"/>
                <a:ext cx="699038" cy="485133"/>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367EABA4-6133-4F95-B460-7B5FE7054946}"/>
                  </a:ext>
                </a:extLst>
              </p:cNvPr>
              <p:cNvSpPr/>
              <p:nvPr/>
            </p:nvSpPr>
            <p:spPr>
              <a:xfrm>
                <a:off x="1541301" y="4283804"/>
                <a:ext cx="11224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𝑠𝑒𝑛𝑑</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𝑚</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xmlns="">
          <p:sp>
            <p:nvSpPr>
              <p:cNvPr id="33" name="矩形 32">
                <a:extLst>
                  <a:ext uri="{FF2B5EF4-FFF2-40B4-BE49-F238E27FC236}">
                    <a16:creationId xmlns:a16="http://schemas.microsoft.com/office/drawing/2014/main" id="{367EABA4-6133-4F95-B460-7B5FE7054946}"/>
                  </a:ext>
                </a:extLst>
              </p:cNvPr>
              <p:cNvSpPr>
                <a:spLocks noRot="1" noChangeAspect="1" noMove="1" noResize="1" noEditPoints="1" noAdjustHandles="1" noChangeArrowheads="1" noChangeShapeType="1" noTextEdit="1"/>
              </p:cNvSpPr>
              <p:nvPr/>
            </p:nvSpPr>
            <p:spPr>
              <a:xfrm>
                <a:off x="1541301" y="4283804"/>
                <a:ext cx="1122487" cy="369332"/>
              </a:xfrm>
              <a:prstGeom prst="rect">
                <a:avLst/>
              </a:prstGeom>
              <a:blipFill>
                <a:blip r:embed="rId12"/>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48821BE8-BCD3-4D85-8726-A299840E9ADF}"/>
                  </a:ext>
                </a:extLst>
              </p:cNvPr>
              <p:cNvSpPr/>
              <p:nvPr/>
            </p:nvSpPr>
            <p:spPr>
              <a:xfrm>
                <a:off x="4644008" y="6011996"/>
                <a:ext cx="10882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𝑟𝑒𝑐𝑣</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𝑚</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xmlns="">
          <p:sp>
            <p:nvSpPr>
              <p:cNvPr id="34" name="矩形 33">
                <a:extLst>
                  <a:ext uri="{FF2B5EF4-FFF2-40B4-BE49-F238E27FC236}">
                    <a16:creationId xmlns:a16="http://schemas.microsoft.com/office/drawing/2014/main" id="{48821BE8-BCD3-4D85-8726-A299840E9ADF}"/>
                  </a:ext>
                </a:extLst>
              </p:cNvPr>
              <p:cNvSpPr>
                <a:spLocks noRot="1" noChangeAspect="1" noMove="1" noResize="1" noEditPoints="1" noAdjustHandles="1" noChangeArrowheads="1" noChangeShapeType="1" noTextEdit="1"/>
              </p:cNvSpPr>
              <p:nvPr/>
            </p:nvSpPr>
            <p:spPr>
              <a:xfrm>
                <a:off x="4644008" y="6011996"/>
                <a:ext cx="1088247" cy="369332"/>
              </a:xfrm>
              <a:prstGeom prst="rect">
                <a:avLst/>
              </a:prstGeom>
              <a:blipFill>
                <a:blip r:embed="rId13"/>
                <a:stretch>
                  <a:fillRect b="-13115"/>
                </a:stretch>
              </a:blipFill>
            </p:spPr>
            <p:txBody>
              <a:bodyPr/>
              <a:lstStyle/>
              <a:p>
                <a:r>
                  <a:rPr lang="zh-CN" altLang="en-US">
                    <a:noFill/>
                  </a:rPr>
                  <a:t> </a:t>
                </a:r>
              </a:p>
            </p:txBody>
          </p:sp>
        </mc:Fallback>
      </mc:AlternateContent>
      <p:cxnSp>
        <p:nvCxnSpPr>
          <p:cNvPr id="3" name="直接箭头连接符 2">
            <a:extLst>
              <a:ext uri="{FF2B5EF4-FFF2-40B4-BE49-F238E27FC236}">
                <a16:creationId xmlns:a16="http://schemas.microsoft.com/office/drawing/2014/main" id="{9AE02A79-9FC6-4DA7-A140-39D35A5A6950}"/>
              </a:ext>
            </a:extLst>
          </p:cNvPr>
          <p:cNvCxnSpPr>
            <a:stCxn id="16" idx="5"/>
            <a:endCxn id="27" idx="1"/>
          </p:cNvCxnSpPr>
          <p:nvPr/>
        </p:nvCxnSpPr>
        <p:spPr>
          <a:xfrm>
            <a:off x="2102637" y="4789999"/>
            <a:ext cx="2922502" cy="1093556"/>
          </a:xfrm>
          <a:prstGeom prst="straightConnector1">
            <a:avLst/>
          </a:prstGeom>
          <a:ln w="22225">
            <a:solidFill>
              <a:srgbClr val="7030A0"/>
            </a:solidFill>
            <a:prstDash val="dash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FB615706-9DC4-45F3-8CE1-C601F8E30D3E}"/>
              </a:ext>
            </a:extLst>
          </p:cNvPr>
          <p:cNvCxnSpPr>
            <a:cxnSpLocks/>
            <a:stCxn id="16" idx="3"/>
            <a:endCxn id="31" idx="1"/>
          </p:cNvCxnSpPr>
          <p:nvPr/>
        </p:nvCxnSpPr>
        <p:spPr>
          <a:xfrm>
            <a:off x="2000803" y="4789999"/>
            <a:ext cx="453090" cy="1093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06C378ED-345E-4178-84E0-A2E139C5B65D}"/>
                  </a:ext>
                </a:extLst>
              </p:cNvPr>
              <p:cNvSpPr txBox="1"/>
              <p:nvPr/>
            </p:nvSpPr>
            <p:spPr>
              <a:xfrm>
                <a:off x="2009340" y="5131785"/>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rgbClr val="FF0000"/>
                          </a:solidFill>
                          <a:latin typeface="Cambria Math" panose="02040503050406030204" pitchFamily="18" charset="0"/>
                          <a:ea typeface="Cambria Math" panose="02040503050406030204" pitchFamily="18" charset="0"/>
                        </a:rPr>
                        <m:t>×</m:t>
                      </m:r>
                    </m:oMath>
                  </m:oMathPara>
                </a14:m>
                <a:endParaRPr lang="zh-CN" altLang="en-US" dirty="0">
                  <a:solidFill>
                    <a:srgbClr val="FF0000"/>
                  </a:solidFill>
                </a:endParaRPr>
              </a:p>
            </p:txBody>
          </p:sp>
        </mc:Choice>
        <mc:Fallback xmlns="">
          <p:sp>
            <p:nvSpPr>
              <p:cNvPr id="35" name="文本框 34">
                <a:extLst>
                  <a:ext uri="{FF2B5EF4-FFF2-40B4-BE49-F238E27FC236}">
                    <a16:creationId xmlns:a16="http://schemas.microsoft.com/office/drawing/2014/main" id="{06C378ED-345E-4178-84E0-A2E139C5B65D}"/>
                  </a:ext>
                </a:extLst>
              </p:cNvPr>
              <p:cNvSpPr txBox="1">
                <a:spLocks noRot="1" noChangeAspect="1" noMove="1" noResize="1" noEditPoints="1" noAdjustHandles="1" noChangeArrowheads="1" noChangeShapeType="1" noTextEdit="1"/>
              </p:cNvSpPr>
              <p:nvPr/>
            </p:nvSpPr>
            <p:spPr>
              <a:xfrm>
                <a:off x="2009340" y="5131785"/>
                <a:ext cx="218008" cy="276999"/>
              </a:xfrm>
              <a:prstGeom prst="rect">
                <a:avLst/>
              </a:prstGeom>
              <a:blipFill>
                <a:blip r:embed="rId14"/>
                <a:stretch>
                  <a:fillRect l="-20000" r="-20000" b="-22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720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2"/>
          <p:cNvSpPr txBox="1">
            <a:spLocks noChangeArrowheads="1"/>
          </p:cNvSpPr>
          <p:nvPr/>
        </p:nvSpPr>
        <p:spPr bwMode="auto">
          <a:xfrm>
            <a:off x="1435101" y="115888"/>
            <a:ext cx="6673849" cy="5847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36" tIns="45718" rIns="91436" bIns="4571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dirty="0">
                <a:solidFill>
                  <a:srgbClr val="002060"/>
                </a:solidFill>
                <a:latin typeface="微软雅黑" panose="020B0503020204020204" pitchFamily="34" charset="-122"/>
                <a:ea typeface="微软雅黑" panose="020B0503020204020204" pitchFamily="34" charset="-122"/>
              </a:rPr>
              <a:t>分布式程序执行的全局状态</a:t>
            </a:r>
          </a:p>
        </p:txBody>
      </p:sp>
      <p:sp>
        <p:nvSpPr>
          <p:cNvPr id="19" name="灯片编号占位符 1"/>
          <p:cNvSpPr>
            <a:spLocks noGrp="1"/>
          </p:cNvSpPr>
          <p:nvPr>
            <p:ph type="sldNum" sz="quarter" idx="12"/>
          </p:nvPr>
        </p:nvSpPr>
        <p:spPr bwMode="auto">
          <a:xfrm>
            <a:off x="6974904" y="6356351"/>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20" indent="-285738">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2953" indent="-228591">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13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315" indent="-228591">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497"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678"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8859"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041" indent="-228591"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979042A-73EB-4748-98EF-861469C4C2ED}" type="slidenum">
              <a:rPr lang="zh-CN" altLang="en-US" sz="1200">
                <a:solidFill>
                  <a:srgbClr val="898989"/>
                </a:solidFill>
              </a:rPr>
              <a:pPr>
                <a:spcBef>
                  <a:spcPct val="0"/>
                </a:spcBef>
                <a:buFontTx/>
                <a:buNone/>
              </a:pPr>
              <a:t>9</a:t>
            </a:fld>
            <a:endParaRPr lang="zh-CN" altLang="en-US" sz="1200" dirty="0">
              <a:solidFill>
                <a:srgbClr val="898989"/>
              </a:solidFill>
            </a:endParaRPr>
          </a:p>
        </p:txBody>
      </p:sp>
      <p:pic>
        <p:nvPicPr>
          <p:cNvPr id="20" name="图片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8950" y="-26987"/>
            <a:ext cx="927100" cy="863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2" name="Subtitle 2">
                <a:extLst>
                  <a:ext uri="{FF2B5EF4-FFF2-40B4-BE49-F238E27FC236}">
                    <a16:creationId xmlns:a16="http://schemas.microsoft.com/office/drawing/2014/main" id="{56C0887D-8E51-4FA7-808C-D6F73FC5F593}"/>
                  </a:ext>
                </a:extLst>
              </p:cNvPr>
              <p:cNvSpPr txBox="1">
                <a:spLocks/>
              </p:cNvSpPr>
              <p:nvPr/>
            </p:nvSpPr>
            <p:spPr bwMode="auto">
              <a:xfrm>
                <a:off x="17748" y="784620"/>
                <a:ext cx="9108504" cy="47050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0000"/>
                  <a:buFont typeface="Wingdings" panose="05000000000000000000" pitchFamily="2" charset="2"/>
                  <a:buChar char="l"/>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70000"/>
                  <a:buFont typeface="Wingdings" panose="05000000000000000000" pitchFamily="2" charset="2"/>
                  <a:buChar char="¡"/>
                  <a:defRPr sz="16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70000"/>
                  <a:buFont typeface="Wingdings" pitchFamily="2" charset="2"/>
                  <a:buChar char="¡"/>
                  <a:defRPr sz="1600">
                    <a:solidFill>
                      <a:schemeClr val="tx1"/>
                    </a:solidFill>
                    <a:latin typeface="+mn-lt"/>
                    <a:ea typeface="+mn-ea"/>
                  </a:defRPr>
                </a:lvl9pPr>
              </a:lstStyle>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全局状态包含各进程的本地状态和各信道的传输消息</a:t>
                </a:r>
                <a:endParaRPr lang="en-US" altLang="zh-CN" sz="2800" kern="0" dirty="0">
                  <a:solidFill>
                    <a:srgbClr val="003366"/>
                  </a:solidFill>
                  <a:latin typeface="Arial"/>
                  <a:ea typeface="宋体"/>
                </a:endParaRPr>
              </a:p>
              <a:p>
                <a:pPr marL="342900" lvl="1" indent="-342900" eaLnBrk="1" hangingPunct="1">
                  <a:spcBef>
                    <a:spcPts val="1200"/>
                  </a:spcBef>
                  <a:buClr>
                    <a:srgbClr val="006666"/>
                  </a:buClr>
                  <a:buFont typeface="Wingdings" panose="05000000000000000000" pitchFamily="2" charset="2"/>
                  <a:buChar char="n"/>
                </a:pPr>
                <a:endParaRPr lang="en-US" altLang="zh-CN" sz="2800" kern="0" dirty="0">
                  <a:solidFill>
                    <a:srgbClr val="003366"/>
                  </a:solidFill>
                  <a:latin typeface="Arial"/>
                  <a:ea typeface="宋体"/>
                </a:endParaRPr>
              </a:p>
              <a:p>
                <a:pPr marL="342900" lvl="1" indent="-342900" eaLnBrk="1" hangingPunct="1">
                  <a:spcBef>
                    <a:spcPts val="1200"/>
                  </a:spcBef>
                  <a:buClr>
                    <a:srgbClr val="006666"/>
                  </a:buClr>
                  <a:buFont typeface="Wingdings" panose="05000000000000000000" pitchFamily="2" charset="2"/>
                  <a:buChar char="n"/>
                </a:pPr>
                <a:r>
                  <a:rPr lang="zh-CN" altLang="en-US" sz="2800" kern="0" dirty="0">
                    <a:solidFill>
                      <a:srgbClr val="003366"/>
                    </a:solidFill>
                    <a:latin typeface="Arial"/>
                    <a:ea typeface="宋体"/>
                  </a:rPr>
                  <a:t>获取全局状态的方法</a:t>
                </a:r>
                <a:endParaRPr lang="en-US" altLang="zh-CN" sz="2800" kern="0" dirty="0">
                  <a:solidFill>
                    <a:srgbClr val="003366"/>
                  </a:solidFill>
                  <a:latin typeface="Arial"/>
                  <a:ea typeface="宋体"/>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第一步：每个进程保存各自的本地状态</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ea typeface="仿宋" panose="02010609060101010101" pitchFamily="49" charset="-122"/>
                  </a:rPr>
                  <a:t>在上式中进程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i="1" ker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ea typeface="仿宋" panose="02010609060101010101" pitchFamily="49" charset="-122"/>
                  </a:rPr>
                  <a:t>记录的本地状态为事件</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𝑦</m:t>
                        </m:r>
                      </m:e>
                      <m:sub>
                        <m:r>
                          <a:rPr lang="en-US" altLang="zh-CN" i="1" ker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ea typeface="仿宋" panose="02010609060101010101" pitchFamily="49" charset="-122"/>
                  </a:rPr>
                  <a:t>刚刚发生完的状态</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ea typeface="仿宋" panose="02010609060101010101" pitchFamily="49" charset="-122"/>
                  </a:rPr>
                  <a:t>在上式中进程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𝑘</m:t>
                        </m:r>
                      </m:sub>
                    </m:sSub>
                  </m:oMath>
                </a14:m>
                <a:r>
                  <a:rPr lang="zh-CN" altLang="en-US" kern="0" dirty="0">
                    <a:solidFill>
                      <a:srgbClr val="003366"/>
                    </a:solidFill>
                    <a:ea typeface="仿宋" panose="02010609060101010101" pitchFamily="49" charset="-122"/>
                  </a:rPr>
                  <a:t>记录的本地状态为事件</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b="0" i="1" kern="0" smtClean="0">
                            <a:solidFill>
                              <a:srgbClr val="003366"/>
                            </a:solidFill>
                            <a:latin typeface="Cambria Math" panose="02040503050406030204" pitchFamily="18" charset="0"/>
                            <a:ea typeface="仿宋" panose="02010609060101010101" pitchFamily="49" charset="-122"/>
                          </a:rPr>
                          <m:t>𝑧</m:t>
                        </m:r>
                      </m:e>
                      <m:sub>
                        <m:r>
                          <a:rPr lang="en-US" altLang="zh-CN" b="0" i="1" kern="0" smtClean="0">
                            <a:solidFill>
                              <a:srgbClr val="003366"/>
                            </a:solidFill>
                            <a:latin typeface="Cambria Math" panose="02040503050406030204" pitchFamily="18" charset="0"/>
                            <a:ea typeface="仿宋" panose="02010609060101010101" pitchFamily="49" charset="-122"/>
                          </a:rPr>
                          <m:t>𝑘</m:t>
                        </m:r>
                      </m:sub>
                    </m:sSub>
                  </m:oMath>
                </a14:m>
                <a:r>
                  <a:rPr lang="zh-CN" altLang="en-US" kern="0" dirty="0">
                    <a:solidFill>
                      <a:srgbClr val="003366"/>
                    </a:solidFill>
                    <a:ea typeface="仿宋" panose="02010609060101010101" pitchFamily="49" charset="-122"/>
                  </a:rPr>
                  <a:t>刚刚发生完的状态</a:t>
                </a:r>
                <a:endParaRPr lang="en-US" altLang="zh-CN" kern="0" dirty="0">
                  <a:solidFill>
                    <a:srgbClr val="003366"/>
                  </a:solidFill>
                  <a:ea typeface="仿宋" panose="02010609060101010101" pitchFamily="49" charset="-122"/>
                </a:endParaRPr>
              </a:p>
              <a:p>
                <a:pPr lvl="1" eaLnBrk="1" hangingPunct="1">
                  <a:buClr>
                    <a:srgbClr val="006666"/>
                  </a:buClr>
                  <a:buFont typeface="Wingdings" panose="05000000000000000000" pitchFamily="2" charset="2"/>
                  <a:buChar char="ü"/>
                </a:pPr>
                <a:r>
                  <a:rPr lang="zh-CN" altLang="en-US" kern="0" dirty="0">
                    <a:solidFill>
                      <a:srgbClr val="003366"/>
                    </a:solidFill>
                    <a:ea typeface="仿宋" panose="02010609060101010101" pitchFamily="49" charset="-122"/>
                  </a:rPr>
                  <a:t>第二步：确定哪些消息应该纳入信道状态</a:t>
                </a:r>
                <a:endParaRPr lang="en-US" altLang="zh-CN" kern="0" dirty="0">
                  <a:solidFill>
                    <a:srgbClr val="003366"/>
                  </a:solidFill>
                  <a:ea typeface="仿宋" panose="02010609060101010101" pitchFamily="49" charset="-122"/>
                </a:endParaRPr>
              </a:p>
              <a:p>
                <a:pPr lvl="2" eaLnBrk="1" hangingPunct="1">
                  <a:buClr>
                    <a:srgbClr val="006666"/>
                  </a:buClr>
                  <a:buFont typeface="Wingdings" panose="05000000000000000000" pitchFamily="2" charset="2"/>
                  <a:buChar char="u"/>
                </a:pPr>
                <a:r>
                  <a:rPr lang="zh-CN" altLang="en-US" kern="0" dirty="0">
                    <a:solidFill>
                      <a:srgbClr val="003366"/>
                    </a:solidFill>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𝑗</m:t>
                        </m:r>
                      </m:sub>
                    </m:sSub>
                  </m:oMath>
                </a14:m>
                <a:r>
                  <a:rPr lang="zh-CN" altLang="en-US" kern="0" dirty="0">
                    <a:solidFill>
                      <a:srgbClr val="003366"/>
                    </a:solidFill>
                    <a:latin typeface="仿宋" panose="02010609060101010101" pitchFamily="49" charset="-122"/>
                    <a:ea typeface="仿宋" panose="02010609060101010101" pitchFamily="49" charset="-122"/>
                  </a:rPr>
                  <a:t>在</a:t>
                </a:r>
                <a:r>
                  <a:rPr lang="zh-CN" altLang="en-US" kern="0" dirty="0">
                    <a:solidFill>
                      <a:srgbClr val="003366"/>
                    </a:solidFill>
                    <a:ea typeface="仿宋" panose="02010609060101010101" pitchFamily="49" charset="-122"/>
                  </a:rPr>
                  <a:t>事件</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𝑦</m:t>
                        </m:r>
                      </m:e>
                      <m:sub>
                        <m:r>
                          <a:rPr lang="en-US" altLang="zh-CN" i="1" kern="0">
                            <a:solidFill>
                              <a:srgbClr val="003366"/>
                            </a:solidFill>
                            <a:latin typeface="Cambria Math" panose="02040503050406030204" pitchFamily="18" charset="0"/>
                            <a:ea typeface="仿宋" panose="02010609060101010101" pitchFamily="49" charset="-122"/>
                          </a:rPr>
                          <m:t>𝑗</m:t>
                        </m:r>
                      </m:sub>
                    </m:sSub>
                    <m:r>
                      <a:rPr lang="zh-CN" altLang="en-US" i="1" kern="0" dirty="0">
                        <a:solidFill>
                          <a:srgbClr val="003366"/>
                        </a:solidFill>
                        <a:latin typeface="Cambria Math" panose="02040503050406030204" pitchFamily="18" charset="0"/>
                        <a:ea typeface="仿宋" panose="02010609060101010101" pitchFamily="49" charset="-122"/>
                      </a:rPr>
                      <m:t>之前</m:t>
                    </m:r>
                  </m:oMath>
                </a14:m>
                <a:r>
                  <a:rPr lang="zh-CN" altLang="en-US" kern="0" dirty="0">
                    <a:solidFill>
                      <a:srgbClr val="003366"/>
                    </a:solidFill>
                    <a:ea typeface="仿宋" panose="02010609060101010101" pitchFamily="49" charset="-122"/>
                  </a:rPr>
                  <a:t>发送、但</a:t>
                </a:r>
                <a:r>
                  <a:rPr lang="zh-CN" altLang="en-US" kern="0" dirty="0">
                    <a:solidFill>
                      <a:srgbClr val="003366"/>
                    </a:solidFill>
                    <a:latin typeface="仿宋" panose="02010609060101010101" pitchFamily="49" charset="-122"/>
                    <a:ea typeface="仿宋" panose="02010609060101010101" pitchFamily="49" charset="-122"/>
                  </a:rPr>
                  <a:t>进程</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𝑝</m:t>
                        </m:r>
                      </m:e>
                      <m:sub>
                        <m:r>
                          <a:rPr lang="en-US" altLang="zh-CN" b="0" i="1" kern="0" smtClean="0">
                            <a:solidFill>
                              <a:srgbClr val="003366"/>
                            </a:solidFill>
                            <a:latin typeface="Cambria Math" panose="02040503050406030204" pitchFamily="18" charset="0"/>
                            <a:ea typeface="仿宋" panose="02010609060101010101" pitchFamily="49" charset="-122"/>
                          </a:rPr>
                          <m:t>𝑘</m:t>
                        </m:r>
                      </m:sub>
                    </m:sSub>
                  </m:oMath>
                </a14:m>
                <a:r>
                  <a:rPr lang="zh-CN" altLang="en-US" kern="0" dirty="0">
                    <a:solidFill>
                      <a:srgbClr val="003366"/>
                    </a:solidFill>
                    <a:latin typeface="仿宋" panose="02010609060101010101" pitchFamily="49" charset="-122"/>
                    <a:ea typeface="仿宋" panose="02010609060101010101" pitchFamily="49" charset="-122"/>
                  </a:rPr>
                  <a:t>到</a:t>
                </a:r>
                <a:r>
                  <a:rPr lang="zh-CN" altLang="en-US" kern="0" dirty="0">
                    <a:solidFill>
                      <a:srgbClr val="003366"/>
                    </a:solidFill>
                    <a:ea typeface="仿宋" panose="02010609060101010101" pitchFamily="49" charset="-122"/>
                  </a:rPr>
                  <a:t>事件</a:t>
                </a:r>
                <a14:m>
                  <m:oMath xmlns:m="http://schemas.openxmlformats.org/officeDocument/2006/math">
                    <m:sSub>
                      <m:sSubPr>
                        <m:ctrlPr>
                          <a:rPr lang="en-US" altLang="zh-CN" i="1" kern="0">
                            <a:solidFill>
                              <a:srgbClr val="003366"/>
                            </a:solidFill>
                            <a:latin typeface="Cambria Math" panose="02040503050406030204" pitchFamily="18" charset="0"/>
                            <a:ea typeface="仿宋" panose="02010609060101010101" pitchFamily="49" charset="-122"/>
                          </a:rPr>
                        </m:ctrlPr>
                      </m:sSubPr>
                      <m:e>
                        <m:r>
                          <a:rPr lang="en-US" altLang="zh-CN" i="1" kern="0">
                            <a:solidFill>
                              <a:srgbClr val="003366"/>
                            </a:solidFill>
                            <a:latin typeface="Cambria Math" panose="02040503050406030204" pitchFamily="18" charset="0"/>
                            <a:ea typeface="仿宋" panose="02010609060101010101" pitchFamily="49" charset="-122"/>
                          </a:rPr>
                          <m:t>𝑧</m:t>
                        </m:r>
                      </m:e>
                      <m:sub>
                        <m:r>
                          <a:rPr lang="en-US" altLang="zh-CN" i="1" kern="0">
                            <a:solidFill>
                              <a:srgbClr val="003366"/>
                            </a:solidFill>
                            <a:latin typeface="Cambria Math" panose="02040503050406030204" pitchFamily="18" charset="0"/>
                            <a:ea typeface="仿宋" panose="02010609060101010101" pitchFamily="49" charset="-122"/>
                          </a:rPr>
                          <m:t>𝑘</m:t>
                        </m:r>
                      </m:sub>
                    </m:sSub>
                  </m:oMath>
                </a14:m>
                <a:r>
                  <a:rPr lang="zh-CN" altLang="en-US" kern="0" dirty="0">
                    <a:solidFill>
                      <a:srgbClr val="003366"/>
                    </a:solidFill>
                    <a:ea typeface="仿宋" panose="02010609060101010101" pitchFamily="49" charset="-122"/>
                  </a:rPr>
                  <a:t>发生为止还没有收到的消息</a:t>
                </a:r>
                <a:endParaRPr lang="en-US" altLang="zh-CN" kern="0" dirty="0">
                  <a:solidFill>
                    <a:srgbClr val="003366"/>
                  </a:solidFill>
                  <a:latin typeface="仿宋" panose="02010609060101010101" pitchFamily="49" charset="-122"/>
                  <a:ea typeface="仿宋" panose="02010609060101010101" pitchFamily="49" charset="-122"/>
                </a:endParaRPr>
              </a:p>
              <a:p>
                <a:pPr lvl="1" eaLnBrk="1" hangingPunct="1">
                  <a:buClr>
                    <a:srgbClr val="006666"/>
                  </a:buClr>
                  <a:buFont typeface="Wingdings" panose="05000000000000000000" pitchFamily="2" charset="2"/>
                  <a:buChar char="ü"/>
                </a:pPr>
                <a:endParaRPr lang="en-US" altLang="zh-CN" kern="0" dirty="0">
                  <a:solidFill>
                    <a:srgbClr val="003366"/>
                  </a:solidFill>
                  <a:latin typeface="仿宋" panose="02010609060101010101" pitchFamily="49" charset="-122"/>
                  <a:ea typeface="仿宋" panose="02010609060101010101" pitchFamily="49" charset="-122"/>
                </a:endParaRPr>
              </a:p>
            </p:txBody>
          </p:sp>
        </mc:Choice>
        <mc:Fallback xmlns="">
          <p:sp>
            <p:nvSpPr>
              <p:cNvPr id="22" name="Subtitle 2">
                <a:extLst>
                  <a:ext uri="{FF2B5EF4-FFF2-40B4-BE49-F238E27FC236}">
                    <a16:creationId xmlns:a16="http://schemas.microsoft.com/office/drawing/2014/main" id="{56C0887D-8E51-4FA7-808C-D6F73FC5F593}"/>
                  </a:ext>
                </a:extLst>
              </p:cNvPr>
              <p:cNvSpPr txBox="1">
                <a:spLocks noRot="1" noChangeAspect="1" noMove="1" noResize="1" noEditPoints="1" noAdjustHandles="1" noChangeArrowheads="1" noChangeShapeType="1" noTextEdit="1"/>
              </p:cNvSpPr>
              <p:nvPr/>
            </p:nvSpPr>
            <p:spPr bwMode="auto">
              <a:xfrm>
                <a:off x="17748" y="784620"/>
                <a:ext cx="9108504" cy="4705075"/>
              </a:xfrm>
              <a:prstGeom prst="rect">
                <a:avLst/>
              </a:prstGeom>
              <a:blipFill>
                <a:blip r:embed="rId4"/>
                <a:stretch>
                  <a:fillRect l="-602" t="-181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2F75328-A75B-4C70-9529-C5B5C02CB2D3}"/>
                  </a:ext>
                </a:extLst>
              </p:cNvPr>
              <p:cNvSpPr txBox="1"/>
              <p:nvPr/>
            </p:nvSpPr>
            <p:spPr>
              <a:xfrm>
                <a:off x="2195736" y="1484784"/>
                <a:ext cx="3903376" cy="5494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𝐺𝑆</m:t>
                      </m:r>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m:t>
                              </m:r>
                            </m:e>
                            <m:sub>
                              <m:r>
                                <a:rPr lang="en-US" altLang="zh-CN" sz="2400" b="0" i="1" smtClean="0">
                                  <a:latin typeface="Cambria Math" panose="02040503050406030204" pitchFamily="18" charset="0"/>
                                </a:rPr>
                                <m:t>𝑖</m:t>
                              </m:r>
                            </m:sub>
                          </m:sSub>
                          <m:sSubSup>
                            <m:sSubSupPr>
                              <m:ctrlPr>
                                <a:rPr lang="en-US" altLang="zh-CN" sz="2400" b="0" i="1" smtClean="0">
                                  <a:latin typeface="Cambria Math" panose="02040503050406030204" pitchFamily="18" charset="0"/>
                                  <a:ea typeface="Cambria Math" panose="02040503050406030204" pitchFamily="18" charset="0"/>
                                </a:rPr>
                              </m:ctrlPr>
                            </m:sSubSupPr>
                            <m:e>
                              <m:r>
                                <a:rPr lang="en-US" altLang="zh-CN" sz="2400" b="0" i="1" smtClean="0">
                                  <a:latin typeface="Cambria Math" panose="02040503050406030204" pitchFamily="18" charset="0"/>
                                  <a:ea typeface="Cambria Math" panose="02040503050406030204" pitchFamily="18" charset="0"/>
                                </a:rPr>
                                <m:t>𝐿𝑆</m:t>
                              </m:r>
                            </m:e>
                            <m:sub>
                              <m:r>
                                <a:rPr lang="en-US" altLang="zh-CN" sz="2400" b="0" i="1" smtClean="0">
                                  <a:latin typeface="Cambria Math" panose="02040503050406030204" pitchFamily="18" charset="0"/>
                                  <a:ea typeface="Cambria Math" panose="02040503050406030204" pitchFamily="18" charset="0"/>
                                </a:rPr>
                                <m:t>𝑖</m:t>
                              </m:r>
                            </m:sub>
                            <m:sup>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𝑖</m:t>
                                  </m:r>
                                </m:sub>
                              </m:sSub>
                            </m:sup>
                          </m:sSubSup>
                          <m:r>
                            <a:rPr lang="en-US" altLang="zh-CN" sz="2400" b="0" i="1" smtClean="0">
                              <a:latin typeface="Cambria Math" panose="02040503050406030204" pitchFamily="18" charset="0"/>
                              <a:ea typeface="Cambria Math" panose="02040503050406030204" pitchFamily="18" charset="0"/>
                            </a:rPr>
                            <m:t> </m:t>
                          </m:r>
                          <m:r>
                            <a:rPr lang="zh-CN" altLang="en-US" sz="2400" i="1">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i="1" smtClean="0">
                                  <a:latin typeface="Cambria Math" panose="02040503050406030204" pitchFamily="18" charset="0"/>
                                  <a:ea typeface="Cambria Math" panose="02040503050406030204" pitchFamily="18" charset="0"/>
                                </a:rPr>
                                <m:t>⋃</m:t>
                              </m:r>
                            </m:e>
                            <m:sub>
                              <m:r>
                                <a:rPr lang="en-US" altLang="zh-CN" sz="2400" b="0" i="1" smtClean="0">
                                  <a:latin typeface="Cambria Math" panose="02040503050406030204" pitchFamily="18" charset="0"/>
                                  <a:ea typeface="Cambria Math" panose="02040503050406030204" pitchFamily="18" charset="0"/>
                                </a:rPr>
                                <m:t>𝑗</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𝑘</m:t>
                              </m:r>
                            </m:sub>
                          </m:sSub>
                          <m:sSubSup>
                            <m:sSubSupPr>
                              <m:ctrlPr>
                                <a:rPr lang="en-US" altLang="zh-CN" sz="2400" i="1" smtClean="0">
                                  <a:latin typeface="Cambria Math" panose="02040503050406030204" pitchFamily="18" charset="0"/>
                                  <a:ea typeface="Cambria Math" panose="02040503050406030204" pitchFamily="18" charset="0"/>
                                </a:rPr>
                              </m:ctrlPr>
                            </m:sSubSupPr>
                            <m:e>
                              <m:r>
                                <a:rPr lang="en-US" altLang="zh-CN" sz="2400" b="0" i="1" smtClean="0">
                                  <a:latin typeface="Cambria Math" panose="02040503050406030204" pitchFamily="18" charset="0"/>
                                  <a:ea typeface="Cambria Math" panose="02040503050406030204" pitchFamily="18" charset="0"/>
                                </a:rPr>
                                <m:t>𝑆𝐶</m:t>
                              </m:r>
                            </m:e>
                            <m:sub>
                              <m:r>
                                <a:rPr lang="en-US" altLang="zh-CN" sz="2400" b="0" i="1" smtClean="0">
                                  <a:latin typeface="Cambria Math" panose="02040503050406030204" pitchFamily="18" charset="0"/>
                                  <a:ea typeface="Cambria Math" panose="02040503050406030204" pitchFamily="18" charset="0"/>
                                </a:rPr>
                                <m:t>𝑗</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𝑘</m:t>
                              </m:r>
                            </m:sub>
                            <m:sup>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𝑦</m:t>
                                  </m:r>
                                </m:e>
                                <m:sub>
                                  <m:r>
                                    <a:rPr lang="en-US" altLang="zh-CN" sz="2400" b="0" i="1" smtClean="0">
                                      <a:latin typeface="Cambria Math" panose="02040503050406030204" pitchFamily="18" charset="0"/>
                                      <a:ea typeface="Cambria Math" panose="02040503050406030204" pitchFamily="18" charset="0"/>
                                    </a:rPr>
                                    <m:t>𝑗</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𝑧</m:t>
                                  </m:r>
                                </m:e>
                                <m:sub>
                                  <m:r>
                                    <a:rPr lang="en-US" altLang="zh-CN" sz="2400" b="0" i="1" smtClean="0">
                                      <a:latin typeface="Cambria Math" panose="02040503050406030204" pitchFamily="18" charset="0"/>
                                      <a:ea typeface="Cambria Math" panose="02040503050406030204" pitchFamily="18" charset="0"/>
                                    </a:rPr>
                                    <m:t>𝑘</m:t>
                                  </m:r>
                                </m:sub>
                              </m:sSub>
                            </m:sup>
                          </m:sSubSup>
                        </m:e>
                      </m:d>
                    </m:oMath>
                  </m:oMathPara>
                </a14:m>
                <a:endParaRPr lang="zh-CN" altLang="en-US" sz="2400" dirty="0"/>
              </a:p>
            </p:txBody>
          </p:sp>
        </mc:Choice>
        <mc:Fallback xmlns="">
          <p:sp>
            <p:nvSpPr>
              <p:cNvPr id="7" name="文本框 6">
                <a:extLst>
                  <a:ext uri="{FF2B5EF4-FFF2-40B4-BE49-F238E27FC236}">
                    <a16:creationId xmlns:a16="http://schemas.microsoft.com/office/drawing/2014/main" id="{72F75328-A75B-4C70-9529-C5B5C02CB2D3}"/>
                  </a:ext>
                </a:extLst>
              </p:cNvPr>
              <p:cNvSpPr txBox="1">
                <a:spLocks noRot="1" noChangeAspect="1" noMove="1" noResize="1" noEditPoints="1" noAdjustHandles="1" noChangeArrowheads="1" noChangeShapeType="1" noTextEdit="1"/>
              </p:cNvSpPr>
              <p:nvPr/>
            </p:nvSpPr>
            <p:spPr>
              <a:xfrm>
                <a:off x="2195736" y="1484784"/>
                <a:ext cx="3903376" cy="549446"/>
              </a:xfrm>
              <a:prstGeom prst="rect">
                <a:avLst/>
              </a:prstGeom>
              <a:blipFill>
                <a:blip r:embed="rId5"/>
                <a:stretch>
                  <a:fillRect/>
                </a:stretch>
              </a:blipFill>
            </p:spPr>
            <p:txBody>
              <a:bodyPr/>
              <a:lstStyle/>
              <a:p>
                <a:r>
                  <a:rPr lang="zh-CN" altLang="en-US">
                    <a:noFill/>
                  </a:rPr>
                  <a:t> </a:t>
                </a:r>
              </a:p>
            </p:txBody>
          </p:sp>
        </mc:Fallback>
      </mc:AlternateContent>
      <p:cxnSp>
        <p:nvCxnSpPr>
          <p:cNvPr id="8" name="直接箭头连接符 7">
            <a:extLst>
              <a:ext uri="{FF2B5EF4-FFF2-40B4-BE49-F238E27FC236}">
                <a16:creationId xmlns:a16="http://schemas.microsoft.com/office/drawing/2014/main" id="{4CF30AB4-10F8-4039-9CC7-FAFE37DFE667}"/>
              </a:ext>
            </a:extLst>
          </p:cNvPr>
          <p:cNvCxnSpPr>
            <a:cxnSpLocks/>
          </p:cNvCxnSpPr>
          <p:nvPr/>
        </p:nvCxnSpPr>
        <p:spPr>
          <a:xfrm>
            <a:off x="1907704" y="5286400"/>
            <a:ext cx="475252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流程图: 接点 8">
            <a:extLst>
              <a:ext uri="{FF2B5EF4-FFF2-40B4-BE49-F238E27FC236}">
                <a16:creationId xmlns:a16="http://schemas.microsoft.com/office/drawing/2014/main" id="{CD7813E3-AE32-4A07-B8EA-BFD36EB37DDF}"/>
              </a:ext>
            </a:extLst>
          </p:cNvPr>
          <p:cNvSpPr/>
          <p:nvPr/>
        </p:nvSpPr>
        <p:spPr>
          <a:xfrm>
            <a:off x="3563888" y="5214392"/>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接点 9">
            <a:extLst>
              <a:ext uri="{FF2B5EF4-FFF2-40B4-BE49-F238E27FC236}">
                <a16:creationId xmlns:a16="http://schemas.microsoft.com/office/drawing/2014/main" id="{37C6DA2D-4CD3-4999-AD43-66DDD36E52EF}"/>
              </a:ext>
            </a:extLst>
          </p:cNvPr>
          <p:cNvSpPr/>
          <p:nvPr/>
        </p:nvSpPr>
        <p:spPr>
          <a:xfrm>
            <a:off x="5364088" y="5214392"/>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D0A5CD2-0D3D-4EA2-83AB-2B828627282C}"/>
                  </a:ext>
                </a:extLst>
              </p:cNvPr>
              <p:cNvSpPr txBox="1"/>
              <p:nvPr/>
            </p:nvSpPr>
            <p:spPr>
              <a:xfrm>
                <a:off x="1505990" y="5147900"/>
                <a:ext cx="329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oMath>
                  </m:oMathPara>
                </a14:m>
                <a:endParaRPr lang="zh-CN" altLang="en-US" sz="2400" dirty="0"/>
              </a:p>
            </p:txBody>
          </p:sp>
        </mc:Choice>
        <mc:Fallback xmlns="">
          <p:sp>
            <p:nvSpPr>
              <p:cNvPr id="11" name="文本框 10">
                <a:extLst>
                  <a:ext uri="{FF2B5EF4-FFF2-40B4-BE49-F238E27FC236}">
                    <a16:creationId xmlns:a16="http://schemas.microsoft.com/office/drawing/2014/main" id="{1D0A5CD2-0D3D-4EA2-83AB-2B828627282C}"/>
                  </a:ext>
                </a:extLst>
              </p:cNvPr>
              <p:cNvSpPr txBox="1">
                <a:spLocks noRot="1" noChangeAspect="1" noMove="1" noResize="1" noEditPoints="1" noAdjustHandles="1" noChangeArrowheads="1" noChangeShapeType="1" noTextEdit="1"/>
              </p:cNvSpPr>
              <p:nvPr/>
            </p:nvSpPr>
            <p:spPr>
              <a:xfrm>
                <a:off x="1505990" y="5147900"/>
                <a:ext cx="329706" cy="369332"/>
              </a:xfrm>
              <a:prstGeom prst="rect">
                <a:avLst/>
              </a:prstGeom>
              <a:blipFill>
                <a:blip r:embed="rId6"/>
                <a:stretch>
                  <a:fillRect l="-22222" r="-740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9E24BD7C-4FC7-4A51-8ADD-4F34AD52C9F8}"/>
                  </a:ext>
                </a:extLst>
              </p:cNvPr>
              <p:cNvSpPr txBox="1"/>
              <p:nvPr/>
            </p:nvSpPr>
            <p:spPr>
              <a:xfrm>
                <a:off x="3482074" y="4829840"/>
                <a:ext cx="396647" cy="370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solidFill>
                                <a:srgbClr val="FF0000"/>
                              </a:solidFill>
                              <a:latin typeface="Cambria Math" panose="02040503050406030204" pitchFamily="18" charset="0"/>
                            </a:rPr>
                          </m:ctrlPr>
                        </m:sSubSupPr>
                        <m:e>
                          <m:r>
                            <a:rPr lang="en-US" altLang="zh-CN" sz="2400" b="0" i="1" smtClean="0">
                              <a:solidFill>
                                <a:srgbClr val="FF0000"/>
                              </a:solidFill>
                              <a:latin typeface="Cambria Math" panose="02040503050406030204" pitchFamily="18" charset="0"/>
                            </a:rPr>
                            <m:t>𝑒</m:t>
                          </m:r>
                        </m:e>
                        <m:sub>
                          <m:r>
                            <a:rPr lang="en-US" altLang="zh-CN" sz="2400" b="0" i="1" smtClean="0">
                              <a:solidFill>
                                <a:srgbClr val="FF0000"/>
                              </a:solidFill>
                              <a:latin typeface="Cambria Math" panose="02040503050406030204" pitchFamily="18" charset="0"/>
                            </a:rPr>
                            <m:t>𝑖</m:t>
                          </m:r>
                        </m:sub>
                        <m:sup>
                          <m:r>
                            <a:rPr lang="en-US" altLang="zh-CN" sz="2400" b="0" i="1" smtClean="0">
                              <a:solidFill>
                                <a:srgbClr val="FF0000"/>
                              </a:solidFill>
                              <a:latin typeface="Cambria Math" panose="02040503050406030204" pitchFamily="18" charset="0"/>
                            </a:rPr>
                            <m:t>𝑥</m:t>
                          </m:r>
                        </m:sup>
                      </m:sSubSup>
                    </m:oMath>
                  </m:oMathPara>
                </a14:m>
                <a:endParaRPr lang="zh-CN" altLang="en-US" sz="2400" dirty="0">
                  <a:solidFill>
                    <a:srgbClr val="FF0000"/>
                  </a:solidFill>
                </a:endParaRPr>
              </a:p>
            </p:txBody>
          </p:sp>
        </mc:Choice>
        <mc:Fallback xmlns="">
          <p:sp>
            <p:nvSpPr>
              <p:cNvPr id="12" name="文本框 11">
                <a:extLst>
                  <a:ext uri="{FF2B5EF4-FFF2-40B4-BE49-F238E27FC236}">
                    <a16:creationId xmlns:a16="http://schemas.microsoft.com/office/drawing/2014/main" id="{9E24BD7C-4FC7-4A51-8ADD-4F34AD52C9F8}"/>
                  </a:ext>
                </a:extLst>
              </p:cNvPr>
              <p:cNvSpPr txBox="1">
                <a:spLocks noRot="1" noChangeAspect="1" noMove="1" noResize="1" noEditPoints="1" noAdjustHandles="1" noChangeArrowheads="1" noChangeShapeType="1" noTextEdit="1"/>
              </p:cNvSpPr>
              <p:nvPr/>
            </p:nvSpPr>
            <p:spPr>
              <a:xfrm>
                <a:off x="3482074" y="4829840"/>
                <a:ext cx="396647" cy="370614"/>
              </a:xfrm>
              <a:prstGeom prst="rect">
                <a:avLst/>
              </a:prstGeom>
              <a:blipFill>
                <a:blip r:embed="rId7"/>
                <a:stretch>
                  <a:fillRect l="-9231" r="-3077" b="-180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5E86640A-9D10-4FCE-99C6-0F610969FCA1}"/>
                  </a:ext>
                </a:extLst>
              </p:cNvPr>
              <p:cNvSpPr txBox="1"/>
              <p:nvPr/>
            </p:nvSpPr>
            <p:spPr>
              <a:xfrm>
                <a:off x="5076056" y="4795292"/>
                <a:ext cx="689997" cy="3905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+1</m:t>
                          </m:r>
                        </m:sup>
                      </m:sSubSup>
                    </m:oMath>
                  </m:oMathPara>
                </a14:m>
                <a:endParaRPr lang="zh-CN" altLang="en-US" sz="2400" dirty="0"/>
              </a:p>
            </p:txBody>
          </p:sp>
        </mc:Choice>
        <mc:Fallback xmlns="">
          <p:sp>
            <p:nvSpPr>
              <p:cNvPr id="13" name="文本框 12">
                <a:extLst>
                  <a:ext uri="{FF2B5EF4-FFF2-40B4-BE49-F238E27FC236}">
                    <a16:creationId xmlns:a16="http://schemas.microsoft.com/office/drawing/2014/main" id="{5E86640A-9D10-4FCE-99C6-0F610969FCA1}"/>
                  </a:ext>
                </a:extLst>
              </p:cNvPr>
              <p:cNvSpPr txBox="1">
                <a:spLocks noRot="1" noChangeAspect="1" noMove="1" noResize="1" noEditPoints="1" noAdjustHandles="1" noChangeArrowheads="1" noChangeShapeType="1" noTextEdit="1"/>
              </p:cNvSpPr>
              <p:nvPr/>
            </p:nvSpPr>
            <p:spPr>
              <a:xfrm>
                <a:off x="5076056" y="4795292"/>
                <a:ext cx="689997" cy="390556"/>
              </a:xfrm>
              <a:prstGeom prst="rect">
                <a:avLst/>
              </a:prstGeom>
              <a:blipFill>
                <a:blip r:embed="rId8"/>
                <a:stretch>
                  <a:fillRect/>
                </a:stretch>
              </a:blipFill>
            </p:spPr>
            <p:txBody>
              <a:bodyPr/>
              <a:lstStyle/>
              <a:p>
                <a:r>
                  <a:rPr lang="zh-CN" altLang="en-US">
                    <a:noFill/>
                  </a:rPr>
                  <a:t> </a:t>
                </a:r>
              </a:p>
            </p:txBody>
          </p:sp>
        </mc:Fallback>
      </mc:AlternateContent>
      <p:sp>
        <p:nvSpPr>
          <p:cNvPr id="14" name="流程图: 接点 13">
            <a:extLst>
              <a:ext uri="{FF2B5EF4-FFF2-40B4-BE49-F238E27FC236}">
                <a16:creationId xmlns:a16="http://schemas.microsoft.com/office/drawing/2014/main" id="{CB28F51F-8C3D-45D1-AD9D-6BC04B0BF91E}"/>
              </a:ext>
            </a:extLst>
          </p:cNvPr>
          <p:cNvSpPr/>
          <p:nvPr/>
        </p:nvSpPr>
        <p:spPr>
          <a:xfrm>
            <a:off x="2339752" y="5214392"/>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5" name="直接箭头连接符 14">
            <a:extLst>
              <a:ext uri="{FF2B5EF4-FFF2-40B4-BE49-F238E27FC236}">
                <a16:creationId xmlns:a16="http://schemas.microsoft.com/office/drawing/2014/main" id="{345DB489-1CDA-4A8A-9355-98EEC11A1820}"/>
              </a:ext>
            </a:extLst>
          </p:cNvPr>
          <p:cNvCxnSpPr>
            <a:cxnSpLocks/>
          </p:cNvCxnSpPr>
          <p:nvPr/>
        </p:nvCxnSpPr>
        <p:spPr>
          <a:xfrm>
            <a:off x="1907704" y="6124297"/>
            <a:ext cx="475252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流程图: 接点 15">
            <a:extLst>
              <a:ext uri="{FF2B5EF4-FFF2-40B4-BE49-F238E27FC236}">
                <a16:creationId xmlns:a16="http://schemas.microsoft.com/office/drawing/2014/main" id="{2FE0E7A6-CD64-40DB-A6FC-15941E5665E3}"/>
              </a:ext>
            </a:extLst>
          </p:cNvPr>
          <p:cNvSpPr/>
          <p:nvPr/>
        </p:nvSpPr>
        <p:spPr>
          <a:xfrm>
            <a:off x="3563888" y="6052289"/>
            <a:ext cx="144016" cy="14401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流程图: 接点 16">
            <a:extLst>
              <a:ext uri="{FF2B5EF4-FFF2-40B4-BE49-F238E27FC236}">
                <a16:creationId xmlns:a16="http://schemas.microsoft.com/office/drawing/2014/main" id="{94A38FF3-1F1D-4848-9BAC-5E99402E2654}"/>
              </a:ext>
            </a:extLst>
          </p:cNvPr>
          <p:cNvSpPr/>
          <p:nvPr/>
        </p:nvSpPr>
        <p:spPr>
          <a:xfrm>
            <a:off x="5364088" y="6052289"/>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66E05E04-7029-417F-BA99-5B85C5A47073}"/>
                  </a:ext>
                </a:extLst>
              </p:cNvPr>
              <p:cNvSpPr txBox="1"/>
              <p:nvPr/>
            </p:nvSpPr>
            <p:spPr>
              <a:xfrm>
                <a:off x="1505990" y="5985797"/>
                <a:ext cx="354712" cy="3990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𝑗</m:t>
                          </m:r>
                        </m:sub>
                      </m:sSub>
                    </m:oMath>
                  </m:oMathPara>
                </a14:m>
                <a:endParaRPr lang="zh-CN" altLang="en-US" sz="2400" dirty="0"/>
              </a:p>
            </p:txBody>
          </p:sp>
        </mc:Choice>
        <mc:Fallback xmlns="">
          <p:sp>
            <p:nvSpPr>
              <p:cNvPr id="21" name="文本框 20">
                <a:extLst>
                  <a:ext uri="{FF2B5EF4-FFF2-40B4-BE49-F238E27FC236}">
                    <a16:creationId xmlns:a16="http://schemas.microsoft.com/office/drawing/2014/main" id="{66E05E04-7029-417F-BA99-5B85C5A47073}"/>
                  </a:ext>
                </a:extLst>
              </p:cNvPr>
              <p:cNvSpPr txBox="1">
                <a:spLocks noRot="1" noChangeAspect="1" noMove="1" noResize="1" noEditPoints="1" noAdjustHandles="1" noChangeArrowheads="1" noChangeShapeType="1" noTextEdit="1"/>
              </p:cNvSpPr>
              <p:nvPr/>
            </p:nvSpPr>
            <p:spPr>
              <a:xfrm>
                <a:off x="1505990" y="5985797"/>
                <a:ext cx="354712" cy="399084"/>
              </a:xfrm>
              <a:prstGeom prst="rect">
                <a:avLst/>
              </a:prstGeom>
              <a:blipFill>
                <a:blip r:embed="rId9"/>
                <a:stretch>
                  <a:fillRect l="-20690" r="-13793" b="-2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03B2D13D-3D7F-425E-A8B7-1883043B2ED6}"/>
                  </a:ext>
                </a:extLst>
              </p:cNvPr>
              <p:cNvSpPr txBox="1"/>
              <p:nvPr/>
            </p:nvSpPr>
            <p:spPr>
              <a:xfrm>
                <a:off x="3482074" y="6245661"/>
                <a:ext cx="405687" cy="4558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solidFill>
                                <a:srgbClr val="FF0000"/>
                              </a:solidFill>
                              <a:latin typeface="Cambria Math" panose="02040503050406030204" pitchFamily="18" charset="0"/>
                            </a:rPr>
                          </m:ctrlPr>
                        </m:sSubSupPr>
                        <m:e>
                          <m:r>
                            <a:rPr lang="en-US" altLang="zh-CN" sz="2400" b="0" i="1" smtClean="0">
                              <a:solidFill>
                                <a:srgbClr val="FF0000"/>
                              </a:solidFill>
                              <a:latin typeface="Cambria Math" panose="02040503050406030204" pitchFamily="18" charset="0"/>
                            </a:rPr>
                            <m:t>𝑒</m:t>
                          </m:r>
                        </m:e>
                        <m:sub>
                          <m:r>
                            <a:rPr lang="en-US" altLang="zh-CN" sz="2400" b="0" i="1" smtClean="0">
                              <a:solidFill>
                                <a:srgbClr val="FF0000"/>
                              </a:solidFill>
                              <a:latin typeface="Cambria Math" panose="02040503050406030204" pitchFamily="18" charset="0"/>
                            </a:rPr>
                            <m:t>𝑗</m:t>
                          </m:r>
                        </m:sub>
                        <m:sup>
                          <m:r>
                            <a:rPr lang="en-US" altLang="zh-CN" sz="2400" b="0" i="1" smtClean="0">
                              <a:solidFill>
                                <a:srgbClr val="FF0000"/>
                              </a:solidFill>
                              <a:latin typeface="Cambria Math" panose="02040503050406030204" pitchFamily="18" charset="0"/>
                            </a:rPr>
                            <m:t>𝑦</m:t>
                          </m:r>
                        </m:sup>
                      </m:sSubSup>
                    </m:oMath>
                  </m:oMathPara>
                </a14:m>
                <a:endParaRPr lang="zh-CN" altLang="en-US" sz="2400" dirty="0">
                  <a:solidFill>
                    <a:srgbClr val="FF0000"/>
                  </a:solidFill>
                </a:endParaRPr>
              </a:p>
            </p:txBody>
          </p:sp>
        </mc:Choice>
        <mc:Fallback xmlns="">
          <p:sp>
            <p:nvSpPr>
              <p:cNvPr id="23" name="文本框 22">
                <a:extLst>
                  <a:ext uri="{FF2B5EF4-FFF2-40B4-BE49-F238E27FC236}">
                    <a16:creationId xmlns:a16="http://schemas.microsoft.com/office/drawing/2014/main" id="{03B2D13D-3D7F-425E-A8B7-1883043B2ED6}"/>
                  </a:ext>
                </a:extLst>
              </p:cNvPr>
              <p:cNvSpPr txBox="1">
                <a:spLocks noRot="1" noChangeAspect="1" noMove="1" noResize="1" noEditPoints="1" noAdjustHandles="1" noChangeArrowheads="1" noChangeShapeType="1" noTextEdit="1"/>
              </p:cNvSpPr>
              <p:nvPr/>
            </p:nvSpPr>
            <p:spPr>
              <a:xfrm>
                <a:off x="3482074" y="6245661"/>
                <a:ext cx="405687" cy="455830"/>
              </a:xfrm>
              <a:prstGeom prst="rect">
                <a:avLst/>
              </a:prstGeom>
              <a:blipFill>
                <a:blip r:embed="rId10"/>
                <a:stretch>
                  <a:fillRect/>
                </a:stretch>
              </a:blipFill>
            </p:spPr>
            <p:txBody>
              <a:bodyPr/>
              <a:lstStyle/>
              <a:p>
                <a:r>
                  <a:rPr lang="zh-CN" altLang="en-US">
                    <a:noFill/>
                  </a:rPr>
                  <a:t> </a:t>
                </a:r>
              </a:p>
            </p:txBody>
          </p:sp>
        </mc:Fallback>
      </mc:AlternateContent>
      <p:sp>
        <p:nvSpPr>
          <p:cNvPr id="24" name="流程图: 接点 23">
            <a:extLst>
              <a:ext uri="{FF2B5EF4-FFF2-40B4-BE49-F238E27FC236}">
                <a16:creationId xmlns:a16="http://schemas.microsoft.com/office/drawing/2014/main" id="{911F7C7E-3C74-469E-B398-590C807BD209}"/>
              </a:ext>
            </a:extLst>
          </p:cNvPr>
          <p:cNvSpPr/>
          <p:nvPr/>
        </p:nvSpPr>
        <p:spPr>
          <a:xfrm>
            <a:off x="2792842" y="6052289"/>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2912B3B0-E631-42D9-A698-77DF7FFA964E}"/>
                  </a:ext>
                </a:extLst>
              </p:cNvPr>
              <p:cNvSpPr txBox="1"/>
              <p:nvPr/>
            </p:nvSpPr>
            <p:spPr>
              <a:xfrm>
                <a:off x="2720834" y="6256235"/>
                <a:ext cx="699038" cy="4851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𝑒</m:t>
                          </m:r>
                        </m:e>
                        <m:sub>
                          <m:r>
                            <a:rPr lang="en-US" altLang="zh-CN" sz="2400" b="0" i="1" smtClean="0">
                              <a:latin typeface="Cambria Math" panose="02040503050406030204" pitchFamily="18" charset="0"/>
                            </a:rPr>
                            <m:t>𝑗</m:t>
                          </m:r>
                        </m:sub>
                        <m:sup>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−1</m:t>
                          </m:r>
                        </m:sup>
                      </m:sSubSup>
                    </m:oMath>
                  </m:oMathPara>
                </a14:m>
                <a:endParaRPr lang="zh-CN" altLang="en-US" sz="2400" dirty="0"/>
              </a:p>
            </p:txBody>
          </p:sp>
        </mc:Choice>
        <mc:Fallback xmlns="">
          <p:sp>
            <p:nvSpPr>
              <p:cNvPr id="25" name="文本框 24">
                <a:extLst>
                  <a:ext uri="{FF2B5EF4-FFF2-40B4-BE49-F238E27FC236}">
                    <a16:creationId xmlns:a16="http://schemas.microsoft.com/office/drawing/2014/main" id="{2912B3B0-E631-42D9-A698-77DF7FFA964E}"/>
                  </a:ext>
                </a:extLst>
              </p:cNvPr>
              <p:cNvSpPr txBox="1">
                <a:spLocks noRot="1" noChangeAspect="1" noMove="1" noResize="1" noEditPoints="1" noAdjustHandles="1" noChangeArrowheads="1" noChangeShapeType="1" noTextEdit="1"/>
              </p:cNvSpPr>
              <p:nvPr/>
            </p:nvSpPr>
            <p:spPr>
              <a:xfrm>
                <a:off x="2720834" y="6256235"/>
                <a:ext cx="699038" cy="485133"/>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94BEAFFE-5166-4021-BA6C-DD1EA4ADC577}"/>
                  </a:ext>
                </a:extLst>
              </p:cNvPr>
              <p:cNvSpPr/>
              <p:nvPr/>
            </p:nvSpPr>
            <p:spPr>
              <a:xfrm>
                <a:off x="1901341" y="4831122"/>
                <a:ext cx="11224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𝑠𝑒𝑛𝑑</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𝑚</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xmlns="">
          <p:sp>
            <p:nvSpPr>
              <p:cNvPr id="26" name="矩形 25">
                <a:extLst>
                  <a:ext uri="{FF2B5EF4-FFF2-40B4-BE49-F238E27FC236}">
                    <a16:creationId xmlns:a16="http://schemas.microsoft.com/office/drawing/2014/main" id="{94BEAFFE-5166-4021-BA6C-DD1EA4ADC577}"/>
                  </a:ext>
                </a:extLst>
              </p:cNvPr>
              <p:cNvSpPr>
                <a:spLocks noRot="1" noChangeAspect="1" noMove="1" noResize="1" noEditPoints="1" noAdjustHandles="1" noChangeArrowheads="1" noChangeShapeType="1" noTextEdit="1"/>
              </p:cNvSpPr>
              <p:nvPr/>
            </p:nvSpPr>
            <p:spPr>
              <a:xfrm>
                <a:off x="1901341" y="4831122"/>
                <a:ext cx="1122487" cy="369332"/>
              </a:xfrm>
              <a:prstGeom prst="rect">
                <a:avLst/>
              </a:prstGeom>
              <a:blipFill>
                <a:blip r:embed="rId12"/>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0BE5043C-A37F-4269-9FBF-ADD0CB07C2EC}"/>
                  </a:ext>
                </a:extLst>
              </p:cNvPr>
              <p:cNvSpPr/>
              <p:nvPr/>
            </p:nvSpPr>
            <p:spPr>
              <a:xfrm>
                <a:off x="5004048" y="6201821"/>
                <a:ext cx="10882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a:solidFill>
                            <a:srgbClr val="003366"/>
                          </a:solidFill>
                          <a:latin typeface="Cambria Math" panose="02040503050406030204" pitchFamily="18" charset="0"/>
                          <a:ea typeface="仿宋" panose="02010609060101010101" pitchFamily="49" charset="-122"/>
                        </a:rPr>
                        <m:t>𝑟𝑒𝑐𝑣</m:t>
                      </m:r>
                      <m:r>
                        <a:rPr lang="en-US" altLang="zh-CN" i="1" kern="0">
                          <a:solidFill>
                            <a:srgbClr val="003366"/>
                          </a:solidFill>
                          <a:latin typeface="Cambria Math" panose="02040503050406030204" pitchFamily="18" charset="0"/>
                          <a:ea typeface="仿宋" panose="02010609060101010101" pitchFamily="49" charset="-122"/>
                        </a:rPr>
                        <m:t>(</m:t>
                      </m:r>
                      <m:r>
                        <a:rPr lang="en-US" altLang="zh-CN" i="1" kern="0">
                          <a:solidFill>
                            <a:srgbClr val="003366"/>
                          </a:solidFill>
                          <a:latin typeface="Cambria Math" panose="02040503050406030204" pitchFamily="18" charset="0"/>
                          <a:ea typeface="仿宋" panose="02010609060101010101" pitchFamily="49" charset="-122"/>
                        </a:rPr>
                        <m:t>𝑚</m:t>
                      </m:r>
                      <m:r>
                        <a:rPr lang="en-US" altLang="zh-CN" i="1" kern="0">
                          <a:solidFill>
                            <a:srgbClr val="003366"/>
                          </a:solidFill>
                          <a:latin typeface="Cambria Math" panose="02040503050406030204" pitchFamily="18" charset="0"/>
                          <a:ea typeface="仿宋" panose="02010609060101010101" pitchFamily="49" charset="-122"/>
                        </a:rPr>
                        <m:t>)</m:t>
                      </m:r>
                    </m:oMath>
                  </m:oMathPara>
                </a14:m>
                <a:endParaRPr lang="zh-CN" altLang="en-US" dirty="0"/>
              </a:p>
            </p:txBody>
          </p:sp>
        </mc:Choice>
        <mc:Fallback xmlns="">
          <p:sp>
            <p:nvSpPr>
              <p:cNvPr id="27" name="矩形 26">
                <a:extLst>
                  <a:ext uri="{FF2B5EF4-FFF2-40B4-BE49-F238E27FC236}">
                    <a16:creationId xmlns:a16="http://schemas.microsoft.com/office/drawing/2014/main" id="{0BE5043C-A37F-4269-9FBF-ADD0CB07C2EC}"/>
                  </a:ext>
                </a:extLst>
              </p:cNvPr>
              <p:cNvSpPr>
                <a:spLocks noRot="1" noChangeAspect="1" noMove="1" noResize="1" noEditPoints="1" noAdjustHandles="1" noChangeArrowheads="1" noChangeShapeType="1" noTextEdit="1"/>
              </p:cNvSpPr>
              <p:nvPr/>
            </p:nvSpPr>
            <p:spPr>
              <a:xfrm>
                <a:off x="5004048" y="6201821"/>
                <a:ext cx="1088247" cy="369332"/>
              </a:xfrm>
              <a:prstGeom prst="rect">
                <a:avLst/>
              </a:prstGeom>
              <a:blipFill>
                <a:blip r:embed="rId13"/>
                <a:stretch>
                  <a:fillRect b="-13115"/>
                </a:stretch>
              </a:blipFill>
            </p:spPr>
            <p:txBody>
              <a:bodyPr/>
              <a:lstStyle/>
              <a:p>
                <a:r>
                  <a:rPr lang="zh-CN" altLang="en-US">
                    <a:noFill/>
                  </a:rPr>
                  <a:t> </a:t>
                </a:r>
              </a:p>
            </p:txBody>
          </p:sp>
        </mc:Fallback>
      </mc:AlternateContent>
      <p:cxnSp>
        <p:nvCxnSpPr>
          <p:cNvPr id="28" name="直接箭头连接符 27">
            <a:extLst>
              <a:ext uri="{FF2B5EF4-FFF2-40B4-BE49-F238E27FC236}">
                <a16:creationId xmlns:a16="http://schemas.microsoft.com/office/drawing/2014/main" id="{7BC644A7-3BE4-4DBA-A084-FDD66A196A1B}"/>
              </a:ext>
            </a:extLst>
          </p:cNvPr>
          <p:cNvCxnSpPr>
            <a:stCxn id="14" idx="5"/>
            <a:endCxn id="17" idx="1"/>
          </p:cNvCxnSpPr>
          <p:nvPr/>
        </p:nvCxnSpPr>
        <p:spPr>
          <a:xfrm>
            <a:off x="2462677" y="5337317"/>
            <a:ext cx="2922502" cy="736063"/>
          </a:xfrm>
          <a:prstGeom prst="straightConnector1">
            <a:avLst/>
          </a:prstGeom>
          <a:ln w="22225">
            <a:solidFill>
              <a:srgbClr val="7030A0"/>
            </a:solidFill>
            <a:prstDash val="dash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CAFC52D7-CC21-48F6-80DD-90C7F77F73E6}"/>
              </a:ext>
            </a:extLst>
          </p:cNvPr>
          <p:cNvCxnSpPr>
            <a:cxnSpLocks/>
          </p:cNvCxnSpPr>
          <p:nvPr/>
        </p:nvCxnSpPr>
        <p:spPr>
          <a:xfrm flipV="1">
            <a:off x="4579400" y="5358408"/>
            <a:ext cx="784688" cy="760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CCC36001-41A0-44D5-8D51-39F363E65F42}"/>
                  </a:ext>
                </a:extLst>
              </p:cNvPr>
              <p:cNvSpPr txBox="1"/>
              <p:nvPr/>
            </p:nvSpPr>
            <p:spPr>
              <a:xfrm>
                <a:off x="4790178" y="5493992"/>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rgbClr val="FF0000"/>
                          </a:solidFill>
                          <a:latin typeface="Cambria Math" panose="02040503050406030204" pitchFamily="18" charset="0"/>
                          <a:ea typeface="Cambria Math" panose="02040503050406030204" pitchFamily="18" charset="0"/>
                        </a:rPr>
                        <m:t>×</m:t>
                      </m:r>
                    </m:oMath>
                  </m:oMathPara>
                </a14:m>
                <a:endParaRPr lang="zh-CN" altLang="en-US" dirty="0">
                  <a:solidFill>
                    <a:srgbClr val="FF0000"/>
                  </a:solidFill>
                </a:endParaRPr>
              </a:p>
            </p:txBody>
          </p:sp>
        </mc:Choice>
        <mc:Fallback xmlns="">
          <p:sp>
            <p:nvSpPr>
              <p:cNvPr id="32" name="文本框 31">
                <a:extLst>
                  <a:ext uri="{FF2B5EF4-FFF2-40B4-BE49-F238E27FC236}">
                    <a16:creationId xmlns:a16="http://schemas.microsoft.com/office/drawing/2014/main" id="{CCC36001-41A0-44D5-8D51-39F363E65F42}"/>
                  </a:ext>
                </a:extLst>
              </p:cNvPr>
              <p:cNvSpPr txBox="1">
                <a:spLocks noRot="1" noChangeAspect="1" noMove="1" noResize="1" noEditPoints="1" noAdjustHandles="1" noChangeArrowheads="1" noChangeShapeType="1" noTextEdit="1"/>
              </p:cNvSpPr>
              <p:nvPr/>
            </p:nvSpPr>
            <p:spPr>
              <a:xfrm>
                <a:off x="4790178" y="5493992"/>
                <a:ext cx="218008" cy="276999"/>
              </a:xfrm>
              <a:prstGeom prst="rect">
                <a:avLst/>
              </a:prstGeom>
              <a:blipFill>
                <a:blip r:embed="rId14"/>
                <a:stretch>
                  <a:fillRect l="-19444" r="-16667"/>
                </a:stretch>
              </a:blipFill>
            </p:spPr>
            <p:txBody>
              <a:bodyPr/>
              <a:lstStyle/>
              <a:p>
                <a:r>
                  <a:rPr lang="zh-CN" altLang="en-US">
                    <a:noFill/>
                  </a:rPr>
                  <a:t> </a:t>
                </a:r>
              </a:p>
            </p:txBody>
          </p:sp>
        </mc:Fallback>
      </mc:AlternateContent>
      <p:sp>
        <p:nvSpPr>
          <p:cNvPr id="33" name="流程图: 接点 32">
            <a:extLst>
              <a:ext uri="{FF2B5EF4-FFF2-40B4-BE49-F238E27FC236}">
                <a16:creationId xmlns:a16="http://schemas.microsoft.com/office/drawing/2014/main" id="{C652FA0C-FBCD-4DEF-8E32-7E45242910DC}"/>
              </a:ext>
            </a:extLst>
          </p:cNvPr>
          <p:cNvSpPr/>
          <p:nvPr/>
        </p:nvSpPr>
        <p:spPr>
          <a:xfrm>
            <a:off x="4558309" y="6046564"/>
            <a:ext cx="144016" cy="14401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8538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15643</TotalTime>
  <Words>1885</Words>
  <Application>Microsoft Office PowerPoint</Application>
  <PresentationFormat>全屏显示(4:3)</PresentationFormat>
  <Paragraphs>240</Paragraphs>
  <Slides>21</Slides>
  <Notes>20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 Unicode MS</vt:lpstr>
      <vt:lpstr>仿宋</vt:lpstr>
      <vt:lpstr>宋体</vt:lpstr>
      <vt:lpstr>微软雅黑</vt:lpstr>
      <vt:lpstr>Arial</vt:lpstr>
      <vt:lpstr>Calibri</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abc</dc:creator>
  <cp:lastModifiedBy>zheng xianqi</cp:lastModifiedBy>
  <cp:revision>1070</cp:revision>
  <dcterms:created xsi:type="dcterms:W3CDTF">2016-04-18T09:33:21Z</dcterms:created>
  <dcterms:modified xsi:type="dcterms:W3CDTF">2019-03-20T01:44:23Z</dcterms:modified>
</cp:coreProperties>
</file>