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handoutMasterIdLst>
    <p:handoutMasterId r:id="rId21"/>
  </p:handoutMasterIdLst>
  <p:sldIdLst>
    <p:sldId id="256" r:id="rId2"/>
    <p:sldId id="488" r:id="rId3"/>
    <p:sldId id="1089" r:id="rId4"/>
    <p:sldId id="1091" r:id="rId5"/>
    <p:sldId id="1092" r:id="rId6"/>
    <p:sldId id="1065" r:id="rId7"/>
    <p:sldId id="1093" r:id="rId8"/>
    <p:sldId id="1094" r:id="rId9"/>
    <p:sldId id="1090" r:id="rId10"/>
    <p:sldId id="1095" r:id="rId11"/>
    <p:sldId id="1096" r:id="rId12"/>
    <p:sldId id="1097" r:id="rId13"/>
    <p:sldId id="1098" r:id="rId14"/>
    <p:sldId id="1099" r:id="rId15"/>
    <p:sldId id="1105" r:id="rId16"/>
    <p:sldId id="1100" r:id="rId17"/>
    <p:sldId id="1106" r:id="rId18"/>
    <p:sldId id="1104" r:id="rId1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2528" autoAdjust="0"/>
  </p:normalViewPr>
  <p:slideViewPr>
    <p:cSldViewPr>
      <p:cViewPr varScale="1">
        <p:scale>
          <a:sx n="94" d="100"/>
          <a:sy n="94" d="100"/>
        </p:scale>
        <p:origin x="204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2019/5/7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2019/5/7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296802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2132197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2994131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1221189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1312992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3115174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1740504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17</a:t>
            </a:fld>
            <a:endParaRPr lang="en-US" altLang="zh-CN">
              <a:latin typeface="Calibri" panose="020F0502020204030204" pitchFamily="34" charset="0"/>
            </a:endParaRPr>
          </a:p>
        </p:txBody>
      </p:sp>
    </p:spTree>
    <p:extLst>
      <p:ext uri="{BB962C8B-B14F-4D97-AF65-F5344CB8AC3E}">
        <p14:creationId xmlns:p14="http://schemas.microsoft.com/office/powerpoint/2010/main" val="232680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18</a:t>
            </a:fld>
            <a:endParaRPr lang="en-US" altLang="zh-CN">
              <a:latin typeface="Calibri" panose="020F0502020204030204" pitchFamily="34" charset="0"/>
            </a:endParaRPr>
          </a:p>
        </p:txBody>
      </p:sp>
    </p:spTree>
    <p:extLst>
      <p:ext uri="{BB962C8B-B14F-4D97-AF65-F5344CB8AC3E}">
        <p14:creationId xmlns:p14="http://schemas.microsoft.com/office/powerpoint/2010/main" val="32903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382924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125547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1179979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300703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177201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潜在的考试点：</a:t>
            </a:r>
            <a:r>
              <a:rPr lang="en-US" altLang="zh-CN" dirty="0"/>
              <a:t>Gossip</a:t>
            </a:r>
            <a:r>
              <a:rPr lang="zh-CN" altLang="en-US"/>
              <a:t>协议的优势分析</a:t>
            </a:r>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318317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286948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4119910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1" y="2296616"/>
            <a:ext cx="9144000" cy="707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4000" b="1" spc="300" dirty="0">
                <a:solidFill>
                  <a:schemeClr val="tx1">
                    <a:lumMod val="65000"/>
                    <a:lumOff val="35000"/>
                  </a:schemeClr>
                </a:solidFill>
                <a:latin typeface="微软雅黑" pitchFamily="34" charset="-122"/>
                <a:ea typeface="微软雅黑" pitchFamily="34" charset="-122"/>
              </a:rPr>
              <a:t>第</a:t>
            </a:r>
            <a:r>
              <a:rPr lang="en-US" altLang="zh-CN" sz="4000" b="1" spc="300" dirty="0">
                <a:solidFill>
                  <a:schemeClr val="tx1">
                    <a:lumMod val="65000"/>
                    <a:lumOff val="35000"/>
                  </a:schemeClr>
                </a:solidFill>
                <a:latin typeface="微软雅黑" pitchFamily="34" charset="-122"/>
                <a:ea typeface="微软雅黑" pitchFamily="34" charset="-122"/>
              </a:rPr>
              <a:t>10</a:t>
            </a:r>
            <a:r>
              <a:rPr lang="zh-CN" altLang="en-US" sz="4000" b="1" spc="300" dirty="0">
                <a:solidFill>
                  <a:schemeClr val="tx1">
                    <a:lumMod val="65000"/>
                    <a:lumOff val="35000"/>
                  </a:schemeClr>
                </a:solidFill>
                <a:latin typeface="微软雅黑" pitchFamily="34" charset="-122"/>
                <a:ea typeface="微软雅黑" pitchFamily="34" charset="-122"/>
              </a:rPr>
              <a:t>讲 </a:t>
            </a:r>
            <a:r>
              <a:rPr lang="en-US" altLang="zh-CN" sz="4000" b="1" spc="300" dirty="0">
                <a:solidFill>
                  <a:schemeClr val="tx1">
                    <a:lumMod val="65000"/>
                    <a:lumOff val="35000"/>
                  </a:schemeClr>
                </a:solidFill>
                <a:latin typeface="微软雅黑" pitchFamily="34" charset="-122"/>
                <a:ea typeface="微软雅黑" pitchFamily="34" charset="-122"/>
              </a:rPr>
              <a:t>Gossip</a:t>
            </a:r>
            <a:r>
              <a:rPr lang="zh-CN" altLang="en-US" sz="4000" b="1" spc="300" dirty="0">
                <a:solidFill>
                  <a:schemeClr val="tx1">
                    <a:lumMod val="65000"/>
                    <a:lumOff val="35000"/>
                  </a:schemeClr>
                </a:solidFill>
                <a:latin typeface="微软雅黑" pitchFamily="34" charset="-122"/>
                <a:ea typeface="微软雅黑" pitchFamily="34" charset="-122"/>
              </a:rPr>
              <a:t>协议与事务提交</a:t>
            </a:r>
          </a:p>
        </p:txBody>
      </p:sp>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协议与事务提交</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85677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en-US" altLang="zh-CN" kern="0" dirty="0">
                <a:solidFill>
                  <a:srgbClr val="FF0000"/>
                </a:solidFill>
                <a:latin typeface="仿宋" panose="02010609060101010101" pitchFamily="49" charset="-122"/>
                <a:ea typeface="仿宋" panose="02010609060101010101" pitchFamily="49" charset="-122"/>
              </a:rPr>
              <a:t>Gossip</a:t>
            </a:r>
            <a:r>
              <a:rPr lang="zh-CN" altLang="en-US" kern="0" dirty="0">
                <a:solidFill>
                  <a:srgbClr val="FF0000"/>
                </a:solidFill>
                <a:latin typeface="仿宋" panose="02010609060101010101" pitchFamily="49" charset="-122"/>
                <a:ea typeface="仿宋" panose="02010609060101010101" pitchFamily="49" charset="-122"/>
              </a:rPr>
              <a:t>协议</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分布式事务提交协议</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1358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数据一致性理论</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CAP</a:t>
            </a:r>
            <a:r>
              <a:rPr lang="zh-CN" altLang="en-US" kern="0" dirty="0">
                <a:solidFill>
                  <a:srgbClr val="003366"/>
                </a:solidFill>
                <a:latin typeface="Arial"/>
                <a:ea typeface="宋体"/>
              </a:rPr>
              <a:t>原则</a:t>
            </a: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CAP</a:t>
            </a:r>
            <a:r>
              <a:rPr lang="zh-CN" altLang="en-US" sz="2400" kern="0" dirty="0">
                <a:solidFill>
                  <a:srgbClr val="003366"/>
                </a:solidFill>
                <a:latin typeface="仿宋" panose="02010609060101010101" pitchFamily="49" charset="-122"/>
                <a:ea typeface="仿宋" panose="02010609060101010101" pitchFamily="49" charset="-122"/>
              </a:rPr>
              <a:t>的三个方面</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一致性（</a:t>
            </a:r>
            <a:r>
              <a:rPr lang="en-US" altLang="zh-CN" sz="2000" kern="0" dirty="0">
                <a:solidFill>
                  <a:srgbClr val="003366"/>
                </a:solidFill>
                <a:latin typeface="仿宋" panose="02010609060101010101" pitchFamily="49" charset="-122"/>
                <a:ea typeface="仿宋" panose="02010609060101010101" pitchFamily="49" charset="-122"/>
              </a:rPr>
              <a:t>Consistency</a:t>
            </a:r>
            <a:r>
              <a:rPr lang="zh-CN" altLang="en-US" sz="2000" kern="0" dirty="0">
                <a:solidFill>
                  <a:srgbClr val="003366"/>
                </a:solidFill>
                <a:latin typeface="仿宋" panose="02010609060101010101" pitchFamily="49" charset="-122"/>
                <a:ea typeface="仿宋" panose="02010609060101010101" pitchFamily="49" charset="-122"/>
              </a:rPr>
              <a:t>）：事务在执行前和执行后，所有数据处于一致状态</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可用性（</a:t>
            </a:r>
            <a:r>
              <a:rPr lang="en-US" altLang="zh-CN" sz="2000" kern="0" dirty="0">
                <a:solidFill>
                  <a:srgbClr val="003366"/>
                </a:solidFill>
                <a:latin typeface="仿宋" panose="02010609060101010101" pitchFamily="49" charset="-122"/>
                <a:ea typeface="仿宋" panose="02010609060101010101" pitchFamily="49" charset="-122"/>
              </a:rPr>
              <a:t>Availability</a:t>
            </a:r>
            <a:r>
              <a:rPr lang="zh-CN" altLang="en-US" sz="2000" kern="0" dirty="0">
                <a:solidFill>
                  <a:srgbClr val="003366"/>
                </a:solidFill>
                <a:latin typeface="仿宋" panose="02010609060101010101" pitchFamily="49" charset="-122"/>
                <a:ea typeface="仿宋" panose="02010609060101010101" pitchFamily="49" charset="-122"/>
              </a:rPr>
              <a:t>）：用户向系统提交请求后，系统能够在可接受的时间内返回结果</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分区容忍性（</a:t>
            </a:r>
            <a:r>
              <a:rPr lang="en-US" altLang="zh-CN" sz="2000" kern="0" dirty="0">
                <a:solidFill>
                  <a:srgbClr val="003366"/>
                </a:solidFill>
                <a:latin typeface="仿宋" panose="02010609060101010101" pitchFamily="49" charset="-122"/>
                <a:ea typeface="仿宋" panose="02010609060101010101" pitchFamily="49" charset="-122"/>
              </a:rPr>
              <a:t>Partition-tolerance</a:t>
            </a:r>
            <a:r>
              <a:rPr lang="zh-CN" altLang="en-US" sz="2000" kern="0" dirty="0">
                <a:solidFill>
                  <a:srgbClr val="003366"/>
                </a:solidFill>
                <a:latin typeface="仿宋" panose="02010609060101010101" pitchFamily="49" charset="-122"/>
                <a:ea typeface="仿宋" panose="02010609060101010101" pitchFamily="49" charset="-122"/>
              </a:rPr>
              <a:t>）：为了应对庞大的数据规模或请求规模，分布式系统会将数据或者任务划分，分区容忍性则是指在存在多个数据分区或数据分区发生变化的情况下，分布式系统仍然能够保证一致性和可用性</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CAP</a:t>
            </a:r>
            <a:r>
              <a:rPr lang="zh-CN" altLang="en-US" sz="2400" kern="0" dirty="0">
                <a:solidFill>
                  <a:srgbClr val="003366"/>
                </a:solidFill>
                <a:latin typeface="仿宋" panose="02010609060101010101" pitchFamily="49" charset="-122"/>
                <a:ea typeface="仿宋" panose="02010609060101010101" pitchFamily="49" charset="-122"/>
              </a:rPr>
              <a:t>原则</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一个分布式系统不可能完全、同时满足以上三个方面</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设计分布式系统需要在以上三个方面权衡取舍</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传统的</a:t>
            </a:r>
            <a:r>
              <a:rPr lang="en-US" altLang="zh-CN" sz="2000" kern="0" dirty="0">
                <a:solidFill>
                  <a:srgbClr val="003366"/>
                </a:solidFill>
                <a:latin typeface="仿宋" panose="02010609060101010101" pitchFamily="49" charset="-122"/>
                <a:ea typeface="仿宋" panose="02010609060101010101" pitchFamily="49" charset="-122"/>
              </a:rPr>
              <a:t>RDBMS</a:t>
            </a:r>
            <a:r>
              <a:rPr lang="zh-CN" altLang="en-US" sz="2000" kern="0" dirty="0">
                <a:solidFill>
                  <a:srgbClr val="003366"/>
                </a:solidFill>
                <a:latin typeface="仿宋" panose="02010609060101010101" pitchFamily="49" charset="-122"/>
                <a:ea typeface="仿宋" panose="02010609060101010101" pitchFamily="49" charset="-122"/>
              </a:rPr>
              <a:t>更强调一致性，</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和</a:t>
            </a:r>
            <a:r>
              <a:rPr lang="en-US" altLang="zh-CN" sz="2000" kern="0" dirty="0">
                <a:solidFill>
                  <a:srgbClr val="003366"/>
                </a:solidFill>
                <a:latin typeface="仿宋" panose="02010609060101010101" pitchFamily="49" charset="-122"/>
                <a:ea typeface="仿宋" panose="02010609060101010101" pitchFamily="49" charset="-122"/>
              </a:rPr>
              <a:t>P</a:t>
            </a:r>
            <a:r>
              <a:rPr lang="zh-CN" altLang="en-US" sz="2000" kern="0" dirty="0">
                <a:solidFill>
                  <a:srgbClr val="003366"/>
                </a:solidFill>
                <a:latin typeface="仿宋" panose="02010609060101010101" pitchFamily="49" charset="-122"/>
                <a:ea typeface="仿宋" panose="02010609060101010101" pitchFamily="49" charset="-122"/>
              </a:rPr>
              <a:t>不是必选</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云计算环境下分区不可避免，其次强调</a:t>
            </a:r>
            <a:r>
              <a:rPr lang="en-US" altLang="zh-CN" sz="2000" kern="0" dirty="0">
                <a:solidFill>
                  <a:srgbClr val="003366"/>
                </a:solidFill>
                <a:latin typeface="仿宋" panose="02010609060101010101" pitchFamily="49" charset="-122"/>
                <a:ea typeface="仿宋" panose="02010609060101010101" pitchFamily="49" charset="-122"/>
              </a:rPr>
              <a:t>A</a:t>
            </a:r>
          </a:p>
          <a:p>
            <a:pPr marL="1657332" lvl="3" indent="-285750" eaLnBrk="1" hangingPunct="1">
              <a:buClr>
                <a:srgbClr val="006666"/>
              </a:buClr>
              <a:buSzPct val="70000"/>
              <a:buFont typeface="Wingdings" panose="05000000000000000000" pitchFamily="2" charset="2"/>
              <a:buChar char="ü"/>
            </a:pPr>
            <a:r>
              <a:rPr lang="zh-CN" altLang="en-US" sz="1600" kern="0" dirty="0">
                <a:solidFill>
                  <a:srgbClr val="003366"/>
                </a:solidFill>
                <a:latin typeface="仿宋" panose="02010609060101010101" pitchFamily="49" charset="-122"/>
                <a:ea typeface="仿宋" panose="02010609060101010101" pitchFamily="49" charset="-122"/>
              </a:rPr>
              <a:t>如果强调</a:t>
            </a:r>
            <a:r>
              <a:rPr lang="en-US" altLang="zh-CN" sz="1600" kern="0" dirty="0">
                <a:solidFill>
                  <a:srgbClr val="003366"/>
                </a:solidFill>
                <a:latin typeface="仿宋" panose="02010609060101010101" pitchFamily="49" charset="-122"/>
                <a:ea typeface="仿宋" panose="02010609060101010101" pitchFamily="49" charset="-122"/>
              </a:rPr>
              <a:t>C</a:t>
            </a:r>
            <a:r>
              <a:rPr lang="zh-CN" altLang="en-US" sz="1600" kern="0" dirty="0">
                <a:solidFill>
                  <a:srgbClr val="003366"/>
                </a:solidFill>
                <a:latin typeface="仿宋" panose="02010609060101010101" pitchFamily="49" charset="-122"/>
                <a:ea typeface="仿宋" panose="02010609060101010101" pitchFamily="49" charset="-122"/>
              </a:rPr>
              <a:t>，则在保证数据强一致的过程中数据可能不能访问</a:t>
            </a:r>
            <a:endParaRPr lang="en-US" altLang="zh-CN" sz="1600" kern="0" dirty="0">
              <a:solidFill>
                <a:srgbClr val="003366"/>
              </a:solidFill>
              <a:latin typeface="仿宋" panose="02010609060101010101" pitchFamily="49" charset="-122"/>
              <a:ea typeface="仿宋" panose="02010609060101010101" pitchFamily="49" charset="-122"/>
            </a:endParaRPr>
          </a:p>
        </p:txBody>
      </p:sp>
      <p:grpSp>
        <p:nvGrpSpPr>
          <p:cNvPr id="7" name="组合 6">
            <a:extLst>
              <a:ext uri="{FF2B5EF4-FFF2-40B4-BE49-F238E27FC236}">
                <a16:creationId xmlns:a16="http://schemas.microsoft.com/office/drawing/2014/main" id="{31E87B6F-E5A9-4841-AD96-2A57C484679B}"/>
              </a:ext>
            </a:extLst>
          </p:cNvPr>
          <p:cNvGrpSpPr/>
          <p:nvPr/>
        </p:nvGrpSpPr>
        <p:grpSpPr>
          <a:xfrm>
            <a:off x="7091363" y="4638675"/>
            <a:ext cx="1981200" cy="1930400"/>
            <a:chOff x="3353086" y="4539580"/>
            <a:chExt cx="1981200" cy="1930400"/>
          </a:xfrm>
        </p:grpSpPr>
        <p:graphicFrame>
          <p:nvGraphicFramePr>
            <p:cNvPr id="8" name="Object 9">
              <a:extLst>
                <a:ext uri="{FF2B5EF4-FFF2-40B4-BE49-F238E27FC236}">
                  <a16:creationId xmlns:a16="http://schemas.microsoft.com/office/drawing/2014/main" id="{255D4ED2-773B-4D5B-B67E-487652F82B87}"/>
                </a:ext>
              </a:extLst>
            </p:cNvPr>
            <p:cNvGraphicFramePr>
              <a:graphicFrameLocks noChangeAspect="1"/>
            </p:cNvGraphicFramePr>
            <p:nvPr>
              <p:extLst>
                <p:ext uri="{D42A27DB-BD31-4B8C-83A1-F6EECF244321}">
                  <p14:modId xmlns:p14="http://schemas.microsoft.com/office/powerpoint/2010/main" val="2236586829"/>
                </p:ext>
              </p:extLst>
            </p:nvPr>
          </p:nvGraphicFramePr>
          <p:xfrm>
            <a:off x="3353086" y="4539580"/>
            <a:ext cx="1981200" cy="1930400"/>
          </p:xfrm>
          <a:graphic>
            <a:graphicData uri="http://schemas.openxmlformats.org/presentationml/2006/ole">
              <mc:AlternateContent xmlns:mc="http://schemas.openxmlformats.org/markup-compatibility/2006">
                <mc:Choice xmlns:v="urn:schemas-microsoft-com:vml" Requires="v">
                  <p:oleObj spid="_x0000_s2108" name="Visio" r:id="rId5" imgW="2740848" imgH="2740762" progId="Visio.Drawing.11">
                    <p:embed/>
                  </p:oleObj>
                </mc:Choice>
                <mc:Fallback>
                  <p:oleObj name="Visio" r:id="rId5" imgW="2740848" imgH="2740762" progId="Visio.Drawing.11">
                    <p:embed/>
                    <p:pic>
                      <p:nvPicPr>
                        <p:cNvPr id="11268" name="Object 9">
                          <a:extLst>
                            <a:ext uri="{FF2B5EF4-FFF2-40B4-BE49-F238E27FC236}">
                              <a16:creationId xmlns:a16="http://schemas.microsoft.com/office/drawing/2014/main" id="{84043B00-D8A4-4F73-BF4A-D5C460071E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3086" y="4539580"/>
                          <a:ext cx="19812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2">
              <a:extLst>
                <a:ext uri="{FF2B5EF4-FFF2-40B4-BE49-F238E27FC236}">
                  <a16:creationId xmlns:a16="http://schemas.microsoft.com/office/drawing/2014/main" id="{71E60CD9-8651-4094-93FD-7B3829220C44}"/>
                </a:ext>
              </a:extLst>
            </p:cNvPr>
            <p:cNvSpPr txBox="1">
              <a:spLocks noChangeArrowheads="1"/>
            </p:cNvSpPr>
            <p:nvPr/>
          </p:nvSpPr>
          <p:spPr bwMode="auto">
            <a:xfrm>
              <a:off x="3581400" y="5149850"/>
              <a:ext cx="60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dirty="0">
                  <a:solidFill>
                    <a:srgbClr val="FF0000"/>
                  </a:solidFill>
                  <a:cs typeface="Arial" panose="020B0604020202020204" pitchFamily="34" charset="0"/>
                </a:rPr>
                <a:t>C</a:t>
              </a:r>
            </a:p>
          </p:txBody>
        </p:sp>
        <p:sp>
          <p:nvSpPr>
            <p:cNvPr id="10" name="TextBox 6">
              <a:extLst>
                <a:ext uri="{FF2B5EF4-FFF2-40B4-BE49-F238E27FC236}">
                  <a16:creationId xmlns:a16="http://schemas.microsoft.com/office/drawing/2014/main" id="{8F3C3536-E4DF-4E4D-86F2-3766C14A16E3}"/>
                </a:ext>
              </a:extLst>
            </p:cNvPr>
            <p:cNvSpPr txBox="1">
              <a:spLocks noChangeArrowheads="1"/>
            </p:cNvSpPr>
            <p:nvPr/>
          </p:nvSpPr>
          <p:spPr bwMode="auto">
            <a:xfrm>
              <a:off x="4343400" y="4732338"/>
              <a:ext cx="60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dirty="0">
                  <a:solidFill>
                    <a:srgbClr val="FF0000"/>
                  </a:solidFill>
                  <a:cs typeface="Arial" panose="020B0604020202020204" pitchFamily="34" charset="0"/>
                </a:rPr>
                <a:t>A</a:t>
              </a:r>
            </a:p>
          </p:txBody>
        </p:sp>
        <p:sp>
          <p:nvSpPr>
            <p:cNvPr id="11" name="TextBox 7">
              <a:extLst>
                <a:ext uri="{FF2B5EF4-FFF2-40B4-BE49-F238E27FC236}">
                  <a16:creationId xmlns:a16="http://schemas.microsoft.com/office/drawing/2014/main" id="{FEADC8F3-DBDD-41BF-AD1B-2C179A1BB5BF}"/>
                </a:ext>
              </a:extLst>
            </p:cNvPr>
            <p:cNvSpPr txBox="1">
              <a:spLocks noChangeArrowheads="1"/>
            </p:cNvSpPr>
            <p:nvPr/>
          </p:nvSpPr>
          <p:spPr bwMode="auto">
            <a:xfrm>
              <a:off x="4381500" y="5626100"/>
              <a:ext cx="60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0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rgbClr val="FF0000"/>
                  </a:solidFill>
                  <a:cs typeface="Arial" panose="020B0604020202020204" pitchFamily="34" charset="0"/>
                </a:rPr>
                <a:t>P</a:t>
              </a:r>
            </a:p>
          </p:txBody>
        </p:sp>
      </p:grpSp>
    </p:spTree>
    <p:extLst>
      <p:ext uri="{BB962C8B-B14F-4D97-AF65-F5344CB8AC3E}">
        <p14:creationId xmlns:p14="http://schemas.microsoft.com/office/powerpoint/2010/main" val="409869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数据一致性理论</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强一致性</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强一致性的表现</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修改数据执行成功后，后续的所有访问都能看到所有最新的数据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强一致性的四个特性（</a:t>
            </a:r>
            <a:r>
              <a:rPr lang="en-US" altLang="zh-CN" sz="2400" kern="0" dirty="0">
                <a:solidFill>
                  <a:srgbClr val="003366"/>
                </a:solidFill>
                <a:latin typeface="仿宋" panose="02010609060101010101" pitchFamily="49" charset="-122"/>
                <a:ea typeface="仿宋" panose="02010609060101010101" pitchFamily="49" charset="-122"/>
              </a:rPr>
              <a:t>ACID</a:t>
            </a:r>
            <a:r>
              <a:rPr lang="zh-CN" altLang="en-US" sz="2400" kern="0" dirty="0">
                <a:solidFill>
                  <a:srgbClr val="003366"/>
                </a:solidFill>
                <a:latin typeface="仿宋" panose="02010609060101010101" pitchFamily="49" charset="-122"/>
                <a:ea typeface="仿宋" panose="02010609060101010101" pitchFamily="49" charset="-122"/>
              </a:rPr>
              <a:t>）</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原子性：一个事务中的所有修改作为一个整体执行，要么都修改（事务执行成功），要么都不修改（事务执行失败）</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一致性：数据的完整性不因事务的执行而发生改变，在事务执行前后，数据保持一致（一致性的定义是跟应用相关的）</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隔离性：多个事务之间互不干扰，一个事务不能看到另一个事务的中间结果</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持久性：一旦事务提交成功，该事务对应的数据就持久保存下来</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保证强一致性的方法</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在单节点上，一般通过两阶段加锁、多版本控制、日志和恢复机制保证</a:t>
            </a:r>
            <a:r>
              <a:rPr lang="en-US" altLang="zh-CN" sz="2000" kern="0" dirty="0">
                <a:solidFill>
                  <a:srgbClr val="003366"/>
                </a:solidFill>
                <a:latin typeface="仿宋" panose="02010609060101010101" pitchFamily="49" charset="-122"/>
                <a:ea typeface="仿宋" panose="02010609060101010101" pitchFamily="49" charset="-122"/>
              </a:rPr>
              <a:t>ACID</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在分布式系统中，一般通过两阶段提交保证</a:t>
            </a:r>
            <a:r>
              <a:rPr lang="en-US" altLang="zh-CN" sz="2000" kern="0" dirty="0">
                <a:solidFill>
                  <a:srgbClr val="003366"/>
                </a:solidFill>
                <a:latin typeface="仿宋" panose="02010609060101010101" pitchFamily="49" charset="-122"/>
                <a:ea typeface="仿宋" panose="02010609060101010101" pitchFamily="49" charset="-122"/>
              </a:rPr>
              <a:t>ACID</a:t>
            </a:r>
          </a:p>
        </p:txBody>
      </p:sp>
    </p:spTree>
    <p:extLst>
      <p:ext uri="{BB962C8B-B14F-4D97-AF65-F5344CB8AC3E}">
        <p14:creationId xmlns:p14="http://schemas.microsoft.com/office/powerpoint/2010/main" val="421934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数据一致性理论</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弱一致性</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弱一致性的表现</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一个数据被修改后，后续的访问不保证能得到最新的数据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最终一致性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最终一致性是弱一致性的一种特例</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系统不保证在任意时刻都是一致的，但是随着时间推移，最终会到达一致的状态</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最终一致性的三个属性（</a:t>
            </a:r>
            <a:r>
              <a:rPr lang="en-US" altLang="zh-CN" sz="2400" kern="0" dirty="0">
                <a:solidFill>
                  <a:srgbClr val="003366"/>
                </a:solidFill>
                <a:latin typeface="仿宋" panose="02010609060101010101" pitchFamily="49" charset="-122"/>
                <a:ea typeface="仿宋" panose="02010609060101010101" pitchFamily="49" charset="-122"/>
              </a:rPr>
              <a:t>BASE</a:t>
            </a:r>
            <a:r>
              <a:rPr lang="zh-CN" altLang="en-US" sz="2400" kern="0" dirty="0">
                <a:solidFill>
                  <a:srgbClr val="003366"/>
                </a:solidFill>
                <a:latin typeface="仿宋" panose="02010609060101010101" pitchFamily="49" charset="-122"/>
                <a:ea typeface="仿宋" panose="02010609060101010101" pitchFamily="49" charset="-122"/>
              </a:rPr>
              <a:t>）</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基本可用（</a:t>
            </a:r>
            <a:r>
              <a:rPr lang="en-US" altLang="zh-CN" sz="2000" kern="0" dirty="0">
                <a:solidFill>
                  <a:srgbClr val="003366"/>
                </a:solidFill>
                <a:latin typeface="仿宋" panose="02010609060101010101" pitchFamily="49" charset="-122"/>
                <a:ea typeface="仿宋" panose="02010609060101010101" pitchFamily="49" charset="-122"/>
              </a:rPr>
              <a:t>Basically available</a:t>
            </a:r>
            <a:r>
              <a:rPr lang="zh-CN" altLang="en-US" sz="2000" kern="0" dirty="0">
                <a:solidFill>
                  <a:srgbClr val="003366"/>
                </a:solidFill>
                <a:latin typeface="仿宋" panose="02010609060101010101" pitchFamily="49" charset="-122"/>
                <a:ea typeface="仿宋" panose="02010609060101010101" pitchFamily="49" charset="-122"/>
              </a:rPr>
              <a:t>）允许分布式系统在出现故障的时候损失系统的部分可用性，例如降低性能或关闭部分功能</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弱状态（</a:t>
            </a:r>
            <a:r>
              <a:rPr lang="en-US" altLang="zh-CN" sz="2000" kern="0" dirty="0">
                <a:solidFill>
                  <a:srgbClr val="003366"/>
                </a:solidFill>
                <a:latin typeface="仿宋" panose="02010609060101010101" pitchFamily="49" charset="-122"/>
                <a:ea typeface="仿宋" panose="02010609060101010101" pitchFamily="49" charset="-122"/>
              </a:rPr>
              <a:t>Soft-state</a:t>
            </a:r>
            <a:r>
              <a:rPr lang="zh-CN" altLang="en-US" sz="2000" kern="0" dirty="0">
                <a:solidFill>
                  <a:srgbClr val="003366"/>
                </a:solidFill>
                <a:latin typeface="仿宋" panose="02010609060101010101" pitchFamily="49" charset="-122"/>
                <a:ea typeface="仿宋" panose="02010609060101010101" pitchFamily="49" charset="-122"/>
              </a:rPr>
              <a:t>）也成为软状态，它允许数据存在中间状态，但该中间状态不影响系统的整体可用性，例如，不同数据副本之间的数据同步可以有延迟，而不影响系统使用</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最终一致性（</a:t>
            </a:r>
            <a:r>
              <a:rPr lang="en-US" altLang="zh-CN" sz="2000" kern="0" dirty="0">
                <a:solidFill>
                  <a:srgbClr val="003366"/>
                </a:solidFill>
                <a:latin typeface="仿宋" panose="02010609060101010101" pitchFamily="49" charset="-122"/>
                <a:ea typeface="仿宋" panose="02010609060101010101" pitchFamily="49" charset="-122"/>
              </a:rPr>
              <a:t>Eventually consistent</a:t>
            </a:r>
            <a:r>
              <a:rPr lang="zh-CN" altLang="en-US" sz="2000" kern="0" dirty="0">
                <a:solidFill>
                  <a:srgbClr val="003366"/>
                </a:solidFill>
                <a:latin typeface="仿宋" panose="02010609060101010101" pitchFamily="49" charset="-122"/>
                <a:ea typeface="仿宋" panose="02010609060101010101" pitchFamily="49" charset="-122"/>
              </a:rPr>
              <a:t>），系统经过一个“不一致窗口”后最终达到一致的状态</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4559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分布式事务</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两阶段提交</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单节点上的事务一致性保证机制</a:t>
            </a:r>
            <a:r>
              <a:rPr lang="en-US" altLang="zh-CN" kern="0" dirty="0">
                <a:solidFill>
                  <a:srgbClr val="003366"/>
                </a:solidFill>
                <a:latin typeface="Arial"/>
                <a:ea typeface="宋体"/>
              </a:rPr>
              <a:t>——</a:t>
            </a:r>
            <a:r>
              <a:rPr lang="zh-CN" altLang="en-US" kern="0" dirty="0">
                <a:solidFill>
                  <a:srgbClr val="003366"/>
                </a:solidFill>
                <a:latin typeface="Arial"/>
                <a:ea typeface="宋体"/>
              </a:rPr>
              <a:t>日志</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所有更新操作以日志的形式顺序保存在本地的持久存储设备中，事务结束时将日志提交到“数据库”中</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日志具有持久性，可回滚，在发生节点故障时能保证一致性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分布式系统中保证事务一致性的挑战</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每个节点可以通过日志保证本地的一致性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相互独立的节点不知道彼此的情况，节点间一致性难以保证</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两阶段提交协议</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通过一个协调者在多个参与者之间协调，统一事务提交过程</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分两个阶段</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准备阶段：事务协调者给每个参与者发送</a:t>
            </a:r>
            <a:r>
              <a:rPr lang="en-US" altLang="zh-CN" sz="2000" kern="0" dirty="0">
                <a:solidFill>
                  <a:srgbClr val="003366"/>
                </a:solidFill>
                <a:latin typeface="仿宋" panose="02010609060101010101" pitchFamily="49" charset="-122"/>
                <a:ea typeface="仿宋" panose="02010609060101010101" pitchFamily="49" charset="-122"/>
              </a:rPr>
              <a:t>Prepare</a:t>
            </a:r>
            <a:r>
              <a:rPr lang="zh-CN" altLang="en-US" sz="2000" kern="0" dirty="0">
                <a:solidFill>
                  <a:srgbClr val="003366"/>
                </a:solidFill>
                <a:latin typeface="仿宋" panose="02010609060101010101" pitchFamily="49" charset="-122"/>
                <a:ea typeface="仿宋" panose="02010609060101010101" pitchFamily="49" charset="-122"/>
              </a:rPr>
              <a:t>消息，每个参与者要么直接返回失败，要么在本地执行事务，写本地的</a:t>
            </a:r>
            <a:r>
              <a:rPr lang="en-US" altLang="zh-CN" sz="2000" kern="0" dirty="0">
                <a:solidFill>
                  <a:srgbClr val="003366"/>
                </a:solidFill>
                <a:latin typeface="仿宋" panose="02010609060101010101" pitchFamily="49" charset="-122"/>
                <a:ea typeface="仿宋" panose="02010609060101010101" pitchFamily="49" charset="-122"/>
              </a:rPr>
              <a:t>redo</a:t>
            </a:r>
            <a:r>
              <a:rPr lang="zh-CN" altLang="en-US" sz="2000" kern="0" dirty="0">
                <a:solidFill>
                  <a:srgbClr val="003366"/>
                </a:solidFill>
                <a:latin typeface="仿宋" panose="02010609060101010101" pitchFamily="49" charset="-122"/>
                <a:ea typeface="仿宋" panose="02010609060101010101" pitchFamily="49" charset="-122"/>
              </a:rPr>
              <a:t>和</a:t>
            </a:r>
            <a:r>
              <a:rPr lang="en-US" altLang="zh-CN" sz="2000" kern="0" dirty="0">
                <a:solidFill>
                  <a:srgbClr val="003366"/>
                </a:solidFill>
                <a:latin typeface="仿宋" panose="02010609060101010101" pitchFamily="49" charset="-122"/>
                <a:ea typeface="仿宋" panose="02010609060101010101" pitchFamily="49" charset="-122"/>
              </a:rPr>
              <a:t>undo</a:t>
            </a:r>
            <a:r>
              <a:rPr lang="zh-CN" altLang="en-US" sz="2000" kern="0" dirty="0">
                <a:solidFill>
                  <a:srgbClr val="003366"/>
                </a:solidFill>
                <a:latin typeface="仿宋" panose="02010609060101010101" pitchFamily="49" charset="-122"/>
                <a:ea typeface="仿宋" panose="02010609060101010101" pitchFamily="49" charset="-122"/>
              </a:rPr>
              <a:t>日志，但不提交</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提交阶段：若协调者收到失败消息或消息超时，给每个参与者发送回滚消息；否则，发送提交</a:t>
            </a:r>
            <a:r>
              <a:rPr lang="en-US" altLang="zh-CN" sz="2000" kern="0" dirty="0">
                <a:solidFill>
                  <a:srgbClr val="003366"/>
                </a:solidFill>
                <a:latin typeface="仿宋" panose="02010609060101010101" pitchFamily="49" charset="-122"/>
                <a:ea typeface="仿宋" panose="02010609060101010101" pitchFamily="49" charset="-122"/>
              </a:rPr>
              <a:t>(Commit)</a:t>
            </a:r>
            <a:r>
              <a:rPr lang="zh-CN" altLang="en-US" sz="2000" kern="0" dirty="0">
                <a:solidFill>
                  <a:srgbClr val="003366"/>
                </a:solidFill>
                <a:latin typeface="仿宋" panose="02010609060101010101" pitchFamily="49" charset="-122"/>
                <a:ea typeface="仿宋" panose="02010609060101010101" pitchFamily="49" charset="-122"/>
              </a:rPr>
              <a:t>消息</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9768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分布式事务</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两阶段提交</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两阶段提交协议</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左图：成功提交</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右图：事务提交失败</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两阶段提交协议的缺陷</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同步阻塞：协调者和参与者之间同步，阻塞资源访问</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单点故障：协调者是单点故障源</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数据不一致：第二阶段，某个参与者故障可能导致不一致</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pic>
        <p:nvPicPr>
          <p:cNvPr id="2" name="图片 1">
            <a:extLst>
              <a:ext uri="{FF2B5EF4-FFF2-40B4-BE49-F238E27FC236}">
                <a16:creationId xmlns:a16="http://schemas.microsoft.com/office/drawing/2014/main" id="{071C4374-A7EA-44D0-8CCF-8D2E454F5048}"/>
              </a:ext>
            </a:extLst>
          </p:cNvPr>
          <p:cNvPicPr>
            <a:picLocks noChangeAspect="1"/>
          </p:cNvPicPr>
          <p:nvPr/>
        </p:nvPicPr>
        <p:blipFill>
          <a:blip r:embed="rId4"/>
          <a:stretch>
            <a:fillRect/>
          </a:stretch>
        </p:blipFill>
        <p:spPr>
          <a:xfrm>
            <a:off x="251520" y="2284120"/>
            <a:ext cx="4160922" cy="2513032"/>
          </a:xfrm>
          <a:prstGeom prst="rect">
            <a:avLst/>
          </a:prstGeom>
        </p:spPr>
      </p:pic>
      <p:pic>
        <p:nvPicPr>
          <p:cNvPr id="3" name="图片 2">
            <a:extLst>
              <a:ext uri="{FF2B5EF4-FFF2-40B4-BE49-F238E27FC236}">
                <a16:creationId xmlns:a16="http://schemas.microsoft.com/office/drawing/2014/main" id="{8D887AF8-BFDD-4646-B475-DDF0B7176BC2}"/>
              </a:ext>
            </a:extLst>
          </p:cNvPr>
          <p:cNvPicPr>
            <a:picLocks noChangeAspect="1"/>
          </p:cNvPicPr>
          <p:nvPr/>
        </p:nvPicPr>
        <p:blipFill>
          <a:blip r:embed="rId5"/>
          <a:stretch>
            <a:fillRect/>
          </a:stretch>
        </p:blipFill>
        <p:spPr>
          <a:xfrm>
            <a:off x="4932040" y="2339466"/>
            <a:ext cx="3945996" cy="2529694"/>
          </a:xfrm>
          <a:prstGeom prst="rect">
            <a:avLst/>
          </a:prstGeom>
        </p:spPr>
      </p:pic>
    </p:spTree>
    <p:extLst>
      <p:ext uri="{BB962C8B-B14F-4D97-AF65-F5344CB8AC3E}">
        <p14:creationId xmlns:p14="http://schemas.microsoft.com/office/powerpoint/2010/main" val="1038776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分布式事务</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三阶段提交</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三阶段提交对两阶段提交的改进</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引入超时机制：同时在协调者和参与者中都引入超时机制</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将两阶段提交协议的第一阶段分为两个阶段：</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三阶段提交协议</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CanCommit</a:t>
            </a:r>
            <a:r>
              <a:rPr lang="zh-CN" altLang="en-US" sz="2400" kern="0" dirty="0">
                <a:solidFill>
                  <a:srgbClr val="003366"/>
                </a:solidFill>
                <a:latin typeface="仿宋" panose="02010609060101010101" pitchFamily="49" charset="-122"/>
                <a:ea typeface="仿宋" panose="02010609060101010101" pitchFamily="49" charset="-122"/>
              </a:rPr>
              <a:t>阶段</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协调者向参与者发送</a:t>
            </a:r>
            <a:r>
              <a:rPr lang="en-US" altLang="zh-CN" sz="2000" kern="0" dirty="0">
                <a:solidFill>
                  <a:srgbClr val="003366"/>
                </a:solidFill>
                <a:latin typeface="仿宋" panose="02010609060101010101" pitchFamily="49" charset="-122"/>
                <a:ea typeface="仿宋" panose="02010609060101010101" pitchFamily="49" charset="-122"/>
              </a:rPr>
              <a:t>commit</a:t>
            </a:r>
            <a:r>
              <a:rPr lang="zh-CN" altLang="en-US" sz="2000" kern="0" dirty="0">
                <a:solidFill>
                  <a:srgbClr val="003366"/>
                </a:solidFill>
                <a:latin typeface="仿宋" panose="02010609060101010101" pitchFamily="49" charset="-122"/>
                <a:ea typeface="仿宋" panose="02010609060101010101" pitchFamily="49" charset="-122"/>
              </a:rPr>
              <a:t>请求，参与者如果可以提交就返回</a:t>
            </a:r>
            <a:r>
              <a:rPr lang="en-US" altLang="zh-CN" sz="2000" kern="0" dirty="0">
                <a:solidFill>
                  <a:srgbClr val="003366"/>
                </a:solidFill>
                <a:latin typeface="仿宋" panose="02010609060101010101" pitchFamily="49" charset="-122"/>
                <a:ea typeface="仿宋" panose="02010609060101010101" pitchFamily="49" charset="-122"/>
              </a:rPr>
              <a:t>Yes</a:t>
            </a:r>
            <a:r>
              <a:rPr lang="zh-CN" altLang="en-US" sz="2000" kern="0" dirty="0">
                <a:solidFill>
                  <a:srgbClr val="003366"/>
                </a:solidFill>
                <a:latin typeface="仿宋" panose="02010609060101010101" pitchFamily="49" charset="-122"/>
                <a:ea typeface="仿宋" panose="02010609060101010101" pitchFamily="49" charset="-122"/>
              </a:rPr>
              <a:t>，否则返回</a:t>
            </a:r>
            <a:r>
              <a:rPr lang="en-US" altLang="zh-CN" sz="2000" kern="0" dirty="0">
                <a:solidFill>
                  <a:srgbClr val="003366"/>
                </a:solidFill>
                <a:latin typeface="仿宋" panose="02010609060101010101" pitchFamily="49" charset="-122"/>
                <a:ea typeface="仿宋" panose="02010609060101010101" pitchFamily="49" charset="-122"/>
              </a:rPr>
              <a:t>No</a:t>
            </a: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PreCommit</a:t>
            </a:r>
            <a:r>
              <a:rPr lang="zh-CN" altLang="en-US" sz="2400" kern="0" dirty="0">
                <a:solidFill>
                  <a:srgbClr val="003366"/>
                </a:solidFill>
                <a:latin typeface="仿宋" panose="02010609060101010101" pitchFamily="49" charset="-122"/>
                <a:ea typeface="仿宋" panose="02010609060101010101" pitchFamily="49" charset="-122"/>
              </a:rPr>
              <a:t>阶段，如果分布式事务可以</a:t>
            </a:r>
            <a:r>
              <a:rPr lang="en-US" altLang="zh-CN" sz="2400" kern="0" dirty="0">
                <a:solidFill>
                  <a:srgbClr val="003366"/>
                </a:solidFill>
                <a:latin typeface="仿宋" panose="02010609060101010101" pitchFamily="49" charset="-122"/>
                <a:ea typeface="仿宋" panose="02010609060101010101" pitchFamily="49" charset="-122"/>
              </a:rPr>
              <a:t>commit</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协调者向参与者发送</a:t>
            </a:r>
            <a:r>
              <a:rPr lang="en-US" altLang="zh-CN" sz="2000" kern="0" dirty="0" err="1">
                <a:solidFill>
                  <a:srgbClr val="003366"/>
                </a:solidFill>
                <a:latin typeface="仿宋" panose="02010609060101010101" pitchFamily="49" charset="-122"/>
                <a:ea typeface="仿宋" panose="02010609060101010101" pitchFamily="49" charset="-122"/>
              </a:rPr>
              <a:t>PreCommit</a:t>
            </a:r>
            <a:r>
              <a:rPr lang="zh-CN" altLang="en-US" sz="2000" kern="0" dirty="0">
                <a:solidFill>
                  <a:srgbClr val="003366"/>
                </a:solidFill>
                <a:latin typeface="仿宋" panose="02010609060101010101" pitchFamily="49" charset="-122"/>
                <a:ea typeface="仿宋" panose="02010609060101010101" pitchFamily="49" charset="-122"/>
              </a:rPr>
              <a:t>请求，并进入</a:t>
            </a:r>
            <a:r>
              <a:rPr lang="en-US" altLang="zh-CN" sz="2000" kern="0" dirty="0">
                <a:solidFill>
                  <a:srgbClr val="003366"/>
                </a:solidFill>
                <a:latin typeface="仿宋" panose="02010609060101010101" pitchFamily="49" charset="-122"/>
                <a:ea typeface="仿宋" panose="02010609060101010101" pitchFamily="49" charset="-122"/>
              </a:rPr>
              <a:t>Prepared</a:t>
            </a:r>
            <a:r>
              <a:rPr lang="zh-CN" altLang="en-US" sz="2000" kern="0" dirty="0">
                <a:solidFill>
                  <a:srgbClr val="003366"/>
                </a:solidFill>
                <a:latin typeface="仿宋" panose="02010609060101010101" pitchFamily="49" charset="-122"/>
                <a:ea typeface="仿宋" panose="02010609060101010101" pitchFamily="49" charset="-122"/>
              </a:rPr>
              <a:t>阶段</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参与者接收到</a:t>
            </a:r>
            <a:r>
              <a:rPr lang="en-US" altLang="zh-CN" sz="2000" kern="0" dirty="0" err="1">
                <a:solidFill>
                  <a:srgbClr val="003366"/>
                </a:solidFill>
                <a:latin typeface="仿宋" panose="02010609060101010101" pitchFamily="49" charset="-122"/>
                <a:ea typeface="仿宋" panose="02010609060101010101" pitchFamily="49" charset="-122"/>
              </a:rPr>
              <a:t>PreCommit</a:t>
            </a:r>
            <a:r>
              <a:rPr lang="zh-CN" altLang="en-US" sz="2000" kern="0" dirty="0">
                <a:solidFill>
                  <a:srgbClr val="003366"/>
                </a:solidFill>
                <a:latin typeface="仿宋" panose="02010609060101010101" pitchFamily="49" charset="-122"/>
                <a:ea typeface="仿宋" panose="02010609060101010101" pitchFamily="49" charset="-122"/>
              </a:rPr>
              <a:t>请求后，会执行事务操作，并将</a:t>
            </a:r>
            <a:r>
              <a:rPr lang="en-US" altLang="zh-CN" sz="2000" kern="0" dirty="0">
                <a:solidFill>
                  <a:srgbClr val="003366"/>
                </a:solidFill>
                <a:latin typeface="仿宋" panose="02010609060101010101" pitchFamily="49" charset="-122"/>
                <a:ea typeface="仿宋" panose="02010609060101010101" pitchFamily="49" charset="-122"/>
              </a:rPr>
              <a:t>undo</a:t>
            </a:r>
            <a:r>
              <a:rPr lang="zh-CN" altLang="en-US" sz="2000" kern="0" dirty="0">
                <a:solidFill>
                  <a:srgbClr val="003366"/>
                </a:solidFill>
                <a:latin typeface="仿宋" panose="02010609060101010101" pitchFamily="49" charset="-122"/>
                <a:ea typeface="仿宋" panose="02010609060101010101" pitchFamily="49" charset="-122"/>
              </a:rPr>
              <a:t>和</a:t>
            </a:r>
            <a:r>
              <a:rPr lang="en-US" altLang="zh-CN" sz="2000" kern="0" dirty="0">
                <a:solidFill>
                  <a:srgbClr val="003366"/>
                </a:solidFill>
                <a:latin typeface="仿宋" panose="02010609060101010101" pitchFamily="49" charset="-122"/>
                <a:ea typeface="仿宋" panose="02010609060101010101" pitchFamily="49" charset="-122"/>
              </a:rPr>
              <a:t>redo</a:t>
            </a:r>
            <a:r>
              <a:rPr lang="zh-CN" altLang="en-US" sz="2000" kern="0" dirty="0">
                <a:solidFill>
                  <a:srgbClr val="003366"/>
                </a:solidFill>
                <a:latin typeface="仿宋" panose="02010609060101010101" pitchFamily="49" charset="-122"/>
                <a:ea typeface="仿宋" panose="02010609060101010101" pitchFamily="49" charset="-122"/>
              </a:rPr>
              <a:t>信息记录到事务日志中</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如果参与者成功的执行了事务操作，则返回</a:t>
            </a:r>
            <a:r>
              <a:rPr lang="en-US" altLang="zh-CN" sz="2000" kern="0" dirty="0">
                <a:solidFill>
                  <a:srgbClr val="003366"/>
                </a:solidFill>
                <a:latin typeface="仿宋" panose="02010609060101010101" pitchFamily="49" charset="-122"/>
                <a:ea typeface="仿宋" panose="02010609060101010101" pitchFamily="49" charset="-122"/>
              </a:rPr>
              <a:t>ACK</a:t>
            </a:r>
            <a:r>
              <a:rPr lang="zh-CN" altLang="en-US" sz="2000" kern="0" dirty="0">
                <a:solidFill>
                  <a:srgbClr val="003366"/>
                </a:solidFill>
                <a:latin typeface="仿宋" panose="02010609060101010101" pitchFamily="49" charset="-122"/>
                <a:ea typeface="仿宋" panose="02010609060101010101" pitchFamily="49" charset="-122"/>
              </a:rPr>
              <a:t>，开始等待最终指令</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DoCommit</a:t>
            </a:r>
            <a:r>
              <a:rPr lang="zh-CN" altLang="en-US" sz="2400" kern="0" dirty="0">
                <a:solidFill>
                  <a:srgbClr val="003366"/>
                </a:solidFill>
                <a:latin typeface="仿宋" panose="02010609060101010101" pitchFamily="49" charset="-122"/>
                <a:ea typeface="仿宋" panose="02010609060101010101" pitchFamily="49" charset="-122"/>
              </a:rPr>
              <a:t>阶段</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协调接收到参与者发送的</a:t>
            </a:r>
            <a:r>
              <a:rPr lang="en-US" altLang="zh-CN" sz="2000" kern="0" dirty="0">
                <a:solidFill>
                  <a:srgbClr val="003366"/>
                </a:solidFill>
                <a:latin typeface="仿宋" panose="02010609060101010101" pitchFamily="49" charset="-122"/>
                <a:ea typeface="仿宋" panose="02010609060101010101" pitchFamily="49" charset="-122"/>
              </a:rPr>
              <a:t>ACK</a:t>
            </a:r>
            <a:r>
              <a:rPr lang="zh-CN" altLang="en-US" sz="2000" kern="0" dirty="0">
                <a:solidFill>
                  <a:srgbClr val="003366"/>
                </a:solidFill>
                <a:latin typeface="仿宋" panose="02010609060101010101" pitchFamily="49" charset="-122"/>
                <a:ea typeface="仿宋" panose="02010609060101010101" pitchFamily="49" charset="-122"/>
              </a:rPr>
              <a:t>，将从预提交状态进入到提交状态，并向所有参与者发送</a:t>
            </a:r>
            <a:r>
              <a:rPr lang="en-US" altLang="zh-CN" sz="2000" kern="0" dirty="0" err="1">
                <a:solidFill>
                  <a:srgbClr val="003366"/>
                </a:solidFill>
                <a:latin typeface="仿宋" panose="02010609060101010101" pitchFamily="49" charset="-122"/>
                <a:ea typeface="仿宋" panose="02010609060101010101" pitchFamily="49" charset="-122"/>
              </a:rPr>
              <a:t>DoCommit</a:t>
            </a:r>
            <a:r>
              <a:rPr lang="zh-CN" altLang="en-US" sz="2000" kern="0" dirty="0">
                <a:solidFill>
                  <a:srgbClr val="003366"/>
                </a:solidFill>
                <a:latin typeface="仿宋" panose="02010609060101010101" pitchFamily="49" charset="-122"/>
                <a:ea typeface="仿宋" panose="02010609060101010101" pitchFamily="49" charset="-122"/>
              </a:rPr>
              <a:t>请求；否则，撤销事务</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8294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分布式事务</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三阶段提交</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三阶段提交与两阶段提交的本质区别</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事务在执行之后、提交之前，相关的数据被锁定，不能被其它事务访问。因此，执行之后应该尽快提交</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对于两阶段提交协议，在“准备阶段”事务已经执行，在“提交阶段”才执行提交，在此之间可能发生协调者故障、或者网络延迟、或者其它参与者拒绝提交，在以上任何情况下，某个参与者上已经执行的事务不知道是否应该提交，所以只能不提交，处于阻塞状态</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对于三阶段提交协议，“事务已执行”和“事务未提交”的界限处于第二和第三阶段之间，由于在第一阶段已经达成共识，此时事务大概率是可以提交的。如果参与者迟迟未收到</a:t>
            </a:r>
            <a:r>
              <a:rPr lang="en-US" altLang="zh-CN" sz="2400" kern="0" dirty="0" err="1">
                <a:solidFill>
                  <a:srgbClr val="003366"/>
                </a:solidFill>
                <a:latin typeface="仿宋" panose="02010609060101010101" pitchFamily="49" charset="-122"/>
                <a:ea typeface="仿宋" panose="02010609060101010101" pitchFamily="49" charset="-122"/>
              </a:rPr>
              <a:t>DoCommit</a:t>
            </a:r>
            <a:r>
              <a:rPr lang="zh-CN" altLang="en-US" sz="2400" kern="0" dirty="0">
                <a:solidFill>
                  <a:srgbClr val="003366"/>
                </a:solidFill>
                <a:latin typeface="仿宋" panose="02010609060101010101" pitchFamily="49" charset="-122"/>
                <a:ea typeface="仿宋" panose="02010609060101010101" pitchFamily="49" charset="-122"/>
              </a:rPr>
              <a:t>指令，则可认为发生协调者故障、或者网络延迟过大，而不认为其它参与者拒绝提交，此时，参与者可以乐观地提交了</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三阶段提交可以缓解同步阻塞、单点故障、网络延迟等问题</a:t>
            </a:r>
            <a:endParaRPr lang="en-US" altLang="zh-CN"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9113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协议与事务提交</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85677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en-US" altLang="zh-CN" kern="0" dirty="0">
                <a:solidFill>
                  <a:srgbClr val="FF0000"/>
                </a:solidFill>
                <a:latin typeface="仿宋" panose="02010609060101010101" pitchFamily="49" charset="-122"/>
                <a:ea typeface="仿宋" panose="02010609060101010101" pitchFamily="49" charset="-122"/>
              </a:rPr>
              <a:t>Gossip</a:t>
            </a:r>
            <a:r>
              <a:rPr lang="zh-CN" altLang="en-US" kern="0" dirty="0">
                <a:solidFill>
                  <a:srgbClr val="FF0000"/>
                </a:solidFill>
                <a:latin typeface="仿宋" panose="02010609060101010101" pitchFamily="49" charset="-122"/>
                <a:ea typeface="仿宋" panose="02010609060101010101" pitchFamily="49" charset="-122"/>
              </a:rPr>
              <a:t>协议</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分布式事务提交协议</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0658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729187"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spc="300" dirty="0">
                <a:solidFill>
                  <a:schemeClr val="tx1">
                    <a:lumMod val="65000"/>
                    <a:lumOff val="35000"/>
                  </a:schemeClr>
                </a:solidFill>
                <a:latin typeface="微软雅黑" pitchFamily="34" charset="-122"/>
                <a:ea typeface="微软雅黑" pitchFamily="34" charset="-122"/>
              </a:rPr>
              <a:t>Gossip</a:t>
            </a:r>
            <a:r>
              <a:rPr lang="zh-CN" altLang="en-US" b="1" spc="300" dirty="0">
                <a:solidFill>
                  <a:schemeClr val="tx1">
                    <a:lumMod val="65000"/>
                    <a:lumOff val="35000"/>
                  </a:schemeClr>
                </a:solidFill>
                <a:latin typeface="微软雅黑" pitchFamily="34" charset="-122"/>
                <a:ea typeface="微软雅黑" pitchFamily="34" charset="-122"/>
              </a:rPr>
              <a:t>协议与事务提交</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35836" y="856779"/>
            <a:ext cx="8756644"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Arial"/>
                <a:ea typeface="宋体"/>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en-US" altLang="zh-CN" kern="0" dirty="0">
                <a:solidFill>
                  <a:srgbClr val="7030A0"/>
                </a:solidFill>
                <a:latin typeface="仿宋" panose="02010609060101010101" pitchFamily="49" charset="-122"/>
                <a:ea typeface="仿宋" panose="02010609060101010101" pitchFamily="49" charset="-122"/>
              </a:rPr>
              <a:t>Gossip</a:t>
            </a:r>
            <a:r>
              <a:rPr lang="zh-CN" altLang="en-US" kern="0" dirty="0">
                <a:solidFill>
                  <a:srgbClr val="7030A0"/>
                </a:solidFill>
                <a:latin typeface="仿宋" panose="02010609060101010101" pitchFamily="49" charset="-122"/>
                <a:ea typeface="仿宋" panose="02010609060101010101" pitchFamily="49" charset="-122"/>
              </a:rPr>
              <a:t>协议</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分布式事务提交协议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3550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协议的应用背景</a:t>
            </a: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协议又称</a:t>
            </a:r>
            <a:r>
              <a:rPr lang="en-US" altLang="zh-CN" sz="2400" kern="0" dirty="0">
                <a:solidFill>
                  <a:srgbClr val="003366"/>
                </a:solidFill>
                <a:latin typeface="仿宋" panose="02010609060101010101" pitchFamily="49" charset="-122"/>
                <a:ea typeface="仿宋" panose="02010609060101010101" pitchFamily="49" charset="-122"/>
              </a:rPr>
              <a:t>epidemic</a:t>
            </a:r>
            <a:r>
              <a:rPr lang="zh-CN" altLang="en-US" sz="2400" kern="0" dirty="0">
                <a:solidFill>
                  <a:srgbClr val="003366"/>
                </a:solidFill>
                <a:latin typeface="仿宋" panose="02010609060101010101" pitchFamily="49" charset="-122"/>
                <a:ea typeface="仿宋" panose="02010609060101010101" pitchFamily="49" charset="-122"/>
              </a:rPr>
              <a:t>协议，是基于流行病传播方式的节点或者进程之间信息交换的协议，在分布式系统中被广泛使用，比如我们可以使用</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协议来确保网络中所有节点的数据一样 </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协议的应用背景</a:t>
            </a: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Cassandra</a:t>
            </a:r>
            <a:r>
              <a:rPr lang="zh-CN" altLang="en-US" sz="2400" kern="0" dirty="0">
                <a:solidFill>
                  <a:srgbClr val="003366"/>
                </a:solidFill>
                <a:latin typeface="仿宋" panose="02010609060101010101" pitchFamily="49" charset="-122"/>
                <a:ea typeface="仿宋" panose="02010609060101010101" pitchFamily="49" charset="-122"/>
              </a:rPr>
              <a:t>：节点间的信息交换使用了</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协议，因此所有节点都可以快速了解集群中的所有其他节点</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Dynamo</a:t>
            </a:r>
            <a:r>
              <a:rPr lang="zh-CN" altLang="en-US" sz="2400" kern="0" dirty="0">
                <a:solidFill>
                  <a:srgbClr val="003366"/>
                </a:solidFill>
                <a:latin typeface="仿宋" panose="02010609060101010101" pitchFamily="49" charset="-122"/>
                <a:ea typeface="仿宋" panose="02010609060101010101" pitchFamily="49" charset="-122"/>
              </a:rPr>
              <a:t>：采用基于</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协议的分布式故障检测和成员协议，这样集群中添加或移除节点，其他节点可以快速检测到</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Amazon s3</a:t>
            </a:r>
            <a:r>
              <a:rPr lang="zh-CN" altLang="en-US" sz="2400" kern="0" dirty="0">
                <a:solidFill>
                  <a:srgbClr val="003366"/>
                </a:solidFill>
                <a:latin typeface="仿宋" panose="02010609060101010101" pitchFamily="49" charset="-122"/>
                <a:ea typeface="仿宋" panose="02010609060101010101" pitchFamily="49" charset="-122"/>
              </a:rPr>
              <a:t>：使用</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协议将服务的状态传递给系统</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比特币：比特币网络在发送消息（比如发起一笔比特币转账）的时候会使用</a:t>
            </a:r>
            <a:r>
              <a:rPr lang="en-US" altLang="zh-CN" sz="2400" kern="0" dirty="0">
                <a:solidFill>
                  <a:srgbClr val="003366"/>
                </a:solidFill>
                <a:latin typeface="仿宋" panose="02010609060101010101" pitchFamily="49" charset="-122"/>
                <a:ea typeface="仿宋" panose="02010609060101010101" pitchFamily="49" charset="-122"/>
              </a:rPr>
              <a:t>gossip</a:t>
            </a:r>
            <a:r>
              <a:rPr lang="zh-CN" altLang="en-US" sz="2400" kern="0" dirty="0">
                <a:solidFill>
                  <a:srgbClr val="003366"/>
                </a:solidFill>
                <a:latin typeface="仿宋" panose="02010609060101010101" pitchFamily="49" charset="-122"/>
                <a:ea typeface="仿宋" panose="02010609060101010101" pitchFamily="49" charset="-122"/>
              </a:rPr>
              <a:t>协议，确保所有</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大量的结点都会收到</a:t>
            </a:r>
          </a:p>
        </p:txBody>
      </p:sp>
    </p:spTree>
    <p:extLst>
      <p:ext uri="{BB962C8B-B14F-4D97-AF65-F5344CB8AC3E}">
        <p14:creationId xmlns:p14="http://schemas.microsoft.com/office/powerpoint/2010/main" val="303581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协议的两种工作方式</a:t>
            </a: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Anti-Entropy</a:t>
            </a:r>
            <a:r>
              <a:rPr lang="zh-CN" altLang="en-US" sz="2400" kern="0" dirty="0">
                <a:solidFill>
                  <a:srgbClr val="003366"/>
                </a:solidFill>
                <a:latin typeface="仿宋" panose="02010609060101010101" pitchFamily="49" charset="-122"/>
                <a:ea typeface="仿宋" panose="02010609060101010101" pitchFamily="49" charset="-122"/>
              </a:rPr>
              <a:t>（反熵）</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以固定的概率传播所有的数据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每个节点周期性地随机选择其他节点，然后通过互相交换自己的</a:t>
            </a:r>
            <a:r>
              <a:rPr lang="zh-CN" altLang="en-US" sz="2000" kern="0" dirty="0">
                <a:solidFill>
                  <a:srgbClr val="FF0000"/>
                </a:solidFill>
                <a:latin typeface="仿宋" panose="02010609060101010101" pitchFamily="49" charset="-122"/>
                <a:ea typeface="仿宋" panose="02010609060101010101" pitchFamily="49" charset="-122"/>
              </a:rPr>
              <a:t>所有数据</a:t>
            </a:r>
            <a:r>
              <a:rPr lang="zh-CN" altLang="en-US" sz="2000" kern="0" dirty="0">
                <a:solidFill>
                  <a:srgbClr val="003366"/>
                </a:solidFill>
                <a:latin typeface="仿宋" panose="02010609060101010101" pitchFamily="49" charset="-122"/>
                <a:ea typeface="仿宋" panose="02010609060101010101" pitchFamily="49" charset="-122"/>
              </a:rPr>
              <a:t>来消除两者之间的差异</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Anti-Entropy </a:t>
            </a:r>
            <a:r>
              <a:rPr lang="zh-CN" altLang="en-US" sz="2000" kern="0" dirty="0">
                <a:solidFill>
                  <a:srgbClr val="003366"/>
                </a:solidFill>
                <a:latin typeface="仿宋" panose="02010609060101010101" pitchFamily="49" charset="-122"/>
                <a:ea typeface="仿宋" panose="02010609060101010101" pitchFamily="49" charset="-122"/>
              </a:rPr>
              <a:t>这种方法非常可靠，但是每次节点两两交换自己的所有数据会带来非常大的通信负担</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Rumor-Mongering</a:t>
            </a:r>
            <a:r>
              <a:rPr lang="zh-CN" altLang="en-US" sz="2400" kern="0" dirty="0">
                <a:solidFill>
                  <a:srgbClr val="003366"/>
                </a:solidFill>
                <a:latin typeface="仿宋" panose="02010609060101010101" pitchFamily="49" charset="-122"/>
                <a:ea typeface="仿宋" panose="02010609060101010101" pitchFamily="49" charset="-122"/>
              </a:rPr>
              <a:t>（谣言传播）</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仅传播新到达的数据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当一个节点有了新的信息后，这个节点变成活跃状态，并周期性地联系其他节点向其发送新信息，直到所有的节点都知道该新信息</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因为节点之间只是交换新信息，所有显著减少了通信开销</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799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协议的三种通信模式</a:t>
            </a: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Push</a:t>
            </a:r>
            <a:r>
              <a:rPr lang="zh-CN" altLang="en-US" sz="2400" kern="0" dirty="0">
                <a:solidFill>
                  <a:srgbClr val="003366"/>
                </a:solidFill>
                <a:latin typeface="仿宋" panose="02010609060101010101" pitchFamily="49" charset="-122"/>
                <a:ea typeface="仿宋" panose="02010609060101010101" pitchFamily="49" charset="-122"/>
              </a:rPr>
              <a:t>模式</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节点将数据</a:t>
            </a:r>
            <a:r>
              <a:rPr lang="en-US" altLang="zh-CN" sz="2000" kern="0" dirty="0">
                <a:solidFill>
                  <a:srgbClr val="003366"/>
                </a:solidFill>
                <a:latin typeface="仿宋" panose="02010609060101010101" pitchFamily="49" charset="-122"/>
                <a:ea typeface="仿宋" panose="02010609060101010101" pitchFamily="49" charset="-122"/>
              </a:rPr>
              <a:t>(</a:t>
            </a:r>
            <a:r>
              <a:rPr lang="en-US" altLang="zh-CN" sz="2000" kern="0" dirty="0" err="1">
                <a:solidFill>
                  <a:srgbClr val="003366"/>
                </a:solidFill>
                <a:latin typeface="仿宋" panose="02010609060101010101" pitchFamily="49" charset="-122"/>
                <a:ea typeface="仿宋" panose="02010609060101010101" pitchFamily="49" charset="-122"/>
              </a:rPr>
              <a:t>key,value,version</a:t>
            </a:r>
            <a:r>
              <a:rPr lang="en-US" altLang="zh-CN" sz="2000" kern="0" dirty="0">
                <a:solidFill>
                  <a:srgbClr val="003366"/>
                </a:solidFill>
                <a:latin typeface="仿宋" panose="02010609060101010101" pitchFamily="49" charset="-122"/>
                <a:ea typeface="仿宋" panose="02010609060101010101" pitchFamily="49" charset="-122"/>
              </a:rPr>
              <a:t>)</a:t>
            </a:r>
            <a:r>
              <a:rPr lang="zh-CN" altLang="en-US" sz="2000" kern="0" dirty="0">
                <a:solidFill>
                  <a:srgbClr val="003366"/>
                </a:solidFill>
                <a:latin typeface="仿宋" panose="02010609060101010101" pitchFamily="49" charset="-122"/>
                <a:ea typeface="仿宋" panose="02010609060101010101" pitchFamily="49" charset="-122"/>
              </a:rPr>
              <a:t>及对应的版本号推送给</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节点，</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节点更新</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中比自己新的数据</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Pull</a:t>
            </a:r>
            <a:r>
              <a:rPr lang="zh-CN" altLang="en-US" sz="2400" kern="0" dirty="0">
                <a:solidFill>
                  <a:srgbClr val="003366"/>
                </a:solidFill>
                <a:latin typeface="仿宋" panose="02010609060101010101" pitchFamily="49" charset="-122"/>
                <a:ea typeface="仿宋" panose="02010609060101010101" pitchFamily="49" charset="-122"/>
              </a:rPr>
              <a:t>模式</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仅将数据</a:t>
            </a:r>
            <a:r>
              <a:rPr lang="en-US" altLang="zh-CN" sz="2000" kern="0" dirty="0" err="1">
                <a:solidFill>
                  <a:srgbClr val="003366"/>
                </a:solidFill>
                <a:latin typeface="仿宋" panose="02010609060101010101" pitchFamily="49" charset="-122"/>
                <a:ea typeface="仿宋" panose="02010609060101010101" pitchFamily="49" charset="-122"/>
              </a:rPr>
              <a:t>key,version</a:t>
            </a:r>
            <a:r>
              <a:rPr lang="zh-CN" altLang="en-US" sz="2000" kern="0" dirty="0">
                <a:solidFill>
                  <a:srgbClr val="003366"/>
                </a:solidFill>
                <a:latin typeface="仿宋" panose="02010609060101010101" pitchFamily="49" charset="-122"/>
                <a:ea typeface="仿宋" panose="02010609060101010101" pitchFamily="49" charset="-122"/>
              </a:rPr>
              <a:t>推送给</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将本地比</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新的数据（</a:t>
            </a:r>
            <a:r>
              <a:rPr lang="en-US" altLang="zh-CN" sz="2000" kern="0" dirty="0" err="1">
                <a:solidFill>
                  <a:srgbClr val="003366"/>
                </a:solidFill>
                <a:latin typeface="仿宋" panose="02010609060101010101" pitchFamily="49" charset="-122"/>
                <a:ea typeface="仿宋" panose="02010609060101010101" pitchFamily="49" charset="-122"/>
              </a:rPr>
              <a:t>Key,value,version</a:t>
            </a:r>
            <a:r>
              <a:rPr lang="zh-CN" altLang="en-US" sz="2000" kern="0" dirty="0">
                <a:solidFill>
                  <a:srgbClr val="003366"/>
                </a:solidFill>
                <a:latin typeface="仿宋" panose="02010609060101010101" pitchFamily="49" charset="-122"/>
                <a:ea typeface="仿宋" panose="02010609060101010101" pitchFamily="49" charset="-122"/>
              </a:rPr>
              <a:t>）推送给</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更新本地</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Push+Pull</a:t>
            </a:r>
            <a:r>
              <a:rPr lang="zh-CN" altLang="en-US" sz="2400" kern="0" dirty="0">
                <a:solidFill>
                  <a:srgbClr val="003366"/>
                </a:solidFill>
                <a:latin typeface="仿宋" panose="02010609060101010101" pitchFamily="49" charset="-122"/>
                <a:ea typeface="仿宋" panose="02010609060101010101" pitchFamily="49" charset="-122"/>
              </a:rPr>
              <a:t>模式</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与</a:t>
            </a:r>
            <a:r>
              <a:rPr lang="en-US" altLang="zh-CN" sz="2000" kern="0" dirty="0">
                <a:solidFill>
                  <a:srgbClr val="003366"/>
                </a:solidFill>
                <a:latin typeface="仿宋" panose="02010609060101010101" pitchFamily="49" charset="-122"/>
                <a:ea typeface="仿宋" panose="02010609060101010101" pitchFamily="49" charset="-122"/>
              </a:rPr>
              <a:t>pull</a:t>
            </a:r>
            <a:r>
              <a:rPr lang="zh-CN" altLang="en-US" sz="2000" kern="0" dirty="0">
                <a:solidFill>
                  <a:srgbClr val="003366"/>
                </a:solidFill>
                <a:latin typeface="仿宋" panose="02010609060101010101" pitchFamily="49" charset="-122"/>
                <a:ea typeface="仿宋" panose="02010609060101010101" pitchFamily="49" charset="-122"/>
              </a:rPr>
              <a:t>类似，只是多了一步，</a:t>
            </a:r>
            <a:r>
              <a:rPr lang="en-US" altLang="zh-CN" sz="2000" kern="0" dirty="0">
                <a:solidFill>
                  <a:srgbClr val="003366"/>
                </a:solidFill>
                <a:latin typeface="仿宋" panose="02010609060101010101" pitchFamily="49" charset="-122"/>
                <a:ea typeface="仿宋" panose="02010609060101010101" pitchFamily="49" charset="-122"/>
              </a:rPr>
              <a:t>A</a:t>
            </a:r>
            <a:r>
              <a:rPr lang="zh-CN" altLang="en-US" sz="2000" kern="0" dirty="0">
                <a:solidFill>
                  <a:srgbClr val="003366"/>
                </a:solidFill>
                <a:latin typeface="仿宋" panose="02010609060101010101" pitchFamily="49" charset="-122"/>
                <a:ea typeface="仿宋" panose="02010609060101010101" pitchFamily="49" charset="-122"/>
              </a:rPr>
              <a:t>再将本地比</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新的数据推送给</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a:t>
            </a:r>
            <a:r>
              <a:rPr lang="en-US" altLang="zh-CN" sz="2000" kern="0" dirty="0">
                <a:solidFill>
                  <a:srgbClr val="003366"/>
                </a:solidFill>
                <a:latin typeface="仿宋" panose="02010609060101010101" pitchFamily="49" charset="-122"/>
                <a:ea typeface="仿宋" panose="02010609060101010101" pitchFamily="49" charset="-122"/>
              </a:rPr>
              <a:t>B</a:t>
            </a:r>
            <a:r>
              <a:rPr lang="zh-CN" altLang="en-US" sz="2000" kern="0" dirty="0">
                <a:solidFill>
                  <a:srgbClr val="003366"/>
                </a:solidFill>
                <a:latin typeface="仿宋" panose="02010609060101010101" pitchFamily="49" charset="-122"/>
                <a:ea typeface="仿宋" panose="02010609060101010101" pitchFamily="49" charset="-122"/>
              </a:rPr>
              <a:t>更新本地</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三者比较</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若把两个节点数据同步一次定义为一个周期，则在一个周期内，</a:t>
            </a:r>
            <a:r>
              <a:rPr lang="en-US" altLang="zh-CN" sz="2000" kern="0" dirty="0">
                <a:solidFill>
                  <a:srgbClr val="003366"/>
                </a:solidFill>
                <a:latin typeface="仿宋" panose="02010609060101010101" pitchFamily="49" charset="-122"/>
                <a:ea typeface="仿宋" panose="02010609060101010101" pitchFamily="49" charset="-122"/>
              </a:rPr>
              <a:t>push</a:t>
            </a:r>
            <a:r>
              <a:rPr lang="zh-CN" altLang="en-US" sz="2000" kern="0" dirty="0">
                <a:solidFill>
                  <a:srgbClr val="003366"/>
                </a:solidFill>
                <a:latin typeface="仿宋" panose="02010609060101010101" pitchFamily="49" charset="-122"/>
                <a:ea typeface="仿宋" panose="02010609060101010101" pitchFamily="49" charset="-122"/>
              </a:rPr>
              <a:t>需通信</a:t>
            </a:r>
            <a:r>
              <a:rPr lang="en-US" altLang="zh-CN" sz="2000" kern="0" dirty="0">
                <a:solidFill>
                  <a:srgbClr val="003366"/>
                </a:solidFill>
                <a:latin typeface="仿宋" panose="02010609060101010101" pitchFamily="49" charset="-122"/>
                <a:ea typeface="仿宋" panose="02010609060101010101" pitchFamily="49" charset="-122"/>
              </a:rPr>
              <a:t>1</a:t>
            </a:r>
            <a:r>
              <a:rPr lang="zh-CN" altLang="en-US" sz="2000" kern="0" dirty="0">
                <a:solidFill>
                  <a:srgbClr val="003366"/>
                </a:solidFill>
                <a:latin typeface="仿宋" panose="02010609060101010101" pitchFamily="49" charset="-122"/>
                <a:ea typeface="仿宋" panose="02010609060101010101" pitchFamily="49" charset="-122"/>
              </a:rPr>
              <a:t>次，</a:t>
            </a:r>
            <a:r>
              <a:rPr lang="en-US" altLang="zh-CN" sz="2000" kern="0" dirty="0">
                <a:solidFill>
                  <a:srgbClr val="003366"/>
                </a:solidFill>
                <a:latin typeface="仿宋" panose="02010609060101010101" pitchFamily="49" charset="-122"/>
                <a:ea typeface="仿宋" panose="02010609060101010101" pitchFamily="49" charset="-122"/>
              </a:rPr>
              <a:t>pull</a:t>
            </a:r>
            <a:r>
              <a:rPr lang="zh-CN" altLang="en-US" sz="2000" kern="0" dirty="0">
                <a:solidFill>
                  <a:srgbClr val="003366"/>
                </a:solidFill>
                <a:latin typeface="仿宋" panose="02010609060101010101" pitchFamily="49" charset="-122"/>
                <a:ea typeface="仿宋" panose="02010609060101010101" pitchFamily="49" charset="-122"/>
              </a:rPr>
              <a:t>需</a:t>
            </a:r>
            <a:r>
              <a:rPr lang="en-US" altLang="zh-CN" sz="2000" kern="0" dirty="0">
                <a:solidFill>
                  <a:srgbClr val="003366"/>
                </a:solidFill>
                <a:latin typeface="仿宋" panose="02010609060101010101" pitchFamily="49" charset="-122"/>
                <a:ea typeface="仿宋" panose="02010609060101010101" pitchFamily="49" charset="-122"/>
              </a:rPr>
              <a:t>2</a:t>
            </a:r>
            <a:r>
              <a:rPr lang="zh-CN" altLang="en-US" sz="2000" kern="0" dirty="0">
                <a:solidFill>
                  <a:srgbClr val="003366"/>
                </a:solidFill>
                <a:latin typeface="仿宋" panose="02010609060101010101" pitchFamily="49" charset="-122"/>
                <a:ea typeface="仿宋" panose="02010609060101010101" pitchFamily="49" charset="-122"/>
              </a:rPr>
              <a:t>次，</a:t>
            </a:r>
            <a:r>
              <a:rPr lang="en-US" altLang="zh-CN" sz="2000" kern="0" dirty="0" err="1">
                <a:solidFill>
                  <a:srgbClr val="003366"/>
                </a:solidFill>
                <a:latin typeface="仿宋" panose="02010609060101010101" pitchFamily="49" charset="-122"/>
                <a:ea typeface="仿宋" panose="02010609060101010101" pitchFamily="49" charset="-122"/>
              </a:rPr>
              <a:t>push+pull</a:t>
            </a:r>
            <a:r>
              <a:rPr lang="zh-CN" altLang="en-US" sz="2000" kern="0" dirty="0">
                <a:solidFill>
                  <a:srgbClr val="003366"/>
                </a:solidFill>
                <a:latin typeface="仿宋" panose="02010609060101010101" pitchFamily="49" charset="-122"/>
                <a:ea typeface="仿宋" panose="02010609060101010101" pitchFamily="49" charset="-122"/>
              </a:rPr>
              <a:t>则需</a:t>
            </a:r>
            <a:r>
              <a:rPr lang="en-US" altLang="zh-CN" sz="2000" kern="0" dirty="0">
                <a:solidFill>
                  <a:srgbClr val="003366"/>
                </a:solidFill>
                <a:latin typeface="仿宋" panose="02010609060101010101" pitchFamily="49" charset="-122"/>
                <a:ea typeface="仿宋" panose="02010609060101010101" pitchFamily="49" charset="-122"/>
              </a:rPr>
              <a:t>3</a:t>
            </a:r>
            <a:r>
              <a:rPr lang="zh-CN" altLang="en-US" sz="2000" kern="0" dirty="0">
                <a:solidFill>
                  <a:srgbClr val="003366"/>
                </a:solidFill>
                <a:latin typeface="仿宋" panose="02010609060101010101" pitchFamily="49" charset="-122"/>
                <a:ea typeface="仿宋" panose="02010609060101010101" pitchFamily="49" charset="-122"/>
              </a:rPr>
              <a:t>次</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从效率上讲，</a:t>
            </a:r>
            <a:r>
              <a:rPr lang="en-US" altLang="zh-CN" sz="2000" kern="0" dirty="0" err="1">
                <a:solidFill>
                  <a:srgbClr val="003366"/>
                </a:solidFill>
                <a:latin typeface="仿宋" panose="02010609060101010101" pitchFamily="49" charset="-122"/>
                <a:ea typeface="仿宋" panose="02010609060101010101" pitchFamily="49" charset="-122"/>
              </a:rPr>
              <a:t>push+pull</a:t>
            </a:r>
            <a:r>
              <a:rPr lang="zh-CN" altLang="en-US" sz="2000" kern="0" dirty="0">
                <a:solidFill>
                  <a:srgbClr val="003366"/>
                </a:solidFill>
                <a:latin typeface="仿宋" panose="02010609060101010101" pitchFamily="49" charset="-122"/>
                <a:ea typeface="仿宋" panose="02010609060101010101" pitchFamily="49" charset="-122"/>
              </a:rPr>
              <a:t>最好，理论上一个周期内可以使两个节点完全一致，</a:t>
            </a:r>
            <a:r>
              <a:rPr lang="en-US" altLang="zh-CN" sz="2000" kern="0" dirty="0">
                <a:solidFill>
                  <a:srgbClr val="003366"/>
                </a:solidFill>
                <a:latin typeface="仿宋" panose="02010609060101010101" pitchFamily="49" charset="-122"/>
                <a:ea typeface="仿宋" panose="02010609060101010101" pitchFamily="49" charset="-122"/>
              </a:rPr>
              <a:t>push/pull</a:t>
            </a:r>
            <a:r>
              <a:rPr lang="zh-CN" altLang="en-US" sz="2000" kern="0" dirty="0">
                <a:solidFill>
                  <a:srgbClr val="003366"/>
                </a:solidFill>
                <a:latin typeface="仿宋" panose="02010609060101010101" pitchFamily="49" charset="-122"/>
                <a:ea typeface="仿宋" panose="02010609060101010101" pitchFamily="49" charset="-122"/>
              </a:rPr>
              <a:t>的收敛速度是最快的</a:t>
            </a:r>
            <a:endParaRPr lang="en-US" altLang="zh-CN" sz="20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565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协议的收敛性证明</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基本的传染病模型的几个基本假设</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整个系统</a:t>
                </a:r>
                <a14:m>
                  <m:oMath xmlns:m="http://schemas.openxmlformats.org/officeDocument/2006/math">
                    <m:r>
                      <a:rPr lang="en-US" altLang="zh-CN" sz="2000" b="0" i="1" kern="0" smtClean="0">
                        <a:solidFill>
                          <a:srgbClr val="003366"/>
                        </a:solidFill>
                        <a:latin typeface="Cambria Math" panose="02040503050406030204" pitchFamily="18" charset="0"/>
                        <a:ea typeface="仿宋" panose="02010609060101010101" pitchFamily="49" charset="-122"/>
                      </a:rPr>
                      <m:t>𝑛</m:t>
                    </m:r>
                    <m:r>
                      <a:rPr lang="en-US" altLang="zh-CN" sz="2000" b="0" i="1" kern="0" smtClean="0">
                        <a:solidFill>
                          <a:srgbClr val="003366"/>
                        </a:solidFill>
                        <a:latin typeface="Cambria Math" panose="02040503050406030204" pitchFamily="18" charset="0"/>
                        <a:ea typeface="仿宋" panose="02010609060101010101" pitchFamily="49" charset="-122"/>
                      </a:rPr>
                      <m:t>+1</m:t>
                    </m:r>
                  </m:oMath>
                </a14:m>
                <a:r>
                  <a:rPr lang="zh-CN" altLang="en-US" sz="2000" kern="0" dirty="0">
                    <a:solidFill>
                      <a:srgbClr val="003366"/>
                    </a:solidFill>
                    <a:latin typeface="仿宋" panose="02010609060101010101" pitchFamily="49" charset="-122"/>
                    <a:ea typeface="仿宋" panose="02010609060101010101" pitchFamily="49" charset="-122"/>
                  </a:rPr>
                  <a:t>个人均匀的分布</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每一对个体之间的传染概率是</a:t>
                </a:r>
                <a14:m>
                  <m:oMath xmlns:m="http://schemas.openxmlformats.org/officeDocument/2006/math">
                    <m:r>
                      <a:rPr lang="zh-CN" altLang="en-US" sz="2000" i="1" kern="0" smtClean="0">
                        <a:solidFill>
                          <a:srgbClr val="003366"/>
                        </a:solidFill>
                        <a:latin typeface="Cambria Math" panose="02040503050406030204" pitchFamily="18" charset="0"/>
                        <a:ea typeface="仿宋" panose="02010609060101010101" pitchFamily="49" charset="-122"/>
                      </a:rPr>
                      <m:t>𝛽</m:t>
                    </m:r>
                  </m:oMath>
                </a14:m>
                <a:r>
                  <a:rPr lang="zh-CN" altLang="en-US" sz="2000"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en-US" altLang="zh-CN" sz="2000" b="0" i="0" kern="0" dirty="0" smtClean="0">
                        <a:solidFill>
                          <a:srgbClr val="003366"/>
                        </a:solidFill>
                        <a:latin typeface="Cambria Math" panose="02040503050406030204" pitchFamily="18" charset="0"/>
                        <a:ea typeface="Cambria Math" panose="02040503050406030204" pitchFamily="18" charset="0"/>
                      </a:rPr>
                      <m:t>0</m:t>
                    </m:r>
                    <m:r>
                      <a:rPr lang="en-US" altLang="zh-CN" sz="2000" i="1" kern="0" dirty="0" smtClean="0">
                        <a:solidFill>
                          <a:srgbClr val="003366"/>
                        </a:solidFill>
                        <a:latin typeface="Cambria Math" panose="02040503050406030204" pitchFamily="18" charset="0"/>
                        <a:ea typeface="Cambria Math" panose="02040503050406030204" pitchFamily="18" charset="0"/>
                      </a:rPr>
                      <m:t>&lt;</m:t>
                    </m:r>
                    <m:r>
                      <a:rPr lang="zh-CN" altLang="en-US" sz="2000" i="1" kern="0" dirty="0" smtClean="0">
                        <a:solidFill>
                          <a:srgbClr val="003366"/>
                        </a:solidFill>
                        <a:latin typeface="Cambria Math" panose="02040503050406030204" pitchFamily="18" charset="0"/>
                        <a:ea typeface="仿宋" panose="02010609060101010101" pitchFamily="49" charset="-122"/>
                      </a:rPr>
                      <m:t>𝛽</m:t>
                    </m:r>
                    <m:r>
                      <a:rPr lang="en-US" altLang="zh-CN" sz="2000" i="1" kern="0" dirty="0" smtClean="0">
                        <a:solidFill>
                          <a:srgbClr val="003366"/>
                        </a:solidFill>
                        <a:latin typeface="Cambria Math" panose="02040503050406030204" pitchFamily="18" charset="0"/>
                        <a:ea typeface="Cambria Math" panose="02040503050406030204" pitchFamily="18" charset="0"/>
                      </a:rPr>
                      <m:t>&lt;</m:t>
                    </m:r>
                    <m:r>
                      <a:rPr lang="en-US" altLang="zh-CN" sz="2000" b="0" i="1" kern="0" dirty="0" smtClean="0">
                        <a:solidFill>
                          <a:srgbClr val="003366"/>
                        </a:solidFill>
                        <a:latin typeface="Cambria Math" panose="02040503050406030204" pitchFamily="18" charset="0"/>
                        <a:ea typeface="Cambria Math" panose="02040503050406030204" pitchFamily="18" charset="0"/>
                      </a:rPr>
                      <m:t>1</m:t>
                    </m:r>
                  </m:oMath>
                </a14:m>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任意时刻，某个人要么处于</a:t>
                </a:r>
                <a:r>
                  <a:rPr lang="en-US" altLang="zh-CN" sz="2000" kern="0" dirty="0">
                    <a:solidFill>
                      <a:srgbClr val="003366"/>
                    </a:solidFill>
                    <a:latin typeface="仿宋" panose="02010609060101010101" pitchFamily="49" charset="-122"/>
                    <a:ea typeface="仿宋" panose="02010609060101010101" pitchFamily="49" charset="-122"/>
                  </a:rPr>
                  <a:t>infected</a:t>
                </a:r>
                <a:r>
                  <a:rPr lang="zh-CN" altLang="en-US" sz="2000" kern="0" dirty="0">
                    <a:solidFill>
                      <a:srgbClr val="003366"/>
                    </a:solidFill>
                    <a:latin typeface="仿宋" panose="02010609060101010101" pitchFamily="49" charset="-122"/>
                    <a:ea typeface="仿宋" panose="02010609060101010101" pitchFamily="49" charset="-122"/>
                  </a:rPr>
                  <a:t>状态要么处于</a:t>
                </a:r>
                <a:r>
                  <a:rPr lang="en-US" altLang="zh-CN" sz="2000" kern="0" dirty="0">
                    <a:solidFill>
                      <a:srgbClr val="003366"/>
                    </a:solidFill>
                    <a:latin typeface="仿宋" panose="02010609060101010101" pitchFamily="49" charset="-122"/>
                    <a:ea typeface="仿宋" panose="02010609060101010101" pitchFamily="49" charset="-122"/>
                  </a:rPr>
                  <a:t>uninfected</a:t>
                </a:r>
                <a:r>
                  <a:rPr lang="zh-CN" altLang="en-US" sz="2000" kern="0" dirty="0">
                    <a:solidFill>
                      <a:srgbClr val="003366"/>
                    </a:solidFill>
                    <a:latin typeface="仿宋" panose="02010609060101010101" pitchFamily="49" charset="-122"/>
                    <a:ea typeface="仿宋" panose="02010609060101010101" pitchFamily="49" charset="-122"/>
                  </a:rPr>
                  <a:t>状态</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某个人一旦从</a:t>
                </a:r>
                <a:r>
                  <a:rPr lang="en-US" altLang="zh-CN" sz="2000" kern="0" dirty="0">
                    <a:solidFill>
                      <a:srgbClr val="003366"/>
                    </a:solidFill>
                    <a:latin typeface="仿宋" panose="02010609060101010101" pitchFamily="49" charset="-122"/>
                    <a:ea typeface="仿宋" panose="02010609060101010101" pitchFamily="49" charset="-122"/>
                  </a:rPr>
                  <a:t>uninfected</a:t>
                </a:r>
                <a:r>
                  <a:rPr lang="zh-CN" altLang="en-US" sz="2000" kern="0" dirty="0">
                    <a:solidFill>
                      <a:srgbClr val="003366"/>
                    </a:solidFill>
                    <a:latin typeface="仿宋" panose="02010609060101010101" pitchFamily="49" charset="-122"/>
                    <a:ea typeface="仿宋" panose="02010609060101010101" pitchFamily="49" charset="-122"/>
                  </a:rPr>
                  <a:t>状态转变成为</a:t>
                </a:r>
                <a:r>
                  <a:rPr lang="en-US" altLang="zh-CN" sz="2000" kern="0" dirty="0">
                    <a:solidFill>
                      <a:srgbClr val="003366"/>
                    </a:solidFill>
                    <a:latin typeface="仿宋" panose="02010609060101010101" pitchFamily="49" charset="-122"/>
                    <a:ea typeface="仿宋" panose="02010609060101010101" pitchFamily="49" charset="-122"/>
                  </a:rPr>
                  <a:t>infected</a:t>
                </a:r>
                <a:r>
                  <a:rPr lang="zh-CN" altLang="en-US" sz="2000" kern="0" dirty="0">
                    <a:solidFill>
                      <a:srgbClr val="003366"/>
                    </a:solidFill>
                    <a:latin typeface="仿宋" panose="02010609060101010101" pitchFamily="49" charset="-122"/>
                    <a:ea typeface="仿宋" panose="02010609060101010101" pitchFamily="49" charset="-122"/>
                  </a:rPr>
                  <a:t>状态，其一直停留在</a:t>
                </a:r>
                <a:r>
                  <a:rPr lang="en-US" altLang="zh-CN" sz="2000" kern="0" dirty="0">
                    <a:solidFill>
                      <a:srgbClr val="003366"/>
                    </a:solidFill>
                    <a:latin typeface="仿宋" panose="02010609060101010101" pitchFamily="49" charset="-122"/>
                    <a:ea typeface="仿宋" panose="02010609060101010101" pitchFamily="49" charset="-122"/>
                  </a:rPr>
                  <a:t>infected</a:t>
                </a:r>
                <a:r>
                  <a:rPr lang="zh-CN" altLang="en-US" sz="2000" kern="0" dirty="0">
                    <a:solidFill>
                      <a:srgbClr val="003366"/>
                    </a:solidFill>
                    <a:latin typeface="仿宋" panose="02010609060101010101" pitchFamily="49" charset="-122"/>
                    <a:ea typeface="仿宋" panose="02010609060101010101" pitchFamily="49" charset="-122"/>
                  </a:rPr>
                  <a:t>状态</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变量定义</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记</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𝑡</m:t>
                    </m:r>
                  </m:oMath>
                </a14:m>
                <a:r>
                  <a:rPr lang="zh-CN" altLang="en-US" sz="2000" kern="0" dirty="0">
                    <a:solidFill>
                      <a:srgbClr val="003366"/>
                    </a:solidFill>
                    <a:latin typeface="仿宋" panose="02010609060101010101" pitchFamily="49" charset="-122"/>
                    <a:ea typeface="仿宋" panose="02010609060101010101" pitchFamily="49" charset="-122"/>
                  </a:rPr>
                  <a:t>时刻处于感染状态的总人数为</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𝑦</m:t>
                        </m:r>
                      </m:e>
                      <m:sub>
                        <m:r>
                          <a:rPr lang="en-US" altLang="zh-CN" sz="2000" b="0" i="1" kern="0" smtClean="0">
                            <a:solidFill>
                              <a:srgbClr val="003366"/>
                            </a:solidFill>
                            <a:latin typeface="Cambria Math" panose="02040503050406030204" pitchFamily="18" charset="0"/>
                            <a:ea typeface="仿宋" panose="02010609060101010101" pitchFamily="49" charset="-122"/>
                          </a:rPr>
                          <m:t>𝑡</m:t>
                        </m:r>
                      </m:sub>
                    </m:sSub>
                  </m:oMath>
                </a14:m>
                <a:r>
                  <a:rPr lang="zh-CN" altLang="en-US" sz="2000"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𝑦</m:t>
                        </m:r>
                      </m:e>
                      <m:sub>
                        <m:r>
                          <a:rPr lang="en-US" altLang="zh-CN" sz="2000" b="0" i="1" kern="0" smtClean="0">
                            <a:solidFill>
                              <a:srgbClr val="003366"/>
                            </a:solidFill>
                            <a:latin typeface="Cambria Math" panose="02040503050406030204" pitchFamily="18" charset="0"/>
                            <a:ea typeface="仿宋" panose="02010609060101010101" pitchFamily="49" charset="-122"/>
                          </a:rPr>
                          <m:t>0</m:t>
                        </m:r>
                      </m:sub>
                    </m:sSub>
                    <m:r>
                      <a:rPr lang="en-US" altLang="zh-CN" sz="2000" b="0" i="1" kern="0" smtClean="0">
                        <a:solidFill>
                          <a:srgbClr val="003366"/>
                        </a:solidFill>
                        <a:latin typeface="Cambria Math" panose="02040503050406030204" pitchFamily="18" charset="0"/>
                        <a:ea typeface="仿宋" panose="02010609060101010101" pitchFamily="49" charset="-122"/>
                      </a:rPr>
                      <m:t>=1</m:t>
                    </m:r>
                  </m:oMath>
                </a14:m>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记</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𝑡</m:t>
                    </m:r>
                  </m:oMath>
                </a14:m>
                <a:r>
                  <a:rPr lang="zh-CN" altLang="en-US" sz="2000" kern="0" dirty="0">
                    <a:solidFill>
                      <a:srgbClr val="003366"/>
                    </a:solidFill>
                    <a:latin typeface="仿宋" panose="02010609060101010101" pitchFamily="49" charset="-122"/>
                    <a:ea typeface="仿宋" panose="02010609060101010101" pitchFamily="49" charset="-122"/>
                  </a:rPr>
                  <a:t>时刻处于未感染状态的总人数为</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𝑥</m:t>
                        </m:r>
                      </m:e>
                      <m:sub>
                        <m:r>
                          <a:rPr lang="en-US" altLang="zh-CN" sz="2000" b="0" i="1" kern="0" smtClean="0">
                            <a:solidFill>
                              <a:srgbClr val="003366"/>
                            </a:solidFill>
                            <a:latin typeface="Cambria Math" panose="02040503050406030204" pitchFamily="18" charset="0"/>
                            <a:ea typeface="仿宋" panose="02010609060101010101" pitchFamily="49" charset="-122"/>
                          </a:rPr>
                          <m:t>𝑡</m:t>
                        </m:r>
                      </m:sub>
                    </m:sSub>
                  </m:oMath>
                </a14:m>
                <a:r>
                  <a:rPr lang="zh-CN" altLang="en-US" sz="2000"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𝑥</m:t>
                        </m:r>
                      </m:e>
                      <m:sub>
                        <m:r>
                          <a:rPr lang="en-US" altLang="zh-CN" sz="2000" b="0" i="1" kern="0" smtClean="0">
                            <a:solidFill>
                              <a:srgbClr val="003366"/>
                            </a:solidFill>
                            <a:latin typeface="Cambria Math" panose="02040503050406030204" pitchFamily="18" charset="0"/>
                            <a:ea typeface="仿宋" panose="02010609060101010101" pitchFamily="49" charset="-122"/>
                          </a:rPr>
                          <m:t>0</m:t>
                        </m:r>
                      </m:sub>
                    </m:sSub>
                    <m:r>
                      <a:rPr lang="en-US" altLang="zh-CN" sz="2000" b="0" i="1" kern="0" smtClean="0">
                        <a:solidFill>
                          <a:srgbClr val="003366"/>
                        </a:solidFill>
                        <a:latin typeface="Cambria Math" panose="02040503050406030204" pitchFamily="18" charset="0"/>
                        <a:ea typeface="仿宋" panose="02010609060101010101" pitchFamily="49" charset="-122"/>
                      </a:rPr>
                      <m:t>=</m:t>
                    </m:r>
                    <m:r>
                      <a:rPr lang="en-US" altLang="zh-CN" sz="2000" b="0" i="1" kern="0" smtClean="0">
                        <a:solidFill>
                          <a:srgbClr val="003366"/>
                        </a:solidFill>
                        <a:latin typeface="Cambria Math" panose="02040503050406030204" pitchFamily="18" charset="0"/>
                        <a:ea typeface="仿宋" panose="02010609060101010101" pitchFamily="49" charset="-122"/>
                      </a:rPr>
                      <m:t>𝑛</m:t>
                    </m:r>
                  </m:oMath>
                </a14:m>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在任意</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𝑡</m:t>
                    </m:r>
                  </m:oMath>
                </a14:m>
                <a:r>
                  <a:rPr lang="zh-CN" altLang="en-US" sz="2000" kern="0" dirty="0">
                    <a:solidFill>
                      <a:srgbClr val="003366"/>
                    </a:solidFill>
                    <a:latin typeface="仿宋" panose="02010609060101010101" pitchFamily="49" charset="-122"/>
                    <a:ea typeface="仿宋" panose="02010609060101010101" pitchFamily="49" charset="-122"/>
                  </a:rPr>
                  <a:t>时刻，</a:t>
                </a:r>
                <a14:m>
                  <m:oMath xmlns:m="http://schemas.openxmlformats.org/officeDocument/2006/math">
                    <m:sSub>
                      <m:sSubPr>
                        <m:ctrlPr>
                          <a:rPr lang="en-US" altLang="zh-CN" sz="200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𝑦</m:t>
                        </m:r>
                      </m:e>
                      <m:sub>
                        <m:r>
                          <a:rPr lang="en-US" altLang="zh-CN" sz="2000" b="0" i="1" kern="0" smtClean="0">
                            <a:solidFill>
                              <a:srgbClr val="003366"/>
                            </a:solidFill>
                            <a:latin typeface="Cambria Math" panose="02040503050406030204" pitchFamily="18" charset="0"/>
                            <a:ea typeface="仿宋" panose="02010609060101010101" pitchFamily="49" charset="-122"/>
                          </a:rPr>
                          <m:t>𝑡</m:t>
                        </m:r>
                      </m:sub>
                    </m:sSub>
                    <m:r>
                      <a:rPr lang="en-US" altLang="zh-CN" sz="2000" b="0" i="1" kern="0" smtClean="0">
                        <a:solidFill>
                          <a:srgbClr val="003366"/>
                        </a:solidFill>
                        <a:latin typeface="Cambria Math" panose="02040503050406030204" pitchFamily="18" charset="0"/>
                        <a:ea typeface="仿宋" panose="02010609060101010101" pitchFamily="49" charset="-122"/>
                      </a:rPr>
                      <m:t>+</m:t>
                    </m:r>
                    <m:sSub>
                      <m:sSubPr>
                        <m:ctrlPr>
                          <a:rPr lang="en-US" altLang="zh-CN" sz="2000" b="0" i="1" kern="0" smtClean="0">
                            <a:solidFill>
                              <a:srgbClr val="003366"/>
                            </a:solidFill>
                            <a:latin typeface="Cambria Math" panose="02040503050406030204" pitchFamily="18" charset="0"/>
                            <a:ea typeface="仿宋" panose="02010609060101010101" pitchFamily="49" charset="-122"/>
                          </a:rPr>
                        </m:ctrlPr>
                      </m:sSubPr>
                      <m:e>
                        <m:r>
                          <a:rPr lang="en-US" altLang="zh-CN" sz="2000" b="0" i="1" kern="0" smtClean="0">
                            <a:solidFill>
                              <a:srgbClr val="003366"/>
                            </a:solidFill>
                            <a:latin typeface="Cambria Math" panose="02040503050406030204" pitchFamily="18" charset="0"/>
                            <a:ea typeface="仿宋" panose="02010609060101010101" pitchFamily="49" charset="-122"/>
                          </a:rPr>
                          <m:t>𝑥</m:t>
                        </m:r>
                      </m:e>
                      <m:sub>
                        <m:r>
                          <a:rPr lang="en-US" altLang="zh-CN" sz="2000" b="0" i="1" kern="0" smtClean="0">
                            <a:solidFill>
                              <a:srgbClr val="003366"/>
                            </a:solidFill>
                            <a:latin typeface="Cambria Math" panose="02040503050406030204" pitchFamily="18" charset="0"/>
                            <a:ea typeface="仿宋" panose="02010609060101010101" pitchFamily="49" charset="-122"/>
                          </a:rPr>
                          <m:t>𝑡</m:t>
                        </m:r>
                      </m:sub>
                    </m:sSub>
                    <m:r>
                      <a:rPr lang="en-US" altLang="zh-CN" sz="2000" b="0" i="1" kern="0" smtClean="0">
                        <a:solidFill>
                          <a:srgbClr val="003366"/>
                        </a:solidFill>
                        <a:latin typeface="Cambria Math" panose="02040503050406030204" pitchFamily="18" charset="0"/>
                        <a:ea typeface="仿宋" panose="02010609060101010101" pitchFamily="49" charset="-122"/>
                      </a:rPr>
                      <m:t>=</m:t>
                    </m:r>
                    <m:r>
                      <a:rPr lang="en-US" altLang="zh-CN" sz="2000" b="0" i="1" kern="0" smtClean="0">
                        <a:solidFill>
                          <a:srgbClr val="003366"/>
                        </a:solidFill>
                        <a:latin typeface="Cambria Math" panose="02040503050406030204" pitchFamily="18" charset="0"/>
                        <a:ea typeface="仿宋" panose="02010609060101010101" pitchFamily="49" charset="-122"/>
                      </a:rPr>
                      <m:t>𝑛</m:t>
                    </m:r>
                    <m:r>
                      <a:rPr lang="en-US" altLang="zh-CN" sz="2000" b="0" i="1" kern="0" smtClean="0">
                        <a:solidFill>
                          <a:srgbClr val="003366"/>
                        </a:solidFill>
                        <a:latin typeface="Cambria Math" panose="02040503050406030204" pitchFamily="18" charset="0"/>
                        <a:ea typeface="仿宋" panose="02010609060101010101" pitchFamily="49" charset="-122"/>
                      </a:rPr>
                      <m:t>+1</m:t>
                    </m:r>
                  </m:oMath>
                </a14:m>
                <a:endParaRPr lang="zh-CN" altLang="en-US"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考虑连续的时间，有：</a:t>
                </a: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591647"/>
              </a:xfrm>
              <a:blipFill>
                <a:blip r:embed="rId4"/>
                <a:stretch>
                  <a:fillRect l="-610" t="-1416" r="-1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82F69080-A0D5-414A-8279-A2C08FF7856C}"/>
                  </a:ext>
                </a:extLst>
              </p:cNvPr>
              <p:cNvSpPr/>
              <p:nvPr/>
            </p:nvSpPr>
            <p:spPr>
              <a:xfrm>
                <a:off x="3131840" y="5534448"/>
                <a:ext cx="1844929" cy="7935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kern="0" smtClean="0">
                              <a:solidFill>
                                <a:srgbClr val="003366"/>
                              </a:solidFill>
                              <a:latin typeface="Cambria Math" panose="02040503050406030204" pitchFamily="18" charset="0"/>
                              <a:ea typeface="仿宋" panose="02010609060101010101" pitchFamily="49" charset="-122"/>
                            </a:rPr>
                          </m:ctrlPr>
                        </m:fPr>
                        <m:num>
                          <m:r>
                            <a:rPr lang="en-US" altLang="zh-CN" sz="2400" i="1" kern="0" smtClean="0">
                              <a:solidFill>
                                <a:srgbClr val="003366"/>
                              </a:solidFill>
                              <a:latin typeface="Cambria Math" panose="02040503050406030204" pitchFamily="18" charset="0"/>
                              <a:ea typeface="仿宋" panose="02010609060101010101" pitchFamily="49" charset="-122"/>
                            </a:rPr>
                            <m:t>𝑑</m:t>
                          </m:r>
                          <m:r>
                            <a:rPr lang="en-US" altLang="zh-CN" sz="2400" b="0" i="1" kern="0" smtClean="0">
                              <a:solidFill>
                                <a:srgbClr val="003366"/>
                              </a:solidFill>
                              <a:latin typeface="Cambria Math" panose="02040503050406030204" pitchFamily="18" charset="0"/>
                              <a:ea typeface="仿宋" panose="02010609060101010101" pitchFamily="49" charset="-122"/>
                            </a:rPr>
                            <m:t>𝑥</m:t>
                          </m:r>
                        </m:num>
                        <m:den>
                          <m:r>
                            <a:rPr lang="en-US" altLang="zh-CN" sz="2400" i="1" kern="0" smtClean="0">
                              <a:solidFill>
                                <a:srgbClr val="003366"/>
                              </a:solidFill>
                              <a:latin typeface="Cambria Math" panose="02040503050406030204" pitchFamily="18" charset="0"/>
                              <a:ea typeface="仿宋" panose="02010609060101010101" pitchFamily="49" charset="-122"/>
                            </a:rPr>
                            <m:t>𝑑</m:t>
                          </m:r>
                          <m:r>
                            <a:rPr lang="en-US" altLang="zh-CN" sz="2400" b="0" i="1" kern="0" smtClean="0">
                              <a:solidFill>
                                <a:srgbClr val="003366"/>
                              </a:solidFill>
                              <a:latin typeface="Cambria Math" panose="02040503050406030204" pitchFamily="18" charset="0"/>
                              <a:ea typeface="仿宋" panose="02010609060101010101" pitchFamily="49" charset="-122"/>
                            </a:rPr>
                            <m:t>𝑡</m:t>
                          </m:r>
                        </m:den>
                      </m:f>
                      <m:r>
                        <a:rPr lang="en-US" altLang="zh-CN" sz="2400" b="0" i="1" kern="0" smtClean="0">
                          <a:solidFill>
                            <a:srgbClr val="003366"/>
                          </a:solidFill>
                          <a:latin typeface="Cambria Math" panose="02040503050406030204" pitchFamily="18" charset="0"/>
                          <a:ea typeface="仿宋" panose="02010609060101010101" pitchFamily="49" charset="-122"/>
                        </a:rPr>
                        <m:t>=−</m:t>
                      </m:r>
                      <m:r>
                        <a:rPr lang="zh-CN" altLang="en-US" sz="2400" b="0" i="1" kern="0" smtClean="0">
                          <a:solidFill>
                            <a:srgbClr val="003366"/>
                          </a:solidFill>
                          <a:latin typeface="Cambria Math" panose="02040503050406030204" pitchFamily="18" charset="0"/>
                          <a:ea typeface="仿宋" panose="02010609060101010101" pitchFamily="49" charset="-122"/>
                        </a:rPr>
                        <m:t>𝛽</m:t>
                      </m:r>
                      <m:r>
                        <a:rPr lang="en-US" altLang="zh-CN" sz="2400" b="0" i="1" kern="0" smtClean="0">
                          <a:solidFill>
                            <a:srgbClr val="003366"/>
                          </a:solidFill>
                          <a:latin typeface="Cambria Math" panose="02040503050406030204" pitchFamily="18" charset="0"/>
                          <a:ea typeface="仿宋" panose="02010609060101010101" pitchFamily="49" charset="-122"/>
                        </a:rPr>
                        <m:t>𝑥𝑦</m:t>
                      </m:r>
                    </m:oMath>
                  </m:oMathPara>
                </a14:m>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xmlns="">
          <p:sp>
            <p:nvSpPr>
              <p:cNvPr id="2" name="矩形 1">
                <a:extLst>
                  <a:ext uri="{FF2B5EF4-FFF2-40B4-BE49-F238E27FC236}">
                    <a16:creationId xmlns:a16="http://schemas.microsoft.com/office/drawing/2014/main" id="{82F69080-A0D5-414A-8279-A2C08FF7856C}"/>
                  </a:ext>
                </a:extLst>
              </p:cNvPr>
              <p:cNvSpPr>
                <a:spLocks noRot="1" noChangeAspect="1" noMove="1" noResize="1" noEditPoints="1" noAdjustHandles="1" noChangeArrowheads="1" noChangeShapeType="1" noTextEdit="1"/>
              </p:cNvSpPr>
              <p:nvPr/>
            </p:nvSpPr>
            <p:spPr>
              <a:xfrm>
                <a:off x="3131840" y="5534448"/>
                <a:ext cx="1844929" cy="79355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811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协议的收敛性证明</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求解以上微分方程</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显然，当</a:t>
                </a:r>
                <a14:m>
                  <m:oMath xmlns:m="http://schemas.openxmlformats.org/officeDocument/2006/math">
                    <m:r>
                      <a:rPr lang="en-US" altLang="zh-CN" sz="2400" b="0" i="1" kern="0" smtClean="0">
                        <a:solidFill>
                          <a:srgbClr val="003366"/>
                        </a:solidFill>
                        <a:latin typeface="Cambria Math" panose="02040503050406030204" pitchFamily="18" charset="0"/>
                        <a:ea typeface="仿宋" panose="02010609060101010101" pitchFamily="49" charset="-122"/>
                      </a:rPr>
                      <m:t>𝑡</m:t>
                    </m:r>
                    <m:r>
                      <a:rPr lang="en-US" altLang="zh-CN" sz="2400" b="0" i="1" kern="0" smtClean="0">
                        <a:solidFill>
                          <a:srgbClr val="003366"/>
                        </a:solidFill>
                        <a:latin typeface="Cambria Math" panose="02040503050406030204" pitchFamily="18" charset="0"/>
                        <a:ea typeface="Cambria Math" panose="02040503050406030204" pitchFamily="18" charset="0"/>
                      </a:rPr>
                      <m:t>→∞</m:t>
                    </m:r>
                  </m:oMath>
                </a14:m>
                <a:r>
                  <a:rPr lang="zh-CN" altLang="en-US" sz="2400" kern="0" dirty="0">
                    <a:solidFill>
                      <a:srgbClr val="003366"/>
                    </a:solidFill>
                    <a:latin typeface="仿宋" panose="02010609060101010101" pitchFamily="49" charset="-122"/>
                    <a:ea typeface="仿宋" panose="02010609060101010101" pitchFamily="49" charset="-122"/>
                  </a:rPr>
                  <a:t>时，</a:t>
                </a:r>
                <a14:m>
                  <m:oMath xmlns:m="http://schemas.openxmlformats.org/officeDocument/2006/math">
                    <m:r>
                      <a:rPr lang="en-US" altLang="zh-CN" sz="2400" b="0" i="1" kern="0" smtClean="0">
                        <a:solidFill>
                          <a:srgbClr val="003366"/>
                        </a:solidFill>
                        <a:latin typeface="Cambria Math" panose="02040503050406030204" pitchFamily="18" charset="0"/>
                        <a:ea typeface="仿宋" panose="02010609060101010101" pitchFamily="49" charset="-122"/>
                      </a:rPr>
                      <m:t>𝑥</m:t>
                    </m:r>
                    <m:r>
                      <a:rPr lang="en-US" altLang="zh-CN" sz="2400" b="0" i="1" kern="0" smtClean="0">
                        <a:solidFill>
                          <a:srgbClr val="003366"/>
                        </a:solidFill>
                        <a:latin typeface="Cambria Math" panose="02040503050406030204" pitchFamily="18" charset="0"/>
                        <a:ea typeface="Cambria Math" panose="02040503050406030204" pitchFamily="18" charset="0"/>
                      </a:rPr>
                      <m:t>→0</m:t>
                    </m:r>
                  </m:oMath>
                </a14:m>
                <a:r>
                  <a:rPr lang="zh-CN" altLang="en-US" sz="2400"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en-US" altLang="zh-CN" sz="2400" b="0" i="1" kern="0" dirty="0" smtClean="0">
                        <a:solidFill>
                          <a:srgbClr val="003366"/>
                        </a:solidFill>
                        <a:latin typeface="Cambria Math" panose="02040503050406030204" pitchFamily="18" charset="0"/>
                        <a:ea typeface="仿宋" panose="02010609060101010101" pitchFamily="49" charset="-122"/>
                      </a:rPr>
                      <m:t>𝑦</m:t>
                    </m:r>
                    <m:r>
                      <a:rPr lang="en-US" altLang="zh-CN" sz="2400" b="0" i="1" kern="0" dirty="0" smtClean="0">
                        <a:solidFill>
                          <a:srgbClr val="003366"/>
                        </a:solidFill>
                        <a:latin typeface="Cambria Math" panose="02040503050406030204" pitchFamily="18" charset="0"/>
                        <a:ea typeface="Cambria Math" panose="02040503050406030204" pitchFamily="18" charset="0"/>
                      </a:rPr>
                      <m:t>→</m:t>
                    </m:r>
                    <m:r>
                      <a:rPr lang="en-US" altLang="zh-CN" sz="2400" b="0" i="1" kern="0" dirty="0" smtClean="0">
                        <a:solidFill>
                          <a:srgbClr val="003366"/>
                        </a:solidFill>
                        <a:latin typeface="Cambria Math" panose="02040503050406030204" pitchFamily="18" charset="0"/>
                        <a:ea typeface="Cambria Math" panose="02040503050406030204" pitchFamily="18" charset="0"/>
                      </a:rPr>
                      <m:t>𝑛</m:t>
                    </m:r>
                    <m:r>
                      <a:rPr lang="en-US" altLang="zh-CN" sz="2400" b="0" i="1" kern="0" dirty="0" smtClean="0">
                        <a:solidFill>
                          <a:srgbClr val="003366"/>
                        </a:solidFill>
                        <a:latin typeface="Cambria Math" panose="02040503050406030204" pitchFamily="18" charset="0"/>
                        <a:ea typeface="Cambria Math" panose="02040503050406030204" pitchFamily="18" charset="0"/>
                      </a:rPr>
                      <m:t>+1</m:t>
                    </m:r>
                  </m:oMath>
                </a14:m>
                <a:r>
                  <a:rPr lang="zh-CN" altLang="en-US" sz="2400" kern="0" dirty="0">
                    <a:solidFill>
                      <a:srgbClr val="003366"/>
                    </a:solidFill>
                    <a:latin typeface="仿宋" panose="02010609060101010101" pitchFamily="49" charset="-122"/>
                    <a:ea typeface="仿宋" panose="02010609060101010101" pitchFamily="49" charset="-122"/>
                  </a:rPr>
                  <a:t>，即：经过足够长的时间，所有的节点会被感染</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591647"/>
              </a:xfrm>
              <a:blipFill>
                <a:blip r:embed="rId4"/>
                <a:stretch>
                  <a:fillRect l="-610" t="-1416" r="-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82F69080-A0D5-414A-8279-A2C08FF7856C}"/>
                  </a:ext>
                </a:extLst>
              </p:cNvPr>
              <p:cNvSpPr/>
              <p:nvPr/>
            </p:nvSpPr>
            <p:spPr>
              <a:xfrm>
                <a:off x="2339752" y="1772816"/>
                <a:ext cx="2633413" cy="8178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kern="0" smtClean="0">
                              <a:solidFill>
                                <a:srgbClr val="003366"/>
                              </a:solidFill>
                              <a:latin typeface="Cambria Math" panose="02040503050406030204" pitchFamily="18" charset="0"/>
                              <a:ea typeface="仿宋" panose="02010609060101010101" pitchFamily="49" charset="-122"/>
                            </a:rPr>
                          </m:ctrlPr>
                        </m:sSubPr>
                        <m:e>
                          <m:r>
                            <a:rPr lang="en-US" altLang="zh-CN" sz="2400" b="0" i="1" kern="0" smtClean="0">
                              <a:solidFill>
                                <a:srgbClr val="003366"/>
                              </a:solidFill>
                              <a:latin typeface="Cambria Math" panose="02040503050406030204" pitchFamily="18" charset="0"/>
                              <a:ea typeface="仿宋" panose="02010609060101010101" pitchFamily="49" charset="-122"/>
                            </a:rPr>
                            <m:t>𝑥</m:t>
                          </m:r>
                        </m:e>
                        <m:sub>
                          <m:r>
                            <a:rPr lang="en-US" altLang="zh-CN" sz="2400" b="0" i="1" kern="0" smtClean="0">
                              <a:solidFill>
                                <a:srgbClr val="003366"/>
                              </a:solidFill>
                              <a:latin typeface="Cambria Math" panose="02040503050406030204" pitchFamily="18" charset="0"/>
                              <a:ea typeface="仿宋" panose="02010609060101010101" pitchFamily="49" charset="-122"/>
                            </a:rPr>
                            <m:t>𝑡</m:t>
                          </m:r>
                        </m:sub>
                      </m:sSub>
                      <m:r>
                        <a:rPr lang="en-US" altLang="zh-CN" sz="2400" b="0" i="1" kern="0" smtClean="0">
                          <a:solidFill>
                            <a:srgbClr val="003366"/>
                          </a:solidFill>
                          <a:latin typeface="Cambria Math" panose="02040503050406030204" pitchFamily="18" charset="0"/>
                          <a:ea typeface="仿宋" panose="02010609060101010101" pitchFamily="49" charset="-122"/>
                        </a:rPr>
                        <m:t>=</m:t>
                      </m:r>
                      <m:f>
                        <m:fPr>
                          <m:ctrlPr>
                            <a:rPr lang="en-US" altLang="zh-CN" sz="2400" b="0" i="1" kern="0" smtClean="0">
                              <a:solidFill>
                                <a:srgbClr val="003366"/>
                              </a:solidFill>
                              <a:latin typeface="Cambria Math" panose="02040503050406030204" pitchFamily="18" charset="0"/>
                              <a:ea typeface="仿宋" panose="02010609060101010101" pitchFamily="49" charset="-122"/>
                            </a:rPr>
                          </m:ctrlPr>
                        </m:fPr>
                        <m:num>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m:t>
                          </m:r>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+1)</m:t>
                          </m:r>
                        </m:num>
                        <m:den>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m:t>
                          </m:r>
                          <m:sSup>
                            <m:sSupPr>
                              <m:ctrlPr>
                                <a:rPr lang="en-US" altLang="zh-CN" sz="2400" b="0" i="1" kern="0" smtClean="0">
                                  <a:solidFill>
                                    <a:srgbClr val="003366"/>
                                  </a:solidFill>
                                  <a:latin typeface="Cambria Math" panose="02040503050406030204" pitchFamily="18" charset="0"/>
                                  <a:ea typeface="仿宋" panose="02010609060101010101" pitchFamily="49" charset="-122"/>
                                </a:rPr>
                              </m:ctrlPr>
                            </m:sSupPr>
                            <m:e>
                              <m:r>
                                <a:rPr lang="en-US" altLang="zh-CN" sz="2400" b="0" i="1" kern="0" smtClean="0">
                                  <a:solidFill>
                                    <a:srgbClr val="003366"/>
                                  </a:solidFill>
                                  <a:latin typeface="Cambria Math" panose="02040503050406030204" pitchFamily="18" charset="0"/>
                                  <a:ea typeface="仿宋" panose="02010609060101010101" pitchFamily="49" charset="-122"/>
                                </a:rPr>
                                <m:t>𝑒</m:t>
                              </m:r>
                            </m:e>
                            <m:sup>
                              <m:r>
                                <a:rPr lang="zh-CN" altLang="en-US" sz="2400" b="0" i="1" kern="0" smtClean="0">
                                  <a:solidFill>
                                    <a:srgbClr val="003366"/>
                                  </a:solidFill>
                                  <a:latin typeface="Cambria Math" panose="02040503050406030204" pitchFamily="18" charset="0"/>
                                  <a:ea typeface="仿宋" panose="02010609060101010101" pitchFamily="49" charset="-122"/>
                                </a:rPr>
                                <m:t>𝛽</m:t>
                              </m:r>
                              <m:d>
                                <m:dPr>
                                  <m:ctrlPr>
                                    <a:rPr lang="en-US" altLang="zh-CN" sz="2400" b="0" i="1" kern="0" smtClean="0">
                                      <a:solidFill>
                                        <a:srgbClr val="003366"/>
                                      </a:solidFill>
                                      <a:latin typeface="Cambria Math" panose="02040503050406030204" pitchFamily="18" charset="0"/>
                                      <a:ea typeface="仿宋" panose="02010609060101010101" pitchFamily="49" charset="-122"/>
                                    </a:rPr>
                                  </m:ctrlPr>
                                </m:dPr>
                                <m:e>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+1</m:t>
                                  </m:r>
                                </m:e>
                              </m:d>
                              <m:r>
                                <a:rPr lang="en-US" altLang="zh-CN" sz="2400" b="0" i="1" kern="0" smtClean="0">
                                  <a:solidFill>
                                    <a:srgbClr val="003366"/>
                                  </a:solidFill>
                                  <a:latin typeface="Cambria Math" panose="02040503050406030204" pitchFamily="18" charset="0"/>
                                  <a:ea typeface="仿宋" panose="02010609060101010101" pitchFamily="49" charset="-122"/>
                                </a:rPr>
                                <m:t>𝑡</m:t>
                              </m:r>
                            </m:sup>
                          </m:sSup>
                        </m:den>
                      </m:f>
                    </m:oMath>
                  </m:oMathPara>
                </a14:m>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xmlns="">
          <p:sp>
            <p:nvSpPr>
              <p:cNvPr id="2" name="矩形 1">
                <a:extLst>
                  <a:ext uri="{FF2B5EF4-FFF2-40B4-BE49-F238E27FC236}">
                    <a16:creationId xmlns:a16="http://schemas.microsoft.com/office/drawing/2014/main" id="{82F69080-A0D5-414A-8279-A2C08FF7856C}"/>
                  </a:ext>
                </a:extLst>
              </p:cNvPr>
              <p:cNvSpPr>
                <a:spLocks noRot="1" noChangeAspect="1" noMove="1" noResize="1" noEditPoints="1" noAdjustHandles="1" noChangeArrowheads="1" noChangeShapeType="1" noTextEdit="1"/>
              </p:cNvSpPr>
              <p:nvPr/>
            </p:nvSpPr>
            <p:spPr>
              <a:xfrm>
                <a:off x="2339752" y="1772816"/>
                <a:ext cx="2633413" cy="81785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63DF9ECB-7C13-46C1-A14D-0775832D68E6}"/>
                  </a:ext>
                </a:extLst>
              </p:cNvPr>
              <p:cNvSpPr/>
              <p:nvPr/>
            </p:nvSpPr>
            <p:spPr>
              <a:xfrm>
                <a:off x="2339752" y="2611147"/>
                <a:ext cx="2972096" cy="8082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kern="0" smtClean="0">
                              <a:solidFill>
                                <a:srgbClr val="003366"/>
                              </a:solidFill>
                              <a:latin typeface="Cambria Math" panose="02040503050406030204" pitchFamily="18" charset="0"/>
                              <a:ea typeface="仿宋" panose="02010609060101010101" pitchFamily="49" charset="-122"/>
                            </a:rPr>
                          </m:ctrlPr>
                        </m:sSubPr>
                        <m:e>
                          <m:r>
                            <a:rPr lang="en-US" altLang="zh-CN" sz="2400" b="0" i="1" kern="0" smtClean="0">
                              <a:solidFill>
                                <a:srgbClr val="003366"/>
                              </a:solidFill>
                              <a:latin typeface="Cambria Math" panose="02040503050406030204" pitchFamily="18" charset="0"/>
                              <a:ea typeface="仿宋" panose="02010609060101010101" pitchFamily="49" charset="-122"/>
                            </a:rPr>
                            <m:t>𝑦</m:t>
                          </m:r>
                        </m:e>
                        <m:sub>
                          <m:r>
                            <a:rPr lang="en-US" altLang="zh-CN" sz="2400" b="0" i="1" kern="0" smtClean="0">
                              <a:solidFill>
                                <a:srgbClr val="003366"/>
                              </a:solidFill>
                              <a:latin typeface="Cambria Math" panose="02040503050406030204" pitchFamily="18" charset="0"/>
                              <a:ea typeface="仿宋" panose="02010609060101010101" pitchFamily="49" charset="-122"/>
                            </a:rPr>
                            <m:t>𝑡</m:t>
                          </m:r>
                        </m:sub>
                      </m:sSub>
                      <m:r>
                        <a:rPr lang="en-US" altLang="zh-CN" sz="2400" b="0" i="1" kern="0" smtClean="0">
                          <a:solidFill>
                            <a:srgbClr val="003366"/>
                          </a:solidFill>
                          <a:latin typeface="Cambria Math" panose="02040503050406030204" pitchFamily="18" charset="0"/>
                          <a:ea typeface="仿宋" panose="02010609060101010101" pitchFamily="49" charset="-122"/>
                        </a:rPr>
                        <m:t>=</m:t>
                      </m:r>
                      <m:f>
                        <m:fPr>
                          <m:ctrlPr>
                            <a:rPr lang="en-US" altLang="zh-CN" sz="2400" b="0" i="1" kern="0" smtClean="0">
                              <a:solidFill>
                                <a:srgbClr val="003366"/>
                              </a:solidFill>
                              <a:latin typeface="Cambria Math" panose="02040503050406030204" pitchFamily="18" charset="0"/>
                              <a:ea typeface="仿宋" panose="02010609060101010101" pitchFamily="49" charset="-122"/>
                            </a:rPr>
                          </m:ctrlPr>
                        </m:fPr>
                        <m:num>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+1</m:t>
                          </m:r>
                        </m:num>
                        <m:den>
                          <m:r>
                            <a:rPr lang="en-US" altLang="zh-CN" sz="2400" b="0" i="1" kern="0" smtClean="0">
                              <a:solidFill>
                                <a:srgbClr val="003366"/>
                              </a:solidFill>
                              <a:latin typeface="Cambria Math" panose="02040503050406030204" pitchFamily="18" charset="0"/>
                              <a:ea typeface="仿宋" panose="02010609060101010101" pitchFamily="49" charset="-122"/>
                            </a:rPr>
                            <m:t>1+</m:t>
                          </m:r>
                          <m:sSup>
                            <m:sSupPr>
                              <m:ctrlPr>
                                <a:rPr lang="en-US" altLang="zh-CN" sz="2400" b="0" i="1" kern="0" smtClean="0">
                                  <a:solidFill>
                                    <a:srgbClr val="003366"/>
                                  </a:solidFill>
                                  <a:latin typeface="Cambria Math" panose="02040503050406030204" pitchFamily="18" charset="0"/>
                                  <a:ea typeface="仿宋" panose="02010609060101010101" pitchFamily="49" charset="-122"/>
                                </a:rPr>
                              </m:ctrlPr>
                            </m:sSupPr>
                            <m:e>
                              <m:r>
                                <a:rPr lang="en-US" altLang="zh-CN" sz="2400" b="0" i="1" kern="0" smtClean="0">
                                  <a:solidFill>
                                    <a:srgbClr val="003366"/>
                                  </a:solidFill>
                                  <a:latin typeface="Cambria Math" panose="02040503050406030204" pitchFamily="18" charset="0"/>
                                  <a:ea typeface="仿宋" panose="02010609060101010101" pitchFamily="49" charset="-122"/>
                                </a:rPr>
                                <m:t>𝑛𝑒</m:t>
                              </m:r>
                            </m:e>
                            <m:sup>
                              <m:r>
                                <a:rPr lang="en-US" altLang="zh-CN" sz="2400" b="0" i="1" kern="0" smtClean="0">
                                  <a:solidFill>
                                    <a:srgbClr val="003366"/>
                                  </a:solidFill>
                                  <a:latin typeface="Cambria Math" panose="02040503050406030204" pitchFamily="18" charset="0"/>
                                  <a:ea typeface="仿宋" panose="02010609060101010101" pitchFamily="49" charset="-122"/>
                                </a:rPr>
                                <m:t>−</m:t>
                              </m:r>
                              <m:r>
                                <a:rPr lang="zh-CN" altLang="en-US" sz="2400" b="0" i="1" kern="0" smtClean="0">
                                  <a:solidFill>
                                    <a:srgbClr val="003366"/>
                                  </a:solidFill>
                                  <a:latin typeface="Cambria Math" panose="02040503050406030204" pitchFamily="18" charset="0"/>
                                  <a:ea typeface="仿宋" panose="02010609060101010101" pitchFamily="49" charset="-122"/>
                                </a:rPr>
                                <m:t>𝛽</m:t>
                              </m:r>
                              <m:d>
                                <m:dPr>
                                  <m:ctrlPr>
                                    <a:rPr lang="en-US" altLang="zh-CN" sz="2400" b="0" i="1" kern="0" smtClean="0">
                                      <a:solidFill>
                                        <a:srgbClr val="003366"/>
                                      </a:solidFill>
                                      <a:latin typeface="Cambria Math" panose="02040503050406030204" pitchFamily="18" charset="0"/>
                                      <a:ea typeface="仿宋" panose="02010609060101010101" pitchFamily="49" charset="-122"/>
                                    </a:rPr>
                                  </m:ctrlPr>
                                </m:dPr>
                                <m:e>
                                  <m:r>
                                    <a:rPr lang="en-US" altLang="zh-CN" sz="2400" b="0" i="1" kern="0" smtClean="0">
                                      <a:solidFill>
                                        <a:srgbClr val="003366"/>
                                      </a:solidFill>
                                      <a:latin typeface="Cambria Math" panose="02040503050406030204" pitchFamily="18" charset="0"/>
                                      <a:ea typeface="仿宋" panose="02010609060101010101" pitchFamily="49" charset="-122"/>
                                    </a:rPr>
                                    <m:t>𝑛</m:t>
                                  </m:r>
                                  <m:r>
                                    <a:rPr lang="en-US" altLang="zh-CN" sz="2400" b="0" i="1" kern="0" smtClean="0">
                                      <a:solidFill>
                                        <a:srgbClr val="003366"/>
                                      </a:solidFill>
                                      <a:latin typeface="Cambria Math" panose="02040503050406030204" pitchFamily="18" charset="0"/>
                                      <a:ea typeface="仿宋" panose="02010609060101010101" pitchFamily="49" charset="-122"/>
                                    </a:rPr>
                                    <m:t>+1</m:t>
                                  </m:r>
                                </m:e>
                              </m:d>
                              <m:r>
                                <a:rPr lang="en-US" altLang="zh-CN" sz="2400" b="0" i="1" kern="0" smtClean="0">
                                  <a:solidFill>
                                    <a:srgbClr val="003366"/>
                                  </a:solidFill>
                                  <a:latin typeface="Cambria Math" panose="02040503050406030204" pitchFamily="18" charset="0"/>
                                  <a:ea typeface="仿宋" panose="02010609060101010101" pitchFamily="49" charset="-122"/>
                                </a:rPr>
                                <m:t>𝑡</m:t>
                              </m:r>
                            </m:sup>
                          </m:sSup>
                        </m:den>
                      </m:f>
                    </m:oMath>
                  </m:oMathPara>
                </a14:m>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xmlns="">
          <p:sp>
            <p:nvSpPr>
              <p:cNvPr id="7" name="矩形 6">
                <a:extLst>
                  <a:ext uri="{FF2B5EF4-FFF2-40B4-BE49-F238E27FC236}">
                    <a16:creationId xmlns:a16="http://schemas.microsoft.com/office/drawing/2014/main" id="{63DF9ECB-7C13-46C1-A14D-0775832D68E6}"/>
                  </a:ext>
                </a:extLst>
              </p:cNvPr>
              <p:cNvSpPr>
                <a:spLocks noRot="1" noChangeAspect="1" noMove="1" noResize="1" noEditPoints="1" noAdjustHandles="1" noChangeArrowheads="1" noChangeShapeType="1" noTextEdit="1"/>
              </p:cNvSpPr>
              <p:nvPr/>
            </p:nvSpPr>
            <p:spPr>
              <a:xfrm>
                <a:off x="2339752" y="2611147"/>
                <a:ext cx="2972096" cy="80823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853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协议的性能分析</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假定在每一轮中每个感染节点传播</a:t>
                </a:r>
                <a14:m>
                  <m:oMath xmlns:m="http://schemas.openxmlformats.org/officeDocument/2006/math">
                    <m:r>
                      <a:rPr lang="en-US" altLang="zh-CN" sz="2400" i="1" kern="0" dirty="0" smtClean="0">
                        <a:solidFill>
                          <a:srgbClr val="003366"/>
                        </a:solidFill>
                        <a:latin typeface="Cambria Math" panose="02040503050406030204" pitchFamily="18" charset="0"/>
                        <a:ea typeface="仿宋" panose="02010609060101010101" pitchFamily="49" charset="-122"/>
                      </a:rPr>
                      <m:t>𝑏</m:t>
                    </m:r>
                  </m:oMath>
                </a14:m>
                <a:r>
                  <a:rPr lang="zh-CN" altLang="en-US" sz="2400" kern="0" dirty="0">
                    <a:solidFill>
                      <a:srgbClr val="003366"/>
                    </a:solidFill>
                    <a:latin typeface="仿宋" panose="02010609060101010101" pitchFamily="49" charset="-122"/>
                    <a:ea typeface="仿宋" panose="02010609060101010101" pitchFamily="49" charset="-122"/>
                  </a:rPr>
                  <a:t>个未感染节点，可简单认为</a:t>
                </a:r>
                <a14:m>
                  <m:oMath xmlns:m="http://schemas.openxmlformats.org/officeDocument/2006/math">
                    <m:r>
                      <a:rPr lang="zh-CN" altLang="en-US" sz="2400" i="1" kern="0" smtClean="0">
                        <a:solidFill>
                          <a:srgbClr val="003366"/>
                        </a:solidFill>
                        <a:latin typeface="Cambria Math" panose="02040503050406030204" pitchFamily="18" charset="0"/>
                        <a:ea typeface="仿宋" panose="02010609060101010101" pitchFamily="49" charset="-122"/>
                      </a:rPr>
                      <m:t>𝛽</m:t>
                    </m:r>
                    <m:r>
                      <a:rPr lang="en-US" altLang="zh-CN" sz="2400" b="0" i="1" kern="0" smtClean="0">
                        <a:solidFill>
                          <a:srgbClr val="003366"/>
                        </a:solidFill>
                        <a:latin typeface="Cambria Math" panose="02040503050406030204" pitchFamily="18" charset="0"/>
                        <a:ea typeface="仿宋" panose="02010609060101010101" pitchFamily="49" charset="-122"/>
                      </a:rPr>
                      <m:t>=</m:t>
                    </m:r>
                    <m:f>
                      <m:fPr>
                        <m:type m:val="lin"/>
                        <m:ctrlPr>
                          <a:rPr lang="en-US" altLang="zh-CN" sz="2400" b="0" i="1" kern="0" smtClean="0">
                            <a:solidFill>
                              <a:srgbClr val="003366"/>
                            </a:solidFill>
                            <a:latin typeface="Cambria Math" panose="02040503050406030204" pitchFamily="18" charset="0"/>
                            <a:ea typeface="仿宋" panose="02010609060101010101" pitchFamily="49" charset="-122"/>
                          </a:rPr>
                        </m:ctrlPr>
                      </m:fPr>
                      <m:num>
                        <m:r>
                          <a:rPr lang="en-US" altLang="zh-CN" sz="2400" b="0" i="1" kern="0" smtClean="0">
                            <a:solidFill>
                              <a:srgbClr val="003366"/>
                            </a:solidFill>
                            <a:latin typeface="Cambria Math" panose="02040503050406030204" pitchFamily="18" charset="0"/>
                            <a:ea typeface="仿宋" panose="02010609060101010101" pitchFamily="49" charset="-122"/>
                          </a:rPr>
                          <m:t>𝑏</m:t>
                        </m:r>
                      </m:num>
                      <m:den>
                        <m:r>
                          <a:rPr lang="en-US" altLang="zh-CN" sz="2400" b="0" i="1" kern="0" smtClean="0">
                            <a:solidFill>
                              <a:srgbClr val="003366"/>
                            </a:solidFill>
                            <a:latin typeface="Cambria Math" panose="02040503050406030204" pitchFamily="18" charset="0"/>
                            <a:ea typeface="仿宋" panose="02010609060101010101" pitchFamily="49" charset="-122"/>
                          </a:rPr>
                          <m:t>𝑛</m:t>
                        </m:r>
                      </m:den>
                    </m:f>
                  </m:oMath>
                </a14:m>
                <a:r>
                  <a:rPr lang="zh-CN" altLang="en-US" sz="2400" kern="0" dirty="0">
                    <a:solidFill>
                      <a:srgbClr val="003366"/>
                    </a:solidFill>
                    <a:latin typeface="仿宋" panose="02010609060101010101" pitchFamily="49" charset="-122"/>
                    <a:ea typeface="仿宋" panose="02010609060101010101" pitchFamily="49" charset="-122"/>
                  </a:rPr>
                  <a:t>，因为对每个节点而言，被其他节点选中的概率就是</a:t>
                </a:r>
                <a14:m>
                  <m:oMath xmlns:m="http://schemas.openxmlformats.org/officeDocument/2006/math">
                    <m:f>
                      <m:fPr>
                        <m:type m:val="lin"/>
                        <m:ctrlPr>
                          <a:rPr lang="en-US" altLang="zh-CN" sz="2400" i="1" kern="0">
                            <a:solidFill>
                              <a:srgbClr val="003366"/>
                            </a:solidFill>
                            <a:latin typeface="Cambria Math" panose="02040503050406030204" pitchFamily="18" charset="0"/>
                            <a:ea typeface="仿宋" panose="02010609060101010101" pitchFamily="49" charset="-122"/>
                          </a:rPr>
                        </m:ctrlPr>
                      </m:fPr>
                      <m:num>
                        <m:r>
                          <a:rPr lang="en-US" altLang="zh-CN" sz="2400" i="1" kern="0">
                            <a:solidFill>
                              <a:srgbClr val="003366"/>
                            </a:solidFill>
                            <a:latin typeface="Cambria Math" panose="02040503050406030204" pitchFamily="18" charset="0"/>
                            <a:ea typeface="仿宋" panose="02010609060101010101" pitchFamily="49" charset="-122"/>
                          </a:rPr>
                          <m:t>𝑏</m:t>
                        </m:r>
                      </m:num>
                      <m:den>
                        <m:r>
                          <a:rPr lang="en-US" altLang="zh-CN" sz="2400" i="1" kern="0">
                            <a:solidFill>
                              <a:srgbClr val="003366"/>
                            </a:solidFill>
                            <a:latin typeface="Cambria Math" panose="02040503050406030204" pitchFamily="18" charset="0"/>
                            <a:ea typeface="仿宋" panose="02010609060101010101" pitchFamily="49" charset="-122"/>
                          </a:rPr>
                          <m:t>𝑛</m:t>
                        </m:r>
                      </m:den>
                    </m:f>
                  </m:oMath>
                </a14:m>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sz="2400" b="0" i="1" kern="0" smtClean="0">
                        <a:solidFill>
                          <a:srgbClr val="003366"/>
                        </a:solidFill>
                        <a:latin typeface="Cambria Math" panose="02040503050406030204" pitchFamily="18" charset="0"/>
                        <a:ea typeface="仿宋" panose="02010609060101010101" pitchFamily="49" charset="-122"/>
                      </a:rPr>
                      <m:t>𝑡</m:t>
                    </m:r>
                    <m:r>
                      <a:rPr lang="en-US" altLang="zh-CN" sz="2400" b="0" i="1" kern="0" smtClean="0">
                        <a:solidFill>
                          <a:srgbClr val="003366"/>
                        </a:solidFill>
                        <a:latin typeface="Cambria Math" panose="02040503050406030204" pitchFamily="18" charset="0"/>
                        <a:ea typeface="仿宋" panose="02010609060101010101" pitchFamily="49" charset="-122"/>
                      </a:rPr>
                      <m:t>=</m:t>
                    </m:r>
                    <m:r>
                      <a:rPr lang="en-US" altLang="zh-CN" sz="2400" b="0" i="1" kern="0" smtClean="0">
                        <a:solidFill>
                          <a:srgbClr val="003366"/>
                        </a:solidFill>
                        <a:latin typeface="Cambria Math" panose="02040503050406030204" pitchFamily="18" charset="0"/>
                        <a:ea typeface="仿宋" panose="02010609060101010101" pitchFamily="49" charset="-122"/>
                      </a:rPr>
                      <m:t>𝑐</m:t>
                    </m:r>
                    <m:r>
                      <a:rPr lang="en-US" altLang="zh-CN" sz="2400" b="0" i="1" kern="0" smtClean="0">
                        <a:solidFill>
                          <a:srgbClr val="003366"/>
                        </a:solidFill>
                        <a:latin typeface="Cambria Math" panose="02040503050406030204" pitchFamily="18" charset="0"/>
                        <a:ea typeface="Cambria Math" panose="02040503050406030204" pitchFamily="18" charset="0"/>
                      </a:rPr>
                      <m:t>∗</m:t>
                    </m:r>
                    <m:func>
                      <m:funcPr>
                        <m:ctrlPr>
                          <a:rPr lang="en-US" altLang="zh-CN" sz="2400" b="0" i="1" kern="0" smtClean="0">
                            <a:solidFill>
                              <a:srgbClr val="003366"/>
                            </a:solidFill>
                            <a:latin typeface="Cambria Math" panose="02040503050406030204" pitchFamily="18" charset="0"/>
                            <a:ea typeface="Cambria Math" panose="02040503050406030204" pitchFamily="18" charset="0"/>
                          </a:rPr>
                        </m:ctrlPr>
                      </m:funcPr>
                      <m:fName>
                        <m:r>
                          <m:rPr>
                            <m:sty m:val="p"/>
                          </m:rPr>
                          <a:rPr lang="en-US" altLang="zh-CN" sz="2400" b="0" i="0" kern="0" smtClean="0">
                            <a:solidFill>
                              <a:srgbClr val="003366"/>
                            </a:solidFill>
                            <a:latin typeface="Cambria Math" panose="02040503050406030204" pitchFamily="18" charset="0"/>
                            <a:ea typeface="Cambria Math" panose="02040503050406030204" pitchFamily="18" charset="0"/>
                          </a:rPr>
                          <m:t>log</m:t>
                        </m:r>
                      </m:fName>
                      <m:e>
                        <m:r>
                          <a:rPr lang="en-US" altLang="zh-CN" sz="2400" b="0" i="1" kern="0" smtClean="0">
                            <a:solidFill>
                              <a:srgbClr val="003366"/>
                            </a:solidFill>
                            <a:latin typeface="Cambria Math" panose="02040503050406030204" pitchFamily="18" charset="0"/>
                            <a:ea typeface="Cambria Math" panose="02040503050406030204" pitchFamily="18" charset="0"/>
                          </a:rPr>
                          <m:t>𝑛</m:t>
                        </m:r>
                      </m:e>
                    </m:func>
                  </m:oMath>
                </a14:m>
                <a:r>
                  <a:rPr lang="zh-CN" altLang="en-US" sz="2400" kern="0" dirty="0">
                    <a:solidFill>
                      <a:srgbClr val="003366"/>
                    </a:solidFill>
                    <a:latin typeface="仿宋" panose="02010609060101010101" pitchFamily="49" charset="-122"/>
                    <a:ea typeface="仿宋" panose="02010609060101010101" pitchFamily="49" charset="-122"/>
                  </a:rPr>
                  <a:t>，</a:t>
                </a:r>
                <a14:m>
                  <m:oMath xmlns:m="http://schemas.openxmlformats.org/officeDocument/2006/math">
                    <m:r>
                      <a:rPr lang="en-US" altLang="zh-CN" sz="2400" i="1" kern="0" dirty="0" smtClean="0">
                        <a:solidFill>
                          <a:srgbClr val="003366"/>
                        </a:solidFill>
                        <a:latin typeface="Cambria Math" panose="02040503050406030204" pitchFamily="18" charset="0"/>
                        <a:ea typeface="仿宋" panose="02010609060101010101" pitchFamily="49" charset="-122"/>
                      </a:rPr>
                      <m:t>𝑐</m:t>
                    </m:r>
                  </m:oMath>
                </a14:m>
                <a:r>
                  <a:rPr lang="zh-CN" altLang="en-US" sz="2400" kern="0" dirty="0">
                    <a:solidFill>
                      <a:srgbClr val="003366"/>
                    </a:solidFill>
                    <a:latin typeface="仿宋" panose="02010609060101010101" pitchFamily="49" charset="-122"/>
                    <a:ea typeface="仿宋" panose="02010609060101010101" pitchFamily="49" charset="-122"/>
                  </a:rPr>
                  <a:t>为常数，可得：</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以上表明，仅仅需要</a:t>
                </a:r>
                <a14:m>
                  <m:oMath xmlns:m="http://schemas.openxmlformats.org/officeDocument/2006/math">
                    <m:r>
                      <a:rPr lang="en-US" altLang="zh-CN" sz="2400" b="0" i="1" kern="0" smtClean="0">
                        <a:solidFill>
                          <a:srgbClr val="003366"/>
                        </a:solidFill>
                        <a:latin typeface="Cambria Math" panose="02040503050406030204" pitchFamily="18" charset="0"/>
                        <a:ea typeface="仿宋" panose="02010609060101010101" pitchFamily="49" charset="-122"/>
                      </a:rPr>
                      <m:t>𝑂</m:t>
                    </m:r>
                    <m:r>
                      <a:rPr lang="en-US" altLang="zh-CN" sz="2400" b="0" i="1" kern="0" smtClean="0">
                        <a:solidFill>
                          <a:srgbClr val="003366"/>
                        </a:solidFill>
                        <a:latin typeface="Cambria Math" panose="02040503050406030204" pitchFamily="18" charset="0"/>
                        <a:ea typeface="仿宋" panose="02010609060101010101" pitchFamily="49" charset="-122"/>
                      </a:rPr>
                      <m:t>(</m:t>
                    </m:r>
                    <m:func>
                      <m:funcPr>
                        <m:ctrlPr>
                          <a:rPr lang="en-US" altLang="zh-CN" sz="2400" b="0" i="1" kern="0" smtClean="0">
                            <a:solidFill>
                              <a:srgbClr val="003366"/>
                            </a:solidFill>
                            <a:latin typeface="Cambria Math" panose="02040503050406030204" pitchFamily="18" charset="0"/>
                            <a:ea typeface="仿宋" panose="02010609060101010101" pitchFamily="49" charset="-122"/>
                          </a:rPr>
                        </m:ctrlPr>
                      </m:funcPr>
                      <m:fName>
                        <m:r>
                          <m:rPr>
                            <m:sty m:val="p"/>
                          </m:rPr>
                          <a:rPr lang="en-US" altLang="zh-CN" sz="2400" b="0" i="0" kern="0" smtClean="0">
                            <a:solidFill>
                              <a:srgbClr val="003366"/>
                            </a:solidFill>
                            <a:latin typeface="Cambria Math" panose="02040503050406030204" pitchFamily="18" charset="0"/>
                            <a:ea typeface="仿宋" panose="02010609060101010101" pitchFamily="49" charset="-122"/>
                          </a:rPr>
                          <m:t>log</m:t>
                        </m:r>
                      </m:fName>
                      <m:e>
                        <m:r>
                          <a:rPr lang="en-US" altLang="zh-CN" sz="2400" b="0" i="1" kern="0" smtClean="0">
                            <a:solidFill>
                              <a:srgbClr val="003366"/>
                            </a:solidFill>
                            <a:latin typeface="Cambria Math" panose="02040503050406030204" pitchFamily="18" charset="0"/>
                            <a:ea typeface="仿宋" panose="02010609060101010101" pitchFamily="49" charset="-122"/>
                          </a:rPr>
                          <m:t>𝑛</m:t>
                        </m:r>
                      </m:e>
                    </m:func>
                    <m:r>
                      <a:rPr lang="en-US" altLang="zh-CN" sz="2400" b="0" i="1" kern="0" smtClean="0">
                        <a:solidFill>
                          <a:srgbClr val="003366"/>
                        </a:solidFill>
                        <a:latin typeface="Cambria Math" panose="02040503050406030204" pitchFamily="18" charset="0"/>
                        <a:ea typeface="仿宋" panose="02010609060101010101" pitchFamily="49" charset="-122"/>
                      </a:rPr>
                      <m:t>)</m:t>
                    </m:r>
                  </m:oMath>
                </a14:m>
                <a:r>
                  <a:rPr lang="zh-CN" altLang="en-US" sz="2400" kern="0" dirty="0">
                    <a:solidFill>
                      <a:srgbClr val="003366"/>
                    </a:solidFill>
                    <a:latin typeface="仿宋" panose="02010609060101010101" pitchFamily="49" charset="-122"/>
                    <a:ea typeface="仿宋" panose="02010609060101010101" pitchFamily="49" charset="-122"/>
                  </a:rPr>
                  <a:t>轮，就可以将消息传播到集群中的“所有”节点</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低延迟：仅仅需要</a:t>
                </a:r>
                <a14:m>
                  <m:oMath xmlns:m="http://schemas.openxmlformats.org/officeDocument/2006/math">
                    <m:r>
                      <a:rPr lang="en-US" altLang="zh-CN" sz="2000" i="1" kern="0">
                        <a:solidFill>
                          <a:srgbClr val="003366"/>
                        </a:solidFill>
                        <a:latin typeface="Cambria Math" panose="02040503050406030204" pitchFamily="18" charset="0"/>
                        <a:ea typeface="仿宋" panose="02010609060101010101" pitchFamily="49" charset="-122"/>
                      </a:rPr>
                      <m:t>𝑂</m:t>
                    </m:r>
                    <m:r>
                      <a:rPr lang="en-US" altLang="zh-CN" sz="2000" i="1" kern="0">
                        <a:solidFill>
                          <a:srgbClr val="003366"/>
                        </a:solidFill>
                        <a:latin typeface="Cambria Math" panose="02040503050406030204" pitchFamily="18" charset="0"/>
                        <a:ea typeface="仿宋" panose="02010609060101010101" pitchFamily="49" charset="-122"/>
                      </a:rPr>
                      <m:t>(</m:t>
                    </m:r>
                    <m:func>
                      <m:funcPr>
                        <m:ctrlPr>
                          <a:rPr lang="en-US" altLang="zh-CN" sz="2000" i="1" kern="0">
                            <a:solidFill>
                              <a:srgbClr val="003366"/>
                            </a:solidFill>
                            <a:latin typeface="Cambria Math" panose="02040503050406030204" pitchFamily="18" charset="0"/>
                            <a:ea typeface="仿宋" panose="02010609060101010101" pitchFamily="49" charset="-122"/>
                          </a:rPr>
                        </m:ctrlPr>
                      </m:funcPr>
                      <m:fName>
                        <m:r>
                          <m:rPr>
                            <m:sty m:val="p"/>
                          </m:rPr>
                          <a:rPr lang="en-US" altLang="zh-CN" sz="2000" kern="0">
                            <a:solidFill>
                              <a:srgbClr val="003366"/>
                            </a:solidFill>
                            <a:latin typeface="Cambria Math" panose="02040503050406030204" pitchFamily="18" charset="0"/>
                            <a:ea typeface="仿宋" panose="02010609060101010101" pitchFamily="49" charset="-122"/>
                          </a:rPr>
                          <m:t>log</m:t>
                        </m:r>
                      </m:fName>
                      <m:e>
                        <m:r>
                          <a:rPr lang="en-US" altLang="zh-CN" sz="2000" i="1" kern="0">
                            <a:solidFill>
                              <a:srgbClr val="003366"/>
                            </a:solidFill>
                            <a:latin typeface="Cambria Math" panose="02040503050406030204" pitchFamily="18" charset="0"/>
                            <a:ea typeface="仿宋" panose="02010609060101010101" pitchFamily="49" charset="-122"/>
                          </a:rPr>
                          <m:t>𝑛</m:t>
                        </m:r>
                      </m:e>
                    </m:func>
                    <m:r>
                      <a:rPr lang="en-US" altLang="zh-CN" sz="2000" i="1" kern="0">
                        <a:solidFill>
                          <a:srgbClr val="003366"/>
                        </a:solidFill>
                        <a:latin typeface="Cambria Math" panose="02040503050406030204" pitchFamily="18" charset="0"/>
                        <a:ea typeface="仿宋" panose="02010609060101010101" pitchFamily="49" charset="-122"/>
                      </a:rPr>
                      <m:t>)</m:t>
                    </m:r>
                  </m:oMath>
                </a14:m>
                <a:r>
                  <a:rPr lang="zh-CN" altLang="en-US" sz="2000" kern="0" dirty="0">
                    <a:solidFill>
                      <a:srgbClr val="003366"/>
                    </a:solidFill>
                    <a:latin typeface="仿宋" panose="02010609060101010101" pitchFamily="49" charset="-122"/>
                    <a:ea typeface="仿宋" panose="02010609060101010101" pitchFamily="49" charset="-122"/>
                  </a:rPr>
                  <a:t>轮的消息传递</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鲁棒性：只有</a:t>
                </a:r>
                <a14:m>
                  <m:oMath xmlns:m="http://schemas.openxmlformats.org/officeDocument/2006/math">
                    <m:f>
                      <m:fPr>
                        <m:ctrlPr>
                          <a:rPr lang="en-US" altLang="zh-CN" sz="2000" i="1" kern="0">
                            <a:solidFill>
                              <a:srgbClr val="003366"/>
                            </a:solidFill>
                            <a:latin typeface="Cambria Math" panose="02040503050406030204" pitchFamily="18" charset="0"/>
                            <a:ea typeface="仿宋" panose="02010609060101010101" pitchFamily="49" charset="-122"/>
                          </a:rPr>
                        </m:ctrlPr>
                      </m:fPr>
                      <m:num>
                        <m:r>
                          <a:rPr lang="en-US" altLang="zh-CN" sz="2000" i="1" kern="0">
                            <a:solidFill>
                              <a:srgbClr val="003366"/>
                            </a:solidFill>
                            <a:latin typeface="Cambria Math" panose="02040503050406030204" pitchFamily="18" charset="0"/>
                            <a:ea typeface="仿宋" panose="02010609060101010101" pitchFamily="49" charset="-122"/>
                          </a:rPr>
                          <m:t>1</m:t>
                        </m:r>
                      </m:num>
                      <m:den>
                        <m:sSup>
                          <m:sSupPr>
                            <m:ctrlPr>
                              <a:rPr lang="en-US" altLang="zh-CN" sz="2000" i="1" kern="0">
                                <a:solidFill>
                                  <a:srgbClr val="003366"/>
                                </a:solidFill>
                                <a:latin typeface="Cambria Math" panose="02040503050406030204" pitchFamily="18" charset="0"/>
                                <a:ea typeface="仿宋" panose="02010609060101010101" pitchFamily="49" charset="-122"/>
                              </a:rPr>
                            </m:ctrlPr>
                          </m:sSupPr>
                          <m:e>
                            <m:r>
                              <a:rPr lang="en-US" altLang="zh-CN" sz="2000" i="1" kern="0">
                                <a:solidFill>
                                  <a:srgbClr val="003366"/>
                                </a:solidFill>
                                <a:latin typeface="Cambria Math" panose="02040503050406030204" pitchFamily="18" charset="0"/>
                                <a:ea typeface="仿宋" panose="02010609060101010101" pitchFamily="49" charset="-122"/>
                              </a:rPr>
                              <m:t>𝑛</m:t>
                            </m:r>
                          </m:e>
                          <m:sup>
                            <m:r>
                              <a:rPr lang="en-US" altLang="zh-CN" sz="2000" i="1" kern="0">
                                <a:solidFill>
                                  <a:srgbClr val="003366"/>
                                </a:solidFill>
                                <a:latin typeface="Cambria Math" panose="02040503050406030204" pitchFamily="18" charset="0"/>
                                <a:ea typeface="仿宋" panose="02010609060101010101" pitchFamily="49" charset="-122"/>
                              </a:rPr>
                              <m:t>𝑐𝑏</m:t>
                            </m:r>
                            <m:r>
                              <a:rPr lang="en-US" altLang="zh-CN" sz="2000" i="1" kern="0">
                                <a:solidFill>
                                  <a:srgbClr val="003366"/>
                                </a:solidFill>
                                <a:latin typeface="Cambria Math" panose="02040503050406030204" pitchFamily="18" charset="0"/>
                                <a:ea typeface="仿宋" panose="02010609060101010101" pitchFamily="49" charset="-122"/>
                              </a:rPr>
                              <m:t>−2</m:t>
                            </m:r>
                          </m:sup>
                        </m:sSup>
                      </m:den>
                    </m:f>
                  </m:oMath>
                </a14:m>
                <a:r>
                  <a:rPr lang="zh-CN" altLang="en-US" sz="2000" kern="0" dirty="0">
                    <a:solidFill>
                      <a:srgbClr val="003366"/>
                    </a:solidFill>
                    <a:latin typeface="仿宋" panose="02010609060101010101" pitchFamily="49" charset="-122"/>
                    <a:ea typeface="仿宋" panose="02010609060101010101" pitchFamily="49" charset="-122"/>
                  </a:rPr>
                  <a:t>个节点不会收到消息</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轻量级：每个节点仅传送了</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𝑐𝑏</m:t>
                    </m:r>
                    <m:r>
                      <a:rPr lang="en-US" altLang="zh-CN" sz="2000" i="1" kern="0" dirty="0" smtClean="0">
                        <a:solidFill>
                          <a:srgbClr val="003366"/>
                        </a:solidFill>
                        <a:latin typeface="Cambria Math" panose="02040503050406030204" pitchFamily="18" charset="0"/>
                        <a:ea typeface="Cambria Math" panose="02040503050406030204" pitchFamily="18" charset="0"/>
                      </a:rPr>
                      <m:t>∗</m:t>
                    </m:r>
                    <m:func>
                      <m:funcPr>
                        <m:ctrlPr>
                          <a:rPr lang="en-US" altLang="zh-CN" sz="2000" i="1" kern="0">
                            <a:solidFill>
                              <a:srgbClr val="003366"/>
                            </a:solidFill>
                            <a:latin typeface="Cambria Math" panose="02040503050406030204" pitchFamily="18" charset="0"/>
                            <a:ea typeface="仿宋" panose="02010609060101010101" pitchFamily="49" charset="-122"/>
                          </a:rPr>
                        </m:ctrlPr>
                      </m:funcPr>
                      <m:fName>
                        <m:r>
                          <m:rPr>
                            <m:sty m:val="p"/>
                          </m:rPr>
                          <a:rPr lang="en-US" altLang="zh-CN" sz="2000" kern="0">
                            <a:solidFill>
                              <a:srgbClr val="003366"/>
                            </a:solidFill>
                            <a:latin typeface="Cambria Math" panose="02040503050406030204" pitchFamily="18" charset="0"/>
                            <a:ea typeface="仿宋" panose="02010609060101010101" pitchFamily="49" charset="-122"/>
                          </a:rPr>
                          <m:t>log</m:t>
                        </m:r>
                      </m:fName>
                      <m:e>
                        <m:r>
                          <a:rPr lang="en-US" altLang="zh-CN" sz="2000" i="1" kern="0">
                            <a:solidFill>
                              <a:srgbClr val="003366"/>
                            </a:solidFill>
                            <a:latin typeface="Cambria Math" panose="02040503050406030204" pitchFamily="18" charset="0"/>
                            <a:ea typeface="仿宋" panose="02010609060101010101" pitchFamily="49" charset="-122"/>
                          </a:rPr>
                          <m:t>𝑛</m:t>
                        </m:r>
                      </m:e>
                    </m:func>
                  </m:oMath>
                </a14:m>
                <a:r>
                  <a:rPr lang="zh-CN" altLang="en-US" sz="2000" kern="0" dirty="0">
                    <a:solidFill>
                      <a:srgbClr val="003366"/>
                    </a:solidFill>
                    <a:latin typeface="仿宋" panose="02010609060101010101" pitchFamily="49" charset="-122"/>
                    <a:ea typeface="仿宋" panose="02010609060101010101" pitchFamily="49" charset="-122"/>
                  </a:rPr>
                  <a:t>次信息</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容错性：</a:t>
                </a:r>
                <a:r>
                  <a:rPr lang="en-US" altLang="zh-CN" sz="2000" kern="0" dirty="0">
                    <a:solidFill>
                      <a:srgbClr val="003366"/>
                    </a:solidFill>
                    <a:latin typeface="仿宋" panose="02010609060101010101" pitchFamily="49" charset="-122"/>
                    <a:ea typeface="仿宋" panose="02010609060101010101" pitchFamily="49" charset="-122"/>
                  </a:rPr>
                  <a:t>50%</a:t>
                </a:r>
                <a:r>
                  <a:rPr lang="zh-CN" altLang="en-US" sz="2000" kern="0" dirty="0">
                    <a:solidFill>
                      <a:srgbClr val="003366"/>
                    </a:solidFill>
                    <a:latin typeface="仿宋" panose="02010609060101010101" pitchFamily="49" charset="-122"/>
                    <a:ea typeface="仿宋" panose="02010609060101010101" pitchFamily="49" charset="-122"/>
                  </a:rPr>
                  <a:t>的丢包率等价于使用</a:t>
                </a:r>
                <a14:m>
                  <m:oMath xmlns:m="http://schemas.openxmlformats.org/officeDocument/2006/math">
                    <m:f>
                      <m:fPr>
                        <m:type m:val="lin"/>
                        <m:ctrlPr>
                          <a:rPr lang="en-US" altLang="zh-CN" sz="2000" i="1" kern="0">
                            <a:solidFill>
                              <a:srgbClr val="003366"/>
                            </a:solidFill>
                            <a:latin typeface="Cambria Math" panose="02040503050406030204" pitchFamily="18" charset="0"/>
                            <a:ea typeface="仿宋" panose="02010609060101010101" pitchFamily="49" charset="-122"/>
                          </a:rPr>
                        </m:ctrlPr>
                      </m:fPr>
                      <m:num>
                        <m:r>
                          <a:rPr lang="en-US" altLang="zh-CN" sz="2000" i="1" kern="0">
                            <a:solidFill>
                              <a:srgbClr val="003366"/>
                            </a:solidFill>
                            <a:latin typeface="Cambria Math" panose="02040503050406030204" pitchFamily="18" charset="0"/>
                            <a:ea typeface="仿宋" panose="02010609060101010101" pitchFamily="49" charset="-122"/>
                          </a:rPr>
                          <m:t>𝑏</m:t>
                        </m:r>
                      </m:num>
                      <m:den>
                        <m:r>
                          <a:rPr lang="en-US" altLang="zh-CN" sz="2000" b="0" i="1" kern="0" smtClean="0">
                            <a:solidFill>
                              <a:srgbClr val="003366"/>
                            </a:solidFill>
                            <a:latin typeface="Cambria Math" panose="02040503050406030204" pitchFamily="18" charset="0"/>
                            <a:ea typeface="仿宋" panose="02010609060101010101" pitchFamily="49" charset="-122"/>
                          </a:rPr>
                          <m:t>2</m:t>
                        </m:r>
                      </m:den>
                    </m:f>
                  </m:oMath>
                </a14:m>
                <a:r>
                  <a:rPr lang="zh-CN" altLang="en-US" sz="2000" kern="0" dirty="0">
                    <a:solidFill>
                      <a:srgbClr val="003366"/>
                    </a:solidFill>
                    <a:latin typeface="仿宋" panose="02010609060101010101" pitchFamily="49" charset="-122"/>
                    <a:ea typeface="仿宋" panose="02010609060101010101" pitchFamily="49" charset="-122"/>
                  </a:rPr>
                  <a:t>代替</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𝑏</m:t>
                    </m:r>
                  </m:oMath>
                </a14:m>
                <a:r>
                  <a:rPr lang="zh-CN" altLang="en-US" sz="2000" kern="0" dirty="0">
                    <a:solidFill>
                      <a:srgbClr val="003366"/>
                    </a:solidFill>
                    <a:latin typeface="仿宋" panose="02010609060101010101" pitchFamily="49" charset="-122"/>
                    <a:ea typeface="仿宋" panose="02010609060101010101" pitchFamily="49" charset="-122"/>
                  </a:rPr>
                  <a:t>进行分析；</a:t>
                </a:r>
                <a:r>
                  <a:rPr lang="en-US" altLang="zh-CN" sz="2000" kern="0" dirty="0">
                    <a:solidFill>
                      <a:srgbClr val="003366"/>
                    </a:solidFill>
                    <a:latin typeface="仿宋" panose="02010609060101010101" pitchFamily="49" charset="-122"/>
                    <a:ea typeface="仿宋" panose="02010609060101010101" pitchFamily="49" charset="-122"/>
                  </a:rPr>
                  <a:t>50%</a:t>
                </a:r>
                <a:r>
                  <a:rPr lang="zh-CN" altLang="en-US" sz="2000" kern="0" dirty="0">
                    <a:solidFill>
                      <a:srgbClr val="003366"/>
                    </a:solidFill>
                    <a:latin typeface="仿宋" panose="02010609060101010101" pitchFamily="49" charset="-122"/>
                    <a:ea typeface="仿宋" panose="02010609060101010101" pitchFamily="49" charset="-122"/>
                  </a:rPr>
                  <a:t>的节点故障等价于使用</a:t>
                </a:r>
                <a14:m>
                  <m:oMath xmlns:m="http://schemas.openxmlformats.org/officeDocument/2006/math">
                    <m:f>
                      <m:fPr>
                        <m:type m:val="lin"/>
                        <m:ctrlPr>
                          <a:rPr lang="en-US" altLang="zh-CN" sz="2000" i="1" kern="0">
                            <a:solidFill>
                              <a:srgbClr val="003366"/>
                            </a:solidFill>
                            <a:latin typeface="Cambria Math" panose="02040503050406030204" pitchFamily="18" charset="0"/>
                            <a:ea typeface="仿宋" panose="02010609060101010101" pitchFamily="49" charset="-122"/>
                          </a:rPr>
                        </m:ctrlPr>
                      </m:fPr>
                      <m:num>
                        <m:r>
                          <a:rPr lang="en-US" altLang="zh-CN" sz="2000" b="0" i="1" kern="0" smtClean="0">
                            <a:solidFill>
                              <a:srgbClr val="003366"/>
                            </a:solidFill>
                            <a:latin typeface="Cambria Math" panose="02040503050406030204" pitchFamily="18" charset="0"/>
                            <a:ea typeface="仿宋" panose="02010609060101010101" pitchFamily="49" charset="-122"/>
                          </a:rPr>
                          <m:t>𝑛</m:t>
                        </m:r>
                      </m:num>
                      <m:den>
                        <m:r>
                          <a:rPr lang="en-US" altLang="zh-CN" sz="2000" i="1" kern="0">
                            <a:solidFill>
                              <a:srgbClr val="003366"/>
                            </a:solidFill>
                            <a:latin typeface="Cambria Math" panose="02040503050406030204" pitchFamily="18" charset="0"/>
                            <a:ea typeface="仿宋" panose="02010609060101010101" pitchFamily="49" charset="-122"/>
                          </a:rPr>
                          <m:t>2</m:t>
                        </m:r>
                      </m:den>
                    </m:f>
                  </m:oMath>
                </a14:m>
                <a:r>
                  <a:rPr lang="zh-CN" altLang="en-US" sz="2000" kern="0" dirty="0">
                    <a:solidFill>
                      <a:srgbClr val="003366"/>
                    </a:solidFill>
                    <a:latin typeface="仿宋" panose="02010609060101010101" pitchFamily="49" charset="-122"/>
                    <a:ea typeface="仿宋" panose="02010609060101010101" pitchFamily="49" charset="-122"/>
                  </a:rPr>
                  <a:t>代替</a:t>
                </a:r>
                <a14:m>
                  <m:oMath xmlns:m="http://schemas.openxmlformats.org/officeDocument/2006/math">
                    <m:r>
                      <a:rPr lang="en-US" altLang="zh-CN" sz="2000" b="0" i="1" kern="0" dirty="0" smtClean="0">
                        <a:solidFill>
                          <a:srgbClr val="003366"/>
                        </a:solidFill>
                        <a:latin typeface="Cambria Math" panose="02040503050406030204" pitchFamily="18" charset="0"/>
                        <a:ea typeface="仿宋" panose="02010609060101010101" pitchFamily="49" charset="-122"/>
                      </a:rPr>
                      <m:t>𝑛</m:t>
                    </m:r>
                  </m:oMath>
                </a14:m>
                <a:r>
                  <a:rPr lang="zh-CN" altLang="en-US" sz="2000" kern="0" dirty="0">
                    <a:solidFill>
                      <a:srgbClr val="003366"/>
                    </a:solidFill>
                    <a:latin typeface="仿宋" panose="02010609060101010101" pitchFamily="49" charset="-122"/>
                    <a:ea typeface="仿宋" panose="02010609060101010101" pitchFamily="49" charset="-122"/>
                  </a:rPr>
                  <a:t>、同时使用</a:t>
                </a:r>
                <a14:m>
                  <m:oMath xmlns:m="http://schemas.openxmlformats.org/officeDocument/2006/math">
                    <m:f>
                      <m:fPr>
                        <m:type m:val="lin"/>
                        <m:ctrlPr>
                          <a:rPr lang="en-US" altLang="zh-CN" sz="2000" i="1" kern="0">
                            <a:solidFill>
                              <a:srgbClr val="003366"/>
                            </a:solidFill>
                            <a:latin typeface="Cambria Math" panose="02040503050406030204" pitchFamily="18" charset="0"/>
                            <a:ea typeface="仿宋" panose="02010609060101010101" pitchFamily="49" charset="-122"/>
                          </a:rPr>
                        </m:ctrlPr>
                      </m:fPr>
                      <m:num>
                        <m:r>
                          <a:rPr lang="en-US" altLang="zh-CN" sz="2000" i="1" kern="0">
                            <a:solidFill>
                              <a:srgbClr val="003366"/>
                            </a:solidFill>
                            <a:latin typeface="Cambria Math" panose="02040503050406030204" pitchFamily="18" charset="0"/>
                            <a:ea typeface="仿宋" panose="02010609060101010101" pitchFamily="49" charset="-122"/>
                          </a:rPr>
                          <m:t>𝑏</m:t>
                        </m:r>
                      </m:num>
                      <m:den>
                        <m:r>
                          <a:rPr lang="en-US" altLang="zh-CN" sz="2000" i="1" kern="0">
                            <a:solidFill>
                              <a:srgbClr val="003366"/>
                            </a:solidFill>
                            <a:latin typeface="Cambria Math" panose="02040503050406030204" pitchFamily="18" charset="0"/>
                            <a:ea typeface="仿宋" panose="02010609060101010101" pitchFamily="49" charset="-122"/>
                          </a:rPr>
                          <m:t>2</m:t>
                        </m:r>
                      </m:den>
                    </m:f>
                  </m:oMath>
                </a14:m>
                <a:r>
                  <a:rPr lang="zh-CN" altLang="en-US" sz="2000" kern="0" dirty="0">
                    <a:solidFill>
                      <a:srgbClr val="003366"/>
                    </a:solidFill>
                    <a:latin typeface="仿宋" panose="02010609060101010101" pitchFamily="49" charset="-122"/>
                    <a:ea typeface="仿宋" panose="02010609060101010101" pitchFamily="49" charset="-122"/>
                  </a:rPr>
                  <a:t>代替</a:t>
                </a:r>
                <a14:m>
                  <m:oMath xmlns:m="http://schemas.openxmlformats.org/officeDocument/2006/math">
                    <m:r>
                      <a:rPr lang="en-US" altLang="zh-CN" sz="2000" i="1" kern="0" dirty="0">
                        <a:solidFill>
                          <a:srgbClr val="003366"/>
                        </a:solidFill>
                        <a:latin typeface="Cambria Math" panose="02040503050406030204" pitchFamily="18" charset="0"/>
                        <a:ea typeface="仿宋" panose="02010609060101010101" pitchFamily="49" charset="-122"/>
                      </a:rPr>
                      <m:t>𝑏</m:t>
                    </m:r>
                  </m:oMath>
                </a14:m>
                <a:r>
                  <a:rPr lang="zh-CN" altLang="en-US" sz="2000" kern="0" dirty="0">
                    <a:solidFill>
                      <a:srgbClr val="003366"/>
                    </a:solidFill>
                    <a:latin typeface="仿宋" panose="02010609060101010101" pitchFamily="49" charset="-122"/>
                    <a:ea typeface="仿宋" panose="02010609060101010101" pitchFamily="49" charset="-122"/>
                  </a:rPr>
                  <a:t>进行分析</a:t>
                </a:r>
              </a:p>
              <a:p>
                <a:pPr marL="1143000" lvl="2" indent="-228600" eaLnBrk="1" hangingPunct="1">
                  <a:buClr>
                    <a:srgbClr val="006666"/>
                  </a:buClr>
                  <a:buSzPct val="70000"/>
                  <a:buFont typeface="Wingdings" panose="05000000000000000000" pitchFamily="2" charset="2"/>
                  <a:buChar char="u"/>
                </a:pP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905400"/>
              </a:xfrm>
              <a:blipFill>
                <a:blip r:embed="rId4"/>
                <a:stretch>
                  <a:fillRect l="-610" t="-1342" b="-9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9CF8A62-F3CB-46D9-A9AD-D605940441AA}"/>
                  </a:ext>
                </a:extLst>
              </p:cNvPr>
              <p:cNvSpPr/>
              <p:nvPr/>
            </p:nvSpPr>
            <p:spPr>
              <a:xfrm>
                <a:off x="2339752" y="2930791"/>
                <a:ext cx="3101426"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kern="0" smtClean="0">
                              <a:solidFill>
                                <a:srgbClr val="003366"/>
                              </a:solidFill>
                              <a:latin typeface="Cambria Math" panose="02040503050406030204" pitchFamily="18" charset="0"/>
                              <a:ea typeface="仿宋" panose="02010609060101010101" pitchFamily="49" charset="-122"/>
                            </a:rPr>
                          </m:ctrlPr>
                        </m:sSubPr>
                        <m:e>
                          <m:r>
                            <a:rPr lang="en-US" altLang="zh-CN" sz="2400" b="0" i="1" kern="0" smtClean="0">
                              <a:solidFill>
                                <a:srgbClr val="003366"/>
                              </a:solidFill>
                              <a:latin typeface="Cambria Math" panose="02040503050406030204" pitchFamily="18" charset="0"/>
                              <a:ea typeface="仿宋" panose="02010609060101010101" pitchFamily="49" charset="-122"/>
                            </a:rPr>
                            <m:t>𝑦</m:t>
                          </m:r>
                        </m:e>
                        <m:sub>
                          <m:r>
                            <a:rPr lang="en-US" altLang="zh-CN" sz="2400" b="0" i="1" kern="0" smtClean="0">
                              <a:solidFill>
                                <a:srgbClr val="003366"/>
                              </a:solidFill>
                              <a:latin typeface="Cambria Math" panose="02040503050406030204" pitchFamily="18" charset="0"/>
                              <a:ea typeface="仿宋" panose="02010609060101010101" pitchFamily="49" charset="-122"/>
                            </a:rPr>
                            <m:t>𝑡</m:t>
                          </m:r>
                        </m:sub>
                      </m:sSub>
                      <m:r>
                        <a:rPr lang="en-US" altLang="zh-CN" sz="2400" b="0" i="1" kern="0" smtClean="0">
                          <a:solidFill>
                            <a:srgbClr val="003366"/>
                          </a:solidFill>
                          <a:latin typeface="Cambria Math" panose="02040503050406030204" pitchFamily="18" charset="0"/>
                          <a:ea typeface="仿宋" panose="02010609060101010101" pitchFamily="49" charset="-122"/>
                        </a:rPr>
                        <m:t>=(</m:t>
                      </m:r>
                      <m:r>
                        <a:rPr lang="en-US" altLang="zh-CN" sz="2400" i="1" kern="0">
                          <a:solidFill>
                            <a:srgbClr val="003366"/>
                          </a:solidFill>
                          <a:latin typeface="Cambria Math" panose="02040503050406030204" pitchFamily="18" charset="0"/>
                          <a:ea typeface="仿宋" panose="02010609060101010101" pitchFamily="49" charset="-122"/>
                        </a:rPr>
                        <m:t>𝑛</m:t>
                      </m:r>
                      <m:r>
                        <a:rPr lang="en-US" altLang="zh-CN" sz="2400" i="1" kern="0">
                          <a:solidFill>
                            <a:srgbClr val="003366"/>
                          </a:solidFill>
                          <a:latin typeface="Cambria Math" panose="02040503050406030204" pitchFamily="18" charset="0"/>
                          <a:ea typeface="仿宋" panose="02010609060101010101" pitchFamily="49" charset="-122"/>
                        </a:rPr>
                        <m:t>+1)−</m:t>
                      </m:r>
                      <m:f>
                        <m:fPr>
                          <m:ctrlPr>
                            <a:rPr lang="en-US" altLang="zh-CN" sz="2400" b="0" i="1" kern="0" smtClean="0">
                              <a:solidFill>
                                <a:srgbClr val="003366"/>
                              </a:solidFill>
                              <a:latin typeface="Cambria Math" panose="02040503050406030204" pitchFamily="18" charset="0"/>
                              <a:ea typeface="仿宋" panose="02010609060101010101" pitchFamily="49" charset="-122"/>
                            </a:rPr>
                          </m:ctrlPr>
                        </m:fPr>
                        <m:num>
                          <m:r>
                            <a:rPr lang="en-US" altLang="zh-CN" sz="2400" b="0" i="1" kern="0" smtClean="0">
                              <a:solidFill>
                                <a:srgbClr val="003366"/>
                              </a:solidFill>
                              <a:latin typeface="Cambria Math" panose="02040503050406030204" pitchFamily="18" charset="0"/>
                              <a:ea typeface="仿宋" panose="02010609060101010101" pitchFamily="49" charset="-122"/>
                            </a:rPr>
                            <m:t>1</m:t>
                          </m:r>
                        </m:num>
                        <m:den>
                          <m:sSup>
                            <m:sSupPr>
                              <m:ctrlPr>
                                <a:rPr lang="en-US" altLang="zh-CN" sz="2400" b="0" i="1" kern="0" smtClean="0">
                                  <a:solidFill>
                                    <a:srgbClr val="003366"/>
                                  </a:solidFill>
                                  <a:latin typeface="Cambria Math" panose="02040503050406030204" pitchFamily="18" charset="0"/>
                                  <a:ea typeface="仿宋" panose="02010609060101010101" pitchFamily="49" charset="-122"/>
                                </a:rPr>
                              </m:ctrlPr>
                            </m:sSupPr>
                            <m:e>
                              <m:r>
                                <a:rPr lang="en-US" altLang="zh-CN" sz="2400" b="0" i="1" kern="0" smtClean="0">
                                  <a:solidFill>
                                    <a:srgbClr val="003366"/>
                                  </a:solidFill>
                                  <a:latin typeface="Cambria Math" panose="02040503050406030204" pitchFamily="18" charset="0"/>
                                  <a:ea typeface="仿宋" panose="02010609060101010101" pitchFamily="49" charset="-122"/>
                                </a:rPr>
                                <m:t>𝑛</m:t>
                              </m:r>
                            </m:e>
                            <m:sup>
                              <m:r>
                                <a:rPr lang="en-US" altLang="zh-CN" sz="2400" b="0" i="1" kern="0" smtClean="0">
                                  <a:solidFill>
                                    <a:srgbClr val="003366"/>
                                  </a:solidFill>
                                  <a:latin typeface="Cambria Math" panose="02040503050406030204" pitchFamily="18" charset="0"/>
                                  <a:ea typeface="仿宋" panose="02010609060101010101" pitchFamily="49" charset="-122"/>
                                </a:rPr>
                                <m:t>𝑐𝑏</m:t>
                              </m:r>
                              <m:r>
                                <a:rPr lang="en-US" altLang="zh-CN" sz="2400" b="0" i="1" kern="0" smtClean="0">
                                  <a:solidFill>
                                    <a:srgbClr val="003366"/>
                                  </a:solidFill>
                                  <a:latin typeface="Cambria Math" panose="02040503050406030204" pitchFamily="18" charset="0"/>
                                  <a:ea typeface="仿宋" panose="02010609060101010101" pitchFamily="49" charset="-122"/>
                                </a:rPr>
                                <m:t>−2</m:t>
                              </m:r>
                            </m:sup>
                          </m:sSup>
                        </m:den>
                      </m:f>
                    </m:oMath>
                  </m:oMathPara>
                </a14:m>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xmlns="">
          <p:sp>
            <p:nvSpPr>
              <p:cNvPr id="8" name="矩形 7">
                <a:extLst>
                  <a:ext uri="{FF2B5EF4-FFF2-40B4-BE49-F238E27FC236}">
                    <a16:creationId xmlns:a16="http://schemas.microsoft.com/office/drawing/2014/main" id="{09CF8A62-F3CB-46D9-A9AD-D605940441AA}"/>
                  </a:ext>
                </a:extLst>
              </p:cNvPr>
              <p:cNvSpPr>
                <a:spLocks noRot="1" noChangeAspect="1" noMove="1" noResize="1" noEditPoints="1" noAdjustHandles="1" noChangeArrowheads="1" noChangeShapeType="1" noTextEdit="1"/>
              </p:cNvSpPr>
              <p:nvPr/>
            </p:nvSpPr>
            <p:spPr>
              <a:xfrm>
                <a:off x="2339752" y="2930791"/>
                <a:ext cx="3101426" cy="78624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228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331640" y="115888"/>
            <a:ext cx="6953323"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Gossip</a:t>
            </a:r>
            <a:r>
              <a:rPr lang="zh-CN" altLang="en-US" b="1" dirty="0">
                <a:solidFill>
                  <a:srgbClr val="002060"/>
                </a:solidFill>
                <a:latin typeface="微软雅黑" panose="020B0503020204020204" pitchFamily="34" charset="-122"/>
                <a:ea typeface="微软雅黑" panose="020B0503020204020204" pitchFamily="34" charset="-122"/>
              </a:rPr>
              <a:t>协议</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35496" y="836712"/>
                <a:ext cx="9000554" cy="5905400"/>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Gossip</a:t>
                </a:r>
                <a:r>
                  <a:rPr lang="zh-CN" altLang="en-US" kern="0" dirty="0">
                    <a:solidFill>
                      <a:srgbClr val="003366"/>
                    </a:solidFill>
                    <a:latin typeface="Arial"/>
                    <a:ea typeface="宋体"/>
                  </a:rPr>
                  <a:t>协议的优势</a:t>
                </a: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可扩展性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gossip</a:t>
                </a:r>
                <a:r>
                  <a:rPr lang="zh-CN" altLang="en-US" sz="2000" kern="0" dirty="0">
                    <a:solidFill>
                      <a:srgbClr val="003366"/>
                    </a:solidFill>
                    <a:latin typeface="仿宋" panose="02010609060101010101" pitchFamily="49" charset="-122"/>
                    <a:ea typeface="仿宋" panose="02010609060101010101" pitchFamily="49" charset="-122"/>
                  </a:rPr>
                  <a:t>协议是可扩展的，一般仅需要</a:t>
                </a:r>
                <a14:m>
                  <m:oMath xmlns:m="http://schemas.openxmlformats.org/officeDocument/2006/math">
                    <m:r>
                      <a:rPr lang="en-US" altLang="zh-CN" sz="2000" b="0" i="1" kern="0" smtClean="0">
                        <a:solidFill>
                          <a:srgbClr val="003366"/>
                        </a:solidFill>
                        <a:latin typeface="Cambria Math" panose="02040503050406030204" pitchFamily="18" charset="0"/>
                        <a:ea typeface="仿宋" panose="02010609060101010101" pitchFamily="49" charset="-122"/>
                      </a:rPr>
                      <m:t>𝑂</m:t>
                    </m:r>
                    <m:r>
                      <a:rPr lang="en-US" altLang="zh-CN" sz="2000" b="0" i="1" kern="0" smtClean="0">
                        <a:solidFill>
                          <a:srgbClr val="003366"/>
                        </a:solidFill>
                        <a:latin typeface="Cambria Math" panose="02040503050406030204" pitchFamily="18" charset="0"/>
                        <a:ea typeface="仿宋" panose="02010609060101010101" pitchFamily="49" charset="-122"/>
                      </a:rPr>
                      <m:t>(</m:t>
                    </m:r>
                    <m:func>
                      <m:funcPr>
                        <m:ctrlPr>
                          <a:rPr lang="en-US" altLang="zh-CN" sz="2000" b="0" i="1" kern="0" smtClean="0">
                            <a:solidFill>
                              <a:srgbClr val="003366"/>
                            </a:solidFill>
                            <a:latin typeface="Cambria Math" panose="02040503050406030204" pitchFamily="18" charset="0"/>
                            <a:ea typeface="仿宋" panose="02010609060101010101" pitchFamily="49" charset="-122"/>
                          </a:rPr>
                        </m:ctrlPr>
                      </m:funcPr>
                      <m:fName>
                        <m:r>
                          <m:rPr>
                            <m:sty m:val="p"/>
                          </m:rPr>
                          <a:rPr lang="en-US" altLang="zh-CN" sz="2000" b="0" i="0" kern="0" smtClean="0">
                            <a:solidFill>
                              <a:srgbClr val="003366"/>
                            </a:solidFill>
                            <a:latin typeface="Cambria Math" panose="02040503050406030204" pitchFamily="18" charset="0"/>
                            <a:ea typeface="仿宋" panose="02010609060101010101" pitchFamily="49" charset="-122"/>
                          </a:rPr>
                          <m:t>log</m:t>
                        </m:r>
                      </m:fName>
                      <m:e>
                        <m:r>
                          <a:rPr lang="en-US" altLang="zh-CN" sz="2000" b="0" i="1" kern="0" smtClean="0">
                            <a:solidFill>
                              <a:srgbClr val="003366"/>
                            </a:solidFill>
                            <a:latin typeface="Cambria Math" panose="02040503050406030204" pitchFamily="18" charset="0"/>
                            <a:ea typeface="仿宋" panose="02010609060101010101" pitchFamily="49" charset="-122"/>
                          </a:rPr>
                          <m:t>𝑁</m:t>
                        </m:r>
                      </m:e>
                    </m:func>
                    <m:r>
                      <a:rPr lang="en-US" altLang="zh-CN" sz="2000" b="0" i="1" kern="0" smtClean="0">
                        <a:solidFill>
                          <a:srgbClr val="003366"/>
                        </a:solidFill>
                        <a:latin typeface="Cambria Math" panose="02040503050406030204" pitchFamily="18" charset="0"/>
                        <a:ea typeface="仿宋" panose="02010609060101010101" pitchFamily="49" charset="-122"/>
                      </a:rPr>
                      <m:t>)</m:t>
                    </m:r>
                  </m:oMath>
                </a14:m>
                <a:r>
                  <a:rPr lang="zh-CN" altLang="en-US" sz="2000" kern="0" dirty="0">
                    <a:solidFill>
                      <a:srgbClr val="003366"/>
                    </a:solidFill>
                    <a:latin typeface="仿宋" panose="02010609060101010101" pitchFamily="49" charset="-122"/>
                    <a:ea typeface="仿宋" panose="02010609060101010101" pitchFamily="49" charset="-122"/>
                  </a:rPr>
                  <a:t>轮就可以将信息传播到所有的节点，其中</a:t>
                </a:r>
                <a14:m>
                  <m:oMath xmlns:m="http://schemas.openxmlformats.org/officeDocument/2006/math">
                    <m:r>
                      <a:rPr lang="en-US" altLang="zh-CN" sz="2000" i="1" kern="0" dirty="0" smtClean="0">
                        <a:solidFill>
                          <a:srgbClr val="003366"/>
                        </a:solidFill>
                        <a:latin typeface="Cambria Math" panose="02040503050406030204" pitchFamily="18" charset="0"/>
                        <a:ea typeface="仿宋" panose="02010609060101010101" pitchFamily="49" charset="-122"/>
                      </a:rPr>
                      <m:t>𝑁</m:t>
                    </m:r>
                  </m:oMath>
                </a14:m>
                <a:r>
                  <a:rPr lang="zh-CN" altLang="en-US" sz="2000" kern="0" dirty="0">
                    <a:solidFill>
                      <a:srgbClr val="003366"/>
                    </a:solidFill>
                    <a:latin typeface="仿宋" panose="02010609060101010101" pitchFamily="49" charset="-122"/>
                    <a:ea typeface="仿宋" panose="02010609060101010101" pitchFamily="49" charset="-122"/>
                  </a:rPr>
                  <a:t>代表节点的个数</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每个节点仅发送固定数量的消息，并且与网络中节点数目无关</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在数据传送的时候，节点无需等待消息的</a:t>
                </a:r>
                <a:r>
                  <a:rPr lang="en-US" altLang="zh-CN" sz="2000" kern="0" dirty="0">
                    <a:solidFill>
                      <a:srgbClr val="003366"/>
                    </a:solidFill>
                    <a:latin typeface="仿宋" panose="02010609060101010101" pitchFamily="49" charset="-122"/>
                    <a:ea typeface="仿宋" panose="02010609060101010101" pitchFamily="49" charset="-122"/>
                  </a:rPr>
                  <a:t>ack</a:t>
                </a:r>
                <a:r>
                  <a:rPr lang="zh-CN" altLang="en-US" sz="2000" kern="0" dirty="0">
                    <a:solidFill>
                      <a:srgbClr val="003366"/>
                    </a:solidFill>
                    <a:latin typeface="仿宋" panose="02010609060101010101" pitchFamily="49" charset="-122"/>
                    <a:ea typeface="仿宋" panose="02010609060101010101" pitchFamily="49" charset="-122"/>
                  </a:rPr>
                  <a:t>，允许消息传送失败，因为可以通过其他节点将消息传递给之前传送失败的节点</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系统很容易扩展到数百万个进程</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容错性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网络中任何节点的重启或者宕机都不会影响</a:t>
                </a:r>
                <a:r>
                  <a:rPr lang="en-US" altLang="zh-CN" sz="2000" kern="0" dirty="0">
                    <a:solidFill>
                      <a:srgbClr val="003366"/>
                    </a:solidFill>
                    <a:latin typeface="仿宋" panose="02010609060101010101" pitchFamily="49" charset="-122"/>
                    <a:ea typeface="仿宋" panose="02010609060101010101" pitchFamily="49" charset="-122"/>
                  </a:rPr>
                  <a:t>gossip</a:t>
                </a:r>
                <a:r>
                  <a:rPr lang="zh-CN" altLang="en-US" sz="2000" kern="0" dirty="0">
                    <a:solidFill>
                      <a:srgbClr val="003366"/>
                    </a:solidFill>
                    <a:latin typeface="仿宋" panose="02010609060101010101" pitchFamily="49" charset="-122"/>
                    <a:ea typeface="仿宋" panose="02010609060101010101" pitchFamily="49" charset="-122"/>
                  </a:rPr>
                  <a:t>协议的运行</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健壮性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gossip</a:t>
                </a:r>
                <a:r>
                  <a:rPr lang="zh-CN" altLang="en-US" sz="2000" kern="0" dirty="0">
                    <a:solidFill>
                      <a:srgbClr val="003366"/>
                    </a:solidFill>
                    <a:latin typeface="仿宋" panose="02010609060101010101" pitchFamily="49" charset="-122"/>
                    <a:ea typeface="仿宋" panose="02010609060101010101" pitchFamily="49" charset="-122"/>
                  </a:rPr>
                  <a:t>协议是去中心化的协议，集群中的所有节点都是对等的，任何节点出现问题都不会阻止其他节点继续发送消息，任何节点都可以随时加入或离开</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最终一致性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en-US" altLang="zh-CN" sz="2000" kern="0" dirty="0">
                    <a:solidFill>
                      <a:srgbClr val="003366"/>
                    </a:solidFill>
                    <a:latin typeface="仿宋" panose="02010609060101010101" pitchFamily="49" charset="-122"/>
                    <a:ea typeface="仿宋" panose="02010609060101010101" pitchFamily="49" charset="-122"/>
                  </a:rPr>
                  <a:t>Gossip</a:t>
                </a:r>
                <a:r>
                  <a:rPr lang="zh-CN" altLang="en-US" sz="2000" kern="0" dirty="0">
                    <a:solidFill>
                      <a:srgbClr val="003366"/>
                    </a:solidFill>
                    <a:latin typeface="仿宋" panose="02010609060101010101" pitchFamily="49" charset="-122"/>
                    <a:ea typeface="仿宋" panose="02010609060101010101" pitchFamily="49" charset="-122"/>
                  </a:rPr>
                  <a:t>协议实现信息指数级的快速传播，但不能应用于强一致性场景</a:t>
                </a:r>
                <a:endParaRPr lang="zh-CN" altLang="en-US" sz="2400"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35496" y="836712"/>
                <a:ext cx="9000554" cy="5905400"/>
              </a:xfrm>
              <a:blipFill>
                <a:blip r:embed="rId4"/>
                <a:stretch>
                  <a:fillRect l="-610" t="-1342" r="-1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83913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21168</TotalTime>
  <Words>2172</Words>
  <Application>Microsoft Office PowerPoint</Application>
  <PresentationFormat>全屏显示(4:3)</PresentationFormat>
  <Paragraphs>218</Paragraphs>
  <Slides>18</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6" baseType="lpstr">
      <vt:lpstr>仿宋</vt:lpstr>
      <vt:lpstr>微软雅黑</vt:lpstr>
      <vt:lpstr>Arial</vt:lpstr>
      <vt:lpstr>Calibri</vt:lpstr>
      <vt:lpstr>Cambria Math</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chen</cp:lastModifiedBy>
  <cp:revision>1627</cp:revision>
  <dcterms:created xsi:type="dcterms:W3CDTF">2016-04-18T09:33:21Z</dcterms:created>
  <dcterms:modified xsi:type="dcterms:W3CDTF">2019-05-07T13:15:49Z</dcterms:modified>
</cp:coreProperties>
</file>