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0" r:id="rId3"/>
    <p:sldId id="509" r:id="rId4"/>
    <p:sldId id="510" r:id="rId5"/>
    <p:sldId id="512" r:id="rId6"/>
    <p:sldId id="511" r:id="rId7"/>
    <p:sldId id="513" r:id="rId8"/>
    <p:sldId id="514" r:id="rId9"/>
    <p:sldId id="515" r:id="rId10"/>
    <p:sldId id="517" r:id="rId11"/>
    <p:sldId id="518" r:id="rId12"/>
    <p:sldId id="516" r:id="rId13"/>
    <p:sldId id="519" r:id="rId14"/>
    <p:sldId id="520" r:id="rId15"/>
    <p:sldId id="521" r:id="rId16"/>
    <p:sldId id="522" r:id="rId17"/>
    <p:sldId id="523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8394" autoAdjust="0"/>
  </p:normalViewPr>
  <p:slideViewPr>
    <p:cSldViewPr>
      <p:cViewPr varScale="1">
        <p:scale>
          <a:sx n="101" d="100"/>
          <a:sy n="101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8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7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61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6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8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34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6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6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6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潜在的考试点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5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9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9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6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4.emf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778873"/>
            <a:ext cx="6768752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讲：因果序保证算法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46535F-C912-476D-ABE3-29EDEB76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4" y="1268760"/>
            <a:ext cx="8627551" cy="36989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36712"/>
            <a:ext cx="9108504" cy="58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消息发送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4C280DA1-3A13-494C-93AC-3A1FCC59BD61}"/>
              </a:ext>
            </a:extLst>
          </p:cNvPr>
          <p:cNvSpPr/>
          <p:nvPr/>
        </p:nvSpPr>
        <p:spPr>
          <a:xfrm>
            <a:off x="3419872" y="1628800"/>
            <a:ext cx="5688632" cy="365125"/>
          </a:xfrm>
          <a:prstGeom prst="wedgeRectCallout">
            <a:avLst>
              <a:gd name="adj1" fmla="val -51764"/>
              <a:gd name="adj2" fmla="val 1822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准备将本地记录的消息日志随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发送，但可剪裁部分消息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0A6BF42-02E1-4205-863E-CCD12A387D5C}"/>
              </a:ext>
            </a:extLst>
          </p:cNvPr>
          <p:cNvCxnSpPr>
            <a:cxnSpLocks/>
          </p:cNvCxnSpPr>
          <p:nvPr/>
        </p:nvCxnSpPr>
        <p:spPr>
          <a:xfrm>
            <a:off x="539552" y="5428742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D74A494-8E60-46C0-8829-972378C2D9A7}"/>
              </a:ext>
            </a:extLst>
          </p:cNvPr>
          <p:cNvCxnSpPr>
            <a:cxnSpLocks/>
          </p:cNvCxnSpPr>
          <p:nvPr/>
        </p:nvCxnSpPr>
        <p:spPr>
          <a:xfrm>
            <a:off x="539552" y="6237312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39F88E5-C6E9-440B-A57C-3E850D3911D0}"/>
              </a:ext>
            </a:extLst>
          </p:cNvPr>
          <p:cNvCxnSpPr>
            <a:cxnSpLocks/>
          </p:cNvCxnSpPr>
          <p:nvPr/>
        </p:nvCxnSpPr>
        <p:spPr>
          <a:xfrm>
            <a:off x="1619672" y="5194895"/>
            <a:ext cx="720080" cy="23384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37A58DD-D669-4E08-9FAC-BC3957A17313}"/>
              </a:ext>
            </a:extLst>
          </p:cNvPr>
          <p:cNvCxnSpPr>
            <a:cxnSpLocks/>
          </p:cNvCxnSpPr>
          <p:nvPr/>
        </p:nvCxnSpPr>
        <p:spPr>
          <a:xfrm>
            <a:off x="539552" y="5661248"/>
            <a:ext cx="3384376" cy="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E5339ED-3343-4B49-9745-4B5B2E6558D2}"/>
              </a:ext>
            </a:extLst>
          </p:cNvPr>
          <p:cNvCxnSpPr>
            <a:cxnSpLocks/>
          </p:cNvCxnSpPr>
          <p:nvPr/>
        </p:nvCxnSpPr>
        <p:spPr>
          <a:xfrm>
            <a:off x="539552" y="5949280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56F0CBE-6A94-437C-8936-2E3409BDB724}"/>
              </a:ext>
            </a:extLst>
          </p:cNvPr>
          <p:cNvSpPr/>
          <p:nvPr/>
        </p:nvSpPr>
        <p:spPr>
          <a:xfrm>
            <a:off x="1475656" y="508518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2E32ABC-13F3-4713-A549-523F5B907D3A}"/>
              </a:ext>
            </a:extLst>
          </p:cNvPr>
          <p:cNvSpPr/>
          <p:nvPr/>
        </p:nvSpPr>
        <p:spPr>
          <a:xfrm>
            <a:off x="2843808" y="6453336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B45306-5401-42C5-AA43-01A36FAC15FF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547664" y="5229200"/>
            <a:ext cx="792088" cy="426743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8B69CAC-D3F0-45A3-A68D-DE3E22DE19FE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547664" y="5229200"/>
            <a:ext cx="792088" cy="714774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F5532F4-20E2-46E4-966F-EC3E52B37BD7}"/>
              </a:ext>
            </a:extLst>
          </p:cNvPr>
          <p:cNvCxnSpPr>
            <a:cxnSpLocks/>
            <a:stCxn id="28" idx="1"/>
          </p:cNvCxnSpPr>
          <p:nvPr/>
        </p:nvCxnSpPr>
        <p:spPr>
          <a:xfrm flipV="1">
            <a:off x="2864899" y="5662590"/>
            <a:ext cx="338949" cy="81183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460AB1F-CF44-4611-ACA1-1516EDB8296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915816" y="5943976"/>
            <a:ext cx="568118" cy="509360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A06F2B2-C09C-4855-B220-34AFCEF192F4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2987824" y="6300028"/>
            <a:ext cx="576064" cy="225316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1CF26A6-7CD7-4597-9BEA-E160265A7EC3}"/>
                  </a:ext>
                </a:extLst>
              </p:cNvPr>
              <p:cNvSpPr/>
              <p:nvPr/>
            </p:nvSpPr>
            <p:spPr>
              <a:xfrm>
                <a:off x="630583" y="5003885"/>
                <a:ext cx="807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1CF26A6-7CD7-4597-9BEA-E160265A7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3" y="5003885"/>
                <a:ext cx="807465" cy="369332"/>
              </a:xfrm>
              <a:prstGeom prst="rect">
                <a:avLst/>
              </a:prstGeom>
              <a:blipFill>
                <a:blip r:embed="rId5"/>
                <a:stretch>
                  <a:fillRect l="-6015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EA1A1E5-4F69-463C-BB3B-7520AE3AC7D2}"/>
                  </a:ext>
                </a:extLst>
              </p:cNvPr>
              <p:cNvSpPr/>
              <p:nvPr/>
            </p:nvSpPr>
            <p:spPr>
              <a:xfrm>
                <a:off x="1964335" y="6300028"/>
                <a:ext cx="849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EA1A1E5-4F69-463C-BB3B-7520AE3AC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335" y="6300028"/>
                <a:ext cx="849143" cy="369332"/>
              </a:xfrm>
              <a:prstGeom prst="rect">
                <a:avLst/>
              </a:prstGeom>
              <a:blipFill>
                <a:blip r:embed="rId6"/>
                <a:stretch>
                  <a:fillRect l="-5714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4FE7623-3A95-483A-B65B-893F26F46D19}"/>
                  </a:ext>
                </a:extLst>
              </p:cNvPr>
              <p:cNvSpPr/>
              <p:nvPr/>
            </p:nvSpPr>
            <p:spPr>
              <a:xfrm>
                <a:off x="3793157" y="6084004"/>
                <a:ext cx="786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4FE7623-3A95-483A-B65B-893F26F46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157" y="6084004"/>
                <a:ext cx="786690" cy="369332"/>
              </a:xfrm>
              <a:prstGeom prst="rect">
                <a:avLst/>
              </a:prstGeom>
              <a:blipFill>
                <a:blip r:embed="rId7"/>
                <a:stretch>
                  <a:fillRect l="-620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7A7D1EA-DFFE-4406-9307-CA48C87FA49F}"/>
              </a:ext>
            </a:extLst>
          </p:cNvPr>
          <p:cNvCxnSpPr>
            <a:cxnSpLocks/>
          </p:cNvCxnSpPr>
          <p:nvPr/>
        </p:nvCxnSpPr>
        <p:spPr>
          <a:xfrm>
            <a:off x="4852185" y="5438033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ABC6B3F-DFF1-49B1-9687-F98ABEE63029}"/>
              </a:ext>
            </a:extLst>
          </p:cNvPr>
          <p:cNvCxnSpPr>
            <a:cxnSpLocks/>
          </p:cNvCxnSpPr>
          <p:nvPr/>
        </p:nvCxnSpPr>
        <p:spPr>
          <a:xfrm>
            <a:off x="4852185" y="6246603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F995D75-2258-42DD-AC0E-7E88110CB18B}"/>
              </a:ext>
            </a:extLst>
          </p:cNvPr>
          <p:cNvCxnSpPr>
            <a:cxnSpLocks/>
          </p:cNvCxnSpPr>
          <p:nvPr/>
        </p:nvCxnSpPr>
        <p:spPr>
          <a:xfrm>
            <a:off x="5932305" y="5204186"/>
            <a:ext cx="720080" cy="23384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19CBDA1-6668-45D0-B8EA-A89EBAAAF829}"/>
              </a:ext>
            </a:extLst>
          </p:cNvPr>
          <p:cNvCxnSpPr>
            <a:cxnSpLocks/>
          </p:cNvCxnSpPr>
          <p:nvPr/>
        </p:nvCxnSpPr>
        <p:spPr>
          <a:xfrm>
            <a:off x="4852185" y="5670539"/>
            <a:ext cx="3384376" cy="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2BBD49-ADC3-4AAD-BDD2-7AADE442A0D9}"/>
              </a:ext>
            </a:extLst>
          </p:cNvPr>
          <p:cNvCxnSpPr>
            <a:cxnSpLocks/>
          </p:cNvCxnSpPr>
          <p:nvPr/>
        </p:nvCxnSpPr>
        <p:spPr>
          <a:xfrm>
            <a:off x="4852185" y="5958571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8313A69A-8238-4B32-B910-042EC8A71343}"/>
              </a:ext>
            </a:extLst>
          </p:cNvPr>
          <p:cNvSpPr/>
          <p:nvPr/>
        </p:nvSpPr>
        <p:spPr>
          <a:xfrm>
            <a:off x="5788289" y="5094475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C1DB6F7B-CC07-425D-90E5-3A4E9D8388B3}"/>
              </a:ext>
            </a:extLst>
          </p:cNvPr>
          <p:cNvSpPr/>
          <p:nvPr/>
        </p:nvSpPr>
        <p:spPr>
          <a:xfrm>
            <a:off x="7156441" y="6462627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74D8545-0D21-4288-B425-13E945D2005B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5860297" y="5238491"/>
            <a:ext cx="792088" cy="426743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5C05447-877F-4834-BE25-DA54BF7FCF91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5860297" y="5238491"/>
            <a:ext cx="792088" cy="714774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1DBEE77-AE57-4907-8528-F2D2F684F12E}"/>
              </a:ext>
            </a:extLst>
          </p:cNvPr>
          <p:cNvCxnSpPr>
            <a:cxnSpLocks/>
            <a:stCxn id="69" idx="1"/>
          </p:cNvCxnSpPr>
          <p:nvPr/>
        </p:nvCxnSpPr>
        <p:spPr>
          <a:xfrm flipV="1">
            <a:off x="7177532" y="5671881"/>
            <a:ext cx="338949" cy="81183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762DEDA-CB52-4BDD-B3BD-1AD40EC391AB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7228449" y="5953267"/>
            <a:ext cx="568118" cy="509360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CEACF02-DB85-424F-9419-62814FB3B37A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7300457" y="6309319"/>
            <a:ext cx="576064" cy="225316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13C0DEE-BEEA-45F3-A480-FFBF669D9D64}"/>
                  </a:ext>
                </a:extLst>
              </p:cNvPr>
              <p:cNvSpPr/>
              <p:nvPr/>
            </p:nvSpPr>
            <p:spPr>
              <a:xfrm>
                <a:off x="4943216" y="5013176"/>
                <a:ext cx="807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13C0DEE-BEEA-45F3-A480-FFBF669D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16" y="5013176"/>
                <a:ext cx="807465" cy="369332"/>
              </a:xfrm>
              <a:prstGeom prst="rect">
                <a:avLst/>
              </a:prstGeom>
              <a:blipFill>
                <a:blip r:embed="rId8"/>
                <a:stretch>
                  <a:fillRect l="-6818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4232B67-8445-44A1-88EF-0CFC9F8ADCDF}"/>
                  </a:ext>
                </a:extLst>
              </p:cNvPr>
              <p:cNvSpPr/>
              <p:nvPr/>
            </p:nvSpPr>
            <p:spPr>
              <a:xfrm>
                <a:off x="6276968" y="6309319"/>
                <a:ext cx="849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4232B67-8445-44A1-88EF-0CFC9F8AD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968" y="6309319"/>
                <a:ext cx="849143" cy="369332"/>
              </a:xfrm>
              <a:prstGeom prst="rect">
                <a:avLst/>
              </a:prstGeom>
              <a:blipFill>
                <a:blip r:embed="rId9"/>
                <a:stretch>
                  <a:fillRect l="-6475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A5A5AE3-9331-49C5-B4A0-53DE1375F9F4}"/>
                  </a:ext>
                </a:extLst>
              </p:cNvPr>
              <p:cNvSpPr/>
              <p:nvPr/>
            </p:nvSpPr>
            <p:spPr>
              <a:xfrm>
                <a:off x="8105790" y="5794712"/>
                <a:ext cx="786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A5A5AE3-9331-49C5-B4A0-53DE1375F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790" y="5794712"/>
                <a:ext cx="786690" cy="369332"/>
              </a:xfrm>
              <a:prstGeom prst="rect">
                <a:avLst/>
              </a:prstGeom>
              <a:blipFill>
                <a:blip r:embed="rId10"/>
                <a:stretch>
                  <a:fillRect l="-6977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44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消息发送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4C280DA1-3A13-494C-93AC-3A1FCC59BD61}"/>
              </a:ext>
            </a:extLst>
          </p:cNvPr>
          <p:cNvSpPr/>
          <p:nvPr/>
        </p:nvSpPr>
        <p:spPr>
          <a:xfrm>
            <a:off x="3419872" y="1695723"/>
            <a:ext cx="5688632" cy="365125"/>
          </a:xfrm>
          <a:prstGeom prst="wedgeRectCallout">
            <a:avLst>
              <a:gd name="adj1" fmla="val -51764"/>
              <a:gd name="adj2" fmla="val 1822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清理本地记录的日志，尽可能地剪裁不需要记录的消息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C7DE34-FF54-41CC-9A0D-4373FB6D1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99" y="2564904"/>
            <a:ext cx="8245801" cy="13156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C20F17-5E95-49A6-96BF-AA7B30EAE7EF}"/>
              </a:ext>
            </a:extLst>
          </p:cNvPr>
          <p:cNvCxnSpPr>
            <a:cxnSpLocks/>
          </p:cNvCxnSpPr>
          <p:nvPr/>
        </p:nvCxnSpPr>
        <p:spPr>
          <a:xfrm>
            <a:off x="2691945" y="5077993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58ABC2B-D47F-4699-B19F-D8BF72538A72}"/>
              </a:ext>
            </a:extLst>
          </p:cNvPr>
          <p:cNvCxnSpPr>
            <a:cxnSpLocks/>
          </p:cNvCxnSpPr>
          <p:nvPr/>
        </p:nvCxnSpPr>
        <p:spPr>
          <a:xfrm>
            <a:off x="2691945" y="5886563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D8B8EE-5A44-4CDA-9195-D9CD1F906194}"/>
              </a:ext>
            </a:extLst>
          </p:cNvPr>
          <p:cNvCxnSpPr>
            <a:cxnSpLocks/>
          </p:cNvCxnSpPr>
          <p:nvPr/>
        </p:nvCxnSpPr>
        <p:spPr>
          <a:xfrm>
            <a:off x="3772065" y="4844146"/>
            <a:ext cx="720080" cy="23384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8835B6-B154-4A2F-9766-32311DFAFB05}"/>
              </a:ext>
            </a:extLst>
          </p:cNvPr>
          <p:cNvCxnSpPr>
            <a:cxnSpLocks/>
          </p:cNvCxnSpPr>
          <p:nvPr/>
        </p:nvCxnSpPr>
        <p:spPr>
          <a:xfrm>
            <a:off x="2691945" y="5310499"/>
            <a:ext cx="3384376" cy="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EB5CC0-4666-4017-97FC-07E5C3332482}"/>
              </a:ext>
            </a:extLst>
          </p:cNvPr>
          <p:cNvCxnSpPr>
            <a:cxnSpLocks/>
          </p:cNvCxnSpPr>
          <p:nvPr/>
        </p:nvCxnSpPr>
        <p:spPr>
          <a:xfrm>
            <a:off x="2691945" y="5598531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D96F09DE-AB5D-4996-A2A0-67C8BE49823E}"/>
              </a:ext>
            </a:extLst>
          </p:cNvPr>
          <p:cNvSpPr/>
          <p:nvPr/>
        </p:nvSpPr>
        <p:spPr>
          <a:xfrm>
            <a:off x="3628049" y="4734435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56E49BB-BC63-48BB-A1D4-2E91B1D42024}"/>
              </a:ext>
            </a:extLst>
          </p:cNvPr>
          <p:cNvSpPr/>
          <p:nvPr/>
        </p:nvSpPr>
        <p:spPr>
          <a:xfrm>
            <a:off x="4996201" y="6102587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EFE2DF-DBC8-4841-9D2D-51CFD0B94FB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700057" y="4878451"/>
            <a:ext cx="792088" cy="426743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429B3-AC1C-4079-BC2F-97F0D33C0BD1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700057" y="4878451"/>
            <a:ext cx="792088" cy="714774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A5EA75-BF78-45A1-A78F-8260B8D9EE65}"/>
              </a:ext>
            </a:extLst>
          </p:cNvPr>
          <p:cNvCxnSpPr>
            <a:cxnSpLocks/>
            <a:stCxn id="16" idx="1"/>
          </p:cNvCxnSpPr>
          <p:nvPr/>
        </p:nvCxnSpPr>
        <p:spPr>
          <a:xfrm flipV="1">
            <a:off x="5017292" y="5311841"/>
            <a:ext cx="338949" cy="811837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1D040F-5421-4326-825A-24473D48516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68209" y="5593227"/>
            <a:ext cx="568118" cy="509360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AE92DD3-1087-4765-BDA0-524AB5887B35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5140217" y="5949279"/>
            <a:ext cx="576064" cy="225316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4CE0B71-184F-4BF9-B9C8-8866B1AA596F}"/>
                  </a:ext>
                </a:extLst>
              </p:cNvPr>
              <p:cNvSpPr/>
              <p:nvPr/>
            </p:nvSpPr>
            <p:spPr>
              <a:xfrm>
                <a:off x="2782976" y="4653136"/>
                <a:ext cx="725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4CE0B71-184F-4BF9-B9C8-8866B1AA5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76" y="4653136"/>
                <a:ext cx="725776" cy="369332"/>
              </a:xfrm>
              <a:prstGeom prst="rect">
                <a:avLst/>
              </a:prstGeom>
              <a:blipFill>
                <a:blip r:embed="rId5"/>
                <a:stretch>
                  <a:fillRect l="-7563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63AF2DE-8320-4221-B9E8-91BF5AA3DC28}"/>
                  </a:ext>
                </a:extLst>
              </p:cNvPr>
              <p:cNvSpPr/>
              <p:nvPr/>
            </p:nvSpPr>
            <p:spPr>
              <a:xfrm>
                <a:off x="4116728" y="5949279"/>
                <a:ext cx="849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63AF2DE-8320-4221-B9E8-91BF5AA3D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28" y="5949279"/>
                <a:ext cx="849143" cy="369332"/>
              </a:xfrm>
              <a:prstGeom prst="rect">
                <a:avLst/>
              </a:prstGeom>
              <a:blipFill>
                <a:blip r:embed="rId6"/>
                <a:stretch>
                  <a:fillRect l="-5714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559A91-50F2-4D3A-8A4E-B758DCBE53BC}"/>
                  </a:ext>
                </a:extLst>
              </p:cNvPr>
              <p:cNvSpPr/>
              <p:nvPr/>
            </p:nvSpPr>
            <p:spPr>
              <a:xfrm>
                <a:off x="5945550" y="5733255"/>
                <a:ext cx="786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559A91-50F2-4D3A-8A4E-B758DCBE5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550" y="5733255"/>
                <a:ext cx="786690" cy="369332"/>
              </a:xfrm>
              <a:prstGeom prst="rect">
                <a:avLst/>
              </a:prstGeom>
              <a:blipFill>
                <a:blip r:embed="rId7"/>
                <a:stretch>
                  <a:fillRect l="-620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消息发送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996C1D-598C-426A-A63F-7F05D32CB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9" y="1556792"/>
            <a:ext cx="8856601" cy="49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7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DC16B8-FB79-4DF9-9539-32AC65FA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37" y="2256400"/>
            <a:ext cx="8360326" cy="23452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消息接收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008616F0-9EA1-4F34-95E5-1A5020F2A484}"/>
              </a:ext>
            </a:extLst>
          </p:cNvPr>
          <p:cNvSpPr/>
          <p:nvPr/>
        </p:nvSpPr>
        <p:spPr>
          <a:xfrm>
            <a:off x="5811017" y="2996952"/>
            <a:ext cx="3312368" cy="365125"/>
          </a:xfrm>
          <a:prstGeom prst="wedgeRectCallout">
            <a:avLst>
              <a:gd name="adj1" fmla="val -53084"/>
              <a:gd name="adj2" fmla="val 804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等待依因果关系发生在前的消息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58E2AE32-ED4D-4A56-BE36-0802BBC24E49}"/>
                  </a:ext>
                </a:extLst>
              </p:cNvPr>
              <p:cNvSpPr/>
              <p:nvPr/>
            </p:nvSpPr>
            <p:spPr>
              <a:xfrm>
                <a:off x="683568" y="5126131"/>
                <a:ext cx="5256584" cy="365125"/>
              </a:xfrm>
              <a:prstGeom prst="wedgeRectCallout">
                <a:avLst>
                  <a:gd name="adj1" fmla="val 54353"/>
                  <a:gd name="adj2" fmla="val -24559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消除日志中目的地为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的消息，因为它们已经达到</a:t>
                </a:r>
              </a:p>
            </p:txBody>
          </p:sp>
        </mc:Choice>
        <mc:Fallback>
          <p:sp>
            <p:nvSpPr>
              <p:cNvPr id="10" name="对话气泡: 矩形 9">
                <a:extLst>
                  <a:ext uri="{FF2B5EF4-FFF2-40B4-BE49-F238E27FC236}">
                    <a16:creationId xmlns:a16="http://schemas.microsoft.com/office/drawing/2014/main" id="{58E2AE32-ED4D-4A56-BE36-0802BBC24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26131"/>
                <a:ext cx="5256584" cy="365125"/>
              </a:xfrm>
              <a:prstGeom prst="wedgeRectCallout">
                <a:avLst>
                  <a:gd name="adj1" fmla="val 54353"/>
                  <a:gd name="adj2" fmla="val -245594"/>
                </a:avLst>
              </a:prstGeom>
              <a:blipFill>
                <a:blip r:embed="rId5"/>
                <a:stretch>
                  <a:fillRect l="-1659" b="-659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7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88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消息接收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删除无效的消息</a:t>
            </a:r>
          </a:p>
          <a:p>
            <a:pPr marL="742950" lvl="2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4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0C2D7B-B43E-4C35-85F1-79D804E21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92892"/>
            <a:ext cx="7864051" cy="253586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B3B093-36D1-4AED-9784-57F2A727BBE3}"/>
              </a:ext>
            </a:extLst>
          </p:cNvPr>
          <p:cNvCxnSpPr>
            <a:cxnSpLocks/>
          </p:cNvCxnSpPr>
          <p:nvPr/>
        </p:nvCxnSpPr>
        <p:spPr>
          <a:xfrm>
            <a:off x="899592" y="5073280"/>
            <a:ext cx="3355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D0278A07-866C-4B7C-AB54-AE76AE29F5CC}"/>
              </a:ext>
            </a:extLst>
          </p:cNvPr>
          <p:cNvSpPr/>
          <p:nvPr/>
        </p:nvSpPr>
        <p:spPr>
          <a:xfrm>
            <a:off x="2521790" y="4981977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EA5366C-C706-44BD-ACE9-7112B5AF47E0}"/>
              </a:ext>
            </a:extLst>
          </p:cNvPr>
          <p:cNvSpPr/>
          <p:nvPr/>
        </p:nvSpPr>
        <p:spPr>
          <a:xfrm>
            <a:off x="1331640" y="500127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3E7D60-BA59-4255-8BF0-D9FD105B70CE}"/>
              </a:ext>
            </a:extLst>
          </p:cNvPr>
          <p:cNvCxnSpPr>
            <a:cxnSpLocks/>
          </p:cNvCxnSpPr>
          <p:nvPr/>
        </p:nvCxnSpPr>
        <p:spPr>
          <a:xfrm>
            <a:off x="899592" y="6268670"/>
            <a:ext cx="3355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EB0FF4-4079-415C-AFBC-B21169B2422C}"/>
                  </a:ext>
                </a:extLst>
              </p:cNvPr>
              <p:cNvSpPr txBox="1"/>
              <p:nvPr/>
            </p:nvSpPr>
            <p:spPr>
              <a:xfrm>
                <a:off x="89453" y="4916398"/>
                <a:ext cx="636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EB0FF4-4079-415C-AFBC-B21169B2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3" y="4916398"/>
                <a:ext cx="636841" cy="307777"/>
              </a:xfrm>
              <a:prstGeom prst="rect">
                <a:avLst/>
              </a:prstGeom>
              <a:blipFill>
                <a:blip r:embed="rId5"/>
                <a:stretch>
                  <a:fillRect l="-25000" t="-31373" r="-7692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A23A6CA8-F822-4C1F-A4B6-B7EFFF4DD863}"/>
              </a:ext>
            </a:extLst>
          </p:cNvPr>
          <p:cNvSpPr/>
          <p:nvPr/>
        </p:nvSpPr>
        <p:spPr>
          <a:xfrm>
            <a:off x="3203848" y="6217753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5D9A98-F52B-4C86-B1B6-BAAE692E3EEE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2542881" y="5104902"/>
            <a:ext cx="682058" cy="1133942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EE5360-49ED-4E89-B9EC-131CFFF47A8E}"/>
                  </a:ext>
                </a:extLst>
              </p:cNvPr>
              <p:cNvSpPr txBox="1"/>
              <p:nvPr/>
            </p:nvSpPr>
            <p:spPr>
              <a:xfrm>
                <a:off x="63079" y="6084004"/>
                <a:ext cx="6102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EE5360-49ED-4E89-B9EC-131CFFF4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" y="6084004"/>
                <a:ext cx="610295" cy="307777"/>
              </a:xfrm>
              <a:prstGeom prst="rect">
                <a:avLst/>
              </a:prstGeom>
              <a:blipFill>
                <a:blip r:embed="rId6"/>
                <a:stretch>
                  <a:fillRect l="-25000" t="-31373" r="-17000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5FF027-97BF-4214-852A-803BAD46A731}"/>
              </a:ext>
            </a:extLst>
          </p:cNvPr>
          <p:cNvCxnSpPr>
            <a:cxnSpLocks/>
          </p:cNvCxnSpPr>
          <p:nvPr/>
        </p:nvCxnSpPr>
        <p:spPr>
          <a:xfrm>
            <a:off x="5320495" y="5098050"/>
            <a:ext cx="3355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5667A08C-E256-4042-A776-1E2EDB4250E2}"/>
              </a:ext>
            </a:extLst>
          </p:cNvPr>
          <p:cNvSpPr/>
          <p:nvPr/>
        </p:nvSpPr>
        <p:spPr>
          <a:xfrm>
            <a:off x="6942693" y="5006747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5B53EECF-8F4B-4E5B-BB05-75874A86EE16}"/>
              </a:ext>
            </a:extLst>
          </p:cNvPr>
          <p:cNvSpPr/>
          <p:nvPr/>
        </p:nvSpPr>
        <p:spPr>
          <a:xfrm>
            <a:off x="5752543" y="502604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C4AED45-855F-4769-8A35-A8A2BE2A6B00}"/>
              </a:ext>
            </a:extLst>
          </p:cNvPr>
          <p:cNvCxnSpPr>
            <a:cxnSpLocks/>
          </p:cNvCxnSpPr>
          <p:nvPr/>
        </p:nvCxnSpPr>
        <p:spPr>
          <a:xfrm>
            <a:off x="5320495" y="6293440"/>
            <a:ext cx="3355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42AC41-5FE2-4F8B-8F99-FFAFB18661DA}"/>
                  </a:ext>
                </a:extLst>
              </p:cNvPr>
              <p:cNvSpPr txBox="1"/>
              <p:nvPr/>
            </p:nvSpPr>
            <p:spPr>
              <a:xfrm>
                <a:off x="4510356" y="4941168"/>
                <a:ext cx="764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𝑠</m:t>
                    </m:r>
                  </m:oMath>
                </a14:m>
                <a:endParaRPr lang="zh-CN" altLang="en-US" sz="24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42AC41-5FE2-4F8B-8F99-FFAFB1866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356" y="4941168"/>
                <a:ext cx="764505" cy="369332"/>
              </a:xfrm>
              <a:prstGeom prst="rect">
                <a:avLst/>
              </a:prstGeom>
              <a:blipFill>
                <a:blip r:embed="rId7"/>
                <a:stretch>
                  <a:fillRect l="-24800" t="-33333" r="-8000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F1E2331A-90A6-4493-915B-2D4C9D33F2A7}"/>
              </a:ext>
            </a:extLst>
          </p:cNvPr>
          <p:cNvSpPr/>
          <p:nvPr/>
        </p:nvSpPr>
        <p:spPr>
          <a:xfrm>
            <a:off x="7624751" y="6242523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547775-78AA-468E-A1E8-A3DEB23C64C9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6963784" y="5129672"/>
            <a:ext cx="682058" cy="1133942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AC348EC-B2EF-4FA4-99E1-0CAF2B43222D}"/>
                  </a:ext>
                </a:extLst>
              </p:cNvPr>
              <p:cNvSpPr txBox="1"/>
              <p:nvPr/>
            </p:nvSpPr>
            <p:spPr>
              <a:xfrm>
                <a:off x="4483982" y="6108774"/>
                <a:ext cx="731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endParaRPr lang="zh-CN" altLang="en-US" sz="24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AC348EC-B2EF-4FA4-99E1-0CAF2B43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982" y="6108774"/>
                <a:ext cx="731419" cy="369332"/>
              </a:xfrm>
              <a:prstGeom prst="rect">
                <a:avLst/>
              </a:prstGeom>
              <a:blipFill>
                <a:blip r:embed="rId8"/>
                <a:stretch>
                  <a:fillRect l="-25833" t="-31148" r="-17500" b="-42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48EBBBE-069A-43CB-8E5D-5F37C946150D}"/>
                  </a:ext>
                </a:extLst>
              </p:cNvPr>
              <p:cNvSpPr txBox="1"/>
              <p:nvPr/>
            </p:nvSpPr>
            <p:spPr>
              <a:xfrm>
                <a:off x="1126847" y="4581128"/>
                <a:ext cx="649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𝑜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48EBBBE-069A-43CB-8E5D-5F37C946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47" y="4581128"/>
                <a:ext cx="649217" cy="307777"/>
              </a:xfrm>
              <a:prstGeom prst="rect">
                <a:avLst/>
              </a:prstGeom>
              <a:blipFill>
                <a:blip r:embed="rId9"/>
                <a:stretch>
                  <a:fillRect l="-24528" t="-31373" r="-8491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1096C3C-4F49-4CAF-9654-988C97790EF4}"/>
                  </a:ext>
                </a:extLst>
              </p:cNvPr>
              <p:cNvSpPr txBox="1"/>
              <p:nvPr/>
            </p:nvSpPr>
            <p:spPr>
              <a:xfrm>
                <a:off x="2266599" y="4581128"/>
                <a:ext cx="602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1096C3C-4F49-4CAF-9654-988C9779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99" y="4581128"/>
                <a:ext cx="602857" cy="307777"/>
              </a:xfrm>
              <a:prstGeom prst="rect">
                <a:avLst/>
              </a:prstGeom>
              <a:blipFill>
                <a:blip r:embed="rId10"/>
                <a:stretch>
                  <a:fillRect l="-26263" t="-31373" r="-12121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0538B1B-9FC2-4AC8-A877-F13BB7CBC80D}"/>
              </a:ext>
            </a:extLst>
          </p:cNvPr>
          <p:cNvSpPr/>
          <p:nvPr/>
        </p:nvSpPr>
        <p:spPr>
          <a:xfrm>
            <a:off x="1409700" y="5095875"/>
            <a:ext cx="2379471" cy="1211902"/>
          </a:xfrm>
          <a:custGeom>
            <a:avLst/>
            <a:gdLst>
              <a:gd name="connsiteX0" fmla="*/ 0 w 2379471"/>
              <a:gd name="connsiteY0" fmla="*/ 0 h 1211902"/>
              <a:gd name="connsiteX1" fmla="*/ 285750 w 2379471"/>
              <a:gd name="connsiteY1" fmla="*/ 619125 h 1211902"/>
              <a:gd name="connsiteX2" fmla="*/ 990600 w 2379471"/>
              <a:gd name="connsiteY2" fmla="*/ 447675 h 1211902"/>
              <a:gd name="connsiteX3" fmla="*/ 1685925 w 2379471"/>
              <a:gd name="connsiteY3" fmla="*/ 295275 h 1211902"/>
              <a:gd name="connsiteX4" fmla="*/ 2219325 w 2379471"/>
              <a:gd name="connsiteY4" fmla="*/ 752475 h 1211902"/>
              <a:gd name="connsiteX5" fmla="*/ 2362200 w 2379471"/>
              <a:gd name="connsiteY5" fmla="*/ 1171575 h 1211902"/>
              <a:gd name="connsiteX6" fmla="*/ 2371725 w 2379471"/>
              <a:gd name="connsiteY6" fmla="*/ 1171575 h 121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471" h="1211902">
                <a:moveTo>
                  <a:pt x="0" y="0"/>
                </a:moveTo>
                <a:cubicBezTo>
                  <a:pt x="60325" y="272256"/>
                  <a:pt x="120650" y="544513"/>
                  <a:pt x="285750" y="619125"/>
                </a:cubicBezTo>
                <a:cubicBezTo>
                  <a:pt x="450850" y="693737"/>
                  <a:pt x="757237" y="501650"/>
                  <a:pt x="990600" y="447675"/>
                </a:cubicBezTo>
                <a:cubicBezTo>
                  <a:pt x="1223963" y="393700"/>
                  <a:pt x="1481138" y="244475"/>
                  <a:pt x="1685925" y="295275"/>
                </a:cubicBezTo>
                <a:cubicBezTo>
                  <a:pt x="1890713" y="346075"/>
                  <a:pt x="2106613" y="606425"/>
                  <a:pt x="2219325" y="752475"/>
                </a:cubicBezTo>
                <a:cubicBezTo>
                  <a:pt x="2332037" y="898525"/>
                  <a:pt x="2336800" y="1101725"/>
                  <a:pt x="2362200" y="1171575"/>
                </a:cubicBezTo>
                <a:cubicBezTo>
                  <a:pt x="2387600" y="1241425"/>
                  <a:pt x="2379662" y="1206500"/>
                  <a:pt x="2371725" y="1171575"/>
                </a:cubicBezTo>
              </a:path>
            </a:pathLst>
          </a:cu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DF758E-9EAF-46D6-83B5-002CAF5E812C}"/>
                  </a:ext>
                </a:extLst>
              </p:cNvPr>
              <p:cNvSpPr txBox="1"/>
              <p:nvPr/>
            </p:nvSpPr>
            <p:spPr>
              <a:xfrm>
                <a:off x="5553319" y="4581128"/>
                <a:ext cx="602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DF758E-9EAF-46D6-83B5-002CAF5E8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19" y="4581128"/>
                <a:ext cx="602857" cy="307777"/>
              </a:xfrm>
              <a:prstGeom prst="rect">
                <a:avLst/>
              </a:prstGeom>
              <a:blipFill>
                <a:blip r:embed="rId11"/>
                <a:stretch>
                  <a:fillRect l="-26263" t="-31373" r="-12121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2EB136C-99DA-4F53-BC67-EBECE0A825C6}"/>
                  </a:ext>
                </a:extLst>
              </p:cNvPr>
              <p:cNvSpPr txBox="1"/>
              <p:nvPr/>
            </p:nvSpPr>
            <p:spPr>
              <a:xfrm>
                <a:off x="6731095" y="4581128"/>
                <a:ext cx="649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kern="0" dirty="0">
                    <a:solidFill>
                      <a:srgbClr val="003366"/>
                    </a:solidFill>
                    <a:latin typeface="+mn-lt"/>
                    <a:ea typeface="仿宋" panose="02010609060101010101" pitchFamily="49" charset="-122"/>
                  </a:rPr>
                  <a:t>消息</a:t>
                </a:r>
                <a14:m>
                  <m:oMath xmlns:m="http://schemas.openxmlformats.org/officeDocument/2006/math">
                    <m:r>
                      <a:rPr lang="en-US" altLang="zh-CN" sz="2000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𝑜</m:t>
                    </m:r>
                  </m:oMath>
                </a14:m>
                <a:endParaRPr lang="zh-CN" altLang="en-US" sz="2000" kern="0" dirty="0">
                  <a:solidFill>
                    <a:srgbClr val="003366"/>
                  </a:solidFill>
                  <a:latin typeface="+mn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2EB136C-99DA-4F53-BC67-EBECE0A8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95" y="4581128"/>
                <a:ext cx="649217" cy="307777"/>
              </a:xfrm>
              <a:prstGeom prst="rect">
                <a:avLst/>
              </a:prstGeom>
              <a:blipFill>
                <a:blip r:embed="rId12"/>
                <a:stretch>
                  <a:fillRect l="-23364" t="-31373" r="-8411" b="-43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6CE605CD-ABF2-4FD0-BC80-6BB2C6CCDE99}"/>
              </a:ext>
            </a:extLst>
          </p:cNvPr>
          <p:cNvSpPr/>
          <p:nvPr/>
        </p:nvSpPr>
        <p:spPr>
          <a:xfrm>
            <a:off x="3707904" y="623731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0CCE57FB-95AF-40F2-8FB5-3D324BDCB97D}"/>
              </a:ext>
            </a:extLst>
          </p:cNvPr>
          <p:cNvSpPr/>
          <p:nvPr/>
        </p:nvSpPr>
        <p:spPr>
          <a:xfrm>
            <a:off x="6444208" y="623731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7FBF312-1931-4C3C-A9A3-5C86B7B59B33}"/>
              </a:ext>
            </a:extLst>
          </p:cNvPr>
          <p:cNvCxnSpPr>
            <a:cxnSpLocks/>
          </p:cNvCxnSpPr>
          <p:nvPr/>
        </p:nvCxnSpPr>
        <p:spPr>
          <a:xfrm>
            <a:off x="5796136" y="5085184"/>
            <a:ext cx="682058" cy="1133942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2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126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消息接收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删除无效的消息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833F5-6CE0-4741-B752-A169BFF3C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2" y="2376506"/>
            <a:ext cx="9047476" cy="3212734"/>
          </a:xfrm>
          <a:prstGeom prst="rect">
            <a:avLst/>
          </a:prstGeo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6F0BC6DA-3DCC-45B8-B52C-082AACF1AE96}"/>
              </a:ext>
            </a:extLst>
          </p:cNvPr>
          <p:cNvSpPr/>
          <p:nvPr/>
        </p:nvSpPr>
        <p:spPr>
          <a:xfrm>
            <a:off x="2987824" y="1810388"/>
            <a:ext cx="5797996" cy="365125"/>
          </a:xfrm>
          <a:prstGeom prst="wedgeRectCallout">
            <a:avLst>
              <a:gd name="adj1" fmla="val -50652"/>
              <a:gd name="adj2" fmla="val 10397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同一条消息从不同路径被剪裁，剩下消息的交集幸存下来</a:t>
            </a:r>
          </a:p>
        </p:txBody>
      </p:sp>
    </p:spTree>
    <p:extLst>
      <p:ext uri="{BB962C8B-B14F-4D97-AF65-F5344CB8AC3E}">
        <p14:creationId xmlns:p14="http://schemas.microsoft.com/office/powerpoint/2010/main" val="24862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4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消息接收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EB581D-D37F-456B-B46F-D103CDD21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17" y="878836"/>
            <a:ext cx="6081062" cy="57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2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因果序保证算法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Raynal-Schiper-Toueg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Kshemkalyani-Singhai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ea typeface="仿宋" panose="02010609060101010101" pitchFamily="49" charset="-122"/>
              </a:rPr>
              <a:t>一个最优的算法</a:t>
            </a:r>
            <a:endParaRPr lang="en-US" altLang="zh-CN" kern="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7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因果序保证算法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Raynal-Schiper-Toueg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Kshemkalyani-Singhai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通信的顺序模型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FIFO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信道运行为一个先进先出的队列模型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非</a:t>
                </a: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FIFO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信道为一个集合，发送者向里面添加消息，接受者在里面移除消息，添加和移除是无序的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因果依赖模型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对任意两个发向同一进程的消息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，假设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𝑆𝑒𝑛𝑑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𝑅𝑒𝑐𝑣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𝑅𝑒𝑐𝑣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以上表明，对于发向同一进程的两个消息，如果它们的发送操作是有依赖顺序的，那么接收操作的顺序必须与发送顺序一致，否则可能产生错误的结果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4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1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因果序应用案例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三副本机制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两个客户端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分别对三副本更新，其中的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的更新在因果上依赖于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的更新，则所有副本都应该先看到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的更新，后看到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如下图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b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中，有的副本先看到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的更新，有的先看到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的更新，不满足因果序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如下图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c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中，所有的副本先看到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的更新，也不满足因果序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370" r="-43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DFE6FF6-E01B-4B29-916D-75A00A2FF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22" y="3933056"/>
            <a:ext cx="8780251" cy="2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因果序保证算法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35496" y="836712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保证因果序的基本思路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每条消息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携带一个日志，该日志中记录了所有在因果关系上比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更早发送的消息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当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到达目的地时，先将自己缓存起来，检测携带的日志中在因果关系中先于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、且目的地也是本进程的消息是否到达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当所有先于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的消息都已经到达、且已经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Deliver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到进程后，将消息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也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Deliver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到进程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如何记录在因果关系上先于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M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的消息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将所有已发送的消息沿着因果路径不断转发就行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6E15EA-66C9-4DEC-B689-0341D0E44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835773"/>
            <a:ext cx="4419128" cy="182364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6F077A6-742E-4FA2-8DC9-CC221722760C}"/>
              </a:ext>
            </a:extLst>
          </p:cNvPr>
          <p:cNvCxnSpPr/>
          <p:nvPr/>
        </p:nvCxnSpPr>
        <p:spPr>
          <a:xfrm flipV="1">
            <a:off x="4860032" y="5733256"/>
            <a:ext cx="216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8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Raynal-Schiper-Toueg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15" y="836712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算法流程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𝑆𝑒𝑛𝑑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记录本进程所知的进程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发送到进程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的消息数量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𝐷𝐸𝐿𝐼𝑉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记录由进程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发来的、已经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Deliver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到本进程的消息数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5" y="836712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535" t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66C720B-71EC-4348-9689-9A123DA02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45880"/>
            <a:ext cx="8820472" cy="44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9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Raynal-Schiper-Toueg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15" y="8677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该算法要求各信道满足</a:t>
                </a: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FIFO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特性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条件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：当对所有的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𝐷𝐸𝐿𝐼𝑉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时，消息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M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即可被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Deliver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，这样能保证正确吗？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如果所有通道是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FIFO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则能保证正确，非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FIFO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不能保证正确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保证通道的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FIFO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特性很容易，加上时间戳即可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复杂度分析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空间复杂度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，主要用于更新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𝑆𝑒𝑛𝑑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二维数组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5" y="867773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535" t="-13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18FDF38-E936-44C3-A54E-6FF0868FD58E}"/>
              </a:ext>
            </a:extLst>
          </p:cNvPr>
          <p:cNvCxnSpPr>
            <a:cxnSpLocks/>
          </p:cNvCxnSpPr>
          <p:nvPr/>
        </p:nvCxnSpPr>
        <p:spPr>
          <a:xfrm>
            <a:off x="1547664" y="3412518"/>
            <a:ext cx="475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D867A286-77D3-4FB0-A1C3-418FEF2F5E13}"/>
              </a:ext>
            </a:extLst>
          </p:cNvPr>
          <p:cNvSpPr/>
          <p:nvPr/>
        </p:nvSpPr>
        <p:spPr>
          <a:xfrm>
            <a:off x="2606970" y="333276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ED1C6CC-E6DB-4CF5-BBA7-6A565648D67E}"/>
              </a:ext>
            </a:extLst>
          </p:cNvPr>
          <p:cNvSpPr/>
          <p:nvPr/>
        </p:nvSpPr>
        <p:spPr>
          <a:xfrm>
            <a:off x="3169862" y="3321215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C1FD7D-B821-4E02-86E3-034C4C14DE13}"/>
                  </a:ext>
                </a:extLst>
              </p:cNvPr>
              <p:cNvSpPr txBox="1"/>
              <p:nvPr/>
            </p:nvSpPr>
            <p:spPr>
              <a:xfrm>
                <a:off x="1106943" y="4423242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BC1FD7D-B821-4E02-86E3-034C4C14D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43" y="4423242"/>
                <a:ext cx="329706" cy="369332"/>
              </a:xfrm>
              <a:prstGeom prst="rect">
                <a:avLst/>
              </a:prstGeom>
              <a:blipFill>
                <a:blip r:embed="rId5"/>
                <a:stretch>
                  <a:fillRect l="-22222" r="-740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195F0F82-9307-4E32-AD6D-E41C8509FC3F}"/>
              </a:ext>
            </a:extLst>
          </p:cNvPr>
          <p:cNvSpPr/>
          <p:nvPr/>
        </p:nvSpPr>
        <p:spPr>
          <a:xfrm>
            <a:off x="1979712" y="3340510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F071AE-831E-4BF4-B2D3-E0A7B5171244}"/>
              </a:ext>
            </a:extLst>
          </p:cNvPr>
          <p:cNvCxnSpPr>
            <a:cxnSpLocks/>
          </p:cNvCxnSpPr>
          <p:nvPr/>
        </p:nvCxnSpPr>
        <p:spPr>
          <a:xfrm>
            <a:off x="1547664" y="4607908"/>
            <a:ext cx="475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73C9D314-FDA6-45D9-B61A-D5F08E332861}"/>
              </a:ext>
            </a:extLst>
          </p:cNvPr>
          <p:cNvSpPr/>
          <p:nvPr/>
        </p:nvSpPr>
        <p:spPr>
          <a:xfrm>
            <a:off x="4212188" y="4510442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4B658C5B-536F-4669-98E2-7A3B34581ADA}"/>
              </a:ext>
            </a:extLst>
          </p:cNvPr>
          <p:cNvSpPr/>
          <p:nvPr/>
        </p:nvSpPr>
        <p:spPr>
          <a:xfrm>
            <a:off x="5868144" y="4535900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8E26C7A-8136-4441-9E95-7FE9E6DBE2C7}"/>
                  </a:ext>
                </a:extLst>
              </p:cNvPr>
              <p:cNvSpPr txBox="1"/>
              <p:nvPr/>
            </p:nvSpPr>
            <p:spPr>
              <a:xfrm>
                <a:off x="1080389" y="3212976"/>
                <a:ext cx="354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8E26C7A-8136-4441-9E95-7FE9E6DB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89" y="3212976"/>
                <a:ext cx="354712" cy="399084"/>
              </a:xfrm>
              <a:prstGeom prst="rect">
                <a:avLst/>
              </a:prstGeom>
              <a:blipFill>
                <a:blip r:embed="rId6"/>
                <a:stretch>
                  <a:fillRect l="-20690" r="-1379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70730D65-5A43-468A-A375-1774910230FF}"/>
              </a:ext>
            </a:extLst>
          </p:cNvPr>
          <p:cNvSpPr/>
          <p:nvPr/>
        </p:nvSpPr>
        <p:spPr>
          <a:xfrm>
            <a:off x="3851920" y="4556991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29FF3E7-8B9C-4884-B4E1-CB32DE9760D9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2102637" y="3463435"/>
            <a:ext cx="3786598" cy="1093556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AE56210-2AEB-49A9-B8E7-39362B39ADA5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729895" y="3455689"/>
            <a:ext cx="1482293" cy="109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D07A88-1AB9-4E62-A823-73717A1BFE88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190953" y="3444140"/>
            <a:ext cx="682058" cy="1133942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15" y="8677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kern="0" dirty="0" err="1">
                    <a:solidFill>
                      <a:srgbClr val="003366"/>
                    </a:solidFill>
                    <a:latin typeface="Arial"/>
                    <a:ea typeface="宋体"/>
                  </a:rPr>
                  <a:t>Raynal-Schiper-Toueg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算法的缺陷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每个消息需要附加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kern="0" dirty="0" err="1">
                    <a:solidFill>
                      <a:srgbClr val="003366"/>
                    </a:solidFill>
                    <a:latin typeface="Arial"/>
                    <a:ea typeface="宋体"/>
                  </a:rPr>
                  <a:t>Kshemkalyani-Singhai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算法的主要思路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每个消息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M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只携带在因果关系上先于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M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发送、但不确定什么时候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Deliver</a:t>
                </a: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的历史消息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一旦某个历史消息明确可以投递，则从历史消息日志中删除，从而减少消息发送的量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5" y="867773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535" t="-1370" r="-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29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Kshemkalyani-Singhai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4C3602A-D7BF-4EEF-BE6F-827C56FBC56D}"/>
              </a:ext>
            </a:extLst>
          </p:cNvPr>
          <p:cNvSpPr txBox="1">
            <a:spLocks/>
          </p:cNvSpPr>
          <p:nvPr/>
        </p:nvSpPr>
        <p:spPr bwMode="auto">
          <a:xfrm>
            <a:off x="20615" y="867773"/>
            <a:ext cx="9108504" cy="578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变量定义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本地时钟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本地所知的其他进程的最新时钟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消息日志，该日志随着消息</a:t>
            </a:r>
            <a:r>
              <a:rPr lang="en-US" altLang="zh-CN" kern="0" dirty="0">
                <a:solidFill>
                  <a:srgbClr val="003366"/>
                </a:solidFill>
                <a:ea typeface="仿宋" panose="02010609060101010101" pitchFamily="49" charset="-122"/>
              </a:rPr>
              <a:t>M</a:t>
            </a:r>
            <a:r>
              <a:rPr lang="zh-CN" altLang="en-US" kern="0" dirty="0">
                <a:solidFill>
                  <a:srgbClr val="003366"/>
                </a:solidFill>
                <a:ea typeface="仿宋" panose="02010609060101010101" pitchFamily="49" charset="-122"/>
              </a:rPr>
              <a:t>一起发送</a:t>
            </a:r>
            <a:endParaRPr lang="en-US" altLang="zh-CN" kern="0" dirty="0">
              <a:solidFill>
                <a:srgbClr val="003366"/>
              </a:solidFill>
              <a:ea typeface="仿宋" panose="02010609060101010101" pitchFamily="49" charset="-122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A2AAFC-0039-4D28-BBCC-A30968134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87" y="3122333"/>
            <a:ext cx="8818426" cy="21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0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16223</TotalTime>
  <Words>789</Words>
  <Application>Microsoft Office PowerPoint</Application>
  <PresentationFormat>全屏显示(4:3)</PresentationFormat>
  <Paragraphs>134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仿宋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1113</cp:revision>
  <dcterms:created xsi:type="dcterms:W3CDTF">2016-04-18T09:33:21Z</dcterms:created>
  <dcterms:modified xsi:type="dcterms:W3CDTF">2019-05-21T10:18:14Z</dcterms:modified>
</cp:coreProperties>
</file>