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0" r:id="rId3"/>
    <p:sldId id="524" r:id="rId4"/>
    <p:sldId id="544" r:id="rId5"/>
    <p:sldId id="546" r:id="rId6"/>
    <p:sldId id="545" r:id="rId7"/>
    <p:sldId id="547" r:id="rId8"/>
    <p:sldId id="548" r:id="rId9"/>
    <p:sldId id="549" r:id="rId10"/>
    <p:sldId id="550" r:id="rId11"/>
    <p:sldId id="551" r:id="rId12"/>
    <p:sldId id="553" r:id="rId13"/>
    <p:sldId id="554" r:id="rId14"/>
    <p:sldId id="562" r:id="rId15"/>
    <p:sldId id="556" r:id="rId16"/>
    <p:sldId id="557" r:id="rId17"/>
    <p:sldId id="558" r:id="rId18"/>
    <p:sldId id="560" r:id="rId19"/>
    <p:sldId id="542" r:id="rId20"/>
    <p:sldId id="559" r:id="rId21"/>
    <p:sldId id="561" r:id="rId22"/>
    <p:sldId id="543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394" autoAdjust="0"/>
  </p:normalViewPr>
  <p:slideViewPr>
    <p:cSldViewPr>
      <p:cViewPr varScale="1">
        <p:scale>
          <a:sx n="101" d="100"/>
          <a:sy n="101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4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8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3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0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3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32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93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4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3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60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29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7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3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3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2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778873"/>
            <a:ext cx="6768752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讲：终止检测算法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39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基于生成树的终止检测算法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基本思想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所有进程根据关联关系组成图，在图中生成一棵树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树根向叶子节点发送广播消息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收到广播消息的叶子节点一旦变为空闲，向父节点报告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每个内部节点收到所有子节点空闲报告、且自己也变为空闲后，向父节点报告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根节点收到所有子节点报告后，宣布程序终止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以上算法正确吗？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一个内部节点已经向父节点报告空闲，但是，以其为根的子树上的某个节点收到了一个消息，节点状态因此由空闲变为活跃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49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基于生成树的终止检测算法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改进方法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根节点一轮一轮的查询整棵树的状态，在每一轮中，根节点发出广播消息，等待聚播消息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所有节点收到广播消息后，将自己染成白色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一个节点如果向其它节点发出消息，则将自己染成黑色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所有节点收到子节点的空闲报告、且自己也空闲，则向父节点报告空闲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白色节点向父节点传递白色消息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黑色节点向父节点传递黑色消息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父节点收到黑色消息，重新发起广播；父节点收到所有子节点的白色消息，判定程序终止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收到所有子节点的白色消息，说明此轮中没有进程发送消息，且所有进程已经空闲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算法复杂度</a:t>
                </a:r>
                <a14:m>
                  <m:oMath xmlns:m="http://schemas.openxmlformats.org/officeDocument/2006/math"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𝑂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(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𝑛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×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  <m:r>
                      <a:rPr lang="en-US" altLang="zh-CN" sz="2800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)</m:t>
                    </m:r>
                  </m:oMath>
                </a14:m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𝑛</m:t>
                    </m:r>
                  </m:oMath>
                </a14:m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表示进程数，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𝑚</m:t>
                    </m:r>
                  </m:oMath>
                </a14:m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表示消息数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370" b="-27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6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836712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91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考虑进程故障的终止检测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在部分进程发生故障的情况下，仍然正常的进程都已经执行结束了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主要思路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由谁发起检测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由进程号最小的进程发起终止检测，在某个进程自己看来它是最小的进程，则自动发起检测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怎么确定程序结束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基于信用传递的方式确定进程之间是否还有已发送、未接收的消息，信用值守恒，则说明程序结束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故障进程吞噬的信用值一定要排除掉，才能判定程序结束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怎么排除掉故障进程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进程号最小的进程发起检测后，若发现新的故障进程，则本轮检测失败，重启发起下一轮的检测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93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变量定义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用来记录本进程目前所知的领导者进程号，初始化为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1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𝑤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表示本进程现在拥有的信用值，初始化为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是本进程假定的系统信用的总和，若本进程启动收集快照过程，则努力收集到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的信用值，初始化为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1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𝑁𝐸𝑇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1,2,⋯,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是一个记录信用值流动的数组，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𝑁𝐸𝑇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流向进程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的信用值之和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𝐹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表示本进程所知的出错进程集合，初始化为空集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𝑆𝑁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表示一个进程集合，在本进程看来，这些进程没有出错，需要收集他们的快照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用于执行快照时计算系统中的剩余信用值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是一个布尔值，用来标记当前收集的快照是否一致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370" r="-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9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𝐵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是带有信用值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x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的普通消息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是带有信用值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x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的控制消息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𝑅𝑒𝑞𝑢𝑒𝑠𝑡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表示领导者进程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发出的快照请求，其中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表示已知的故障进程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𝑝𝑙𝑦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𝑁𝐸𝑇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发出的汇报消息，用于相应领导者的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𝑅𝑒𝑞𝑢𝑒𝑠𝑡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请求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370" r="-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5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无故障的终止检测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900ACA-08FE-4A19-BD64-1EEA4417C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61" y="941101"/>
            <a:ext cx="4540423" cy="57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Snapshot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快照函数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ABFBFD-4850-44C3-BF34-142B2AA2E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12" y="2604366"/>
            <a:ext cx="7367776" cy="1649267"/>
          </a:xfrm>
          <a:prstGeom prst="rect">
            <a:avLst/>
          </a:prstGeo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68CD962E-9A73-43A2-A224-05226AA21C2E}"/>
              </a:ext>
            </a:extLst>
          </p:cNvPr>
          <p:cNvSpPr/>
          <p:nvPr/>
        </p:nvSpPr>
        <p:spPr>
          <a:xfrm>
            <a:off x="2843808" y="2199779"/>
            <a:ext cx="5472608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排除掉自己和已知的故障进程，向其它进程收集快照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D8B50F42-A2BE-4192-A48A-66D4B82B2642}"/>
              </a:ext>
            </a:extLst>
          </p:cNvPr>
          <p:cNvSpPr/>
          <p:nvPr/>
        </p:nvSpPr>
        <p:spPr>
          <a:xfrm>
            <a:off x="2996208" y="3933056"/>
            <a:ext cx="5896272" cy="365125"/>
          </a:xfrm>
          <a:prstGeom prst="wedgeRectCallout">
            <a:avLst>
              <a:gd name="adj1" fmla="val -50822"/>
              <a:gd name="adj2" fmla="val -11515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计算从故障进程发来的信用值，与自己固有的信用值相加</a:t>
            </a:r>
          </a:p>
        </p:txBody>
      </p:sp>
    </p:spTree>
    <p:extLst>
      <p:ext uri="{BB962C8B-B14F-4D97-AF65-F5344CB8AC3E}">
        <p14:creationId xmlns:p14="http://schemas.microsoft.com/office/powerpoint/2010/main" val="22380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EA9E480-EA7E-4976-B1EB-EF64419B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1" y="1628800"/>
            <a:ext cx="8551201" cy="45760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4"/>
            <a:ext cx="9108504" cy="6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快照流程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FB5576A5-7DCC-4F9C-9AAF-62A7E46AF9D4}"/>
              </a:ext>
            </a:extLst>
          </p:cNvPr>
          <p:cNvSpPr/>
          <p:nvPr/>
        </p:nvSpPr>
        <p:spPr>
          <a:xfrm>
            <a:off x="4499992" y="1268760"/>
            <a:ext cx="2376264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发现一个新的故障进程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F4EF6537-554C-4A4D-A81B-81FECCE805DF}"/>
              </a:ext>
            </a:extLst>
          </p:cNvPr>
          <p:cNvSpPr/>
          <p:nvPr/>
        </p:nvSpPr>
        <p:spPr>
          <a:xfrm>
            <a:off x="4427984" y="2919859"/>
            <a:ext cx="4644008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大家形成共识，进程号最小的活进程收集快照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话气泡: 矩形 8">
                <a:extLst>
                  <a:ext uri="{FF2B5EF4-FFF2-40B4-BE49-F238E27FC236}">
                    <a16:creationId xmlns:a16="http://schemas.microsoft.com/office/drawing/2014/main" id="{0A3A4BEF-D67B-4814-9308-84D3AF2C3264}"/>
                  </a:ext>
                </a:extLst>
              </p:cNvPr>
              <p:cNvSpPr/>
              <p:nvPr/>
            </p:nvSpPr>
            <p:spPr>
              <a:xfrm>
                <a:off x="2483768" y="4720059"/>
                <a:ext cx="2376264" cy="365125"/>
              </a:xfrm>
              <a:prstGeom prst="wedgeRectCallout">
                <a:avLst>
                  <a:gd name="adj1" fmla="val -55545"/>
                  <a:gd name="adj2" fmla="val -2985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目前由进程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收集快照</a:t>
                </a:r>
              </a:p>
            </p:txBody>
          </p:sp>
        </mc:Choice>
        <mc:Fallback>
          <p:sp>
            <p:nvSpPr>
              <p:cNvPr id="9" name="对话气泡: 矩形 8">
                <a:extLst>
                  <a:ext uri="{FF2B5EF4-FFF2-40B4-BE49-F238E27FC236}">
                    <a16:creationId xmlns:a16="http://schemas.microsoft.com/office/drawing/2014/main" id="{0A3A4BEF-D67B-4814-9308-84D3AF2C3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720059"/>
                <a:ext cx="2376264" cy="365125"/>
              </a:xfrm>
              <a:prstGeom prst="wedgeRectCallout">
                <a:avLst>
                  <a:gd name="adj1" fmla="val -55545"/>
                  <a:gd name="adj2" fmla="val -2985"/>
                </a:avLst>
              </a:prstGeom>
              <a:blipFill>
                <a:blip r:embed="rId5"/>
                <a:stretch>
                  <a:fillRect t="-7813" b="-1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F235010D-4F67-4960-91BA-F5B5DE49FAE5}"/>
              </a:ext>
            </a:extLst>
          </p:cNvPr>
          <p:cNvSpPr/>
          <p:nvPr/>
        </p:nvSpPr>
        <p:spPr>
          <a:xfrm>
            <a:off x="3203848" y="5373216"/>
            <a:ext cx="2376264" cy="365125"/>
          </a:xfrm>
          <a:prstGeom prst="wedgeRectCallout">
            <a:avLst>
              <a:gd name="adj1" fmla="val -55545"/>
              <a:gd name="adj2" fmla="val -298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发现一些新的故障进程</a:t>
            </a:r>
          </a:p>
        </p:txBody>
      </p:sp>
    </p:spTree>
    <p:extLst>
      <p:ext uri="{BB962C8B-B14F-4D97-AF65-F5344CB8AC3E}">
        <p14:creationId xmlns:p14="http://schemas.microsoft.com/office/powerpoint/2010/main" val="29092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快照流程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82DCF0-B956-41D7-97FB-C42104CB0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1752178"/>
            <a:ext cx="8620125" cy="4629150"/>
          </a:xfrm>
          <a:prstGeom prst="rect">
            <a:avLst/>
          </a:prstGeo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EE7581C2-F83C-4FBA-B9D6-C53689F978ED}"/>
              </a:ext>
            </a:extLst>
          </p:cNvPr>
          <p:cNvSpPr/>
          <p:nvPr/>
        </p:nvSpPr>
        <p:spPr>
          <a:xfrm>
            <a:off x="3707904" y="3284984"/>
            <a:ext cx="4608512" cy="365125"/>
          </a:xfrm>
          <a:prstGeom prst="wedgeRectCallout">
            <a:avLst>
              <a:gd name="adj1" fmla="val -54117"/>
              <a:gd name="adj2" fmla="val 178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发现新的故障进程，需要重新启动快照收集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009DBD06-B809-40D8-980D-5FAAAD2AC2BC}"/>
                  </a:ext>
                </a:extLst>
              </p:cNvPr>
              <p:cNvSpPr/>
              <p:nvPr/>
            </p:nvSpPr>
            <p:spPr>
              <a:xfrm>
                <a:off x="3540423" y="3850134"/>
                <a:ext cx="5472608" cy="365125"/>
              </a:xfrm>
              <a:prstGeom prst="wedgeRectCallout">
                <a:avLst>
                  <a:gd name="adj1" fmla="val -35759"/>
                  <a:gd name="adj2" fmla="val 70058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计算从故障进程发到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的信用值，加上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固有的信用值</a:t>
                </a:r>
              </a:p>
            </p:txBody>
          </p:sp>
        </mc:Choice>
        <mc:Fallback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009DBD06-B809-40D8-980D-5FAAAD2AC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23" y="3850134"/>
                <a:ext cx="5472608" cy="365125"/>
              </a:xfrm>
              <a:prstGeom prst="wedgeRectCallout">
                <a:avLst>
                  <a:gd name="adj1" fmla="val -35759"/>
                  <a:gd name="adj2" fmla="val 70058"/>
                </a:avLst>
              </a:prstGeom>
              <a:blipFill>
                <a:blip r:embed="rId5"/>
                <a:stretch>
                  <a:fillRect l="-1774" t="-8000" b="-133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话气泡: 矩形 10">
                <a:extLst>
                  <a:ext uri="{FF2B5EF4-FFF2-40B4-BE49-F238E27FC236}">
                    <a16:creationId xmlns:a16="http://schemas.microsoft.com/office/drawing/2014/main" id="{632BE932-F8BB-42C0-B837-700819212ECE}"/>
                  </a:ext>
                </a:extLst>
              </p:cNvPr>
              <p:cNvSpPr/>
              <p:nvPr/>
            </p:nvSpPr>
            <p:spPr>
              <a:xfrm>
                <a:off x="3635896" y="4941168"/>
                <a:ext cx="4608512" cy="365125"/>
              </a:xfrm>
              <a:prstGeom prst="wedgeRectCallout">
                <a:avLst>
                  <a:gd name="adj1" fmla="val -54117"/>
                  <a:gd name="adj2" fmla="val 1788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已经收到来自进程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的消息，不用再等待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对话气泡: 矩形 10">
                <a:extLst>
                  <a:ext uri="{FF2B5EF4-FFF2-40B4-BE49-F238E27FC236}">
                    <a16:creationId xmlns:a16="http://schemas.microsoft.com/office/drawing/2014/main" id="{632BE932-F8BB-42C0-B837-700819212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941168"/>
                <a:ext cx="4608512" cy="365125"/>
              </a:xfrm>
              <a:prstGeom prst="wedgeRectCallout">
                <a:avLst>
                  <a:gd name="adj1" fmla="val -54117"/>
                  <a:gd name="adj2" fmla="val 17884"/>
                </a:avLst>
              </a:prstGeom>
              <a:blipFill>
                <a:blip r:embed="rId6"/>
                <a:stretch>
                  <a:fillRect t="-9524" b="-2063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1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F2A243-1E44-4BAD-A05A-FBDB6C4E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0" y="2314226"/>
            <a:ext cx="7520476" cy="25549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考虑进程故障的终止检测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3"/>
            <a:ext cx="9108504" cy="72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快照流程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EE7581C2-F83C-4FBA-B9D6-C53689F978ED}"/>
              </a:ext>
            </a:extLst>
          </p:cNvPr>
          <p:cNvSpPr/>
          <p:nvPr/>
        </p:nvSpPr>
        <p:spPr>
          <a:xfrm>
            <a:off x="3707904" y="3711947"/>
            <a:ext cx="5400600" cy="365125"/>
          </a:xfrm>
          <a:prstGeom prst="wedgeRectCallout">
            <a:avLst>
              <a:gd name="adj1" fmla="val -54117"/>
              <a:gd name="adj2" fmla="val 1788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在收集快照的过程中，发现故障进程，本次收集失败</a:t>
            </a:r>
          </a:p>
        </p:txBody>
      </p:sp>
    </p:spTree>
    <p:extLst>
      <p:ext uri="{BB962C8B-B14F-4D97-AF65-F5344CB8AC3E}">
        <p14:creationId xmlns:p14="http://schemas.microsoft.com/office/powerpoint/2010/main" val="39058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18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分布式程序的终止检测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程序的终止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所有进程都停止执行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任何两个进程之间没有已发送、未接收的消息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终止检测的挑战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没有全局时钟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每个进程没有全局状态信息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针对终止检测的计算模型假设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进程可能处于两种状态：“活跃”或“空闲”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任务执行结束：活跃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空闲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收到消息：空闲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活跃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  <a:sym typeface="Wingdings" panose="05000000000000000000" pitchFamily="2" charset="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  <a:sym typeface="Wingdings" panose="05000000000000000000" pitchFamily="2" charset="2"/>
              </a:rPr>
              <a:t>只有活跃的进程才能发送消息，活跃和空闲的进程都能接收消息，其中，空闲的消息接到消息变成活跃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13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基于快照的终止检测算法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主要思路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在一个程序的所有进程中，肯定存在一个特定的进程，它是最后一个结束的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由于每个进程都不具备全局信息，当一个进程由活跃变为空闲时，假定自己就是最后一个结束的那个进程，向其它进程发送消息，收集全局快照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收集全局快照过程中，如果遇到还没结束的进程，则宣布本次快照收集过程失败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最后一个结束的进程能够成功收集到程序终止的全局快照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19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基于快照的终止检测算法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变量定义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每个进程维护一个逻辑时钟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，用变量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记录获取快照的进程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调度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D149030-92AF-4F5D-AB53-A8B1D453F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855026"/>
            <a:ext cx="8513026" cy="4814334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F86A51FD-08E8-44D9-A4CC-3B8B9502A65F}"/>
              </a:ext>
            </a:extLst>
          </p:cNvPr>
          <p:cNvSpPr/>
          <p:nvPr/>
        </p:nvSpPr>
        <p:spPr>
          <a:xfrm>
            <a:off x="5292080" y="2204864"/>
            <a:ext cx="3743970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随消息发送时钟，时钟并不需要递增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话气泡: 矩形 8">
                <a:extLst>
                  <a:ext uri="{FF2B5EF4-FFF2-40B4-BE49-F238E27FC236}">
                    <a16:creationId xmlns:a16="http://schemas.microsoft.com/office/drawing/2014/main" id="{B2828C13-489A-4F77-A66C-7604C36BACE0}"/>
                  </a:ext>
                </a:extLst>
              </p:cNvPr>
              <p:cNvSpPr/>
              <p:nvPr/>
            </p:nvSpPr>
            <p:spPr>
              <a:xfrm>
                <a:off x="5220518" y="3076524"/>
                <a:ext cx="3887986" cy="640508"/>
              </a:xfrm>
              <a:prstGeom prst="wedgeRectCallout">
                <a:avLst>
                  <a:gd name="adj1" fmla="val -53084"/>
                  <a:gd name="adj2" fmla="val 80493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仅仅加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，而不求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𝑚𝑎𝑥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，因为只需表明发送方不是最后一个结束的进程</a:t>
                </a:r>
              </a:p>
            </p:txBody>
          </p:sp>
        </mc:Choice>
        <mc:Fallback xmlns="">
          <p:sp>
            <p:nvSpPr>
              <p:cNvPr id="9" name="对话气泡: 矩形 8">
                <a:extLst>
                  <a:ext uri="{FF2B5EF4-FFF2-40B4-BE49-F238E27FC236}">
                    <a16:creationId xmlns:a16="http://schemas.microsoft.com/office/drawing/2014/main" id="{B2828C13-489A-4F77-A66C-7604C36BA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18" y="3076524"/>
                <a:ext cx="3887986" cy="640508"/>
              </a:xfrm>
              <a:prstGeom prst="wedgeRectCallout">
                <a:avLst>
                  <a:gd name="adj1" fmla="val -53084"/>
                  <a:gd name="adj2" fmla="val 80493"/>
                </a:avLst>
              </a:prstGeom>
              <a:blipFill>
                <a:blip r:embed="rId6"/>
                <a:stretch>
                  <a:fillRect t="-4225" r="-120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基于快照的终止检测算法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1512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算法流程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判断是否应该响应其它进程发来的快照请求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的比较，先比较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相等，再比较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1512167"/>
              </a:xfrm>
              <a:prstGeom prst="rect">
                <a:avLst/>
              </a:prstGeom>
              <a:blipFill>
                <a:blip r:embed="rId4"/>
                <a:stretch>
                  <a:fillRect l="-602" t="-5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E329AAD-2646-442D-B1E2-EEE5B620E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24" y="3040597"/>
            <a:ext cx="8322151" cy="2764667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13CABACC-C978-4AE4-9664-9EA517440F96}"/>
              </a:ext>
            </a:extLst>
          </p:cNvPr>
          <p:cNvSpPr/>
          <p:nvPr/>
        </p:nvSpPr>
        <p:spPr>
          <a:xfrm>
            <a:off x="4571999" y="5898245"/>
            <a:ext cx="4161076" cy="699107"/>
          </a:xfrm>
          <a:prstGeom prst="wedgeRectCallout">
            <a:avLst>
              <a:gd name="adj1" fmla="val -45142"/>
              <a:gd name="adj2" fmla="val -8904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表明我所看到的最大的时钟值，时钟值小于此值的进程不用收集快照了</a:t>
            </a:r>
          </a:p>
        </p:txBody>
      </p:sp>
    </p:spTree>
    <p:extLst>
      <p:ext uri="{BB962C8B-B14F-4D97-AF65-F5344CB8AC3E}">
        <p14:creationId xmlns:p14="http://schemas.microsoft.com/office/powerpoint/2010/main" val="32363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基于快照的终止检测算法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算法分析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算法是正确的吗？有没有可能所有的进程都显示空闲，但有消息正在信道中传输，还没达到接收方？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采用同步消息，即接收方需要向发送方返回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ACK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收集完快照后，计算系统中的消息发送量和接收量，看两者是否相等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15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基于快照的终止检测算法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信用</a:t>
            </a:r>
            <a:r>
              <a:rPr lang="en-US" altLang="zh-CN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传递终止检测算法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基于生成树的终止检测算法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考虑进程故障的终止检测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79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07925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传递终止检测算法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9561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基本思路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算法有一个控制点，由它启动程序，所有的信用（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Credit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）最开始掌握在控制点手中，被初始化为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1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一个进程向另一个进程发送消息时，分出自身的部分信用随消息一起发送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一个进程接收到一个消息时，将随消息发送的信用加到自身信用里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一个进程变为空闲时，将自身的所有信用发给控制点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当控制点的信用值重新变为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1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时，判定程序终止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70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18409</TotalTime>
  <Words>1532</Words>
  <Application>Microsoft Office PowerPoint</Application>
  <PresentationFormat>全屏显示(4:3)</PresentationFormat>
  <Paragraphs>186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仿宋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1195</cp:revision>
  <dcterms:created xsi:type="dcterms:W3CDTF">2016-04-18T09:33:21Z</dcterms:created>
  <dcterms:modified xsi:type="dcterms:W3CDTF">2019-06-04T14:15:28Z</dcterms:modified>
</cp:coreProperties>
</file>