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6" r:id="rId3"/>
    <p:sldId id="420" r:id="rId4"/>
    <p:sldId id="510" r:id="rId6"/>
    <p:sldId id="511" r:id="rId7"/>
    <p:sldId id="512" r:id="rId8"/>
    <p:sldId id="514" r:id="rId9"/>
    <p:sldId id="522" r:id="rId10"/>
    <p:sldId id="523" r:id="rId11"/>
    <p:sldId id="524" r:id="rId12"/>
    <p:sldId id="515" r:id="rId13"/>
    <p:sldId id="526" r:id="rId14"/>
    <p:sldId id="519" r:id="rId15"/>
    <p:sldId id="527" r:id="rId16"/>
    <p:sldId id="528" r:id="rId17"/>
    <p:sldId id="513" r:id="rId18"/>
    <p:sldId id="529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2263" autoAdjust="0"/>
  </p:normalViewPr>
  <p:slideViewPr>
    <p:cSldViewPr>
      <p:cViewPr varScale="1">
        <p:scale>
          <a:sx n="63" d="100"/>
          <a:sy n="63" d="100"/>
        </p:scale>
        <p:origin x="117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>
                <a:solidFill>
                  <a:srgbClr val="FF0000"/>
                </a:solidFill>
              </a:rPr>
              <a:t>考点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考试内容：向量时间的推进计算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mailto:Zhiguang.chen@nscc-gz.c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1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讲：逻辑时钟与物理时钟同步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向量时间的性质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108" y="881462"/>
                <a:ext cx="8460432" cy="5643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强一致性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分别有逻辑时间戳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根据两个事件的因果关系可以推导出它们时间戳的大小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根据两个时间戳的大小可以推导出他们是否存在依赖关系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根据时间戳的不可比较性推导出两个事件是可并发的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事件计数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假定事件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的逻辑时间戳为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上因果关系先于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的事件总数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e>
                    </m:nary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表示在整个计算系统中因果关系先于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的事件总数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08" y="881462"/>
                <a:ext cx="8460432" cy="5643881"/>
              </a:xfrm>
              <a:prstGeom prst="rect">
                <a:avLst/>
              </a:prstGeom>
              <a:blipFill rotWithShape="1">
                <a:blip r:embed="rId2"/>
                <a:stretch>
                  <a:fillRect l="-576" t="-1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向量时间的性质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000" y="809455"/>
                <a:ext cx="8460432" cy="5643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强一致性的进一步延伸理解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Arial"/>
                    <a:ea typeface="宋体"/>
                  </a:rPr>
                  <a:t>（扩展内容不作要求）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分别有逻辑时间戳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如果能确定两个事件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分别发生在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以上两点性质能够显著降低判断事件因果关系的开销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00" y="809455"/>
                <a:ext cx="8460432" cy="5643881"/>
              </a:xfrm>
              <a:prstGeom prst="rect">
                <a:avLst/>
              </a:prstGeom>
              <a:blipFill rotWithShape="1">
                <a:blip r:embed="rId2"/>
                <a:stretch>
                  <a:fillRect l="-576" t="-11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ele attr="{ED5AA594-CA46-4A10-A143-228D79324F37}"/>
                  </a:ext>
                </a:extLst>
              </p:cNvPr>
              <p:cNvSpPr/>
              <p:nvPr/>
            </p:nvSpPr>
            <p:spPr>
              <a:xfrm>
                <a:off x="179512" y="3206857"/>
                <a:ext cx="8460432" cy="2382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sz="24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辅助理解：既然𝑥和𝑦无关，为什么会出现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1" kern="0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00082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𝑥和𝑦无关，说明𝑥的时间戳不会传导到𝑦，进程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不会利用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或者比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更大的值更新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的值更小</a:t>
                </a:r>
                <a:endParaRPr lang="en-US" altLang="zh-CN" sz="2000" b="1" kern="0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00082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从另一个角度理解，进程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上原本保存了进程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的本地时钟值，该值为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，由于进程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上的发生了事件𝑥，它的本地时钟向前推进到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20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但是，由于𝑥和𝑦无关，进程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上时钟推进并没有及时地通知进程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，导致进程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上关于进程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的时钟落后了，而不自知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06857"/>
                <a:ext cx="8460432" cy="2382383"/>
              </a:xfrm>
              <a:prstGeom prst="rect">
                <a:avLst/>
              </a:prstGeom>
              <a:blipFill rotWithShape="1">
                <a:blip r:embed="rId3"/>
                <a:stretch>
                  <a:fillRect l="-937" t="-2813" r="-288" b="-1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向量时间压缩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73008" cy="5987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向量时间的缺陷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每个消息中都附加一个很大的向量，额外开销较大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改进措施：仅仅附加向量的差量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𝑙𝑎𝑠𝑡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_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𝑠𝑒𝑛𝑑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，而不是整个向量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需要记录所有的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𝑙𝑎𝑠𝑡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_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𝑠𝑒𝑛𝑑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，存储开销为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向量时间压缩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维护两个向量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𝐿𝑎𝑠𝑡𝑆𝑒𝑛𝑑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𝐿𝑎𝑠𝑡𝑆𝑒𝑛𝑑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发送消息时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的值，即：进程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发消息时的本地时钟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𝐿𝑎𝑠𝑡𝑈𝑝𝑑𝑎𝑡𝑒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𝐿𝑎𝑠𝑡𝑈𝑝𝑑𝑎𝑡𝑒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的值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发消息时，以下向量元素需要发送给进程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𝐿𝑎𝑠𝑡𝑆𝑒𝑛𝑑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𝐿𝑎𝑠𝑡𝑈𝑝𝑑𝑎𝑡𝑒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则第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个向量元素需发送到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以上表明，进程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发消息之后，第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个向量元素被更新过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73008" cy="5987066"/>
              </a:xfrm>
              <a:prstGeom prst="rect">
                <a:avLst/>
              </a:prstGeom>
              <a:blipFill rotWithShape="1">
                <a:blip r:embed="rId2"/>
                <a:stretch>
                  <a:fillRect l="-605" t="-1324" r="-3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矩阵时间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表示时间的数据结构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维护一个矩阵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，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为进程总数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kern="0" dirty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矩阵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，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视图中的全局时钟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的本地时钟，即：本地时钟包含在全局时钟中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所知的有关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的最新知识，注意：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,∙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实际上是前面所讲的向量时钟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所知的有关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的知识，该知识具体是指：进程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所知道的关于进程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的最新信息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曾经将自己的逻辑时钟发送给了进程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，该逻辑时钟包含了它所知道的进程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的时间，因此，进程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的时间也保存了下来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每个进程还间接保存了别人知道的信息，当然可能是过时的信息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blipFill rotWithShape="1">
                <a:blip r:embed="rId2"/>
                <a:stretch>
                  <a:fillRect l="-614" t="-1329" r="-3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{C5A25B6F-4647-4403-BB6D-71AF3A437629}"/>
                  </a:ext>
                </a:extLst>
              </p:cNvPr>
              <p:cNvSpPr/>
              <p:nvPr/>
            </p:nvSpPr>
            <p:spPr>
              <a:xfrm>
                <a:off x="2771800" y="5599128"/>
                <a:ext cx="2290948" cy="8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599128"/>
                <a:ext cx="2290948" cy="8542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H="1">
            <a:off x="3635896" y="5167080"/>
            <a:ext cx="36004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{78291474-F508-4F81-85B9-7D2833B65F9C}"/>
                  </a:ext>
                </a:extLst>
              </p:cNvPr>
              <p:cNvSpPr/>
              <p:nvPr/>
            </p:nvSpPr>
            <p:spPr>
              <a:xfrm>
                <a:off x="3995936" y="4950900"/>
                <a:ext cx="202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的本地时钟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950900"/>
                <a:ext cx="202343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9" t="-13115" r="-241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419872" y="5580856"/>
            <a:ext cx="1612941" cy="29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ele attr="{2B99B265-B214-45F6-B4A4-F7891B1F6E56}"/>
                  </a:ext>
                </a:extLst>
              </p:cNvPr>
              <p:cNvSpPr/>
              <p:nvPr/>
            </p:nvSpPr>
            <p:spPr>
              <a:xfrm>
                <a:off x="6004503" y="5600624"/>
                <a:ext cx="202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的向量时钟</a:t>
                </a: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03" y="5600624"/>
                <a:ext cx="20234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11" t="-15000" r="-2108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H="1" flipV="1">
            <a:off x="5032813" y="5729440"/>
            <a:ext cx="907167" cy="14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矩阵时间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逻辑时间推进方法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发生一个内部事件时，更新本地时钟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消息发送：当进程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发送一个消息时，将全局时钟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附加到消息中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消息接收：当进程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接收到进程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一个携带的逻辑时钟为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第一步：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即：用进程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的向量时间更新进程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的向量时间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第二步：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即：更新通过第三方间接通知的信息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第三步：更新本地时钟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，本地发生一个接收事件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2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矩阵时间的性质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矩阵时间具有向量时间的所有性质：强一致性、计数功能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𝑚𝑡</m:t>
                                </m:r>
                              </m:e>
                              <m:sub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  <m: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可以下结论：在所有进程的视图中，进程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的时间至少推进到了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blipFill rotWithShape="1">
                <a:blip r:embed="rId2"/>
                <a:stretch>
                  <a:fillRect l="-614" t="-1329" r="-546" b="-1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261" y="4725144"/>
            <a:ext cx="3754993" cy="1928526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时钟同步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108" y="859234"/>
                <a:ext cx="9031892" cy="900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假定两个时钟之间的偏差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(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漂移</a:t>
                </a:r>
                <a:r>
                  <a:rPr lang="en-US" altLang="zh-CN" kern="0">
                    <a:solidFill>
                      <a:srgbClr val="003366"/>
                    </a:solidFill>
                    <a:latin typeface="Arial"/>
                    <a:ea typeface="宋体"/>
                  </a:rPr>
                  <a:t>)</a:t>
                </a:r>
                <a:r>
                  <a:rPr lang="zh-CN" altLang="en-US" kern="0">
                    <a:solidFill>
                      <a:srgbClr val="003366"/>
                    </a:solidFill>
                    <a:latin typeface="Arial"/>
                    <a:ea typeface="宋体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𝑂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，采用如下方法估计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𝑂</m:t>
                    </m:r>
                  </m:oMath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之间的传递时间为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之间的传递时间为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08" y="859234"/>
                <a:ext cx="9031892" cy="900125"/>
              </a:xfrm>
              <a:prstGeom prst="rect">
                <a:avLst/>
              </a:prstGeom>
              <a:blipFill rotWithShape="1">
                <a:blip r:embed="rId3"/>
                <a:stretch>
                  <a:fillRect l="-540" t="-9459" b="-6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5F08F61E-445D-44BC-B321-362F7DA282FE}"/>
                  </a:ext>
                </a:extLst>
              </p:cNvPr>
              <p:cNvSpPr/>
              <p:nvPr/>
            </p:nvSpPr>
            <p:spPr>
              <a:xfrm>
                <a:off x="2051720" y="1778528"/>
                <a:ext cx="2232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78528"/>
                <a:ext cx="2232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{B7BA08D5-8CE7-44C1-8F26-ECF8DA733745}"/>
                  </a:ext>
                </a:extLst>
              </p:cNvPr>
              <p:cNvSpPr/>
              <p:nvPr/>
            </p:nvSpPr>
            <p:spPr>
              <a:xfrm>
                <a:off x="2124463" y="2243551"/>
                <a:ext cx="2019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63" y="2243551"/>
                <a:ext cx="201965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411636" y="1772816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27984" y="2273292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301" y="2683159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由公式</a:t>
            </a:r>
            <a:r>
              <a:rPr lang="en-US" altLang="zh-CN" dirty="0"/>
              <a:t>1</a:t>
            </a:r>
            <a:r>
              <a:rPr lang="zh-CN" altLang="en-US" dirty="0"/>
              <a:t>减去公式</a:t>
            </a:r>
            <a:r>
              <a:rPr lang="en-US" altLang="zh-CN" dirty="0"/>
              <a:t>2</a:t>
            </a:r>
            <a:r>
              <a:rPr lang="zh-CN" altLang="en-US" dirty="0"/>
              <a:t>可得公式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{CDC8DF33-9838-48B7-A3F0-C623F09C0838}"/>
                  </a:ext>
                </a:extLst>
              </p:cNvPr>
              <p:cNvSpPr/>
              <p:nvPr/>
            </p:nvSpPr>
            <p:spPr>
              <a:xfrm>
                <a:off x="2106090" y="3036938"/>
                <a:ext cx="4141583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090" y="3036938"/>
                <a:ext cx="4141583" cy="6280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541654" y="314668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ele attr="{ACD5D758-D0FE-431E-B7D7-700A0E845507}"/>
                  </a:ext>
                </a:extLst>
              </p:cNvPr>
              <p:cNvSpPr/>
              <p:nvPr/>
            </p:nvSpPr>
            <p:spPr>
              <a:xfrm>
                <a:off x="669810" y="4869160"/>
                <a:ext cx="375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10" y="4869160"/>
                <a:ext cx="375602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ele attr="{A3626873-470D-4711-9206-C1DFA810D822}"/>
                  </a:ext>
                </a:extLst>
              </p:cNvPr>
              <p:cNvSpPr/>
              <p:nvPr/>
            </p:nvSpPr>
            <p:spPr>
              <a:xfrm>
                <a:off x="395536" y="3707740"/>
                <a:ext cx="8060605" cy="50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与𝑡近似相等，所以可用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作为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的估计，但会引入的误差</a:t>
                </a: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07740"/>
                <a:ext cx="8060605" cy="503471"/>
              </a:xfrm>
              <a:prstGeom prst="rect">
                <a:avLst/>
              </a:prstGeom>
              <a:blipFill rotWithShape="1">
                <a:blip r:embed="rId8"/>
                <a:stretch>
                  <a:fillRect l="-681" r="-227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{A130B419-A5A1-455A-8E80-338378232BCF}"/>
                  </a:ext>
                </a:extLst>
              </p:cNvPr>
              <p:cNvSpPr/>
              <p:nvPr/>
            </p:nvSpPr>
            <p:spPr>
              <a:xfrm>
                <a:off x="395536" y="4219096"/>
                <a:ext cx="672511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误差的绝对值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确定了误差的上界</a:t>
                </a: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19096"/>
                <a:ext cx="6725111" cy="585288"/>
              </a:xfrm>
              <a:prstGeom prst="rect">
                <a:avLst/>
              </a:prstGeom>
              <a:blipFill rotWithShape="1">
                <a:blip r:embed="rId9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438240" y="48691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ele attr="{BB475C19-FAB7-4BF2-994E-4E5D52FC6664}"/>
                  </a:ext>
                </a:extLst>
              </p:cNvPr>
              <p:cNvSpPr/>
              <p:nvPr/>
            </p:nvSpPr>
            <p:spPr>
              <a:xfrm>
                <a:off x="117860" y="5303268"/>
                <a:ext cx="505712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sz="24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NTP</a:t>
                </a:r>
                <a:r>
                  <a:rPr lang="zh-CN" altLang="en-US" sz="24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同步方法</a:t>
                </a:r>
                <a:endParaRPr lang="en-US" altLang="zh-CN" sz="2400" b="1" kern="0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00082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</a:t>
                </a:r>
                <a:r>
                  <a:rPr lang="en-US" altLang="zh-CN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8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次交互消息，根据公式</a:t>
                </a:r>
                <a:r>
                  <a:rPr lang="en-US" altLang="zh-CN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4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最小那个消息的参数为基础，计算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𝑶</m:t>
                    </m:r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0" y="5303268"/>
                <a:ext cx="5057127" cy="1384995"/>
              </a:xfrm>
              <a:prstGeom prst="rect">
                <a:avLst/>
              </a:prstGeom>
              <a:blipFill rotWithShape="1">
                <a:blip r:embed="rId10"/>
                <a:stretch>
                  <a:fillRect l="-1566" t="-3524"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逻辑时间与物理时钟同步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逻辑时间的定义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向量时间的压缩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物理时钟同步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逻辑时间与物理时钟同步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逻辑时间的定义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向量时间的压缩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物理时钟同步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逻辑时间的形式化定义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068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逻辑时钟系统由一个时间域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/>
                        <a:cs typeface="+mn-cs"/>
                      </a:rPr>
                      <m:t>𝑇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和映射关系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/>
                        <a:cs typeface="+mn-cs"/>
                      </a:rPr>
                      <m:t>𝐶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组成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时间域𝑇是一个集合，它包含了所有事件的发生时间，集合内的元素一般呈现偏序关系，因为不是所有的事件都能两两排序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映射关系𝐶定义了每个事件发生的时间：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: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𝐻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，例如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的发生时间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对于两个事件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，则这个逻辑时钟系统是一致的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一致性是逻辑时钟系统必须满足的条件，否则该系统不可用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强一致性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对于两个事件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，则这个逻辑时钟系统是一致的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强一致性不是逻辑时钟系统必须满足的，但满足强一致性有很多好处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根据两个事件的发生时间，即可推出他们是否依赖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68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540" t="-1452" r="-1080" b="-8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08111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逻辑时间的一般实现原则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12068" y="764704"/>
            <a:ext cx="8923982" cy="599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逻辑时间系统的两个要素：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时间表示数据结构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推进方法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时间表示数据结构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本地时间如何表示：一个单调递增的标量就够了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全局时间如何表示：标量时间、向量时间、矩阵时间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一般来说，本地时间可以包含在全局时间中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重点注意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b="1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所谓全局时钟，是指每个进程自己看到的全局时钟，并不意味着所有进程上的全局时钟完全相同</a:t>
            </a:r>
            <a:endParaRPr lang="en-US" altLang="zh-CN" b="1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时间推进方法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R1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规则：对应本地发生的时间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3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当进程执行一个事件时，如何更新自己的本地时钟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R2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规则：对应消息传递事件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3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当进程发送一个消息时，如何将自己视图中的全局时钟附加到消息中，</a:t>
            </a:r>
            <a:r>
              <a:rPr lang="zh-CN" altLang="en-US" b="1" kern="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促使目标进程的时钟推进</a:t>
            </a:r>
            <a:r>
              <a:rPr lang="en-US" altLang="zh-CN" b="1" kern="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1" kern="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发消息给别人时希望推动别人的时钟）</a:t>
            </a:r>
            <a:endParaRPr lang="en-US" altLang="zh-CN" b="1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3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当进程接收到一个消息时，如何根据消息中附加的“发送进程视图的全局时钟”</a:t>
            </a:r>
            <a:r>
              <a:rPr lang="zh-CN" altLang="en-US" b="1" kern="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推进自己的全局时钟</a:t>
            </a:r>
            <a:r>
              <a:rPr lang="en-US" altLang="zh-CN" b="1" kern="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1" kern="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接收别人的消息时希望推进自己的时钟）</a:t>
            </a:r>
            <a:endParaRPr lang="en-US" altLang="zh-CN" b="1" kern="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在本地事件和消息传递的共同推动下，时间向前推进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标量时间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9512" y="764704"/>
                <a:ext cx="8928992" cy="422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表示时间的数据结构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本地逻辑时钟和本地所见的全局时钟用同一个标量表示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具体地，整数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的的逻辑时钟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逻辑时间推进方法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发生一个内部事件时，更新逻辑时钟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消息发送：当进程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发送一个消息时，将逻辑时钟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附加到消息中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消息接收：当进程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接收到一个消息，且消息携带的逻辑时钟为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𝑚𝑠𝑔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，更新逻辑时钟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max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⁡(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𝑚𝑠𝑔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764704"/>
                <a:ext cx="8928992" cy="4225950"/>
              </a:xfrm>
              <a:prstGeom prst="rect">
                <a:avLst/>
              </a:prstGeom>
              <a:blipFill rotWithShape="1">
                <a:blip r:embed="rId2"/>
                <a:stretch>
                  <a:fillRect l="-546" t="-1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69160"/>
            <a:ext cx="5010426" cy="1755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标量时间的性质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899" y="809157"/>
                <a:ext cx="8986202" cy="3977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一致性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对于两个事件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标量时间沿着事件依赖的路径是单调递增的，满足一致性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强一致性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标量时间不是强一致的，即：</a:t>
                </a:r>
                <a:r>
                  <a:rPr lang="en-US" altLang="zh-CN" kern="0" dirty="0">
                    <a:solidFill>
                      <a:srgbClr val="0033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⇏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在图中，进程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的第三个事件与进程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的第三个事件是可并发的，但他们的逻辑时间是可比较的，前者的时间较小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非强一致的原因：每个进程的本地逻辑时钟和本地全局时钟压缩成一个，一些事件之间的依赖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不依赖关系无法刻画</a:t>
                </a: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99" y="809157"/>
                <a:ext cx="8986202" cy="3977383"/>
              </a:xfrm>
              <a:prstGeom prst="rect">
                <a:avLst/>
              </a:prstGeom>
              <a:blipFill rotWithShape="1">
                <a:blip r:embed="rId2"/>
                <a:stretch>
                  <a:fillRect l="-611" t="-2147" b="-55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69160"/>
            <a:ext cx="5010426" cy="17551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标量时间的性质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899" y="963785"/>
                <a:ext cx="8986202" cy="3041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事件计数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对应的逻辑时间戳为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，则说明到达事件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的所有依赖路径中，最长的路径为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h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h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被称为事件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的高度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99" y="963785"/>
                <a:ext cx="8986202" cy="3041279"/>
              </a:xfrm>
              <a:prstGeom prst="rect">
                <a:avLst/>
              </a:prstGeom>
              <a:blipFill rotWithShape="1">
                <a:blip r:embed="rId2"/>
                <a:stretch>
                  <a:fillRect l="-611" t="-26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225041"/>
            <a:ext cx="5010426" cy="17551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表示时间的数据结构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维护一个向量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为进程总数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视图中的全局时钟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的本地时钟，即：本地时钟包含在全局时钟中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所知道的有关进程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本地时钟的最近信息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逻辑时间推进方法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发生一个内部事件时，更新本地时钟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消息发送：当进程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发送一个消息时，将全局时钟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附加到消息中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消息接收：当进程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接收到一个消息，且消息携带的逻辑时钟为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第一步：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的逻辑时间在我不知情的时候推进了，现在通知我了，我需要更新关于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第二步：更新本地逻辑时钟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，本地发生一个接收事件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blipFill rotWithShape="1">
                <a:blip r:embed="rId2"/>
                <a:stretch>
                  <a:fillRect l="-614" t="-13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向量时间的比较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3990" y="859234"/>
            <a:ext cx="8460432" cy="68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向量时间推进举例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22" y="1412776"/>
            <a:ext cx="5095547" cy="2517209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 bwMode="auto">
          <a:xfrm>
            <a:off x="133990" y="4146934"/>
            <a:ext cx="5014074" cy="19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向量时间的比较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92" y="4646742"/>
            <a:ext cx="4577866" cy="1924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WPS 演示</Application>
  <PresentationFormat>全屏显示(4:3)</PresentationFormat>
  <Paragraphs>163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仿宋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淇</cp:lastModifiedBy>
  <cp:revision>1179</cp:revision>
  <dcterms:created xsi:type="dcterms:W3CDTF">2016-04-18T09:33:00Z</dcterms:created>
  <dcterms:modified xsi:type="dcterms:W3CDTF">2019-07-07T01:42:32Z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