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56" r:id="rId3"/>
    <p:sldId id="420" r:id="rId4"/>
    <p:sldId id="531" r:id="rId6"/>
    <p:sldId id="492" r:id="rId7"/>
    <p:sldId id="509" r:id="rId8"/>
    <p:sldId id="532" r:id="rId9"/>
    <p:sldId id="534" r:id="rId10"/>
    <p:sldId id="535" r:id="rId11"/>
    <p:sldId id="536" r:id="rId12"/>
    <p:sldId id="537" r:id="rId13"/>
    <p:sldId id="540" r:id="rId14"/>
    <p:sldId id="539"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8159" autoAdjust="0"/>
  </p:normalViewPr>
  <p:slideViewPr>
    <p:cSldViewPr>
      <p:cViewPr varScale="1">
        <p:scale>
          <a:sx n="101" d="100"/>
          <a:sy n="101" d="100"/>
        </p:scale>
        <p:origin x="1608" y="96"/>
      </p:cViewPr>
      <p:guideLst>
        <p:guide orient="horz" pos="2160"/>
        <p:guide pos="29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19F41E9D-3057-429F-A72C-46641107623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D3078E79-19C6-4191-81AE-0E25ABA7708C}"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r>
              <a:rPr lang="zh-CN" altLang="en-US" dirty="0"/>
              <a:t>注意：可能的考试内容</a:t>
            </a:r>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p:spPr>
        <p:txBody>
          <a:bodyPr vert="horz" wrap="square" lIns="91436" tIns="45718" rIns="91436" bIns="45718"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1"/>
            <a:ext cx="8229600" cy="4525963"/>
          </a:xfrm>
          <a:prstGeom prst="rect">
            <a:avLst/>
          </a:prstGeom>
          <a:noFill/>
          <a:ln>
            <a:noFill/>
          </a:ln>
        </p:spPr>
        <p:txBody>
          <a:bodyPr vert="horz" wrap="square" lIns="91436" tIns="45718" rIns="91436" bIns="4571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panose="02010600030101010101" pitchFamily="2"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lstStyle>
            <a:lvl1pPr algn="r" eaLnBrk="1" hangingPunct="1">
              <a:defRPr sz="1200">
                <a:solidFill>
                  <a:srgbClr val="898989"/>
                </a:solidFill>
              </a:defRPr>
            </a:lvl1pPr>
          </a:lstStyle>
          <a:p>
            <a:pPr>
              <a:defRPr/>
            </a:pPr>
            <a:fld id="{EB08D79A-444D-4C36-A6F5-FB17350375E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mailto:Zhiguang.chen@nscc-gz.cn"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5" Type="http://schemas.openxmlformats.org/officeDocument/2006/relationships/notesSlide" Target="../notesSlides/notesSlide6.xml"/><Relationship Id="rId14" Type="http://schemas.openxmlformats.org/officeDocument/2006/relationships/slideLayout" Target="../slideLayouts/slideLayout2.xml"/><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0" Type="http://schemas.openxmlformats.org/officeDocument/2006/relationships/notesSlide" Target="../notesSlides/notesSlide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陈志广</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TextBox 18"/>
          <p:cNvSpPr txBox="1">
            <a:spLocks noChangeArrowheads="1"/>
          </p:cNvSpPr>
          <p:nvPr/>
        </p:nvSpPr>
        <p:spPr bwMode="auto">
          <a:xfrm>
            <a:off x="2266950" y="6608389"/>
            <a:ext cx="4679950" cy="276995"/>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rPr>
              <a:t>www.nscc-gz.cn</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1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p:spPr>
      </p:pic>
      <p:pic>
        <p:nvPicPr>
          <p:cNvPr id="410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4"/>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p:cNvSpPr txBox="1">
            <a:spLocks noChangeArrowheads="1"/>
          </p:cNvSpPr>
          <p:nvPr/>
        </p:nvSpPr>
        <p:spPr bwMode="auto">
          <a:xfrm>
            <a:off x="1079612" y="2765244"/>
            <a:ext cx="6984776" cy="646327"/>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4</a:t>
            </a:r>
            <a:r>
              <a:rPr lang="zh-CN" altLang="en-US" sz="3600" b="1" dirty="0">
                <a:solidFill>
                  <a:srgbClr val="0070C0"/>
                </a:solidFill>
                <a:latin typeface="微软雅黑" panose="020B0503020204020204" pitchFamily="34" charset="-122"/>
                <a:ea typeface="微软雅黑" panose="020B0503020204020204" pitchFamily="34" charset="-122"/>
              </a:rPr>
              <a:t>讲：全局快照算法</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521275"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Lai-Yang</a:t>
            </a:r>
            <a:r>
              <a:rPr lang="zh-CN" altLang="en-US" b="1" dirty="0">
                <a:solidFill>
                  <a:srgbClr val="002060"/>
                </a:solidFill>
                <a:latin typeface="微软雅黑" panose="020B0503020204020204" pitchFamily="34" charset="-122"/>
                <a:ea typeface="微软雅黑" panose="020B0503020204020204" pitchFamily="34" charset="-122"/>
              </a:rPr>
              <a:t>算法</a:t>
            </a:r>
            <a:r>
              <a:rPr lang="zh-CN" altLang="en-US" sz="2400" b="1" dirty="0">
                <a:solidFill>
                  <a:srgbClr val="002060"/>
                </a:solidFill>
                <a:latin typeface="微软雅黑" panose="020B0503020204020204" pitchFamily="34" charset="-122"/>
                <a:ea typeface="微软雅黑" panose="020B0503020204020204" pitchFamily="34" charset="-122"/>
              </a:rPr>
              <a:t>（非</a:t>
            </a:r>
            <a:r>
              <a:rPr lang="en-US" altLang="zh-CN" sz="2400" b="1" dirty="0">
                <a:solidFill>
                  <a:srgbClr val="002060"/>
                </a:solidFill>
                <a:latin typeface="微软雅黑" panose="020B0503020204020204" pitchFamily="34" charset="-122"/>
                <a:ea typeface="微软雅黑" panose="020B0503020204020204" pitchFamily="34" charset="-122"/>
              </a:rPr>
              <a:t>FIFO</a:t>
            </a:r>
            <a:r>
              <a:rPr lang="zh-CN" altLang="en-US" sz="2400" b="1" dirty="0">
                <a:solidFill>
                  <a:srgbClr val="002060"/>
                </a:solidFill>
                <a:latin typeface="微软雅黑" panose="020B0503020204020204" pitchFamily="34" charset="-122"/>
                <a:ea typeface="微软雅黑" panose="020B0503020204020204" pitchFamily="34" charset="-122"/>
              </a:rPr>
              <a:t>通道）</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71874" y="682154"/>
            <a:ext cx="9247956" cy="603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sz="2000" kern="0" dirty="0">
                <a:solidFill>
                  <a:srgbClr val="003366"/>
                </a:solidFill>
                <a:latin typeface="Arial" panose="020B0604020202020204"/>
                <a:ea typeface="宋体" panose="02010600030101010101" pitchFamily="2" charset="-122"/>
              </a:rPr>
              <a:t>算法原则（续）</a:t>
            </a:r>
            <a:endParaRPr lang="en-US" altLang="zh-CN"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sz="1800" kern="0" dirty="0">
                <a:solidFill>
                  <a:srgbClr val="FF0000"/>
                </a:solidFill>
                <a:latin typeface="仿宋" panose="02010609060101010101" pitchFamily="49" charset="-122"/>
                <a:ea typeface="仿宋" panose="02010609060101010101" pitchFamily="49" charset="-122"/>
              </a:rPr>
              <a:t>每个白色进程记录它沿着每个通道发送和接收的白色消息</a:t>
            </a:r>
            <a:endParaRPr lang="en-US" altLang="zh-CN" sz="1800"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sz="1800" kern="0" dirty="0">
                <a:solidFill>
                  <a:srgbClr val="003366"/>
                </a:solidFill>
                <a:latin typeface="仿宋" panose="02010609060101010101" pitchFamily="49" charset="-122"/>
                <a:ea typeface="仿宋" panose="02010609060101010101" pitchFamily="49" charset="-122"/>
              </a:rPr>
              <a:t>通道状态记录：</a:t>
            </a:r>
            <a:endParaRPr lang="en-US" altLang="zh-CN" sz="1800" kern="0" dirty="0">
              <a:solidFill>
                <a:srgbClr val="003366"/>
              </a:solidFill>
              <a:latin typeface="Arial" panose="020B0604020202020204"/>
              <a:ea typeface="宋体" panose="02010600030101010101" pitchFamily="2" charset="-122"/>
            </a:endParaRPr>
          </a:p>
          <a:p>
            <a:pPr eaLnBrk="1" hangingPunct="1">
              <a:spcBef>
                <a:spcPts val="1800"/>
              </a:spcBef>
              <a:buClr>
                <a:srgbClr val="006666"/>
              </a:buClr>
              <a:buFont typeface="Wingdings" panose="05000000000000000000" pitchFamily="2" charset="2"/>
              <a:buChar char="n"/>
              <a:defRPr/>
            </a:pPr>
            <a:r>
              <a:rPr lang="zh-CN" altLang="en-US" sz="2000" kern="0" dirty="0">
                <a:solidFill>
                  <a:srgbClr val="003366"/>
                </a:solidFill>
                <a:latin typeface="Arial" panose="020B0604020202020204"/>
                <a:ea typeface="宋体" panose="02010600030101010101" pitchFamily="2" charset="-122"/>
              </a:rPr>
              <a:t>总结</a:t>
            </a:r>
            <a:endParaRPr lang="en-US" altLang="zh-CN"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本地状态记录</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收到第一个红色消息之前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通道状态记录</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开始：程序执行即开始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截止：在一个通道上收到红色消息，则停止记录该通道的消息</a:t>
            </a:r>
            <a:endParaRPr lang="zh-CN" altLang="en-US"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a:t>
            </a:r>
            <a:r>
              <a:rPr lang="zh-CN" altLang="en-US" kern="0" dirty="0">
                <a:solidFill>
                  <a:srgbClr val="FF0000"/>
                </a:solidFill>
                <a:latin typeface="仿宋" panose="02010609060101010101" pitchFamily="49" charset="-122"/>
                <a:ea typeface="仿宋" panose="02010609060101010101" pitchFamily="49" charset="-122"/>
              </a:rPr>
              <a:t>因为这是非</a:t>
            </a:r>
            <a:r>
              <a:rPr lang="en-US" altLang="zh-CN" kern="0" dirty="0">
                <a:solidFill>
                  <a:srgbClr val="FF0000"/>
                </a:solidFill>
                <a:latin typeface="仿宋" panose="02010609060101010101" pitchFamily="49" charset="-122"/>
                <a:ea typeface="仿宋" panose="02010609060101010101" pitchFamily="49" charset="-122"/>
              </a:rPr>
              <a:t>FIFO</a:t>
            </a:r>
            <a:r>
              <a:rPr lang="zh-CN" altLang="en-US" kern="0" dirty="0">
                <a:solidFill>
                  <a:srgbClr val="FF0000"/>
                </a:solidFill>
                <a:latin typeface="仿宋" panose="02010609060101010101" pitchFamily="49" charset="-122"/>
                <a:ea typeface="仿宋" panose="02010609060101010101" pitchFamily="49" charset="-122"/>
              </a:rPr>
              <a:t>通道，所以来自</a:t>
            </a:r>
            <a:r>
              <a:rPr lang="en-US" altLang="zh-CN" kern="0" dirty="0">
                <a:solidFill>
                  <a:srgbClr val="FF0000"/>
                </a:solidFill>
                <a:latin typeface="仿宋" panose="02010609060101010101" pitchFamily="49" charset="-122"/>
                <a:ea typeface="仿宋" panose="02010609060101010101" pitchFamily="49" charset="-122"/>
              </a:rPr>
              <a:t>j</a:t>
            </a:r>
            <a:r>
              <a:rPr lang="zh-CN" altLang="en-US" kern="0" dirty="0">
                <a:solidFill>
                  <a:srgbClr val="FF0000"/>
                </a:solidFill>
                <a:latin typeface="仿宋" panose="02010609060101010101" pitchFamily="49" charset="-122"/>
                <a:ea typeface="仿宋" panose="02010609060101010101" pitchFamily="49" charset="-122"/>
              </a:rPr>
              <a:t>的红色进程可能比来自</a:t>
            </a:r>
            <a:r>
              <a:rPr lang="en-US" altLang="zh-CN" kern="0" dirty="0">
                <a:solidFill>
                  <a:srgbClr val="FF0000"/>
                </a:solidFill>
                <a:latin typeface="仿宋" panose="02010609060101010101" pitchFamily="49" charset="-122"/>
                <a:ea typeface="仿宋" panose="02010609060101010101" pitchFamily="49" charset="-122"/>
              </a:rPr>
              <a:t>j</a:t>
            </a:r>
            <a:r>
              <a:rPr lang="zh-CN" altLang="en-US" kern="0" dirty="0">
                <a:solidFill>
                  <a:srgbClr val="FF0000"/>
                </a:solidFill>
                <a:latin typeface="仿宋" panose="02010609060101010101" pitchFamily="49" charset="-122"/>
                <a:ea typeface="仿宋" panose="02010609060101010101" pitchFamily="49" charset="-122"/>
              </a:rPr>
              <a:t>的白色进程更早到达，那这个时候停止记录该通道的信息就会使得还未到达的白色信息变成通道状态</a:t>
            </a:r>
            <a:r>
              <a:rPr lang="zh-CN" altLang="en-US" kern="0" dirty="0">
                <a:solidFill>
                  <a:srgbClr val="003366"/>
                </a:solidFill>
                <a:latin typeface="仿宋" panose="02010609060101010101" pitchFamily="49" charset="-122"/>
                <a:ea typeface="仿宋" panose="02010609060101010101" pitchFamily="49" charset="-122"/>
              </a:rPr>
              <a:t>）</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Font typeface="Wingdings" panose="05000000000000000000" pitchFamily="2" charset="2"/>
              <a:buChar char="n"/>
              <a:defRPr/>
            </a:pPr>
            <a:r>
              <a:rPr lang="zh-CN" altLang="en-US" sz="2000" kern="0" dirty="0">
                <a:solidFill>
                  <a:srgbClr val="003366"/>
                </a:solidFill>
                <a:latin typeface="Arial" panose="020B0604020202020204"/>
                <a:ea typeface="宋体" panose="02010600030101010101" pitchFamily="2" charset="-122"/>
              </a:rPr>
              <a:t>优缺点</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defRPr/>
            </a:pPr>
            <a:r>
              <a:rPr lang="zh-CN" altLang="en-US" sz="2000" kern="0" dirty="0">
                <a:solidFill>
                  <a:srgbClr val="003366"/>
                </a:solidFill>
                <a:latin typeface="仿宋" panose="02010609060101010101" pitchFamily="49" charset="-122"/>
                <a:ea typeface="仿宋" panose="02010609060101010101" pitchFamily="49" charset="-122"/>
              </a:rPr>
              <a:t>消息明确的分成两类，其中红色消息是未来消息，不用考虑</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因为通道状态只记录</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发送，但还没收到的消息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缺点：需要记录大量的白色消息</a:t>
            </a:r>
            <a:endParaRPr lang="en-US" altLang="zh-CN" sz="2000" kern="0" dirty="0">
              <a:solidFill>
                <a:srgbClr val="FF0000"/>
              </a:solidFill>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7" name="矩形 6">
                <a:extLst>
                  <a:ext uri="{FF2B5EF4-FFF2-40B4-BE49-F238E27FC236}">
                    <ele attr="{86AED189-F62A-4D01-BCA8-68509425A8E7}"/>
                  </a:ext>
                </a:extLst>
              </p:cNvPr>
              <p:cNvSpPr/>
              <p:nvPr/>
            </p:nvSpPr>
            <p:spPr>
              <a:xfrm>
                <a:off x="1794516" y="2204864"/>
                <a:ext cx="7241534" cy="3972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𝑆𝐶</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在</m:t>
                      </m:r>
                      <m:r>
                        <a:rPr lang="zh-CN" altLang="en-US" i="1" smtClean="0">
                          <a:latin typeface="Cambria Math" panose="02040503050406030204" pitchFamily="18" charset="0"/>
                        </a:rPr>
                        <m:t>通</m:t>
                      </m:r>
                      <m:r>
                        <a:rPr lang="zh-CN" altLang="en-US" i="1">
                          <a:latin typeface="Cambria Math" panose="02040503050406030204" pitchFamily="18" charset="0"/>
                        </a:rPr>
                        <m:t>道</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𝑖𝑗</m:t>
                          </m:r>
                        </m:sub>
                      </m:sSub>
                      <m:r>
                        <m:rPr>
                          <m:nor/>
                        </m:rPr>
                        <a:rPr lang="zh-CN" altLang="en-US" dirty="0"/>
                        <m:t>上发送的白色消息</m:t>
                      </m:r>
                      <m:r>
                        <m:rPr>
                          <m:nor/>
                        </m:rPr>
                        <a:rPr lang="en-US" altLang="zh-CN" b="0" i="0" dirty="0" smtClean="0"/>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𝑗</m:t>
                          </m:r>
                        </m:sub>
                      </m:sSub>
                      <m:r>
                        <m:rPr>
                          <m:nor/>
                        </m:rPr>
                        <a:rPr lang="zh-CN" altLang="en-US" dirty="0"/>
                        <m:t>在通道</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𝑖𝑗</m:t>
                          </m:r>
                        </m:sub>
                      </m:sSub>
                      <m:r>
                        <m:rPr>
                          <m:nor/>
                        </m:rPr>
                        <a:rPr lang="zh-CN" altLang="en-US" dirty="0"/>
                        <m:t>上接收的白色消息</m:t>
                      </m:r>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1351286" y="1761634"/>
                <a:ext cx="7241534" cy="397225"/>
              </a:xfrm>
              <a:prstGeom prst="rect">
                <a:avLst/>
              </a:prstGeom>
              <a:blipFill rotWithShape="1">
                <a:blip r:embed="rId2"/>
                <a:stretch>
                  <a:fillRect b="-7692"/>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731336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Lai-Yang</a:t>
            </a:r>
            <a:r>
              <a:rPr lang="zh-CN" altLang="en-US" b="1" dirty="0">
                <a:solidFill>
                  <a:srgbClr val="002060"/>
                </a:solidFill>
                <a:latin typeface="微软雅黑" panose="020B0503020204020204" pitchFamily="34" charset="-122"/>
                <a:ea typeface="微软雅黑" panose="020B0503020204020204" pitchFamily="34" charset="-122"/>
              </a:rPr>
              <a:t>算法的改进</a:t>
            </a:r>
            <a:r>
              <a:rPr lang="zh-CN" altLang="en-US" sz="2400" b="1" dirty="0">
                <a:solidFill>
                  <a:srgbClr val="002060"/>
                </a:solidFill>
                <a:latin typeface="微软雅黑" panose="020B0503020204020204" pitchFamily="34" charset="-122"/>
                <a:ea typeface="微软雅黑" panose="020B0503020204020204" pitchFamily="34" charset="-122"/>
              </a:rPr>
              <a:t>（</a:t>
            </a:r>
            <a:r>
              <a:rPr lang="en-US" altLang="zh-CN" sz="2400" b="1" dirty="0" err="1">
                <a:solidFill>
                  <a:srgbClr val="002060"/>
                </a:solidFill>
                <a:latin typeface="微软雅黑" panose="020B0503020204020204" pitchFamily="34" charset="-122"/>
                <a:ea typeface="微软雅黑" panose="020B0503020204020204" pitchFamily="34" charset="-122"/>
              </a:rPr>
              <a:t>Mattern</a:t>
            </a:r>
            <a:r>
              <a:rPr lang="zh-CN" altLang="en-US" sz="2400" b="1" dirty="0">
                <a:solidFill>
                  <a:srgbClr val="002060"/>
                </a:solidFill>
                <a:latin typeface="微软雅黑" panose="020B0503020204020204" pitchFamily="34" charset="-122"/>
                <a:ea typeface="微软雅黑" panose="020B0503020204020204" pitchFamily="34" charset="-122"/>
              </a:rPr>
              <a:t>算法）</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4564" y="856096"/>
                <a:ext cx="9247956" cy="50931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Arial"/>
                    <a:ea typeface="宋体"/>
                  </a:rPr>
                  <a:t>用计数器减少保存的消息数量</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每个进程</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latin typeface="仿宋" panose="02010609060101010101" pitchFamily="49" charset="-122"/>
                    <a:ea typeface="仿宋" panose="02010609060101010101" pitchFamily="49" charset="-122"/>
                  </a:rPr>
                  <a:t>保存一个计数器</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𝐶𝑜𝑢𝑛𝑡</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，记录进程</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latin typeface="仿宋" panose="02010609060101010101" pitchFamily="49" charset="-122"/>
                    <a:ea typeface="仿宋" panose="02010609060101010101" pitchFamily="49" charset="-122"/>
                  </a:rPr>
                  <a:t>在保存本地状态之前，发送和接收的白色消息之差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进程将自己的本地状态、计数器、记录本地状态之后接收到的白色消息，这三者发送给快照启动者</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快照启动者计算</a:t>
                </a:r>
                <a14:m>
                  <m:oMath xmlns:m="http://schemas.openxmlformats.org/officeDocument/2006/math">
                    <m:nary>
                      <m:naryPr>
                        <m:chr m:val="∑"/>
                        <m:limLoc m:val="subSup"/>
                        <m:supHide m:val="on"/>
                        <m:ctrlPr>
                          <a:rPr lang="zh-CN" altLang="en-US" i="1" kern="0" smtClean="0">
                            <a:solidFill>
                              <a:srgbClr val="003366"/>
                            </a:solidFill>
                            <a:latin typeface="Cambria Math" panose="02040503050406030204" pitchFamily="18" charset="0"/>
                            <a:ea typeface="仿宋" panose="02010609060101010101" pitchFamily="49" charset="-122"/>
                          </a:rPr>
                        </m:ctrlPr>
                      </m:naryPr>
                      <m:sub>
                        <m:r>
                          <m:rPr>
                            <m:brk m:alnAt="9"/>
                          </m:rPr>
                          <a:rPr lang="en-US" altLang="zh-CN" b="0" i="1" kern="0" smtClean="0">
                            <a:solidFill>
                              <a:srgbClr val="003366"/>
                            </a:solidFill>
                            <a:latin typeface="Cambria Math" panose="02040503050406030204" pitchFamily="18" charset="0"/>
                            <a:ea typeface="仿宋" panose="02010609060101010101" pitchFamily="49" charset="-122"/>
                          </a:rPr>
                          <m:t>𝑖</m:t>
                        </m:r>
                      </m:sub>
                      <m:sup/>
                      <m:e>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𝐶𝑜𝑢𝑛𝑡</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e>
                    </m:nary>
                  </m:oMath>
                </a14:m>
                <a:r>
                  <a:rPr lang="zh-CN" altLang="en-US" kern="0" dirty="0">
                    <a:solidFill>
                      <a:srgbClr val="003366"/>
                    </a:solidFill>
                    <a:latin typeface="仿宋" panose="02010609060101010101" pitchFamily="49" charset="-122"/>
                    <a:ea typeface="仿宋" panose="02010609060101010101" pitchFamily="49" charset="-122"/>
                  </a:rPr>
                  <a:t>，如果快照启动者收到陆续到达的白色消息总数达到</a:t>
                </a:r>
                <a14:m>
                  <m:oMath xmlns:m="http://schemas.openxmlformats.org/officeDocument/2006/math">
                    <m:nary>
                      <m:naryPr>
                        <m:chr m:val="∑"/>
                        <m:limLoc m:val="subSup"/>
                        <m:supHide m:val="on"/>
                        <m:ctrlPr>
                          <a:rPr lang="zh-CN" altLang="en-US" i="1" kern="0">
                            <a:solidFill>
                              <a:srgbClr val="003366"/>
                            </a:solidFill>
                            <a:latin typeface="Cambria Math" panose="02040503050406030204" pitchFamily="18" charset="0"/>
                            <a:ea typeface="仿宋" panose="02010609060101010101" pitchFamily="49" charset="-122"/>
                          </a:rPr>
                        </m:ctrlPr>
                      </m:naryPr>
                      <m:sub>
                        <m:r>
                          <m:rPr>
                            <m:brk m:alnAt="9"/>
                          </m:rPr>
                          <a:rPr lang="en-US" altLang="zh-CN" i="1" kern="0">
                            <a:solidFill>
                              <a:srgbClr val="003366"/>
                            </a:solidFill>
                            <a:latin typeface="Cambria Math" panose="02040503050406030204" pitchFamily="18" charset="0"/>
                            <a:ea typeface="仿宋" panose="02010609060101010101" pitchFamily="49" charset="-122"/>
                          </a:rPr>
                          <m:t>𝑖</m:t>
                        </m:r>
                      </m:sub>
                      <m:sup/>
                      <m:e>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𝐶𝑜𝑢𝑛𝑡</m:t>
                            </m:r>
                          </m:e>
                          <m:sub>
                            <m:r>
                              <a:rPr lang="en-US" altLang="zh-CN" i="1" kern="0">
                                <a:solidFill>
                                  <a:srgbClr val="003366"/>
                                </a:solidFill>
                                <a:latin typeface="Cambria Math" panose="02040503050406030204" pitchFamily="18" charset="0"/>
                                <a:ea typeface="仿宋" panose="02010609060101010101" pitchFamily="49" charset="-122"/>
                              </a:rPr>
                              <m:t>𝑖</m:t>
                            </m:r>
                          </m:sub>
                        </m:sSub>
                      </m:e>
                    </m:nary>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，则说明所有在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发送的白色消息都被接收了，这些后面陆续到达的白色消息就是通道状态</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Arial"/>
                    <a:ea typeface="宋体"/>
                  </a:rPr>
                  <a:t>用向量时间将程序执行时空图分段</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可以选定一个很大的向量时钟的值，保证上一个快照的所有事件在该时钟之前，下一个快照在该时钟之后，那么，各通道只需记录该向量时钟值之后的消息发送</a:t>
                </a:r>
                <a:endParaRPr lang="en-US" altLang="en-US"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4564" y="856096"/>
                <a:ext cx="9247956" cy="5093184"/>
              </a:xfrm>
              <a:prstGeom prst="rect">
                <a:avLst/>
              </a:prstGeom>
              <a:blipFill rotWithShape="1">
                <a:blip r:embed="rId2"/>
                <a:stretch>
                  <a:fillRect l="-593" t="-1555" r="-461" b="-4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cxnSp>
        <p:nvCxnSpPr>
          <p:cNvPr id="26" name="直接箭头连接符 25"/>
          <p:cNvCxnSpPr/>
          <p:nvPr/>
        </p:nvCxnSpPr>
        <p:spPr>
          <a:xfrm>
            <a:off x="6053834" y="6033526"/>
            <a:ext cx="2550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流程图: 接点 26"/>
          <p:cNvSpPr/>
          <p:nvPr/>
        </p:nvSpPr>
        <p:spPr>
          <a:xfrm>
            <a:off x="7892495" y="596151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文本框 27">
                <a:extLst>
                  <a:ext uri="{FF2B5EF4-FFF2-40B4-BE49-F238E27FC236}">
                    <ele attr="{F4D0A82C-7425-474F-871C-C878913B1801}"/>
                  </a:ext>
                </a:extLst>
              </p:cNvPr>
              <p:cNvSpPr txBox="1"/>
              <p:nvPr/>
            </p:nvSpPr>
            <p:spPr>
              <a:xfrm>
                <a:off x="5652120" y="5895026"/>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28" name="文本框 27"/>
              <p:cNvSpPr txBox="1">
                <a:spLocks noRot="1" noChangeAspect="1" noMove="1" noResize="1" noEditPoints="1" noAdjustHandles="1" noChangeArrowheads="1" noChangeShapeType="1" noTextEdit="1"/>
              </p:cNvSpPr>
              <p:nvPr/>
            </p:nvSpPr>
            <p:spPr>
              <a:xfrm>
                <a:off x="5652120" y="5895026"/>
                <a:ext cx="329706" cy="369332"/>
              </a:xfrm>
              <a:prstGeom prst="rect">
                <a:avLst/>
              </a:prstGeom>
              <a:blipFill rotWithShape="1">
                <a:blip r:embed="rId3"/>
                <a:stretch>
                  <a:fillRect l="-22222" r="-7407" b="-24590"/>
                </a:stretch>
              </a:blipFill>
            </p:spPr>
            <p:txBody>
              <a:bodyPr/>
              <a:lstStyle/>
              <a:p>
                <a:r>
                  <a:rPr lang="zh-CN" altLang="en-US">
                    <a:noFill/>
                  </a:rPr>
                  <a:t> </a:t>
                </a:r>
                <a:endParaRPr lang="zh-CN" altLang="en-US">
                  <a:noFill/>
                </a:endParaRPr>
              </a:p>
            </p:txBody>
          </p:sp>
        </mc:Fallback>
      </mc:AlternateContent>
      <p:sp>
        <p:nvSpPr>
          <p:cNvPr id="29" name="流程图: 接点 28"/>
          <p:cNvSpPr/>
          <p:nvPr/>
        </p:nvSpPr>
        <p:spPr>
          <a:xfrm>
            <a:off x="7596336" y="596151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p:nvPr/>
        </p:nvCxnSpPr>
        <p:spPr>
          <a:xfrm>
            <a:off x="6053834" y="6480784"/>
            <a:ext cx="2550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流程图: 接点 32"/>
          <p:cNvSpPr/>
          <p:nvPr/>
        </p:nvSpPr>
        <p:spPr>
          <a:xfrm>
            <a:off x="8244408" y="6408776"/>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4" name="文本框 33">
                <a:extLst>
                  <a:ext uri="{FF2B5EF4-FFF2-40B4-BE49-F238E27FC236}">
                    <ele attr="{121ED8B7-2A33-4FC3-9A9F-995416067B38}"/>
                  </a:ext>
                </a:extLst>
              </p:cNvPr>
              <p:cNvSpPr txBox="1"/>
              <p:nvPr/>
            </p:nvSpPr>
            <p:spPr>
              <a:xfrm>
                <a:off x="5652120" y="6198268"/>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p:sp>
            <p:nvSpPr>
              <p:cNvPr id="34" name="文本框 33"/>
              <p:cNvSpPr txBox="1">
                <a:spLocks noRot="1" noChangeAspect="1" noMove="1" noResize="1" noEditPoints="1" noAdjustHandles="1" noChangeArrowheads="1" noChangeShapeType="1" noTextEdit="1"/>
              </p:cNvSpPr>
              <p:nvPr/>
            </p:nvSpPr>
            <p:spPr>
              <a:xfrm>
                <a:off x="5652120" y="6198268"/>
                <a:ext cx="354712" cy="399084"/>
              </a:xfrm>
              <a:prstGeom prst="rect">
                <a:avLst/>
              </a:prstGeom>
              <a:blipFill rotWithShape="1">
                <a:blip r:embed="rId4"/>
                <a:stretch>
                  <a:fillRect l="-20690" r="-13793" b="-24615"/>
                </a:stretch>
              </a:blipFill>
            </p:spPr>
            <p:txBody>
              <a:bodyPr/>
              <a:lstStyle/>
              <a:p>
                <a:r>
                  <a:rPr lang="zh-CN" altLang="en-US">
                    <a:noFill/>
                  </a:rPr>
                  <a:t> </a:t>
                </a:r>
                <a:endParaRPr lang="zh-CN" altLang="en-US">
                  <a:noFill/>
                </a:endParaRPr>
              </a:p>
            </p:txBody>
          </p:sp>
        </mc:Fallback>
      </mc:AlternateContent>
      <p:cxnSp>
        <p:nvCxnSpPr>
          <p:cNvPr id="36" name="直接箭头连接符 35"/>
          <p:cNvCxnSpPr>
            <a:endCxn id="33" idx="1"/>
          </p:cNvCxnSpPr>
          <p:nvPr/>
        </p:nvCxnSpPr>
        <p:spPr>
          <a:xfrm>
            <a:off x="7958799" y="6098699"/>
            <a:ext cx="306700" cy="331168"/>
          </a:xfrm>
          <a:prstGeom prst="straightConnector1">
            <a:avLst/>
          </a:prstGeom>
          <a:ln w="22225">
            <a:solidFill>
              <a:srgbClr val="FF000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流程图: 接点 36"/>
          <p:cNvSpPr/>
          <p:nvPr/>
        </p:nvSpPr>
        <p:spPr>
          <a:xfrm>
            <a:off x="6228184" y="64142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236311" y="596703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6588224" y="64142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endCxn id="40" idx="1"/>
          </p:cNvCxnSpPr>
          <p:nvPr/>
        </p:nvCxnSpPr>
        <p:spPr>
          <a:xfrm>
            <a:off x="6308319" y="6106973"/>
            <a:ext cx="300996" cy="328410"/>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236296" y="5939586"/>
            <a:ext cx="0" cy="657766"/>
          </a:xfrm>
          <a:prstGeom prst="line">
            <a:avLst/>
          </a:prstGeom>
          <a:ln w="349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矩形 43"/>
          <p:cNvSpPr/>
          <p:nvPr/>
        </p:nvSpPr>
        <p:spPr>
          <a:xfrm>
            <a:off x="6682298" y="5598043"/>
            <a:ext cx="1107996" cy="369332"/>
          </a:xfrm>
          <a:prstGeom prst="rect">
            <a:avLst/>
          </a:prstGeom>
        </p:spPr>
        <p:txBody>
          <a:bodyPr wrap="none">
            <a:spAutoFit/>
          </a:bodyPr>
          <a:lstStyle/>
          <a:p>
            <a:r>
              <a:rPr lang="zh-CN" altLang="en-US" dirty="0">
                <a:latin typeface="仿宋" panose="02010609060101010101" pitchFamily="49" charset="-122"/>
                <a:ea typeface="仿宋" panose="02010609060101010101" pitchFamily="49" charset="-122"/>
              </a:rPr>
              <a:t>向量时钟</a:t>
            </a:r>
            <a:endParaRPr lang="zh-CN" altLang="en-US" dirty="0">
              <a:latin typeface="仿宋" panose="02010609060101010101" pitchFamily="49" charset="-122"/>
              <a:ea typeface="仿宋"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全局快照算法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一致性全局状态回顾</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FIFO</a:t>
            </a:r>
            <a:r>
              <a:rPr lang="zh-CN" altLang="en-US" kern="0" dirty="0">
                <a:solidFill>
                  <a:srgbClr val="003366"/>
                </a:solidFill>
                <a:latin typeface="仿宋" panose="02010609060101010101" pitchFamily="49" charset="-122"/>
                <a:ea typeface="仿宋" panose="02010609060101010101" pitchFamily="49" charset="-122"/>
              </a:rPr>
              <a:t>通道的快照算法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非</a:t>
            </a:r>
            <a:r>
              <a:rPr lang="en-US" altLang="zh-CN" kern="0" dirty="0">
                <a:solidFill>
                  <a:srgbClr val="003366"/>
                </a:solidFill>
                <a:latin typeface="仿宋" panose="02010609060101010101" pitchFamily="49" charset="-122"/>
                <a:ea typeface="仿宋" panose="02010609060101010101" pitchFamily="49" charset="-122"/>
              </a:rPr>
              <a:t>FIFO</a:t>
            </a:r>
            <a:r>
              <a:rPr lang="zh-CN" altLang="en-US" kern="0" dirty="0">
                <a:solidFill>
                  <a:srgbClr val="003366"/>
                </a:solidFill>
                <a:latin typeface="仿宋" panose="02010609060101010101" pitchFamily="49" charset="-122"/>
                <a:ea typeface="仿宋" panose="02010609060101010101" pitchFamily="49" charset="-122"/>
              </a:rPr>
              <a:t>通道的快照算法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因果传递系统快照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全局快照算法</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一致性全局状态回顾</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latin typeface="仿宋" panose="02010609060101010101" pitchFamily="49" charset="-122"/>
                <a:ea typeface="仿宋" panose="02010609060101010101" pitchFamily="49" charset="-122"/>
              </a:rPr>
              <a:t>FIFO</a:t>
            </a:r>
            <a:r>
              <a:rPr lang="zh-CN" altLang="en-US" kern="0" dirty="0">
                <a:solidFill>
                  <a:srgbClr val="003366"/>
                </a:solidFill>
                <a:latin typeface="仿宋" panose="02010609060101010101" pitchFamily="49" charset="-122"/>
                <a:ea typeface="仿宋" panose="02010609060101010101" pitchFamily="49" charset="-122"/>
              </a:rPr>
              <a:t>通道的快照算法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非</a:t>
            </a:r>
            <a:r>
              <a:rPr lang="en-US" altLang="zh-CN" kern="0" dirty="0">
                <a:solidFill>
                  <a:srgbClr val="003366"/>
                </a:solidFill>
                <a:latin typeface="仿宋" panose="02010609060101010101" pitchFamily="49" charset="-122"/>
                <a:ea typeface="仿宋" panose="02010609060101010101" pitchFamily="49" charset="-122"/>
              </a:rPr>
              <a:t>FIFO</a:t>
            </a:r>
            <a:r>
              <a:rPr lang="zh-CN" altLang="en-US" kern="0" dirty="0">
                <a:solidFill>
                  <a:srgbClr val="003366"/>
                </a:solidFill>
                <a:latin typeface="仿宋" panose="02010609060101010101" pitchFamily="49" charset="-122"/>
                <a:ea typeface="仿宋" panose="02010609060101010101" pitchFamily="49" charset="-122"/>
              </a:rPr>
              <a:t>通道的快照算法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因果传递系统快照</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4771"/>
          </a:xfrm>
          <a:prstGeom prst="rect">
            <a:avLst/>
          </a:prstGeom>
          <a:noFill/>
          <a:ln>
            <a:noFill/>
          </a:ln>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全局状态的应用场景</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12068" y="862728"/>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故障恢复</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分布式计算系统中故障频发，可采用检查点机制保证作业顺利完成</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检查点：作业运行时周期性的保存所有进程的全局状态，一旦某个进程出现故障，可回退到最近保存的检查点，重新恢复执行</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Arial" panose="020B0604020202020204"/>
                <a:ea typeface="宋体" panose="02010600030101010101" pitchFamily="2" charset="-122"/>
              </a:rPr>
              <a:t>分布式调试的断点设置</a:t>
            </a:r>
            <a:endParaRPr lang="en-US" altLang="zh-CN"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调试分布式程序时，可在一个一致的全局状态处设置断点</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Font typeface="Wingdings" panose="05000000000000000000" pitchFamily="2" charset="2"/>
              <a:buChar char="n"/>
              <a:defRPr/>
            </a:pPr>
            <a:r>
              <a:rPr lang="zh-CN" altLang="en-US" sz="2800" kern="0" dirty="0">
                <a:solidFill>
                  <a:srgbClr val="003366"/>
                </a:solidFill>
                <a:latin typeface="Arial" panose="020B0604020202020204"/>
                <a:ea typeface="宋体" panose="02010600030101010101" pitchFamily="2" charset="-122"/>
              </a:rPr>
              <a:t>死锁检测</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找出一个一致的全局状态，检查其中是否包含死锁</a:t>
            </a: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一致的全局状态</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35496" y="785539"/>
                <a:ext cx="9108504" cy="16353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a:t>
                </a:r>
                <a14:m>
                  <m:oMath xmlns:m="http://schemas.openxmlformats.org/officeDocument/2006/math">
                    <m:r>
                      <a:rPr lang="en-US" altLang="zh-CN" sz="2800" i="1">
                        <a:latin typeface="Cambria Math" panose="02040503050406030204" pitchFamily="18" charset="0"/>
                      </a:rPr>
                      <m:t>𝐺𝑆</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𝑖</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𝐿𝑆</m:t>
                            </m:r>
                          </m:e>
                          <m:sub>
                            <m:r>
                              <a:rPr lang="en-US" altLang="zh-CN" sz="2800" i="1">
                                <a:latin typeface="Cambria Math" panose="02040503050406030204" pitchFamily="18" charset="0"/>
                                <a:ea typeface="Cambria Math" panose="02040503050406030204" pitchFamily="18" charset="0"/>
                              </a:rPr>
                              <m:t>𝑖</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𝑖</m:t>
                                </m:r>
                              </m:sub>
                            </m:sSub>
                          </m:sup>
                        </m:sSubSup>
                        <m:r>
                          <a:rPr lang="en-US" altLang="zh-CN" sz="2800" i="1">
                            <a:latin typeface="Cambria Math" panose="02040503050406030204" pitchFamily="18" charset="0"/>
                            <a:ea typeface="Cambria Math" panose="02040503050406030204" pitchFamily="18" charset="0"/>
                          </a:rPr>
                          <m:t> </m:t>
                        </m:r>
                        <m:r>
                          <a:rPr lang="zh-CN" altLang="en-US"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𝑆𝐶</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𝑦</m:t>
                                </m:r>
                              </m:e>
                              <m:sub>
                                <m:r>
                                  <a:rPr lang="en-US" altLang="zh-CN" sz="2800" i="1">
                                    <a:latin typeface="Cambria Math" panose="02040503050406030204" pitchFamily="18" charset="0"/>
                                    <a:ea typeface="Cambria Math" panose="02040503050406030204" pitchFamily="18" charset="0"/>
                                  </a:rPr>
                                  <m:t>𝑗</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𝑧</m:t>
                                </m:r>
                              </m:e>
                              <m:sub>
                                <m:r>
                                  <a:rPr lang="en-US" altLang="zh-CN" sz="2800" i="1">
                                    <a:latin typeface="Cambria Math" panose="02040503050406030204" pitchFamily="18" charset="0"/>
                                    <a:ea typeface="Cambria Math" panose="02040503050406030204" pitchFamily="18" charset="0"/>
                                  </a:rPr>
                                  <m:t>𝑘</m:t>
                                </m:r>
                              </m:sub>
                            </m:sSub>
                          </m:sup>
                        </m:sSubSup>
                      </m:e>
                    </m:d>
                  </m:oMath>
                </a14:m>
                <a:r>
                  <a:rPr lang="zh-CN" altLang="en-US" sz="2800" kern="0" dirty="0">
                    <a:solidFill>
                      <a:srgbClr val="003366"/>
                    </a:solidFill>
                    <a:latin typeface="Arial"/>
                    <a:ea typeface="宋体"/>
                  </a:rPr>
                  <a:t>是一致的，当且仅当它满足如下的条件：</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35496" y="785539"/>
                <a:ext cx="9108504" cy="1635349"/>
              </a:xfrm>
              <a:prstGeom prst="rect">
                <a:avLst/>
              </a:prstGeom>
              <a:blipFill rotWithShape="1">
                <a:blip r:embed="rId2"/>
                <a:stretch>
                  <a:fillRect l="-6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ele attr="{72F75328-A75B-4C70-9529-C5B5C02CB2D3}"/>
                  </a:ext>
                </a:extLst>
              </p:cNvPr>
              <p:cNvSpPr txBox="1"/>
              <p:nvPr/>
            </p:nvSpPr>
            <p:spPr>
              <a:xfrm>
                <a:off x="352626" y="1976280"/>
                <a:ext cx="8474243" cy="5166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𝑠𝑒𝑛𝑑</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e>
                      </m:d>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𝐿𝑆</m:t>
                          </m:r>
                        </m:e>
                        <m:sub>
                          <m:r>
                            <a:rPr lang="en-US" altLang="zh-CN" sz="2400" i="1">
                              <a:latin typeface="Cambria Math" panose="02040503050406030204" pitchFamily="18" charset="0"/>
                              <a:ea typeface="Cambria Math" panose="02040503050406030204" pitchFamily="18" charset="0"/>
                            </a:rPr>
                            <m:t>𝑖</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r>
                        <a:rPr lang="en-US" altLang="zh-CN" sz="2400" b="0" i="1" smtClean="0">
                          <a:latin typeface="Cambria Math" panose="02040503050406030204" pitchFamily="18" charset="0"/>
                          <a:ea typeface="Cambria Math" panose="02040503050406030204" pitchFamily="18" charset="0"/>
                        </a:rPr>
                        <m:t> ∧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352626" y="1976280"/>
                <a:ext cx="8474243" cy="516616"/>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8" name="矩形 7"/>
          <p:cNvSpPr/>
          <p:nvPr/>
        </p:nvSpPr>
        <p:spPr>
          <a:xfrm>
            <a:off x="501185" y="2587914"/>
            <a:ext cx="8094195" cy="1938992"/>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100"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上式说明，一个进程在记录自己的状态之后发送的消息，不能纳入全局状态包含的信道状态；该消息的接收操作，也不能纳入目标进程的本地状态。否则就会不一致，因为全局状态中记录了未来事件产生的效果</a:t>
            </a:r>
            <a:endParaRPr lang="zh-CN" altLang="en-US" sz="2400" b="1" kern="0" dirty="0">
              <a:solidFill>
                <a:srgbClr val="7030A0"/>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3"/>
          <a:stretch>
            <a:fillRect/>
          </a:stretch>
        </p:blipFill>
        <p:spPr>
          <a:xfrm>
            <a:off x="4170645" y="4571761"/>
            <a:ext cx="4842134" cy="1881575"/>
          </a:xfrm>
          <a:prstGeom prst="rect">
            <a:avLst/>
          </a:prstGeom>
        </p:spPr>
      </p:pic>
      <mc:AlternateContent xmlns:mc="http://schemas.openxmlformats.org/markup-compatibility/2006">
        <mc:Choice xmlns:a14="http://schemas.microsoft.com/office/drawing/2010/main" Requires="a14">
          <p:sp>
            <p:nvSpPr>
              <p:cNvPr id="9" name="Subtitle 2">
                <a:extLst>
                  <a:ext uri="{FF2B5EF4-FFF2-40B4-BE49-F238E27FC236}">
                    <ele attr="{D00BFFAB-1798-4CCD-801D-27FC235794AE}"/>
                  </a:ext>
                </a:extLst>
              </p:cNvPr>
              <p:cNvSpPr txBox="1">
                <a:spLocks/>
              </p:cNvSpPr>
              <p:nvPr/>
            </p:nvSpPr>
            <p:spPr bwMode="auto">
              <a:xfrm>
                <a:off x="35496" y="4643769"/>
                <a:ext cx="5516904" cy="2894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举例</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smtClea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smtClean="0">
                                <a:solidFill>
                                  <a:srgbClr val="003366"/>
                                </a:solidFill>
                                <a:latin typeface="Cambria Math" panose="02040503050406030204" pitchFamily="18" charset="0"/>
                                <a:ea typeface="仿宋" panose="02010609060101010101" pitchFamily="49" charset="-122"/>
                              </a:rPr>
                            </m:ctrlPr>
                          </m:sSubSupPr>
                          <m:e>
                            <m:r>
                              <a:rPr lang="en-US" altLang="zh-CN" sz="2000" b="0" i="1" kern="0" smtClea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1</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4</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不一致</a:t>
                </a:r>
                <a:endParaRPr lang="en-US" altLang="zh-CN" sz="2000"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4</m:t>
                            </m:r>
                          </m:sub>
                          <m:sup>
                            <m:r>
                              <a:rPr lang="en-US" altLang="zh-CN" sz="2000" i="1" ker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一致的</a:t>
                </a:r>
                <a:endParaRPr lang="en-US" altLang="en-US" sz="2000" kern="0" dirty="0">
                  <a:solidFill>
                    <a:srgbClr val="003366"/>
                  </a:solidFill>
                  <a:latin typeface="仿宋" panose="02010609060101010101" pitchFamily="49" charset="-122"/>
                  <a:ea typeface="仿宋" panose="02010609060101010101" pitchFamily="49" charset="-122"/>
                </a:endParaRPr>
              </a:p>
            </p:txBody>
          </p:sp>
        </mc:Choice>
        <mc:Fallback>
          <p:sp>
            <p:nvSpPr>
              <p:cNvPr id="9" name="Subtitle 2"/>
              <p:cNvSpPr txBox="1">
                <a:spLocks noRot="1" noChangeAspect="1" noMove="1" noResize="1" noEditPoints="1" noAdjustHandles="1" noChangeArrowheads="1" noChangeShapeType="1" noTextEdit="1"/>
              </p:cNvSpPr>
              <p:nvPr/>
            </p:nvSpPr>
            <p:spPr bwMode="auto">
              <a:xfrm>
                <a:off x="35496" y="4643769"/>
                <a:ext cx="5516904" cy="2894055"/>
              </a:xfrm>
              <a:prstGeom prst="rect">
                <a:avLst/>
              </a:prstGeom>
              <a:blipFill rotWithShape="1">
                <a:blip r:embed="rId2"/>
                <a:stretch>
                  <a:fillRect l="-994" t="-2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通信的顺序模型</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35496" y="956173"/>
                <a:ext cx="9108504"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信道运行为一个先进先出的队列模型</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a:t>
                </a: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信道为一个集合，发送者向里面添加消息，接受者在里面移除消息，添加和移除是无序的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因果依赖模型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对任意两个发向同一进程的消息</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𝑘</m:t>
                        </m:r>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，假设</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𝑆𝑒𝑛𝑑</m:t>
                    </m:r>
                    <m:r>
                      <a:rPr lang="en-US" altLang="zh-CN" b="0" i="1" kern="0" smtClean="0">
                        <a:solidFill>
                          <a:srgbClr val="003366"/>
                        </a:solidFill>
                        <a:latin typeface="Cambria Math" panose="02040503050406030204" pitchFamily="18" charset="0"/>
                        <a:ea typeface="仿宋" panose="02010609060101010101" pitchFamily="49" charset="-122"/>
                      </a:rPr>
                      <m:t>(</m:t>
                    </m:r>
                    <m:sSub>
                      <m:sSubPr>
                        <m:ctrlPr>
                          <a:rPr lang="en-US" altLang="zh-CN" b="0"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𝑆𝑒𝑛𝑑</m:t>
                    </m:r>
                    <m:r>
                      <a:rPr lang="en-US" altLang="zh-CN" b="0" i="1" kern="0" smtClean="0">
                        <a:solidFill>
                          <a:srgbClr val="003366"/>
                        </a:solidFill>
                        <a:latin typeface="Cambria Math" panose="02040503050406030204" pitchFamily="18" charset="0"/>
                        <a:ea typeface="Cambria Math" panose="02040503050406030204" pitchFamily="18" charset="0"/>
                      </a:rPr>
                      <m:t>(</m:t>
                    </m:r>
                    <m:sSub>
                      <m:sSubPr>
                        <m:ctrlPr>
                          <a:rPr lang="en-US" altLang="zh-CN" b="0" i="1" kern="0" smtClean="0">
                            <a:solidFill>
                              <a:srgbClr val="003366"/>
                            </a:solidFill>
                            <a:latin typeface="Cambria Math" panose="02040503050406030204" pitchFamily="18" charset="0"/>
                            <a:ea typeface="Cambria Math" panose="02040503050406030204" pitchFamily="18" charset="0"/>
                          </a:rPr>
                        </m:ctrlPr>
                      </m:sSubPr>
                      <m:e>
                        <m:r>
                          <a:rPr lang="en-US" altLang="zh-CN" b="0" i="1" kern="0" smtClean="0">
                            <a:solidFill>
                              <a:srgbClr val="003366"/>
                            </a:solidFill>
                            <a:latin typeface="Cambria Math" panose="02040503050406030204" pitchFamily="18" charset="0"/>
                            <a:ea typeface="Cambria Math" panose="02040503050406030204" pitchFamily="18" charset="0"/>
                          </a:rPr>
                          <m:t>𝑚</m:t>
                        </m:r>
                      </m:e>
                      <m:sub>
                        <m:r>
                          <a:rPr lang="en-US" altLang="zh-CN" b="0" i="1" kern="0" smtClean="0">
                            <a:solidFill>
                              <a:srgbClr val="003366"/>
                            </a:solidFill>
                            <a:latin typeface="Cambria Math" panose="02040503050406030204" pitchFamily="18" charset="0"/>
                            <a:ea typeface="Cambria Math" panose="02040503050406030204" pitchFamily="18" charset="0"/>
                          </a:rPr>
                          <m:t>𝑘𝑗</m:t>
                        </m:r>
                      </m:sub>
                    </m:sSub>
                    <m:r>
                      <a:rPr lang="en-US" altLang="zh-CN" b="0" i="1" kern="0" smtClea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r>
                  <a:rPr lang="zh-CN" altLang="en-US" kern="0" dirty="0">
                    <a:solidFill>
                      <a:srgbClr val="003366"/>
                    </a:solidFill>
                    <a:ea typeface="仿宋" panose="02010609060101010101" pitchFamily="49" charset="-122"/>
                  </a:rPr>
                  <a:t>则</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𝑅𝑒𝑐𝑣</m:t>
                    </m:r>
                    <m:r>
                      <a:rPr lang="en-US" altLang="zh-CN" i="1" kern="0">
                        <a:solidFill>
                          <a:srgbClr val="003366"/>
                        </a:solidFill>
                        <a:latin typeface="Cambria Math" panose="02040503050406030204" pitchFamily="18" charset="0"/>
                        <a:ea typeface="仿宋" panose="02010609060101010101" pitchFamily="49" charset="-122"/>
                      </a:rPr>
                      <m:t>(</m:t>
                    </m:r>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i="1" kern="0">
                            <a:solidFill>
                              <a:srgbClr val="003366"/>
                            </a:solidFill>
                            <a:latin typeface="Cambria Math" panose="02040503050406030204" pitchFamily="18" charset="0"/>
                            <a:ea typeface="仿宋" panose="02010609060101010101" pitchFamily="49" charset="-122"/>
                          </a:rPr>
                          <m:t>𝑖𝑗</m:t>
                        </m:r>
                      </m:sub>
                    </m:sSub>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𝑅𝑒𝑐𝑣</m:t>
                    </m:r>
                    <m:r>
                      <a:rPr lang="en-US" altLang="zh-CN" i="1" kern="0">
                        <a:solidFill>
                          <a:srgbClr val="003366"/>
                        </a:solidFill>
                        <a:latin typeface="Cambria Math" panose="02040503050406030204" pitchFamily="18" charset="0"/>
                        <a:ea typeface="Cambria Math" panose="02040503050406030204" pitchFamily="18" charset="0"/>
                      </a:rPr>
                      <m:t>(</m:t>
                    </m:r>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𝑚</m:t>
                        </m:r>
                      </m:e>
                      <m:sub>
                        <m:r>
                          <a:rPr lang="en-US" altLang="zh-CN" i="1" kern="0">
                            <a:solidFill>
                              <a:srgbClr val="003366"/>
                            </a:solidFill>
                            <a:latin typeface="Cambria Math" panose="02040503050406030204" pitchFamily="18" charset="0"/>
                            <a:ea typeface="Cambria Math" panose="02040503050406030204" pitchFamily="18" charset="0"/>
                          </a:rPr>
                          <m:t>𝑘𝑗</m:t>
                        </m:r>
                      </m:sub>
                    </m:sSub>
                    <m:r>
                      <a:rPr lang="en-US" altLang="zh-CN" i="1" ker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以上表明，对于发向同一进程的两个消息，如果它们的发送操作是有依赖顺序的，那么接收操作的顺序必须与发送顺序一致，否则可能产生错误的结果</a:t>
                </a: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35496" y="956173"/>
                <a:ext cx="9108504" cy="5785939"/>
              </a:xfrm>
              <a:prstGeom prst="rect">
                <a:avLst/>
              </a:prstGeom>
              <a:blipFill rotWithShape="1">
                <a:blip r:embed="rId2"/>
                <a:stretch>
                  <a:fillRect l="-602" t="-14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731336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Chandy-Lamport</a:t>
            </a:r>
            <a:r>
              <a:rPr lang="zh-CN" altLang="en-US" b="1" dirty="0">
                <a:solidFill>
                  <a:srgbClr val="002060"/>
                </a:solidFill>
                <a:latin typeface="微软雅黑" panose="020B0503020204020204" pitchFamily="34" charset="-122"/>
                <a:ea typeface="微软雅黑" panose="020B0503020204020204" pitchFamily="34" charset="-122"/>
              </a:rPr>
              <a:t>算法</a:t>
            </a:r>
            <a:r>
              <a:rPr lang="zh-CN" altLang="en-US" sz="2400" b="1" dirty="0">
                <a:solidFill>
                  <a:srgbClr val="002060"/>
                </a:solidFill>
                <a:latin typeface="微软雅黑" panose="020B0503020204020204" pitchFamily="34" charset="-122"/>
                <a:ea typeface="微软雅黑" panose="020B0503020204020204" pitchFamily="34" charset="-122"/>
              </a:rPr>
              <a:t>（</a:t>
            </a:r>
            <a:r>
              <a:rPr lang="en-US" altLang="zh-CN" sz="2400" b="1" dirty="0">
                <a:solidFill>
                  <a:srgbClr val="002060"/>
                </a:solidFill>
                <a:latin typeface="微软雅黑" panose="020B0503020204020204" pitchFamily="34" charset="-122"/>
                <a:ea typeface="微软雅黑" panose="020B0503020204020204" pitchFamily="34" charset="-122"/>
              </a:rPr>
              <a:t>FIFO</a:t>
            </a:r>
            <a:r>
              <a:rPr lang="zh-CN" altLang="en-US" sz="2400" b="1" dirty="0">
                <a:solidFill>
                  <a:srgbClr val="002060"/>
                </a:solidFill>
                <a:latin typeface="微软雅黑" panose="020B0503020204020204" pitchFamily="34" charset="-122"/>
                <a:ea typeface="微软雅黑" panose="020B0503020204020204" pitchFamily="34" charset="-122"/>
              </a:rPr>
              <a:t>通道）</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4564" y="764704"/>
                <a:ext cx="9247956"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Arial"/>
                    <a:ea typeface="宋体"/>
                  </a:rPr>
                  <a:t>基本步骤</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发起者进程向自己的每个外出通道发送一个快照记录标志</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每个接收到标志的进程分别执行标记发送规则和标记接收规则</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其中，标记发送规则蕴含向其它进程进一步发送快照记录标志，最终将快照记录标志广播到所有进程</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Arial"/>
                    <a:ea typeface="宋体"/>
                  </a:rPr>
                  <a:t>标记发送规则</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的记录自己的本地状态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向每个外出通道发送“快照记录标志”</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注意：在“记录本地状态”和“向外出通道</a:t>
                </a:r>
                <a14:m>
                  <m:oMath xmlns:m="http://schemas.openxmlformats.org/officeDocument/2006/math">
                    <m:r>
                      <a:rPr lang="en-US" altLang="zh-CN" kern="0">
                        <a:solidFill>
                          <a:srgbClr val="003366"/>
                        </a:solidFill>
                        <a:latin typeface="Cambria Math" panose="02040503050406030204" pitchFamily="18" charset="0"/>
                        <a:ea typeface="仿宋" panose="02010609060101010101" pitchFamily="49" charset="-122"/>
                      </a:rPr>
                      <m:t>𝐶</m:t>
                    </m:r>
                  </m:oMath>
                </a14:m>
                <a:r>
                  <a:rPr lang="zh-CN" altLang="en-US" kern="0" dirty="0">
                    <a:solidFill>
                      <a:srgbClr val="003366"/>
                    </a:solidFill>
                    <a:latin typeface="仿宋" panose="02010609060101010101" pitchFamily="49" charset="-122"/>
                    <a:ea typeface="仿宋" panose="02010609060101010101" pitchFamily="49" charset="-122"/>
                  </a:rPr>
                  <a:t>发送快照记录标志”这两个动作之间，进程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kern="0">
                            <a:solidFill>
                              <a:srgbClr val="003366"/>
                            </a:solidFill>
                            <a:latin typeface="Cambria Math" panose="02040503050406030204" pitchFamily="18" charset="0"/>
                            <a:ea typeface="仿宋" panose="02010609060101010101" pitchFamily="49" charset="-122"/>
                          </a:rPr>
                          <m:t>𝑝</m:t>
                        </m:r>
                      </m:e>
                      <m:sub>
                        <m:r>
                          <a:rPr lang="en-US" altLang="zh-CN"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不能向通道</a:t>
                </a:r>
                <a14:m>
                  <m:oMath xmlns:m="http://schemas.openxmlformats.org/officeDocument/2006/math">
                    <m:r>
                      <a:rPr lang="en-US" altLang="zh-CN" kern="0">
                        <a:solidFill>
                          <a:srgbClr val="003366"/>
                        </a:solidFill>
                        <a:latin typeface="Cambria Math" panose="02040503050406030204" pitchFamily="18" charset="0"/>
                        <a:ea typeface="仿宋" panose="02010609060101010101" pitchFamily="49" charset="-122"/>
                      </a:rPr>
                      <m:t>𝐶</m:t>
                    </m:r>
                  </m:oMath>
                </a14:m>
                <a:r>
                  <a:rPr lang="zh-CN" altLang="en-US" kern="0" dirty="0">
                    <a:solidFill>
                      <a:srgbClr val="003366"/>
                    </a:solidFill>
                    <a:latin typeface="仿宋" panose="02010609060101010101" pitchFamily="49" charset="-122"/>
                    <a:ea typeface="仿宋" panose="02010609060101010101" pitchFamily="49" charset="-122"/>
                  </a:rPr>
                  <a:t>发送任何计算消息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4564" y="764704"/>
                <a:ext cx="9247956" cy="5879384"/>
              </a:xfrm>
              <a:prstGeom prst="rect">
                <a:avLst/>
              </a:prstGeom>
              <a:blipFill rotWithShape="1">
                <a:blip r:embed="rId2"/>
                <a:stretch>
                  <a:fillRect l="-593" t="-1347" r="-19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cxnSp>
        <p:nvCxnSpPr>
          <p:cNvPr id="7" name="直接箭头连接符 6"/>
          <p:cNvCxnSpPr/>
          <p:nvPr/>
        </p:nvCxnSpPr>
        <p:spPr>
          <a:xfrm>
            <a:off x="1691680" y="546354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流程图: 接点 7"/>
          <p:cNvSpPr/>
          <p:nvPr/>
        </p:nvSpPr>
        <p:spPr>
          <a:xfrm>
            <a:off x="3347864" y="539153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接点 8"/>
          <p:cNvSpPr/>
          <p:nvPr/>
        </p:nvSpPr>
        <p:spPr>
          <a:xfrm>
            <a:off x="5148064" y="539153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ele attr="{E9141234-A9B0-4EB7-B43F-4AABA2A3F10A}"/>
                  </a:ext>
                </a:extLst>
              </p:cNvPr>
              <p:cNvSpPr txBox="1"/>
              <p:nvPr/>
            </p:nvSpPr>
            <p:spPr>
              <a:xfrm>
                <a:off x="1289966" y="5325042"/>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10" name="文本框 9"/>
              <p:cNvSpPr txBox="1">
                <a:spLocks noRot="1" noChangeAspect="1" noMove="1" noResize="1" noEditPoints="1" noAdjustHandles="1" noChangeArrowheads="1" noChangeShapeType="1" noTextEdit="1"/>
              </p:cNvSpPr>
              <p:nvPr/>
            </p:nvSpPr>
            <p:spPr>
              <a:xfrm>
                <a:off x="1289966" y="5325042"/>
                <a:ext cx="329706" cy="369332"/>
              </a:xfrm>
              <a:prstGeom prst="rect">
                <a:avLst/>
              </a:prstGeom>
              <a:blipFill rotWithShape="1">
                <a:blip r:embed="rId3"/>
                <a:stretch>
                  <a:fillRect l="-22222" r="-7407" b="-26667"/>
                </a:stretch>
              </a:blipFill>
            </p:spPr>
            <p:txBody>
              <a:bodyPr/>
              <a:lstStyle/>
              <a:p>
                <a:r>
                  <a:rPr lang="zh-CN" altLang="en-US">
                    <a:noFill/>
                  </a:rPr>
                  <a:t> </a:t>
                </a:r>
                <a:endParaRPr lang="zh-CN" altLang="en-US">
                  <a:noFill/>
                </a:endParaRPr>
              </a:p>
            </p:txBody>
          </p:sp>
        </mc:Fallback>
      </mc:AlternateContent>
      <p:sp>
        <p:nvSpPr>
          <p:cNvPr id="13" name="流程图: 接点 12"/>
          <p:cNvSpPr/>
          <p:nvPr/>
        </p:nvSpPr>
        <p:spPr>
          <a:xfrm>
            <a:off x="2123728" y="539153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mc:AlternateContent xmlns:mc="http://schemas.openxmlformats.org/markup-compatibility/2006">
        <mc:Choice xmlns:a14="http://schemas.microsoft.com/office/drawing/2010/main" Requires="a14">
          <p:sp>
            <p:nvSpPr>
              <p:cNvPr id="14" name="矩形 13">
                <a:extLst>
                  <a:ext uri="{FF2B5EF4-FFF2-40B4-BE49-F238E27FC236}">
                    <ele attr="{8FFDB82E-17DF-4C4D-8F6C-14E8245FE32D}"/>
                  </a:ext>
                </a:extLst>
              </p:cNvPr>
              <p:cNvSpPr/>
              <p:nvPr/>
            </p:nvSpPr>
            <p:spPr>
              <a:xfrm>
                <a:off x="4646850" y="4941168"/>
                <a:ext cx="17134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smtClean="0">
                          <a:solidFill>
                            <a:srgbClr val="003366"/>
                          </a:solidFill>
                          <a:latin typeface="Cambria Math" panose="02040503050406030204" pitchFamily="18" charset="0"/>
                          <a:ea typeface="仿宋" panose="02010609060101010101" pitchFamily="49" charset="-122"/>
                        </a:rPr>
                        <m:t>𝑠𝑒𝑛𝑑</m:t>
                      </m:r>
                      <m:r>
                        <a:rPr lang="en-US" altLang="zh-CN"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4646850" y="4941168"/>
                <a:ext cx="1713482" cy="369332"/>
              </a:xfrm>
              <a:prstGeom prst="rect">
                <a:avLst/>
              </a:prstGeom>
              <a:blipFill rotWithShape="1">
                <a:blip r:embed="rId4"/>
                <a:stretch>
                  <a:fillRect b="-1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ele attr="{CD4CCA73-F25E-4614-8E9D-C18E58F58460}"/>
                  </a:ext>
                </a:extLst>
              </p:cNvPr>
              <p:cNvSpPr/>
              <p:nvPr/>
            </p:nvSpPr>
            <p:spPr>
              <a:xfrm>
                <a:off x="1720653" y="4986198"/>
                <a:ext cx="613373" cy="370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1720653" y="4986198"/>
                <a:ext cx="613373" cy="370358"/>
              </a:xfrm>
              <a:prstGeom prst="rect">
                <a:avLst/>
              </a:prstGeom>
              <a:blipFill rotWithShape="1">
                <a:blip r:embed="rId5"/>
                <a:stretch>
                  <a:fillRect b="-327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ele attr="{AAB2962B-A225-4C2C-8ED7-1C37A1EF6880}"/>
                  </a:ext>
                </a:extLst>
              </p:cNvPr>
              <p:cNvSpPr/>
              <p:nvPr/>
            </p:nvSpPr>
            <p:spPr>
              <a:xfrm>
                <a:off x="2682311" y="5009145"/>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smtClean="0">
                          <a:solidFill>
                            <a:srgbClr val="003366"/>
                          </a:solidFill>
                          <a:latin typeface="Cambria Math" panose="02040503050406030204" pitchFamily="18" charset="0"/>
                          <a:ea typeface="仿宋" panose="02010609060101010101" pitchFamily="49" charset="-122"/>
                        </a:rPr>
                        <m:t>𝑠𝑒𝑛𝑑</m:t>
                      </m:r>
                      <m:r>
                        <a:rPr lang="en-US" altLang="zh-CN"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16" name="矩形 15"/>
              <p:cNvSpPr>
                <a:spLocks noRot="1" noChangeAspect="1" noMove="1" noResize="1" noEditPoints="1" noAdjustHandles="1" noChangeArrowheads="1" noChangeShapeType="1" noTextEdit="1"/>
              </p:cNvSpPr>
              <p:nvPr/>
            </p:nvSpPr>
            <p:spPr>
              <a:xfrm>
                <a:off x="2682311" y="5009145"/>
                <a:ext cx="1122487" cy="369332"/>
              </a:xfrm>
              <a:prstGeom prst="rect">
                <a:avLst/>
              </a:prstGeom>
              <a:blipFill rotWithShape="1">
                <a:blip r:embed="rId6"/>
                <a:stretch>
                  <a:fillRect b="-13333"/>
                </a:stretch>
              </a:blipFill>
            </p:spPr>
            <p:txBody>
              <a:bodyPr/>
              <a:lstStyle/>
              <a:p>
                <a:r>
                  <a:rPr lang="zh-CN" altLang="en-US">
                    <a:noFill/>
                  </a:rPr>
                  <a:t> </a:t>
                </a:r>
                <a:endParaRPr lang="zh-CN" altLang="en-US">
                  <a:noFill/>
                </a:endParaRPr>
              </a:p>
            </p:txBody>
          </p:sp>
        </mc:Fallback>
      </mc:AlternateContent>
      <p:cxnSp>
        <p:nvCxnSpPr>
          <p:cNvPr id="17" name="直接箭头连接符 16"/>
          <p:cNvCxnSpPr/>
          <p:nvPr/>
        </p:nvCxnSpPr>
        <p:spPr>
          <a:xfrm>
            <a:off x="1691680" y="6087780"/>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流程图: 接点 20"/>
          <p:cNvSpPr/>
          <p:nvPr/>
        </p:nvSpPr>
        <p:spPr>
          <a:xfrm>
            <a:off x="3779912" y="6015772"/>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流程图: 接点 21"/>
          <p:cNvSpPr/>
          <p:nvPr/>
        </p:nvSpPr>
        <p:spPr>
          <a:xfrm>
            <a:off x="5499977" y="601577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3" name="文本框 22">
                <a:extLst>
                  <a:ext uri="{FF2B5EF4-FFF2-40B4-BE49-F238E27FC236}">
                    <ele attr="{A325DD1A-9AE9-472E-B093-DE01DC8A253C}"/>
                  </a:ext>
                </a:extLst>
              </p:cNvPr>
              <p:cNvSpPr txBox="1"/>
              <p:nvPr/>
            </p:nvSpPr>
            <p:spPr>
              <a:xfrm>
                <a:off x="1289966" y="5949280"/>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p:sp>
            <p:nvSpPr>
              <p:cNvPr id="23" name="文本框 22"/>
              <p:cNvSpPr txBox="1">
                <a:spLocks noRot="1" noChangeAspect="1" noMove="1" noResize="1" noEditPoints="1" noAdjustHandles="1" noChangeArrowheads="1" noChangeShapeType="1" noTextEdit="1"/>
              </p:cNvSpPr>
              <p:nvPr/>
            </p:nvSpPr>
            <p:spPr>
              <a:xfrm>
                <a:off x="1289966" y="5949280"/>
                <a:ext cx="354712" cy="399084"/>
              </a:xfrm>
              <a:prstGeom prst="rect">
                <a:avLst/>
              </a:prstGeom>
              <a:blipFill rotWithShape="1">
                <a:blip r:embed="rId7"/>
                <a:stretch>
                  <a:fillRect l="-20690" r="-12069" b="-246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ele attr="{0A8D7E44-5932-4667-8910-B95B0E7054DA}"/>
                  </a:ext>
                </a:extLst>
              </p:cNvPr>
              <p:cNvSpPr/>
              <p:nvPr/>
            </p:nvSpPr>
            <p:spPr>
              <a:xfrm>
                <a:off x="5139937" y="6165304"/>
                <a:ext cx="16792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7" name="矩形 26"/>
              <p:cNvSpPr>
                <a:spLocks noRot="1" noChangeAspect="1" noMove="1" noResize="1" noEditPoints="1" noAdjustHandles="1" noChangeArrowheads="1" noChangeShapeType="1" noTextEdit="1"/>
              </p:cNvSpPr>
              <p:nvPr/>
            </p:nvSpPr>
            <p:spPr>
              <a:xfrm>
                <a:off x="5139937" y="6165304"/>
                <a:ext cx="1679242" cy="369332"/>
              </a:xfrm>
              <a:prstGeom prst="rect">
                <a:avLst/>
              </a:prstGeom>
              <a:blipFill rotWithShape="1">
                <a:blip r:embed="rId8"/>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ele attr="{57FF0A96-B677-4854-954D-6D44864C0B26}"/>
                  </a:ext>
                </a:extLst>
              </p:cNvPr>
              <p:cNvSpPr/>
              <p:nvPr/>
            </p:nvSpPr>
            <p:spPr>
              <a:xfrm>
                <a:off x="3411745" y="6156012"/>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8" name="矩形 27"/>
              <p:cNvSpPr>
                <a:spLocks noRot="1" noChangeAspect="1" noMove="1" noResize="1" noEditPoints="1" noAdjustHandles="1" noChangeArrowheads="1" noChangeShapeType="1" noTextEdit="1"/>
              </p:cNvSpPr>
              <p:nvPr/>
            </p:nvSpPr>
            <p:spPr>
              <a:xfrm>
                <a:off x="3411745" y="6156012"/>
                <a:ext cx="1088247" cy="369332"/>
              </a:xfrm>
              <a:prstGeom prst="rect">
                <a:avLst/>
              </a:prstGeom>
              <a:blipFill rotWithShape="1">
                <a:blip r:embed="rId9"/>
                <a:stretch>
                  <a:fillRect b="-13333"/>
                </a:stretch>
              </a:blipFill>
            </p:spPr>
            <p:txBody>
              <a:bodyPr/>
              <a:lstStyle/>
              <a:p>
                <a:r>
                  <a:rPr lang="zh-CN" altLang="en-US">
                    <a:noFill/>
                  </a:rPr>
                  <a:t> </a:t>
                </a:r>
                <a:endParaRPr lang="zh-CN" altLang="en-US">
                  <a:noFill/>
                </a:endParaRPr>
              </a:p>
            </p:txBody>
          </p:sp>
        </mc:Fallback>
      </mc:AlternateContent>
      <p:cxnSp>
        <p:nvCxnSpPr>
          <p:cNvPr id="29" name="直接箭头连接符 28"/>
          <p:cNvCxnSpPr/>
          <p:nvPr/>
        </p:nvCxnSpPr>
        <p:spPr>
          <a:xfrm>
            <a:off x="3491880" y="5531473"/>
            <a:ext cx="288032" cy="484299"/>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5214368" y="5528715"/>
            <a:ext cx="288032" cy="484299"/>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731336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Chandy-Lamport</a:t>
            </a:r>
            <a:r>
              <a:rPr lang="zh-CN" altLang="en-US" b="1" dirty="0">
                <a:solidFill>
                  <a:srgbClr val="002060"/>
                </a:solidFill>
                <a:latin typeface="微软雅黑" panose="020B0503020204020204" pitchFamily="34" charset="-122"/>
                <a:ea typeface="微软雅黑" panose="020B0503020204020204" pitchFamily="34" charset="-122"/>
              </a:rPr>
              <a:t>算法</a:t>
            </a:r>
            <a:r>
              <a:rPr lang="zh-CN" altLang="en-US" sz="2400" b="1" dirty="0">
                <a:solidFill>
                  <a:srgbClr val="002060"/>
                </a:solidFill>
                <a:latin typeface="微软雅黑" panose="020B0503020204020204" pitchFamily="34" charset="-122"/>
                <a:ea typeface="微软雅黑" panose="020B0503020204020204" pitchFamily="34" charset="-122"/>
              </a:rPr>
              <a:t>（</a:t>
            </a:r>
            <a:r>
              <a:rPr lang="en-US" altLang="zh-CN" sz="2400" b="1" dirty="0">
                <a:solidFill>
                  <a:srgbClr val="002060"/>
                </a:solidFill>
                <a:latin typeface="微软雅黑" panose="020B0503020204020204" pitchFamily="34" charset="-122"/>
                <a:ea typeface="微软雅黑" panose="020B0503020204020204" pitchFamily="34" charset="-122"/>
              </a:rPr>
              <a:t>FIFO</a:t>
            </a:r>
            <a:r>
              <a:rPr lang="zh-CN" altLang="en-US" sz="2400" b="1" dirty="0">
                <a:solidFill>
                  <a:srgbClr val="002060"/>
                </a:solidFill>
                <a:latin typeface="微软雅黑" panose="020B0503020204020204" pitchFamily="34" charset="-122"/>
                <a:ea typeface="微软雅黑" panose="020B0503020204020204" pitchFamily="34" charset="-122"/>
              </a:rPr>
              <a:t>通道）</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4564" y="818394"/>
                <a:ext cx="9247956" cy="3690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kern="0" dirty="0">
                    <a:solidFill>
                      <a:srgbClr val="003366"/>
                    </a:solidFill>
                    <a:latin typeface="Arial"/>
                    <a:ea typeface="宋体"/>
                  </a:rPr>
                  <a:t>标记接收规则：进程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Arial"/>
                    <a:ea typeface="宋体"/>
                  </a:rPr>
                  <a:t>在流入通道</a:t>
                </a:r>
                <a14:m>
                  <m:oMath xmlns:m="http://schemas.openxmlformats.org/officeDocument/2006/math">
                    <m:r>
                      <a:rPr lang="en-US" altLang="zh-CN" kern="0">
                        <a:solidFill>
                          <a:srgbClr val="003366"/>
                        </a:solidFill>
                        <a:latin typeface="Cambria Math" panose="02040503050406030204" pitchFamily="18" charset="0"/>
                        <a:ea typeface="仿宋" panose="02010609060101010101" pitchFamily="49" charset="-122"/>
                      </a:rPr>
                      <m:t>𝐶</m:t>
                    </m:r>
                  </m:oMath>
                </a14:m>
                <a:r>
                  <a:rPr lang="zh-CN" altLang="en-US" kern="0" dirty="0">
                    <a:solidFill>
                      <a:srgbClr val="003366"/>
                    </a:solidFill>
                    <a:latin typeface="Arial"/>
                    <a:ea typeface="宋体"/>
                  </a:rPr>
                  <a:t>收到</a:t>
                </a:r>
                <a:r>
                  <a:rPr lang="en-US" altLang="zh-CN" kern="0" dirty="0">
                    <a:solidFill>
                      <a:srgbClr val="003366"/>
                    </a:solidFill>
                    <a:latin typeface="Arial"/>
                    <a:ea typeface="宋体"/>
                  </a:rPr>
                  <a:t>Marker</a:t>
                </a:r>
                <a:r>
                  <a:rPr lang="zh-CN" altLang="en-US" kern="0" dirty="0">
                    <a:solidFill>
                      <a:srgbClr val="003366"/>
                    </a:solidFill>
                    <a:latin typeface="Arial"/>
                    <a:ea typeface="宋体"/>
                  </a:rPr>
                  <a:t>标志</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还未记录自己的本地状态，则</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记录通道</a:t>
                </a:r>
                <a14:m>
                  <m:oMath xmlns:m="http://schemas.openxmlformats.org/officeDocument/2006/math">
                    <m:r>
                      <a:rPr lang="en-US" altLang="zh-CN" kern="0">
                        <a:solidFill>
                          <a:srgbClr val="003366"/>
                        </a:solidFill>
                        <a:latin typeface="Cambria Math" panose="02040503050406030204" pitchFamily="18" charset="0"/>
                        <a:ea typeface="仿宋" panose="02010609060101010101" pitchFamily="49" charset="-122"/>
                      </a:rPr>
                      <m:t>𝐶</m:t>
                    </m:r>
                  </m:oMath>
                </a14:m>
                <a:r>
                  <a:rPr lang="zh-CN" altLang="en-US" kern="0" dirty="0">
                    <a:solidFill>
                      <a:srgbClr val="003366"/>
                    </a:solidFill>
                    <a:latin typeface="仿宋" panose="02010609060101010101" pitchFamily="49" charset="-122"/>
                    <a:ea typeface="仿宋" panose="02010609060101010101" pitchFamily="49" charset="-122"/>
                  </a:rPr>
                  <a:t>的消息状态为空</a:t>
                </a:r>
                <a:endParaRPr lang="en-US" altLang="zh-CN" kern="0" dirty="0">
                  <a:solidFill>
                    <a:srgbClr val="003366"/>
                  </a:solidFill>
                  <a:latin typeface="仿宋" panose="02010609060101010101" pitchFamily="49" charset="-122"/>
                  <a:ea typeface="仿宋" panose="02010609060101010101" pitchFamily="49" charset="-122"/>
                </a:endParaRPr>
              </a:p>
              <a:p>
                <a:pPr lvl="3"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为什么消息状态为空？结合下面左图解释</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执行标记发送规则，将</a:t>
                </a:r>
                <a:r>
                  <a:rPr lang="en-US" altLang="zh-CN" kern="0" dirty="0">
                    <a:solidFill>
                      <a:srgbClr val="003366"/>
                    </a:solidFill>
                    <a:latin typeface="仿宋" panose="02010609060101010101" pitchFamily="49" charset="-122"/>
                    <a:ea typeface="仿宋" panose="02010609060101010101" pitchFamily="49" charset="-122"/>
                  </a:rPr>
                  <a:t>Marker</a:t>
                </a:r>
                <a:r>
                  <a:rPr lang="zh-CN" altLang="en-US" kern="0" dirty="0">
                    <a:solidFill>
                      <a:srgbClr val="003366"/>
                    </a:solidFill>
                    <a:latin typeface="仿宋" panose="02010609060101010101" pitchFamily="49" charset="-122"/>
                    <a:ea typeface="仿宋" panose="02010609060101010101" pitchFamily="49" charset="-122"/>
                  </a:rPr>
                  <a:t>标志扩散到其它进程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开始记录其它各流入通道的消息</a:t>
                </a:r>
                <a:r>
                  <a:rPr lang="zh-CN" altLang="en-US" sz="1800" kern="0" dirty="0">
                    <a:solidFill>
                      <a:srgbClr val="FF0000"/>
                    </a:solidFill>
                    <a:latin typeface="仿宋" panose="02010609060101010101" pitchFamily="49" charset="-122"/>
                    <a:ea typeface="仿宋" panose="02010609060101010101" pitchFamily="49" charset="-122"/>
                  </a:rPr>
                  <a:t>（为什么此时开始记录，结合下右图解释）</a:t>
                </a:r>
                <a:endParaRPr lang="en-US" altLang="zh-CN" sz="1800"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否则（说明进程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已经从其它流入通道收到了</a:t>
                </a:r>
                <a:r>
                  <a:rPr lang="en-US" altLang="zh-CN" kern="0" dirty="0">
                    <a:solidFill>
                      <a:srgbClr val="003366"/>
                    </a:solidFill>
                    <a:latin typeface="仿宋" panose="02010609060101010101" pitchFamily="49" charset="-122"/>
                    <a:ea typeface="仿宋" panose="02010609060101010101" pitchFamily="49" charset="-122"/>
                  </a:rPr>
                  <a:t>Marker</a:t>
                </a:r>
                <a:r>
                  <a:rPr lang="zh-CN" altLang="en-US" kern="0" dirty="0">
                    <a:solidFill>
                      <a:srgbClr val="003366"/>
                    </a:solidFill>
                    <a:latin typeface="仿宋" panose="02010609060101010101" pitchFamily="49" charset="-122"/>
                    <a:ea typeface="仿宋" panose="02010609060101010101" pitchFamily="49" charset="-122"/>
                  </a:rPr>
                  <a:t>标志）</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将通道</a:t>
                </a:r>
                <a14:m>
                  <m:oMath xmlns:m="http://schemas.openxmlformats.org/officeDocument/2006/math">
                    <m:r>
                      <a:rPr lang="en-US" altLang="zh-CN" kern="0">
                        <a:solidFill>
                          <a:srgbClr val="003366"/>
                        </a:solidFill>
                        <a:latin typeface="Cambria Math" panose="02040503050406030204" pitchFamily="18" charset="0"/>
                        <a:ea typeface="仿宋" panose="02010609060101010101" pitchFamily="49" charset="-122"/>
                      </a:rPr>
                      <m:t>𝐶</m:t>
                    </m:r>
                  </m:oMath>
                </a14:m>
                <a:r>
                  <a:rPr lang="zh-CN" altLang="en-US" kern="0" dirty="0">
                    <a:solidFill>
                      <a:srgbClr val="003366"/>
                    </a:solidFill>
                    <a:latin typeface="仿宋" panose="02010609060101010101" pitchFamily="49" charset="-122"/>
                    <a:ea typeface="仿宋" panose="02010609060101010101" pitchFamily="49" charset="-122"/>
                  </a:rPr>
                  <a:t>上收集的消息作为该通道的状态，即：消息收集截止</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4564" y="818394"/>
                <a:ext cx="9247956" cy="3690726"/>
              </a:xfrm>
              <a:prstGeom prst="rect">
                <a:avLst/>
              </a:prstGeom>
              <a:blipFill rotWithShape="1">
                <a:blip r:embed="rId2"/>
                <a:stretch>
                  <a:fillRect l="-593" t="-2145" r="-3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cxnSp>
        <p:nvCxnSpPr>
          <p:cNvPr id="7" name="直接箭头连接符 6"/>
          <p:cNvCxnSpPr/>
          <p:nvPr/>
        </p:nvCxnSpPr>
        <p:spPr>
          <a:xfrm>
            <a:off x="1187624" y="5463542"/>
            <a:ext cx="252028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p:cNvSpPr/>
          <p:nvPr/>
        </p:nvSpPr>
        <p:spPr>
          <a:xfrm>
            <a:off x="2696950" y="539153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ele attr="{E9141234-A9B0-4EB7-B43F-4AABA2A3F10A}"/>
                  </a:ext>
                </a:extLst>
              </p:cNvPr>
              <p:cNvSpPr txBox="1"/>
              <p:nvPr/>
            </p:nvSpPr>
            <p:spPr>
              <a:xfrm>
                <a:off x="755576" y="5325042"/>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10" name="文本框 9"/>
              <p:cNvSpPr txBox="1">
                <a:spLocks noRot="1" noChangeAspect="1" noMove="1" noResize="1" noEditPoints="1" noAdjustHandles="1" noChangeArrowheads="1" noChangeShapeType="1" noTextEdit="1"/>
              </p:cNvSpPr>
              <p:nvPr/>
            </p:nvSpPr>
            <p:spPr>
              <a:xfrm>
                <a:off x="755576" y="5325042"/>
                <a:ext cx="329706" cy="369332"/>
              </a:xfrm>
              <a:prstGeom prst="rect">
                <a:avLst/>
              </a:prstGeom>
              <a:blipFill rotWithShape="1">
                <a:blip r:embed="rId3"/>
                <a:stretch>
                  <a:fillRect l="-22222" r="-7407" b="-26667"/>
                </a:stretch>
              </a:blipFill>
            </p:spPr>
            <p:txBody>
              <a:bodyPr/>
              <a:lstStyle/>
              <a:p>
                <a:r>
                  <a:rPr lang="zh-CN" altLang="en-US">
                    <a:noFill/>
                  </a:rPr>
                  <a:t> </a:t>
                </a:r>
                <a:endParaRPr lang="zh-CN" altLang="en-US">
                  <a:noFill/>
                </a:endParaRPr>
              </a:p>
            </p:txBody>
          </p:sp>
        </mc:Fallback>
      </mc:AlternateContent>
      <p:sp>
        <p:nvSpPr>
          <p:cNvPr id="13" name="流程图: 接点 12"/>
          <p:cNvSpPr/>
          <p:nvPr/>
        </p:nvSpPr>
        <p:spPr>
          <a:xfrm>
            <a:off x="1945013" y="539153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 name="矩形 13">
                <a:extLst>
                  <a:ext uri="{FF2B5EF4-FFF2-40B4-BE49-F238E27FC236}">
                    <ele attr="{8FFDB82E-17DF-4C4D-8F6C-14E8245FE32D}"/>
                  </a:ext>
                </a:extLst>
              </p:cNvPr>
              <p:cNvSpPr/>
              <p:nvPr/>
            </p:nvSpPr>
            <p:spPr>
              <a:xfrm>
                <a:off x="2195736" y="4941168"/>
                <a:ext cx="17134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smtClean="0">
                          <a:solidFill>
                            <a:srgbClr val="003366"/>
                          </a:solidFill>
                          <a:latin typeface="Cambria Math" panose="02040503050406030204" pitchFamily="18" charset="0"/>
                          <a:ea typeface="仿宋" panose="02010609060101010101" pitchFamily="49" charset="-122"/>
                        </a:rPr>
                        <m:t>𝑠𝑒𝑛𝑑</m:t>
                      </m:r>
                      <m:r>
                        <a:rPr lang="en-US" altLang="zh-CN"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2195736" y="4941168"/>
                <a:ext cx="1713482" cy="369332"/>
              </a:xfrm>
              <a:prstGeom prst="rect">
                <a:avLst/>
              </a:prstGeom>
              <a:blipFill rotWithShape="1">
                <a:blip r:embed="rId4"/>
                <a:stretch>
                  <a:fillRect b="-1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ele attr="{CD4CCA73-F25E-4614-8E9D-C18E58F58460}"/>
                  </a:ext>
                </a:extLst>
              </p:cNvPr>
              <p:cNvSpPr/>
              <p:nvPr/>
            </p:nvSpPr>
            <p:spPr>
              <a:xfrm>
                <a:off x="1619672" y="4986198"/>
                <a:ext cx="613373" cy="370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1619672" y="4986198"/>
                <a:ext cx="613373" cy="370358"/>
              </a:xfrm>
              <a:prstGeom prst="rect">
                <a:avLst/>
              </a:prstGeom>
              <a:blipFill rotWithShape="1">
                <a:blip r:embed="rId5"/>
                <a:stretch>
                  <a:fillRect b="-3279"/>
                </a:stretch>
              </a:blipFill>
            </p:spPr>
            <p:txBody>
              <a:bodyPr/>
              <a:lstStyle/>
              <a:p>
                <a:r>
                  <a:rPr lang="zh-CN" altLang="en-US">
                    <a:noFill/>
                  </a:rPr>
                  <a:t> </a:t>
                </a:r>
                <a:endParaRPr lang="zh-CN" altLang="en-US">
                  <a:noFill/>
                </a:endParaRPr>
              </a:p>
            </p:txBody>
          </p:sp>
        </mc:Fallback>
      </mc:AlternateContent>
      <p:cxnSp>
        <p:nvCxnSpPr>
          <p:cNvPr id="17" name="直接箭头连接符 16"/>
          <p:cNvCxnSpPr/>
          <p:nvPr/>
        </p:nvCxnSpPr>
        <p:spPr>
          <a:xfrm>
            <a:off x="1187624" y="6087780"/>
            <a:ext cx="252028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流程图: 接点 21"/>
          <p:cNvSpPr/>
          <p:nvPr/>
        </p:nvSpPr>
        <p:spPr>
          <a:xfrm>
            <a:off x="3048863" y="6015772"/>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3" name="文本框 22">
                <a:extLst>
                  <a:ext uri="{FF2B5EF4-FFF2-40B4-BE49-F238E27FC236}">
                    <ele attr="{A325DD1A-9AE9-472E-B093-DE01DC8A253C}"/>
                  </a:ext>
                </a:extLst>
              </p:cNvPr>
              <p:cNvSpPr txBox="1"/>
              <p:nvPr/>
            </p:nvSpPr>
            <p:spPr>
              <a:xfrm>
                <a:off x="755576" y="5949280"/>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p:sp>
            <p:nvSpPr>
              <p:cNvPr id="23" name="文本框 22"/>
              <p:cNvSpPr txBox="1">
                <a:spLocks noRot="1" noChangeAspect="1" noMove="1" noResize="1" noEditPoints="1" noAdjustHandles="1" noChangeArrowheads="1" noChangeShapeType="1" noTextEdit="1"/>
              </p:cNvSpPr>
              <p:nvPr/>
            </p:nvSpPr>
            <p:spPr>
              <a:xfrm>
                <a:off x="755576" y="5949280"/>
                <a:ext cx="354712" cy="399084"/>
              </a:xfrm>
              <a:prstGeom prst="rect">
                <a:avLst/>
              </a:prstGeom>
              <a:blipFill rotWithShape="1">
                <a:blip r:embed="rId6"/>
                <a:stretch>
                  <a:fillRect l="-20690" r="-12069" b="-246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ele attr="{0A8D7E44-5932-4667-8910-B95B0E7054DA}"/>
                  </a:ext>
                </a:extLst>
              </p:cNvPr>
              <p:cNvSpPr/>
              <p:nvPr/>
            </p:nvSpPr>
            <p:spPr>
              <a:xfrm>
                <a:off x="2688823" y="6165304"/>
                <a:ext cx="16792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7" name="矩形 26"/>
              <p:cNvSpPr>
                <a:spLocks noRot="1" noChangeAspect="1" noMove="1" noResize="1" noEditPoints="1" noAdjustHandles="1" noChangeArrowheads="1" noChangeShapeType="1" noTextEdit="1"/>
              </p:cNvSpPr>
              <p:nvPr/>
            </p:nvSpPr>
            <p:spPr>
              <a:xfrm>
                <a:off x="2688823" y="6165304"/>
                <a:ext cx="1679242" cy="369332"/>
              </a:xfrm>
              <a:prstGeom prst="rect">
                <a:avLst/>
              </a:prstGeom>
              <a:blipFill rotWithShape="1">
                <a:blip r:embed="rId7"/>
                <a:stretch>
                  <a:fillRect b="-13115"/>
                </a:stretch>
              </a:blipFill>
            </p:spPr>
            <p:txBody>
              <a:bodyPr/>
              <a:lstStyle/>
              <a:p>
                <a:r>
                  <a:rPr lang="zh-CN" altLang="en-US">
                    <a:noFill/>
                  </a:rPr>
                  <a:t> </a:t>
                </a:r>
                <a:endParaRPr lang="zh-CN" altLang="en-US">
                  <a:noFill/>
                </a:endParaRPr>
              </a:p>
            </p:txBody>
          </p:sp>
        </mc:Fallback>
      </mc:AlternateContent>
      <p:cxnSp>
        <p:nvCxnSpPr>
          <p:cNvPr id="30" name="直接箭头连接符 29"/>
          <p:cNvCxnSpPr/>
          <p:nvPr/>
        </p:nvCxnSpPr>
        <p:spPr>
          <a:xfrm>
            <a:off x="2763254" y="5528715"/>
            <a:ext cx="288032" cy="484299"/>
          </a:xfrm>
          <a:prstGeom prst="straightConnector1">
            <a:avLst/>
          </a:prstGeom>
          <a:ln w="22225">
            <a:solidFill>
              <a:srgbClr val="FF000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712039" y="5463542"/>
            <a:ext cx="2550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流程图: 接点 25"/>
          <p:cNvSpPr/>
          <p:nvPr/>
        </p:nvSpPr>
        <p:spPr>
          <a:xfrm>
            <a:off x="6717309" y="539153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1" name="文本框 30">
                <a:extLst>
                  <a:ext uri="{FF2B5EF4-FFF2-40B4-BE49-F238E27FC236}">
                    <ele attr="{D5299307-E066-458C-81F6-D040A46C13AC}"/>
                  </a:ext>
                </a:extLst>
              </p:cNvPr>
              <p:cNvSpPr txBox="1"/>
              <p:nvPr/>
            </p:nvSpPr>
            <p:spPr>
              <a:xfrm>
                <a:off x="5310325" y="5325042"/>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31" name="文本框 30"/>
              <p:cNvSpPr txBox="1">
                <a:spLocks noRot="1" noChangeAspect="1" noMove="1" noResize="1" noEditPoints="1" noAdjustHandles="1" noChangeArrowheads="1" noChangeShapeType="1" noTextEdit="1"/>
              </p:cNvSpPr>
              <p:nvPr/>
            </p:nvSpPr>
            <p:spPr>
              <a:xfrm>
                <a:off x="5310325" y="5325042"/>
                <a:ext cx="329706" cy="369332"/>
              </a:xfrm>
              <a:prstGeom prst="rect">
                <a:avLst/>
              </a:prstGeom>
              <a:blipFill rotWithShape="1">
                <a:blip r:embed="rId8"/>
                <a:stretch>
                  <a:fillRect l="-22222" r="-7407" b="-26667"/>
                </a:stretch>
              </a:blipFill>
            </p:spPr>
            <p:txBody>
              <a:bodyPr/>
              <a:lstStyle/>
              <a:p>
                <a:r>
                  <a:rPr lang="zh-CN" altLang="en-US">
                    <a:noFill/>
                  </a:rPr>
                  <a:t> </a:t>
                </a:r>
                <a:endParaRPr lang="zh-CN" altLang="en-US">
                  <a:noFill/>
                </a:endParaRPr>
              </a:p>
            </p:txBody>
          </p:sp>
        </mc:Fallback>
      </mc:AlternateContent>
      <p:sp>
        <p:nvSpPr>
          <p:cNvPr id="32" name="流程图: 接点 31"/>
          <p:cNvSpPr/>
          <p:nvPr/>
        </p:nvSpPr>
        <p:spPr>
          <a:xfrm>
            <a:off x="6144087" y="539153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3" name="矩形 32">
                <a:extLst>
                  <a:ext uri="{FF2B5EF4-FFF2-40B4-BE49-F238E27FC236}">
                    <ele attr="{81091986-C7F9-4FFB-8A13-8EC24AEC1349}"/>
                  </a:ext>
                </a:extLst>
              </p:cNvPr>
              <p:cNvSpPr/>
              <p:nvPr/>
            </p:nvSpPr>
            <p:spPr>
              <a:xfrm>
                <a:off x="6216095" y="4941168"/>
                <a:ext cx="17134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smtClean="0">
                          <a:solidFill>
                            <a:srgbClr val="003366"/>
                          </a:solidFill>
                          <a:latin typeface="Cambria Math" panose="02040503050406030204" pitchFamily="18" charset="0"/>
                          <a:ea typeface="仿宋" panose="02010609060101010101" pitchFamily="49" charset="-122"/>
                        </a:rPr>
                        <m:t>𝑠𝑒𝑛𝑑</m:t>
                      </m:r>
                      <m:r>
                        <a:rPr lang="en-US" altLang="zh-CN"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33" name="矩形 32"/>
              <p:cNvSpPr>
                <a:spLocks noRot="1" noChangeAspect="1" noMove="1" noResize="1" noEditPoints="1" noAdjustHandles="1" noChangeArrowheads="1" noChangeShapeType="1" noTextEdit="1"/>
              </p:cNvSpPr>
              <p:nvPr/>
            </p:nvSpPr>
            <p:spPr>
              <a:xfrm>
                <a:off x="6216095" y="4941168"/>
                <a:ext cx="1713482" cy="369332"/>
              </a:xfrm>
              <a:prstGeom prst="rect">
                <a:avLst/>
              </a:prstGeom>
              <a:blipFill rotWithShape="1">
                <a:blip r:embed="rId9"/>
                <a:stretch>
                  <a:fillRect b="-1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ele attr="{500FFE09-2906-4C36-BE04-D2A90CAC35CF}"/>
                  </a:ext>
                </a:extLst>
              </p:cNvPr>
              <p:cNvSpPr/>
              <p:nvPr/>
            </p:nvSpPr>
            <p:spPr>
              <a:xfrm>
                <a:off x="5741012" y="4986198"/>
                <a:ext cx="613373" cy="370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dirty="0"/>
              </a:p>
            </p:txBody>
          </p:sp>
        </mc:Choice>
        <mc:Fallback>
          <p:sp>
            <p:nvSpPr>
              <p:cNvPr id="34" name="矩形 33"/>
              <p:cNvSpPr>
                <a:spLocks noRot="1" noChangeAspect="1" noMove="1" noResize="1" noEditPoints="1" noAdjustHandles="1" noChangeArrowheads="1" noChangeShapeType="1" noTextEdit="1"/>
              </p:cNvSpPr>
              <p:nvPr/>
            </p:nvSpPr>
            <p:spPr>
              <a:xfrm>
                <a:off x="5741012" y="4986198"/>
                <a:ext cx="613373" cy="370358"/>
              </a:xfrm>
              <a:prstGeom prst="rect">
                <a:avLst/>
              </a:prstGeom>
              <a:blipFill rotWithShape="1">
                <a:blip r:embed="rId10"/>
                <a:stretch>
                  <a:fillRect b="-3279"/>
                </a:stretch>
              </a:blipFill>
            </p:spPr>
            <p:txBody>
              <a:bodyPr/>
              <a:lstStyle/>
              <a:p>
                <a:r>
                  <a:rPr lang="zh-CN" altLang="en-US">
                    <a:noFill/>
                  </a:rPr>
                  <a:t> </a:t>
                </a:r>
                <a:endParaRPr lang="zh-CN" altLang="en-US">
                  <a:noFill/>
                </a:endParaRPr>
              </a:p>
            </p:txBody>
          </p:sp>
        </mc:Fallback>
      </mc:AlternateContent>
      <p:cxnSp>
        <p:nvCxnSpPr>
          <p:cNvPr id="35" name="直接箭头连接符 34"/>
          <p:cNvCxnSpPr/>
          <p:nvPr/>
        </p:nvCxnSpPr>
        <p:spPr>
          <a:xfrm>
            <a:off x="5712039" y="6087780"/>
            <a:ext cx="2550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流程图: 接点 35"/>
          <p:cNvSpPr/>
          <p:nvPr/>
        </p:nvSpPr>
        <p:spPr>
          <a:xfrm>
            <a:off x="7069222" y="6015772"/>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7" name="文本框 36">
                <a:extLst>
                  <a:ext uri="{FF2B5EF4-FFF2-40B4-BE49-F238E27FC236}">
                    <ele attr="{6B5F000B-9FAE-4CA9-A515-92765C99398F}"/>
                  </a:ext>
                </a:extLst>
              </p:cNvPr>
              <p:cNvSpPr txBox="1"/>
              <p:nvPr/>
            </p:nvSpPr>
            <p:spPr>
              <a:xfrm>
                <a:off x="5310325" y="5949280"/>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p:sp>
            <p:nvSpPr>
              <p:cNvPr id="37" name="文本框 36"/>
              <p:cNvSpPr txBox="1">
                <a:spLocks noRot="1" noChangeAspect="1" noMove="1" noResize="1" noEditPoints="1" noAdjustHandles="1" noChangeArrowheads="1" noChangeShapeType="1" noTextEdit="1"/>
              </p:cNvSpPr>
              <p:nvPr/>
            </p:nvSpPr>
            <p:spPr>
              <a:xfrm>
                <a:off x="5310325" y="5949280"/>
                <a:ext cx="354712" cy="399084"/>
              </a:xfrm>
              <a:prstGeom prst="rect">
                <a:avLst/>
              </a:prstGeom>
              <a:blipFill rotWithShape="1">
                <a:blip r:embed="rId11"/>
                <a:stretch>
                  <a:fillRect l="-20690" r="-13793" b="-246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8" name="矩形 37">
                <a:extLst>
                  <a:ext uri="{FF2B5EF4-FFF2-40B4-BE49-F238E27FC236}">
                    <ele attr="{4A3B054F-875A-4364-A300-4883B5DA82B1}"/>
                  </a:ext>
                </a:extLst>
              </p:cNvPr>
              <p:cNvSpPr/>
              <p:nvPr/>
            </p:nvSpPr>
            <p:spPr>
              <a:xfrm>
                <a:off x="6709182" y="6165304"/>
                <a:ext cx="16792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38" name="矩形 37"/>
              <p:cNvSpPr>
                <a:spLocks noRot="1" noChangeAspect="1" noMove="1" noResize="1" noEditPoints="1" noAdjustHandles="1" noChangeArrowheads="1" noChangeShapeType="1" noTextEdit="1"/>
              </p:cNvSpPr>
              <p:nvPr/>
            </p:nvSpPr>
            <p:spPr>
              <a:xfrm>
                <a:off x="6709182" y="6165304"/>
                <a:ext cx="1679242" cy="369332"/>
              </a:xfrm>
              <a:prstGeom prst="rect">
                <a:avLst/>
              </a:prstGeom>
              <a:blipFill rotWithShape="1">
                <a:blip r:embed="rId12"/>
                <a:stretch>
                  <a:fillRect b="-13115"/>
                </a:stretch>
              </a:blipFill>
            </p:spPr>
            <p:txBody>
              <a:bodyPr/>
              <a:lstStyle/>
              <a:p>
                <a:r>
                  <a:rPr lang="zh-CN" altLang="en-US">
                    <a:noFill/>
                  </a:rPr>
                  <a:t> </a:t>
                </a:r>
                <a:endParaRPr lang="zh-CN" altLang="en-US">
                  <a:noFill/>
                </a:endParaRPr>
              </a:p>
            </p:txBody>
          </p:sp>
        </mc:Fallback>
      </mc:AlternateContent>
      <p:cxnSp>
        <p:nvCxnSpPr>
          <p:cNvPr id="39" name="直接箭头连接符 38"/>
          <p:cNvCxnSpPr/>
          <p:nvPr/>
        </p:nvCxnSpPr>
        <p:spPr>
          <a:xfrm>
            <a:off x="6783613" y="5528715"/>
            <a:ext cx="288032" cy="484299"/>
          </a:xfrm>
          <a:prstGeom prst="straightConnector1">
            <a:avLst/>
          </a:prstGeom>
          <a:ln w="22225">
            <a:solidFill>
              <a:srgbClr val="FF000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流程图: 接点 39"/>
          <p:cNvSpPr/>
          <p:nvPr/>
        </p:nvSpPr>
        <p:spPr>
          <a:xfrm>
            <a:off x="1403648" y="5397050"/>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755561" y="602128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p:nvPr/>
        </p:nvCxnSpPr>
        <p:spPr>
          <a:xfrm>
            <a:off x="1475656" y="5536989"/>
            <a:ext cx="288032" cy="484299"/>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流程图: 接点 42"/>
          <p:cNvSpPr/>
          <p:nvPr/>
        </p:nvSpPr>
        <p:spPr>
          <a:xfrm>
            <a:off x="5886389" y="602128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4" name="矩形 43">
                <a:extLst>
                  <a:ext uri="{FF2B5EF4-FFF2-40B4-BE49-F238E27FC236}">
                    <ele attr="{92E9D5F1-DC6A-4493-AF75-B3A80E39158D}"/>
                  </a:ext>
                </a:extLst>
              </p:cNvPr>
              <p:cNvSpPr/>
              <p:nvPr/>
            </p:nvSpPr>
            <p:spPr>
              <a:xfrm>
                <a:off x="5670365" y="6154986"/>
                <a:ext cx="621003" cy="434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𝑗</m:t>
                          </m:r>
                        </m:sub>
                        <m:sup>
                          <m:r>
                            <a:rPr lang="en-US" altLang="zh-CN" b="0" i="1" kern="0" smtClean="0">
                              <a:solidFill>
                                <a:srgbClr val="003366"/>
                              </a:solidFill>
                              <a:latin typeface="Cambria Math" panose="02040503050406030204" pitchFamily="18" charset="0"/>
                              <a:ea typeface="仿宋" panose="02010609060101010101" pitchFamily="49" charset="-122"/>
                            </a:rPr>
                            <m:t>𝑦</m:t>
                          </m:r>
                        </m:sup>
                      </m:sSubSup>
                    </m:oMath>
                  </m:oMathPara>
                </a14:m>
                <a:endParaRPr lang="zh-CN" altLang="en-US" dirty="0"/>
              </a:p>
            </p:txBody>
          </p:sp>
        </mc:Choice>
        <mc:Fallback>
          <p:sp>
            <p:nvSpPr>
              <p:cNvPr id="44" name="矩形 43"/>
              <p:cNvSpPr>
                <a:spLocks noRot="1" noChangeAspect="1" noMove="1" noResize="1" noEditPoints="1" noAdjustHandles="1" noChangeArrowheads="1" noChangeShapeType="1" noTextEdit="1"/>
              </p:cNvSpPr>
              <p:nvPr/>
            </p:nvSpPr>
            <p:spPr>
              <a:xfrm>
                <a:off x="5670365" y="6154986"/>
                <a:ext cx="621003" cy="434221"/>
              </a:xfrm>
              <a:prstGeom prst="rect">
                <a:avLst/>
              </a:prstGeom>
              <a:blipFill rotWithShape="1">
                <a:blip r:embed="rId13"/>
                <a:stretch>
                  <a:fillRect b="-5634"/>
                </a:stretch>
              </a:blipFill>
            </p:spPr>
            <p:txBody>
              <a:bodyPr/>
              <a:lstStyle/>
              <a:p>
                <a:r>
                  <a:rPr lang="zh-CN" altLang="en-US">
                    <a:noFill/>
                  </a:rPr>
                  <a:t> </a:t>
                </a:r>
                <a:endParaRPr lang="zh-CN" altLang="en-US">
                  <a:noFill/>
                </a:endParaRPr>
              </a:p>
            </p:txBody>
          </p:sp>
        </mc:Fallback>
      </mc:AlternateContent>
      <p:sp>
        <p:nvSpPr>
          <p:cNvPr id="45" name="流程图: 接点 44"/>
          <p:cNvSpPr/>
          <p:nvPr/>
        </p:nvSpPr>
        <p:spPr>
          <a:xfrm>
            <a:off x="5894516" y="5397050"/>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a:off x="6246429" y="602128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p:nvPr/>
        </p:nvCxnSpPr>
        <p:spPr>
          <a:xfrm>
            <a:off x="5966524" y="5536989"/>
            <a:ext cx="288032" cy="484299"/>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731336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Chandy-Lamport</a:t>
            </a:r>
            <a:r>
              <a:rPr lang="zh-CN" altLang="en-US" b="1" dirty="0">
                <a:solidFill>
                  <a:srgbClr val="002060"/>
                </a:solidFill>
                <a:latin typeface="微软雅黑" panose="020B0503020204020204" pitchFamily="34" charset="-122"/>
                <a:ea typeface="微软雅黑" panose="020B0503020204020204" pitchFamily="34" charset="-122"/>
              </a:rPr>
              <a:t>算法</a:t>
            </a:r>
            <a:r>
              <a:rPr lang="zh-CN" altLang="en-US" sz="2400" b="1" dirty="0">
                <a:solidFill>
                  <a:srgbClr val="002060"/>
                </a:solidFill>
                <a:latin typeface="微软雅黑" panose="020B0503020204020204" pitchFamily="34" charset="-122"/>
                <a:ea typeface="微软雅黑" panose="020B0503020204020204" pitchFamily="34" charset="-122"/>
              </a:rPr>
              <a:t>（</a:t>
            </a:r>
            <a:r>
              <a:rPr lang="en-US" altLang="zh-CN" sz="2400" b="1" dirty="0">
                <a:solidFill>
                  <a:srgbClr val="002060"/>
                </a:solidFill>
                <a:latin typeface="微软雅黑" panose="020B0503020204020204" pitchFamily="34" charset="-122"/>
                <a:ea typeface="微软雅黑" panose="020B0503020204020204" pitchFamily="34" charset="-122"/>
              </a:rPr>
              <a:t>FIFO</a:t>
            </a:r>
            <a:r>
              <a:rPr lang="zh-CN" altLang="en-US" sz="2400" b="1" dirty="0">
                <a:solidFill>
                  <a:srgbClr val="002060"/>
                </a:solidFill>
                <a:latin typeface="微软雅黑" panose="020B0503020204020204" pitchFamily="34" charset="-122"/>
                <a:ea typeface="微软雅黑" panose="020B0503020204020204" pitchFamily="34" charset="-122"/>
              </a:rPr>
              <a:t>通道）</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5B72932F-F3D6-46BF-9A61-0930A2E33BD6}"/>
                  </a:ext>
                </a:extLst>
              </p:cNvPr>
              <p:cNvSpPr txBox="1">
                <a:spLocks/>
              </p:cNvSpPr>
              <p:nvPr/>
            </p:nvSpPr>
            <p:spPr bwMode="auto">
              <a:xfrm>
                <a:off x="4564" y="818393"/>
                <a:ext cx="9031486" cy="42212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kern="0" dirty="0">
                    <a:solidFill>
                      <a:srgbClr val="003366"/>
                    </a:solidFill>
                    <a:latin typeface="Arial"/>
                    <a:ea typeface="宋体"/>
                  </a:rPr>
                  <a:t>总结</a:t>
                </a:r>
                <a:endParaRPr lang="en-US" altLang="zh-CN"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本地状态记录</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第一次从某个流入通道收到</a:t>
                </a:r>
                <a:r>
                  <a:rPr lang="en-US" altLang="zh-CN" kern="0" dirty="0">
                    <a:solidFill>
                      <a:srgbClr val="003366"/>
                    </a:solidFill>
                    <a:latin typeface="仿宋" panose="02010609060101010101" pitchFamily="49" charset="-122"/>
                    <a:ea typeface="仿宋" panose="02010609060101010101" pitchFamily="49" charset="-122"/>
                  </a:rPr>
                  <a:t>Marker</a:t>
                </a:r>
                <a:r>
                  <a:rPr lang="zh-CN" altLang="en-US" kern="0" dirty="0">
                    <a:solidFill>
                      <a:srgbClr val="003366"/>
                    </a:solidFill>
                    <a:latin typeface="仿宋" panose="02010609060101010101" pitchFamily="49" charset="-122"/>
                    <a:ea typeface="仿宋" panose="02010609060101010101" pitchFamily="49" charset="-122"/>
                  </a:rPr>
                  <a:t>标志就立即记录本地状态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通道状态记录</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开始：记录本地状态后，立即开始记录各流入通道的消息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截止：在一个通道上收到</a:t>
                </a:r>
                <a:r>
                  <a:rPr lang="en-US" altLang="zh-CN" kern="0" dirty="0">
                    <a:solidFill>
                      <a:srgbClr val="003366"/>
                    </a:solidFill>
                    <a:latin typeface="仿宋" panose="02010609060101010101" pitchFamily="49" charset="-122"/>
                    <a:ea typeface="仿宋" panose="02010609060101010101" pitchFamily="49" charset="-122"/>
                  </a:rPr>
                  <a:t>Marker</a:t>
                </a:r>
                <a:r>
                  <a:rPr lang="zh-CN" altLang="en-US" kern="0" dirty="0">
                    <a:solidFill>
                      <a:srgbClr val="003366"/>
                    </a:solidFill>
                    <a:latin typeface="仿宋" panose="02010609060101010101" pitchFamily="49" charset="-122"/>
                    <a:ea typeface="仿宋" panose="02010609060101010101" pitchFamily="49" charset="-122"/>
                  </a:rPr>
                  <a:t>标志，则停止记录该通道的消息</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Font typeface="Wingdings" panose="05000000000000000000" pitchFamily="2" charset="2"/>
                  <a:buChar char="n"/>
                  <a:defRPr/>
                </a:pPr>
                <a:r>
                  <a:rPr lang="zh-CN" altLang="en-US" sz="2800" kern="0" dirty="0">
                    <a:solidFill>
                      <a:srgbClr val="003366"/>
                    </a:solidFill>
                    <a:latin typeface="Arial"/>
                    <a:ea typeface="宋体"/>
                  </a:rPr>
                  <a:t>复杂度</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算法记录需要个</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𝑒</m:t>
                    </m:r>
                  </m:oMath>
                </a14:m>
                <a:r>
                  <a:rPr lang="zh-CN" altLang="en-US" kern="0" dirty="0">
                    <a:solidFill>
                      <a:srgbClr val="003366"/>
                    </a:solidFill>
                    <a:latin typeface="仿宋" panose="02010609060101010101" pitchFamily="49" charset="-122"/>
                    <a:ea typeface="仿宋" panose="02010609060101010101" pitchFamily="49" charset="-122"/>
                  </a:rPr>
                  <a:t>消息和</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𝑑</m:t>
                    </m:r>
                  </m:oMath>
                </a14:m>
                <a:r>
                  <a:rPr lang="zh-CN" altLang="en-US" kern="0" dirty="0">
                    <a:solidFill>
                      <a:srgbClr val="003366"/>
                    </a:solidFill>
                    <a:latin typeface="仿宋" panose="02010609060101010101" pitchFamily="49" charset="-122"/>
                    <a:ea typeface="仿宋" panose="02010609060101010101" pitchFamily="49" charset="-122"/>
                  </a:rPr>
                  <a:t>的时间，其中，</a:t>
                </a:r>
                <a:r>
                  <a:rPr lang="en-US" altLang="zh-CN" kern="0" dirty="0">
                    <a:solidFill>
                      <a:srgbClr val="003366"/>
                    </a:solidFill>
                    <a:ea typeface="仿宋" panose="02010609060101010101" pitchFamily="49" charset="-122"/>
                  </a:rPr>
                  <a:t> </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𝑒</m:t>
                    </m:r>
                  </m:oMath>
                </a14:m>
                <a:r>
                  <a:rPr lang="zh-CN" altLang="en-US" kern="0" dirty="0">
                    <a:solidFill>
                      <a:srgbClr val="003366"/>
                    </a:solidFill>
                    <a:latin typeface="仿宋" panose="02010609060101010101" pitchFamily="49" charset="-122"/>
                    <a:ea typeface="仿宋" panose="02010609060101010101" pitchFamily="49" charset="-122"/>
                  </a:rPr>
                  <a:t>是网络中的边数，</a:t>
                </a:r>
                <a:r>
                  <a:rPr lang="en-US" altLang="zh-CN" kern="0" dirty="0">
                    <a:solidFill>
                      <a:srgbClr val="003366"/>
                    </a:solidFill>
                    <a:ea typeface="仿宋" panose="02010609060101010101" pitchFamily="49" charset="-122"/>
                  </a:rPr>
                  <a:t> </a:t>
                </a:r>
                <a14:m>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𝑑</m:t>
                    </m:r>
                  </m:oMath>
                </a14:m>
                <a:r>
                  <a:rPr lang="zh-CN" altLang="en-US" kern="0" dirty="0">
                    <a:solidFill>
                      <a:srgbClr val="003366"/>
                    </a:solidFill>
                    <a:latin typeface="仿宋" panose="02010609060101010101" pitchFamily="49" charset="-122"/>
                    <a:ea typeface="仿宋" panose="02010609060101010101" pitchFamily="49" charset="-122"/>
                  </a:rPr>
                  <a:t>是网络的直径</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所谓网络：是指进程、以及进程之间的消息通道组成的有向图</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4564" y="818393"/>
                <a:ext cx="9031486" cy="4221241"/>
              </a:xfrm>
              <a:prstGeom prst="rect">
                <a:avLst/>
              </a:prstGeom>
              <a:blipFill rotWithShape="1">
                <a:blip r:embed="rId2"/>
                <a:stretch>
                  <a:fillRect l="-608" t="-1876" r="-4389" b="-14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cxnSp>
        <p:nvCxnSpPr>
          <p:cNvPr id="25" name="直接箭头连接符 24"/>
          <p:cNvCxnSpPr/>
          <p:nvPr/>
        </p:nvCxnSpPr>
        <p:spPr>
          <a:xfrm>
            <a:off x="3407783" y="5543695"/>
            <a:ext cx="2550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流程图: 接点 25"/>
          <p:cNvSpPr/>
          <p:nvPr/>
        </p:nvSpPr>
        <p:spPr>
          <a:xfrm>
            <a:off x="4413053" y="5471687"/>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1" name="文本框 30">
                <a:extLst>
                  <a:ext uri="{FF2B5EF4-FFF2-40B4-BE49-F238E27FC236}">
                    <ele attr="{D5299307-E066-458C-81F6-D040A46C13AC}"/>
                  </a:ext>
                </a:extLst>
              </p:cNvPr>
              <p:cNvSpPr txBox="1"/>
              <p:nvPr/>
            </p:nvSpPr>
            <p:spPr>
              <a:xfrm>
                <a:off x="3006069" y="5405195"/>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31" name="文本框 30"/>
              <p:cNvSpPr txBox="1">
                <a:spLocks noRot="1" noChangeAspect="1" noMove="1" noResize="1" noEditPoints="1" noAdjustHandles="1" noChangeArrowheads="1" noChangeShapeType="1" noTextEdit="1"/>
              </p:cNvSpPr>
              <p:nvPr/>
            </p:nvSpPr>
            <p:spPr>
              <a:xfrm>
                <a:off x="3006069" y="5405195"/>
                <a:ext cx="329706" cy="369332"/>
              </a:xfrm>
              <a:prstGeom prst="rect">
                <a:avLst/>
              </a:prstGeom>
              <a:blipFill rotWithShape="1">
                <a:blip r:embed="rId3"/>
                <a:stretch>
                  <a:fillRect l="-22222" r="-7407" b="-26667"/>
                </a:stretch>
              </a:blipFill>
            </p:spPr>
            <p:txBody>
              <a:bodyPr/>
              <a:lstStyle/>
              <a:p>
                <a:r>
                  <a:rPr lang="zh-CN" altLang="en-US">
                    <a:noFill/>
                  </a:rPr>
                  <a:t> </a:t>
                </a:r>
                <a:endParaRPr lang="zh-CN" altLang="en-US">
                  <a:noFill/>
                </a:endParaRPr>
              </a:p>
            </p:txBody>
          </p:sp>
        </mc:Fallback>
      </mc:AlternateContent>
      <p:sp>
        <p:nvSpPr>
          <p:cNvPr id="32" name="流程图: 接点 31"/>
          <p:cNvSpPr/>
          <p:nvPr/>
        </p:nvSpPr>
        <p:spPr>
          <a:xfrm>
            <a:off x="3839831" y="5471687"/>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3" name="矩形 32">
                <a:extLst>
                  <a:ext uri="{FF2B5EF4-FFF2-40B4-BE49-F238E27FC236}">
                    <ele attr="{81091986-C7F9-4FFB-8A13-8EC24AEC1349}"/>
                  </a:ext>
                </a:extLst>
              </p:cNvPr>
              <p:cNvSpPr/>
              <p:nvPr/>
            </p:nvSpPr>
            <p:spPr>
              <a:xfrm>
                <a:off x="4154662" y="5075892"/>
                <a:ext cx="17134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smtClean="0">
                          <a:solidFill>
                            <a:srgbClr val="003366"/>
                          </a:solidFill>
                          <a:latin typeface="Cambria Math" panose="02040503050406030204" pitchFamily="18" charset="0"/>
                          <a:ea typeface="仿宋" panose="02010609060101010101" pitchFamily="49" charset="-122"/>
                        </a:rPr>
                        <m:t>𝑠𝑒𝑛𝑑</m:t>
                      </m:r>
                      <m:r>
                        <a:rPr lang="en-US" altLang="zh-CN"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33" name="矩形 32"/>
              <p:cNvSpPr>
                <a:spLocks noRot="1" noChangeAspect="1" noMove="1" noResize="1" noEditPoints="1" noAdjustHandles="1" noChangeArrowheads="1" noChangeShapeType="1" noTextEdit="1"/>
              </p:cNvSpPr>
              <p:nvPr/>
            </p:nvSpPr>
            <p:spPr>
              <a:xfrm>
                <a:off x="4154662" y="5075892"/>
                <a:ext cx="1713482" cy="369332"/>
              </a:xfrm>
              <a:prstGeom prst="rect">
                <a:avLst/>
              </a:prstGeom>
              <a:blipFill rotWithShape="1">
                <a:blip r:embed="rId4"/>
                <a:stretch>
                  <a:fillRect b="-1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ele attr="{500FFE09-2906-4C36-BE04-D2A90CAC35CF}"/>
                  </a:ext>
                </a:extLst>
              </p:cNvPr>
              <p:cNvSpPr/>
              <p:nvPr/>
            </p:nvSpPr>
            <p:spPr>
              <a:xfrm>
                <a:off x="3670595" y="5066351"/>
                <a:ext cx="613373" cy="370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dirty="0"/>
              </a:p>
            </p:txBody>
          </p:sp>
        </mc:Choice>
        <mc:Fallback>
          <p:sp>
            <p:nvSpPr>
              <p:cNvPr id="34" name="矩形 33"/>
              <p:cNvSpPr>
                <a:spLocks noRot="1" noChangeAspect="1" noMove="1" noResize="1" noEditPoints="1" noAdjustHandles="1" noChangeArrowheads="1" noChangeShapeType="1" noTextEdit="1"/>
              </p:cNvSpPr>
              <p:nvPr/>
            </p:nvSpPr>
            <p:spPr>
              <a:xfrm>
                <a:off x="3670595" y="5066351"/>
                <a:ext cx="613373" cy="370358"/>
              </a:xfrm>
              <a:prstGeom prst="rect">
                <a:avLst/>
              </a:prstGeom>
              <a:blipFill rotWithShape="1">
                <a:blip r:embed="rId5"/>
                <a:stretch>
                  <a:fillRect b="-3279"/>
                </a:stretch>
              </a:blipFill>
            </p:spPr>
            <p:txBody>
              <a:bodyPr/>
              <a:lstStyle/>
              <a:p>
                <a:r>
                  <a:rPr lang="zh-CN" altLang="en-US">
                    <a:noFill/>
                  </a:rPr>
                  <a:t> </a:t>
                </a:r>
                <a:endParaRPr lang="zh-CN" altLang="en-US">
                  <a:noFill/>
                </a:endParaRPr>
              </a:p>
            </p:txBody>
          </p:sp>
        </mc:Fallback>
      </mc:AlternateContent>
      <p:cxnSp>
        <p:nvCxnSpPr>
          <p:cNvPr id="35" name="直接箭头连接符 34"/>
          <p:cNvCxnSpPr/>
          <p:nvPr/>
        </p:nvCxnSpPr>
        <p:spPr>
          <a:xfrm>
            <a:off x="3407783" y="6167933"/>
            <a:ext cx="2550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流程图: 接点 35"/>
          <p:cNvSpPr/>
          <p:nvPr/>
        </p:nvSpPr>
        <p:spPr>
          <a:xfrm>
            <a:off x="4764966" y="6095925"/>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7" name="文本框 36">
                <a:extLst>
                  <a:ext uri="{FF2B5EF4-FFF2-40B4-BE49-F238E27FC236}">
                    <ele attr="{6B5F000B-9FAE-4CA9-A515-92765C99398F}"/>
                  </a:ext>
                </a:extLst>
              </p:cNvPr>
              <p:cNvSpPr txBox="1"/>
              <p:nvPr/>
            </p:nvSpPr>
            <p:spPr>
              <a:xfrm>
                <a:off x="3006069" y="6029433"/>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p:sp>
            <p:nvSpPr>
              <p:cNvPr id="37" name="文本框 36"/>
              <p:cNvSpPr txBox="1">
                <a:spLocks noRot="1" noChangeAspect="1" noMove="1" noResize="1" noEditPoints="1" noAdjustHandles="1" noChangeArrowheads="1" noChangeShapeType="1" noTextEdit="1"/>
              </p:cNvSpPr>
              <p:nvPr/>
            </p:nvSpPr>
            <p:spPr>
              <a:xfrm>
                <a:off x="3006069" y="6029433"/>
                <a:ext cx="354712" cy="399084"/>
              </a:xfrm>
              <a:prstGeom prst="rect">
                <a:avLst/>
              </a:prstGeom>
              <a:blipFill rotWithShape="1">
                <a:blip r:embed="rId6"/>
                <a:stretch>
                  <a:fillRect l="-20690" r="-13793" b="-2424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8" name="矩形 37">
                <a:extLst>
                  <a:ext uri="{FF2B5EF4-FFF2-40B4-BE49-F238E27FC236}">
                    <ele attr="{4A3B054F-875A-4364-A300-4883B5DA82B1}"/>
                  </a:ext>
                </a:extLst>
              </p:cNvPr>
              <p:cNvSpPr/>
              <p:nvPr/>
            </p:nvSpPr>
            <p:spPr>
              <a:xfrm>
                <a:off x="4404926" y="6245457"/>
                <a:ext cx="16792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38" name="矩形 37"/>
              <p:cNvSpPr>
                <a:spLocks noRot="1" noChangeAspect="1" noMove="1" noResize="1" noEditPoints="1" noAdjustHandles="1" noChangeArrowheads="1" noChangeShapeType="1" noTextEdit="1"/>
              </p:cNvSpPr>
              <p:nvPr/>
            </p:nvSpPr>
            <p:spPr>
              <a:xfrm>
                <a:off x="4404926" y="6245457"/>
                <a:ext cx="1679242" cy="369332"/>
              </a:xfrm>
              <a:prstGeom prst="rect">
                <a:avLst/>
              </a:prstGeom>
              <a:blipFill rotWithShape="1">
                <a:blip r:embed="rId7"/>
                <a:stretch>
                  <a:fillRect b="-13333"/>
                </a:stretch>
              </a:blipFill>
            </p:spPr>
            <p:txBody>
              <a:bodyPr/>
              <a:lstStyle/>
              <a:p>
                <a:r>
                  <a:rPr lang="zh-CN" altLang="en-US">
                    <a:noFill/>
                  </a:rPr>
                  <a:t> </a:t>
                </a:r>
                <a:endParaRPr lang="zh-CN" altLang="en-US">
                  <a:noFill/>
                </a:endParaRPr>
              </a:p>
            </p:txBody>
          </p:sp>
        </mc:Fallback>
      </mc:AlternateContent>
      <p:cxnSp>
        <p:nvCxnSpPr>
          <p:cNvPr id="39" name="直接箭头连接符 38"/>
          <p:cNvCxnSpPr/>
          <p:nvPr/>
        </p:nvCxnSpPr>
        <p:spPr>
          <a:xfrm>
            <a:off x="4479357" y="5608868"/>
            <a:ext cx="288032" cy="484299"/>
          </a:xfrm>
          <a:prstGeom prst="straightConnector1">
            <a:avLst/>
          </a:prstGeom>
          <a:ln w="22225">
            <a:solidFill>
              <a:srgbClr val="FF000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流程图: 接点 42"/>
          <p:cNvSpPr/>
          <p:nvPr/>
        </p:nvSpPr>
        <p:spPr>
          <a:xfrm>
            <a:off x="3582133" y="6101441"/>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4" name="矩形 43">
                <a:extLst>
                  <a:ext uri="{FF2B5EF4-FFF2-40B4-BE49-F238E27FC236}">
                    <ele attr="{92E9D5F1-DC6A-4493-AF75-B3A80E39158D}"/>
                  </a:ext>
                </a:extLst>
              </p:cNvPr>
              <p:cNvSpPr/>
              <p:nvPr/>
            </p:nvSpPr>
            <p:spPr>
              <a:xfrm>
                <a:off x="3366109" y="6235139"/>
                <a:ext cx="621003" cy="434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𝑗</m:t>
                          </m:r>
                        </m:sub>
                        <m:sup>
                          <m:r>
                            <a:rPr lang="en-US" altLang="zh-CN" b="0" i="1" kern="0" smtClean="0">
                              <a:solidFill>
                                <a:srgbClr val="003366"/>
                              </a:solidFill>
                              <a:latin typeface="Cambria Math" panose="02040503050406030204" pitchFamily="18" charset="0"/>
                              <a:ea typeface="仿宋" panose="02010609060101010101" pitchFamily="49" charset="-122"/>
                            </a:rPr>
                            <m:t>𝑦</m:t>
                          </m:r>
                        </m:sup>
                      </m:sSubSup>
                    </m:oMath>
                  </m:oMathPara>
                </a14:m>
                <a:endParaRPr lang="zh-CN" altLang="en-US" dirty="0"/>
              </a:p>
            </p:txBody>
          </p:sp>
        </mc:Choice>
        <mc:Fallback>
          <p:sp>
            <p:nvSpPr>
              <p:cNvPr id="44" name="矩形 43"/>
              <p:cNvSpPr>
                <a:spLocks noRot="1" noChangeAspect="1" noMove="1" noResize="1" noEditPoints="1" noAdjustHandles="1" noChangeArrowheads="1" noChangeShapeType="1" noTextEdit="1"/>
              </p:cNvSpPr>
              <p:nvPr/>
            </p:nvSpPr>
            <p:spPr>
              <a:xfrm>
                <a:off x="3366109" y="6235139"/>
                <a:ext cx="621003" cy="434221"/>
              </a:xfrm>
              <a:prstGeom prst="rect">
                <a:avLst/>
              </a:prstGeom>
              <a:blipFill rotWithShape="1">
                <a:blip r:embed="rId8"/>
                <a:stretch>
                  <a:fillRect b="-5634"/>
                </a:stretch>
              </a:blipFill>
            </p:spPr>
            <p:txBody>
              <a:bodyPr/>
              <a:lstStyle/>
              <a:p>
                <a:r>
                  <a:rPr lang="zh-CN" altLang="en-US">
                    <a:noFill/>
                  </a:rPr>
                  <a:t> </a:t>
                </a:r>
                <a:endParaRPr lang="zh-CN" altLang="en-US">
                  <a:noFill/>
                </a:endParaRPr>
              </a:p>
            </p:txBody>
          </p:sp>
        </mc:Fallback>
      </mc:AlternateContent>
      <p:sp>
        <p:nvSpPr>
          <p:cNvPr id="45" name="流程图: 接点 44"/>
          <p:cNvSpPr/>
          <p:nvPr/>
        </p:nvSpPr>
        <p:spPr>
          <a:xfrm>
            <a:off x="3590260" y="5477203"/>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p:cNvSpPr/>
          <p:nvPr/>
        </p:nvSpPr>
        <p:spPr>
          <a:xfrm>
            <a:off x="3942173" y="6101441"/>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p:nvPr/>
        </p:nvCxnSpPr>
        <p:spPr>
          <a:xfrm>
            <a:off x="3662268" y="5617142"/>
            <a:ext cx="288032" cy="484299"/>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7313363"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a:solidFill>
                  <a:srgbClr val="002060"/>
                </a:solidFill>
                <a:latin typeface="微软雅黑" panose="020B0503020204020204" pitchFamily="34" charset="-122"/>
                <a:ea typeface="微软雅黑" panose="020B0503020204020204" pitchFamily="34" charset="-122"/>
              </a:rPr>
              <a:t>Lai-Yang</a:t>
            </a:r>
            <a:r>
              <a:rPr lang="zh-CN" altLang="en-US" b="1" dirty="0">
                <a:solidFill>
                  <a:srgbClr val="002060"/>
                </a:solidFill>
                <a:latin typeface="微软雅黑" panose="020B0503020204020204" pitchFamily="34" charset="-122"/>
                <a:ea typeface="微软雅黑" panose="020B0503020204020204" pitchFamily="34" charset="-122"/>
              </a:rPr>
              <a:t>算法</a:t>
            </a:r>
            <a:r>
              <a:rPr lang="zh-CN" altLang="en-US" sz="2400" b="1" dirty="0">
                <a:solidFill>
                  <a:srgbClr val="002060"/>
                </a:solidFill>
                <a:latin typeface="微软雅黑" panose="020B0503020204020204" pitchFamily="34" charset="-122"/>
                <a:ea typeface="微软雅黑" panose="020B0503020204020204" pitchFamily="34" charset="-122"/>
              </a:rPr>
              <a:t>（非</a:t>
            </a:r>
            <a:r>
              <a:rPr lang="en-US" altLang="zh-CN" sz="2400" b="1" dirty="0">
                <a:solidFill>
                  <a:srgbClr val="002060"/>
                </a:solidFill>
                <a:latin typeface="微软雅黑" panose="020B0503020204020204" pitchFamily="34" charset="-122"/>
                <a:ea typeface="微软雅黑" panose="020B0503020204020204" pitchFamily="34" charset="-122"/>
              </a:rPr>
              <a:t>FIFO</a:t>
            </a:r>
            <a:r>
              <a:rPr lang="zh-CN" altLang="en-US" sz="2400" b="1" dirty="0">
                <a:solidFill>
                  <a:srgbClr val="002060"/>
                </a:solidFill>
                <a:latin typeface="微软雅黑" panose="020B0503020204020204" pitchFamily="34" charset="-122"/>
                <a:ea typeface="微软雅黑" panose="020B0503020204020204" pitchFamily="34" charset="-122"/>
              </a:rPr>
              <a:t>通道）</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4564" y="764704"/>
            <a:ext cx="9247956" cy="509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Arial" panose="020B0604020202020204"/>
                <a:ea typeface="宋体" panose="02010600030101010101" pitchFamily="2" charset="-122"/>
              </a:rPr>
              <a:t>非</a:t>
            </a:r>
            <a:r>
              <a:rPr lang="en-US" altLang="zh-CN" kern="0" dirty="0">
                <a:solidFill>
                  <a:srgbClr val="003366"/>
                </a:solidFill>
                <a:latin typeface="Arial" panose="020B0604020202020204"/>
                <a:ea typeface="宋体" panose="02010600030101010101" pitchFamily="2" charset="-122"/>
              </a:rPr>
              <a:t>FIFO</a:t>
            </a:r>
            <a:r>
              <a:rPr lang="zh-CN" altLang="en-US" kern="0" dirty="0">
                <a:solidFill>
                  <a:srgbClr val="003366"/>
                </a:solidFill>
                <a:latin typeface="Arial" panose="020B0604020202020204"/>
                <a:ea typeface="宋体" panose="02010600030101010101" pitchFamily="2" charset="-122"/>
              </a:rPr>
              <a:t>通道的挑战</a:t>
            </a:r>
            <a:endParaRPr lang="en-US" altLang="zh-CN"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defRPr/>
            </a:pPr>
            <a:r>
              <a:rPr lang="zh-CN" altLang="en-US" b="1" kern="0" dirty="0">
                <a:solidFill>
                  <a:srgbClr val="7030A0"/>
                </a:solidFill>
                <a:latin typeface="仿宋" panose="02010609060101010101" pitchFamily="49" charset="-122"/>
                <a:ea typeface="仿宋" panose="02010609060101010101" pitchFamily="49" charset="-122"/>
              </a:rPr>
              <a:t>先于</a:t>
            </a:r>
            <a:r>
              <a:rPr lang="en-US" altLang="zh-CN" b="1" kern="0" dirty="0">
                <a:solidFill>
                  <a:srgbClr val="7030A0"/>
                </a:solidFill>
                <a:latin typeface="仿宋" panose="02010609060101010101" pitchFamily="49" charset="-122"/>
                <a:ea typeface="仿宋" panose="02010609060101010101" pitchFamily="49" charset="-122"/>
              </a:rPr>
              <a:t>Marker</a:t>
            </a:r>
            <a:r>
              <a:rPr lang="zh-CN" altLang="en-US" b="1" kern="0" dirty="0">
                <a:solidFill>
                  <a:srgbClr val="7030A0"/>
                </a:solidFill>
                <a:latin typeface="仿宋" panose="02010609060101010101" pitchFamily="49" charset="-122"/>
                <a:ea typeface="仿宋" panose="02010609060101010101" pitchFamily="49" charset="-122"/>
              </a:rPr>
              <a:t>标志发送的消息，有可能后于</a:t>
            </a:r>
            <a:r>
              <a:rPr lang="en-US" altLang="zh-CN" b="1" kern="0" dirty="0">
                <a:solidFill>
                  <a:srgbClr val="7030A0"/>
                </a:solidFill>
                <a:latin typeface="仿宋" panose="02010609060101010101" pitchFamily="49" charset="-122"/>
                <a:ea typeface="仿宋" panose="02010609060101010101" pitchFamily="49" charset="-122"/>
              </a:rPr>
              <a:t>Marker</a:t>
            </a:r>
            <a:r>
              <a:rPr lang="zh-CN" altLang="en-US" b="1" kern="0" dirty="0">
                <a:solidFill>
                  <a:srgbClr val="7030A0"/>
                </a:solidFill>
                <a:latin typeface="仿宋" panose="02010609060101010101" pitchFamily="49" charset="-122"/>
                <a:ea typeface="仿宋" panose="02010609060101010101" pitchFamily="49" charset="-122"/>
              </a:rPr>
              <a:t>标志到达</a:t>
            </a:r>
            <a:endParaRPr lang="en-US" altLang="zh-CN" b="1"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b="1" kern="0" dirty="0">
                <a:solidFill>
                  <a:srgbClr val="7030A0"/>
                </a:solidFill>
                <a:latin typeface="仿宋" panose="02010609060101010101" pitchFamily="49" charset="-122"/>
                <a:ea typeface="仿宋" panose="02010609060101010101" pitchFamily="49" charset="-122"/>
              </a:rPr>
              <a:t>解决办法：明确地将</a:t>
            </a:r>
            <a:r>
              <a:rPr lang="en-US" altLang="zh-CN" b="1" kern="0" dirty="0">
                <a:solidFill>
                  <a:srgbClr val="7030A0"/>
                </a:solidFill>
                <a:latin typeface="仿宋" panose="02010609060101010101" pitchFamily="49" charset="-122"/>
                <a:ea typeface="仿宋" panose="02010609060101010101" pitchFamily="49" charset="-122"/>
              </a:rPr>
              <a:t>PAST</a:t>
            </a:r>
            <a:r>
              <a:rPr lang="zh-CN" altLang="en-US" b="1" kern="0" dirty="0">
                <a:solidFill>
                  <a:srgbClr val="7030A0"/>
                </a:solidFill>
                <a:latin typeface="仿宋" panose="02010609060101010101" pitchFamily="49" charset="-122"/>
                <a:ea typeface="仿宋" panose="02010609060101010101" pitchFamily="49" charset="-122"/>
              </a:rPr>
              <a:t>消息和</a:t>
            </a:r>
            <a:r>
              <a:rPr lang="en-US" altLang="zh-CN" b="1" kern="0" dirty="0">
                <a:solidFill>
                  <a:srgbClr val="7030A0"/>
                </a:solidFill>
                <a:latin typeface="仿宋" panose="02010609060101010101" pitchFamily="49" charset="-122"/>
                <a:ea typeface="仿宋" panose="02010609060101010101" pitchFamily="49" charset="-122"/>
              </a:rPr>
              <a:t>FUTURE</a:t>
            </a:r>
            <a:r>
              <a:rPr lang="zh-CN" altLang="en-US" b="1" kern="0" dirty="0">
                <a:solidFill>
                  <a:srgbClr val="7030A0"/>
                </a:solidFill>
                <a:latin typeface="仿宋" panose="02010609060101010101" pitchFamily="49" charset="-122"/>
                <a:ea typeface="仿宋" panose="02010609060101010101" pitchFamily="49" charset="-122"/>
              </a:rPr>
              <a:t>消息分成两类</a:t>
            </a:r>
            <a:endParaRPr lang="en-US" altLang="zh-CN" b="1" kern="0" dirty="0">
              <a:solidFill>
                <a:srgbClr val="7030A0"/>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Arial" panose="020B0604020202020204"/>
                <a:ea typeface="宋体" panose="02010600030101010101" pitchFamily="2" charset="-122"/>
              </a:rPr>
              <a:t>算法原则</a:t>
            </a:r>
            <a:endParaRPr lang="en-US" altLang="zh-CN"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每个进程开始是白色，记录快照时变成红色，</a:t>
            </a:r>
            <a:r>
              <a:rPr lang="zh-CN" altLang="en-US" b="1" kern="0" dirty="0">
                <a:solidFill>
                  <a:srgbClr val="7030A0"/>
                </a:solidFill>
                <a:latin typeface="仿宋" panose="02010609060101010101" pitchFamily="49" charset="-122"/>
                <a:ea typeface="仿宋" panose="02010609060101010101" pitchFamily="49" charset="-122"/>
              </a:rPr>
              <a:t>进程变红时执行标记发送规则</a:t>
            </a:r>
            <a:r>
              <a:rPr lang="zh-CN" altLang="en-US" kern="0" dirty="0">
                <a:solidFill>
                  <a:srgbClr val="003366"/>
                </a:solidFill>
                <a:latin typeface="仿宋" panose="02010609060101010101" pitchFamily="49" charset="-122"/>
                <a:ea typeface="仿宋" panose="02010609060101010101" pitchFamily="49" charset="-122"/>
              </a:rPr>
              <a:t>，促使其它进程也变红</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红色进程发送红色消息，白色进程发送白色消息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因此，本地状态记录前和记录后发送的消息被显式分成两类</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每个进程必须在接收到第一个红色消息之前记录本地状态</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FF0000"/>
                </a:solidFill>
                <a:latin typeface="仿宋" panose="02010609060101010101" pitchFamily="49" charset="-122"/>
                <a:ea typeface="仿宋" panose="02010609060101010101" pitchFamily="49" charset="-122"/>
              </a:rPr>
              <a:t>因为红色消息是未来消息，不能记录在一致性全局状态中</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cxnSp>
        <p:nvCxnSpPr>
          <p:cNvPr id="7" name="直接箭头连接符 6"/>
          <p:cNvCxnSpPr/>
          <p:nvPr/>
        </p:nvCxnSpPr>
        <p:spPr>
          <a:xfrm>
            <a:off x="3407783" y="5543695"/>
            <a:ext cx="2550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流程图: 接点 7"/>
          <p:cNvSpPr/>
          <p:nvPr/>
        </p:nvSpPr>
        <p:spPr>
          <a:xfrm>
            <a:off x="4413053" y="5471687"/>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文本框 8">
                <a:extLst>
                  <a:ext uri="{FF2B5EF4-FFF2-40B4-BE49-F238E27FC236}">
                    <ele attr="{A1EEE14E-C5BF-4C86-AA63-DFBC06DA9963}"/>
                  </a:ext>
                </a:extLst>
              </p:cNvPr>
              <p:cNvSpPr txBox="1"/>
              <p:nvPr/>
            </p:nvSpPr>
            <p:spPr>
              <a:xfrm>
                <a:off x="3006069" y="5405195"/>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9" name="文本框 8"/>
              <p:cNvSpPr txBox="1">
                <a:spLocks noRot="1" noChangeAspect="1" noMove="1" noResize="1" noEditPoints="1" noAdjustHandles="1" noChangeArrowheads="1" noChangeShapeType="1" noTextEdit="1"/>
              </p:cNvSpPr>
              <p:nvPr/>
            </p:nvSpPr>
            <p:spPr>
              <a:xfrm>
                <a:off x="3006069" y="5405195"/>
                <a:ext cx="329706" cy="369332"/>
              </a:xfrm>
              <a:prstGeom prst="rect">
                <a:avLst/>
              </a:prstGeom>
              <a:blipFill rotWithShape="1">
                <a:blip r:embed="rId2"/>
                <a:stretch>
                  <a:fillRect l="-22222" r="-7407" b="-26667"/>
                </a:stretch>
              </a:blipFill>
            </p:spPr>
            <p:txBody>
              <a:bodyPr/>
              <a:lstStyle/>
              <a:p>
                <a:r>
                  <a:rPr lang="zh-CN" altLang="en-US">
                    <a:noFill/>
                  </a:rPr>
                  <a:t> </a:t>
                </a:r>
                <a:endParaRPr lang="zh-CN" altLang="en-US">
                  <a:noFill/>
                </a:endParaRPr>
              </a:p>
            </p:txBody>
          </p:sp>
        </mc:Fallback>
      </mc:AlternateContent>
      <p:sp>
        <p:nvSpPr>
          <p:cNvPr id="10" name="流程图: 接点 9"/>
          <p:cNvSpPr/>
          <p:nvPr/>
        </p:nvSpPr>
        <p:spPr>
          <a:xfrm>
            <a:off x="3839831" y="5471687"/>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1" name="矩形 10">
                <a:extLst>
                  <a:ext uri="{FF2B5EF4-FFF2-40B4-BE49-F238E27FC236}">
                    <ele attr="{28AD3F5F-636C-41F6-A910-5DBD7270D1C5}"/>
                  </a:ext>
                </a:extLst>
              </p:cNvPr>
              <p:cNvSpPr/>
              <p:nvPr/>
            </p:nvSpPr>
            <p:spPr>
              <a:xfrm>
                <a:off x="4154662" y="5075892"/>
                <a:ext cx="17134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smtClean="0">
                          <a:solidFill>
                            <a:srgbClr val="003366"/>
                          </a:solidFill>
                          <a:latin typeface="Cambria Math" panose="02040503050406030204" pitchFamily="18" charset="0"/>
                          <a:ea typeface="仿宋" panose="02010609060101010101" pitchFamily="49" charset="-122"/>
                        </a:rPr>
                        <m:t>𝑠𝑒𝑛𝑑</m:t>
                      </m:r>
                      <m:r>
                        <a:rPr lang="en-US" altLang="zh-CN"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4154662" y="5075892"/>
                <a:ext cx="1713482" cy="369332"/>
              </a:xfrm>
              <a:prstGeom prst="rect">
                <a:avLst/>
              </a:prstGeom>
              <a:blipFill rotWithShape="1">
                <a:blip r:embed="rId3"/>
                <a:stretch>
                  <a:fillRect b="-1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ele attr="{BDD8B0C7-A4A2-410F-99A9-E683098E542D}"/>
                  </a:ext>
                </a:extLst>
              </p:cNvPr>
              <p:cNvSpPr/>
              <p:nvPr/>
            </p:nvSpPr>
            <p:spPr>
              <a:xfrm>
                <a:off x="3670595" y="5066351"/>
                <a:ext cx="613373" cy="370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3670595" y="5066351"/>
                <a:ext cx="613373" cy="370358"/>
              </a:xfrm>
              <a:prstGeom prst="rect">
                <a:avLst/>
              </a:prstGeom>
              <a:blipFill rotWithShape="1">
                <a:blip r:embed="rId4"/>
                <a:stretch>
                  <a:fillRect b="-3279"/>
                </a:stretch>
              </a:blipFill>
            </p:spPr>
            <p:txBody>
              <a:bodyPr/>
              <a:lstStyle/>
              <a:p>
                <a:r>
                  <a:rPr lang="zh-CN" altLang="en-US">
                    <a:noFill/>
                  </a:rPr>
                  <a:t> </a:t>
                </a:r>
                <a:endParaRPr lang="zh-CN" altLang="en-US">
                  <a:noFill/>
                </a:endParaRPr>
              </a:p>
            </p:txBody>
          </p:sp>
        </mc:Fallback>
      </mc:AlternateContent>
      <p:cxnSp>
        <p:nvCxnSpPr>
          <p:cNvPr id="13" name="直接箭头连接符 12"/>
          <p:cNvCxnSpPr/>
          <p:nvPr/>
        </p:nvCxnSpPr>
        <p:spPr>
          <a:xfrm>
            <a:off x="3407783" y="6167933"/>
            <a:ext cx="255061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流程图: 接点 13"/>
          <p:cNvSpPr/>
          <p:nvPr/>
        </p:nvSpPr>
        <p:spPr>
          <a:xfrm>
            <a:off x="4764966" y="6095925"/>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ele attr="{35B2049C-A951-4E3A-BD63-2589D338141A}"/>
                  </a:ext>
                </a:extLst>
              </p:cNvPr>
              <p:cNvSpPr txBox="1"/>
              <p:nvPr/>
            </p:nvSpPr>
            <p:spPr>
              <a:xfrm>
                <a:off x="3006069" y="6029433"/>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p:sp>
            <p:nvSpPr>
              <p:cNvPr id="15" name="文本框 14"/>
              <p:cNvSpPr txBox="1">
                <a:spLocks noRot="1" noChangeAspect="1" noMove="1" noResize="1" noEditPoints="1" noAdjustHandles="1" noChangeArrowheads="1" noChangeShapeType="1" noTextEdit="1"/>
              </p:cNvSpPr>
              <p:nvPr/>
            </p:nvSpPr>
            <p:spPr>
              <a:xfrm>
                <a:off x="3006069" y="6029433"/>
                <a:ext cx="354712" cy="399084"/>
              </a:xfrm>
              <a:prstGeom prst="rect">
                <a:avLst/>
              </a:prstGeom>
              <a:blipFill rotWithShape="1">
                <a:blip r:embed="rId5"/>
                <a:stretch>
                  <a:fillRect l="-20690" r="-13793" b="-2424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ele attr="{ED0F0C66-77F7-4F23-9798-F612DDBB86F4}"/>
                  </a:ext>
                </a:extLst>
              </p:cNvPr>
              <p:cNvSpPr/>
              <p:nvPr/>
            </p:nvSpPr>
            <p:spPr>
              <a:xfrm>
                <a:off x="4404926" y="6245457"/>
                <a:ext cx="16792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𝑀𝑎𝑟𝑘𝑒𝑟</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16" name="矩形 15"/>
              <p:cNvSpPr>
                <a:spLocks noRot="1" noChangeAspect="1" noMove="1" noResize="1" noEditPoints="1" noAdjustHandles="1" noChangeArrowheads="1" noChangeShapeType="1" noTextEdit="1"/>
              </p:cNvSpPr>
              <p:nvPr/>
            </p:nvSpPr>
            <p:spPr>
              <a:xfrm>
                <a:off x="4404926" y="6245457"/>
                <a:ext cx="1679242" cy="369332"/>
              </a:xfrm>
              <a:prstGeom prst="rect">
                <a:avLst/>
              </a:prstGeom>
              <a:blipFill rotWithShape="1">
                <a:blip r:embed="rId6"/>
                <a:stretch>
                  <a:fillRect b="-13333"/>
                </a:stretch>
              </a:blipFill>
            </p:spPr>
            <p:txBody>
              <a:bodyPr/>
              <a:lstStyle/>
              <a:p>
                <a:r>
                  <a:rPr lang="zh-CN" altLang="en-US">
                    <a:noFill/>
                  </a:rPr>
                  <a:t> </a:t>
                </a:r>
                <a:endParaRPr lang="zh-CN" altLang="en-US">
                  <a:noFill/>
                </a:endParaRPr>
              </a:p>
            </p:txBody>
          </p:sp>
        </mc:Fallback>
      </mc:AlternateContent>
      <p:cxnSp>
        <p:nvCxnSpPr>
          <p:cNvPr id="17" name="直接箭头连接符 16"/>
          <p:cNvCxnSpPr/>
          <p:nvPr/>
        </p:nvCxnSpPr>
        <p:spPr>
          <a:xfrm>
            <a:off x="4479357" y="5608868"/>
            <a:ext cx="288032" cy="484299"/>
          </a:xfrm>
          <a:prstGeom prst="straightConnector1">
            <a:avLst/>
          </a:prstGeom>
          <a:ln w="22225">
            <a:solidFill>
              <a:srgbClr val="FF000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流程图: 接点 20"/>
          <p:cNvSpPr/>
          <p:nvPr/>
        </p:nvSpPr>
        <p:spPr>
          <a:xfrm>
            <a:off x="3582133" y="6101441"/>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2" name="矩形 21">
                <a:extLst>
                  <a:ext uri="{FF2B5EF4-FFF2-40B4-BE49-F238E27FC236}">
                    <ele attr="{6B49218B-4A4B-4E2E-A8EF-D08A3C0E87C4}"/>
                  </a:ext>
                </a:extLst>
              </p:cNvPr>
              <p:cNvSpPr/>
              <p:nvPr/>
            </p:nvSpPr>
            <p:spPr>
              <a:xfrm>
                <a:off x="3366109" y="6235139"/>
                <a:ext cx="621003" cy="434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𝑗</m:t>
                          </m:r>
                        </m:sub>
                        <m:sup>
                          <m:r>
                            <a:rPr lang="en-US" altLang="zh-CN" b="0" i="1" kern="0" smtClean="0">
                              <a:solidFill>
                                <a:srgbClr val="003366"/>
                              </a:solidFill>
                              <a:latin typeface="Cambria Math" panose="02040503050406030204" pitchFamily="18" charset="0"/>
                              <a:ea typeface="仿宋" panose="02010609060101010101" pitchFamily="49" charset="-122"/>
                            </a:rPr>
                            <m:t>𝑦</m:t>
                          </m:r>
                        </m:sup>
                      </m:sSubSup>
                    </m:oMath>
                  </m:oMathPara>
                </a14:m>
                <a:endParaRPr lang="zh-CN" altLang="en-US" dirty="0"/>
              </a:p>
            </p:txBody>
          </p:sp>
        </mc:Choice>
        <mc:Fallback>
          <p:sp>
            <p:nvSpPr>
              <p:cNvPr id="22" name="矩形 21"/>
              <p:cNvSpPr>
                <a:spLocks noRot="1" noChangeAspect="1" noMove="1" noResize="1" noEditPoints="1" noAdjustHandles="1" noChangeArrowheads="1" noChangeShapeType="1" noTextEdit="1"/>
              </p:cNvSpPr>
              <p:nvPr/>
            </p:nvSpPr>
            <p:spPr>
              <a:xfrm>
                <a:off x="3366109" y="6235139"/>
                <a:ext cx="621003" cy="434221"/>
              </a:xfrm>
              <a:prstGeom prst="rect">
                <a:avLst/>
              </a:prstGeom>
              <a:blipFill rotWithShape="1">
                <a:blip r:embed="rId7"/>
                <a:stretch>
                  <a:fillRect b="-5634"/>
                </a:stretch>
              </a:blipFill>
            </p:spPr>
            <p:txBody>
              <a:bodyPr/>
              <a:lstStyle/>
              <a:p>
                <a:r>
                  <a:rPr lang="zh-CN" altLang="en-US">
                    <a:noFill/>
                  </a:rPr>
                  <a:t> </a:t>
                </a:r>
                <a:endParaRPr lang="zh-CN" altLang="en-US">
                  <a:noFill/>
                </a:endParaRPr>
              </a:p>
            </p:txBody>
          </p:sp>
        </mc:Fallback>
      </mc:AlternateContent>
      <p:sp>
        <p:nvSpPr>
          <p:cNvPr id="23" name="流程图: 接点 22"/>
          <p:cNvSpPr/>
          <p:nvPr/>
        </p:nvSpPr>
        <p:spPr>
          <a:xfrm>
            <a:off x="3590260" y="5477203"/>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p:cNvSpPr/>
          <p:nvPr/>
        </p:nvSpPr>
        <p:spPr>
          <a:xfrm>
            <a:off x="3942173" y="6101441"/>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a:off x="3662268" y="5617142"/>
            <a:ext cx="288032" cy="484299"/>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WPS 演示</Application>
  <PresentationFormat>全屏显示(4:3)</PresentationFormat>
  <Paragraphs>189</Paragraphs>
  <Slides>12</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Calibri</vt:lpstr>
      <vt:lpstr>微软雅黑</vt:lpstr>
      <vt:lpstr>Arial Unicode MS</vt:lpstr>
      <vt:lpstr>Arial</vt:lpstr>
      <vt:lpstr>仿宋</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淇</cp:lastModifiedBy>
  <cp:revision>1234</cp:revision>
  <dcterms:created xsi:type="dcterms:W3CDTF">2016-04-18T09:33:00Z</dcterms:created>
  <dcterms:modified xsi:type="dcterms:W3CDTF">2019-07-07T02:30:09Z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