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4"/>
  </p:handoutMasterIdLst>
  <p:sldIdLst>
    <p:sldId id="256" r:id="rId3"/>
    <p:sldId id="420" r:id="rId4"/>
    <p:sldId id="531" r:id="rId6"/>
    <p:sldId id="533" r:id="rId7"/>
    <p:sldId id="532" r:id="rId8"/>
    <p:sldId id="534" r:id="rId9"/>
    <p:sldId id="535" r:id="rId10"/>
    <p:sldId id="536" r:id="rId11"/>
    <p:sldId id="544" r:id="rId12"/>
    <p:sldId id="538" r:id="rId13"/>
    <p:sldId id="537" r:id="rId14"/>
    <p:sldId id="539" r:id="rId15"/>
    <p:sldId id="541" r:id="rId16"/>
    <p:sldId id="543" r:id="rId17"/>
    <p:sldId id="542" r:id="rId18"/>
    <p:sldId id="546" r:id="rId19"/>
    <p:sldId id="545" r:id="rId20"/>
    <p:sldId id="547" r:id="rId21"/>
    <p:sldId id="549" r:id="rId22"/>
    <p:sldId id="548" r:id="rId2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29" autoAdjust="0"/>
    <p:restoredTop sz="83399" autoAdjust="0"/>
  </p:normalViewPr>
  <p:slideViewPr>
    <p:cSldViewPr>
      <p:cViewPr varScale="1">
        <p:scale>
          <a:sx n="57" d="100"/>
          <a:sy n="57" d="100"/>
        </p:scale>
        <p:origin x="133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r>
              <a:rPr lang="en-US" altLang="zh-CN" dirty="0"/>
              <a:t>2e:</a:t>
            </a:r>
            <a:r>
              <a:rPr lang="zh-CN" altLang="en-US" dirty="0"/>
              <a:t>发完</a:t>
            </a:r>
            <a:r>
              <a:rPr lang="en-US" altLang="zh-CN" dirty="0"/>
              <a:t>query</a:t>
            </a:r>
            <a:r>
              <a:rPr lang="zh-CN" altLang="en-US" dirty="0"/>
              <a:t>消息之后正常情况下还要等待其他进程回复的消息，但是对于叶子节点来说，没有除了父节点之外的邻居节点，所以就在经过代码行</a:t>
            </a:r>
            <a:r>
              <a:rPr lang="en-US" altLang="zh-CN" dirty="0"/>
              <a:t>2e</a:t>
            </a:r>
            <a:r>
              <a:rPr lang="zh-CN" altLang="en-US" dirty="0"/>
              <a:t>的判断之后就可以直接停止了</a:t>
            </a:r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r>
              <a:rPr lang="zh-CN" altLang="en-US" dirty="0"/>
              <a:t>代码行</a:t>
            </a:r>
            <a:r>
              <a:rPr lang="en-US" altLang="zh-CN" dirty="0"/>
              <a:t>2f </a:t>
            </a:r>
            <a:r>
              <a:rPr lang="zh-CN" altLang="en-US" dirty="0"/>
              <a:t>：</a:t>
            </a:r>
            <a:r>
              <a:rPr lang="en-US" altLang="zh-CN" dirty="0"/>
              <a:t>reject</a:t>
            </a:r>
            <a:r>
              <a:rPr lang="zh-CN" altLang="en-US" dirty="0"/>
              <a:t>里面加上</a:t>
            </a:r>
            <a:r>
              <a:rPr lang="en-US" altLang="zh-CN" dirty="0" err="1"/>
              <a:t>newroot</a:t>
            </a:r>
            <a:r>
              <a:rPr lang="zh-CN" altLang="en-US" dirty="0"/>
              <a:t>的原因是为了分辨进程</a:t>
            </a:r>
            <a:r>
              <a:rPr lang="en-US" altLang="zh-CN" dirty="0"/>
              <a:t>j</a:t>
            </a:r>
            <a:r>
              <a:rPr lang="zh-CN" altLang="en-US" dirty="0"/>
              <a:t>有可能发送给自身的多个</a:t>
            </a:r>
            <a:r>
              <a:rPr lang="en-US" altLang="zh-CN" dirty="0"/>
              <a:t>query</a:t>
            </a:r>
            <a:r>
              <a:rPr lang="zh-CN" altLang="en-US" dirty="0"/>
              <a:t>消息</a:t>
            </a:r>
            <a:endParaRPr lang="en-US" altLang="zh-CN" dirty="0"/>
          </a:p>
          <a:p>
            <a:r>
              <a:rPr lang="zh-CN" altLang="en-US" dirty="0"/>
              <a:t>代码行</a:t>
            </a:r>
            <a:r>
              <a:rPr lang="en-US" altLang="zh-CN" dirty="0"/>
              <a:t>2d</a:t>
            </a:r>
            <a:r>
              <a:rPr lang="zh-CN" altLang="en-US" dirty="0"/>
              <a:t>：</a:t>
            </a:r>
            <a:r>
              <a:rPr lang="en-US" altLang="zh-CN" dirty="0"/>
              <a:t>accept(</a:t>
            </a:r>
            <a:r>
              <a:rPr lang="en-US" altLang="zh-CN" dirty="0" err="1"/>
              <a:t>newroot</a:t>
            </a:r>
            <a:r>
              <a:rPr lang="en-US" altLang="zh-CN" dirty="0"/>
              <a:t>)</a:t>
            </a:r>
            <a:r>
              <a:rPr lang="zh-CN" altLang="en-US" dirty="0"/>
              <a:t>的</a:t>
            </a:r>
            <a:r>
              <a:rPr lang="en-US" altLang="zh-CN" dirty="0" err="1"/>
              <a:t>newroot</a:t>
            </a:r>
            <a:r>
              <a:rPr lang="zh-CN" altLang="en-US" dirty="0"/>
              <a:t>是表明进程</a:t>
            </a:r>
            <a:r>
              <a:rPr lang="en-US" altLang="zh-CN" dirty="0"/>
              <a:t>j</a:t>
            </a:r>
            <a:r>
              <a:rPr lang="zh-CN" altLang="en-US" dirty="0"/>
              <a:t>接受的消息是哪一个</a:t>
            </a:r>
            <a:endParaRPr lang="en-US" altLang="zh-CN" dirty="0"/>
          </a:p>
          <a:p>
            <a:r>
              <a:rPr lang="zh-CN" altLang="en-US" dirty="0"/>
              <a:t>洪泛：每个节点试图向它的所有邻居发送消息；</a:t>
            </a:r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r>
              <a:rPr lang="zh-CN" altLang="en-US" dirty="0"/>
              <a:t>代码行</a:t>
            </a:r>
            <a:r>
              <a:rPr lang="en-US" altLang="zh-CN" dirty="0"/>
              <a:t>3a</a:t>
            </a:r>
            <a:r>
              <a:rPr lang="zh-CN" altLang="en-US" dirty="0"/>
              <a:t>：</a:t>
            </a:r>
            <a:r>
              <a:rPr lang="en-US" altLang="zh-CN" dirty="0" err="1"/>
              <a:t>newroot</a:t>
            </a:r>
            <a:r>
              <a:rPr lang="zh-CN" altLang="en-US" dirty="0"/>
              <a:t>与</a:t>
            </a:r>
            <a:r>
              <a:rPr lang="en-US" altLang="zh-CN" dirty="0" err="1"/>
              <a:t>myroot</a:t>
            </a:r>
            <a:r>
              <a:rPr lang="zh-CN" altLang="en-US" dirty="0"/>
              <a:t>比较的原因：</a:t>
            </a:r>
            <a:r>
              <a:rPr lang="en-US" altLang="zh-CN" dirty="0" err="1"/>
              <a:t>myroot</a:t>
            </a:r>
            <a:r>
              <a:rPr lang="zh-CN" altLang="en-US" dirty="0"/>
              <a:t>可能在</a:t>
            </a:r>
            <a:r>
              <a:rPr lang="en-US" altLang="zh-CN" dirty="0" err="1"/>
              <a:t>newroot</a:t>
            </a:r>
            <a:r>
              <a:rPr lang="zh-CN" altLang="en-US" dirty="0"/>
              <a:t>还未回来之前已经重新更新；</a:t>
            </a:r>
            <a:endParaRPr lang="en-US" altLang="zh-CN" dirty="0"/>
          </a:p>
          <a:p>
            <a:r>
              <a:rPr lang="zh-CN" altLang="en-US" dirty="0"/>
              <a:t>代码行</a:t>
            </a:r>
            <a:r>
              <a:rPr lang="en-US" altLang="zh-CN" dirty="0"/>
              <a:t>3c</a:t>
            </a:r>
            <a:r>
              <a:rPr lang="zh-CN" altLang="en-US" dirty="0"/>
              <a:t>：</a:t>
            </a:r>
            <a:r>
              <a:rPr lang="en-US" altLang="zh-CN" dirty="0"/>
              <a:t>children</a:t>
            </a:r>
            <a:r>
              <a:rPr lang="zh-CN" altLang="en-US" dirty="0"/>
              <a:t>和</a:t>
            </a:r>
            <a:r>
              <a:rPr lang="en-US" altLang="zh-CN" dirty="0"/>
              <a:t>unrelated</a:t>
            </a:r>
            <a:r>
              <a:rPr lang="zh-CN" altLang="en-US" dirty="0"/>
              <a:t>都是邻居，但是并不是所有的邻居节点都是你的</a:t>
            </a:r>
            <a:r>
              <a:rPr lang="en-US" altLang="zh-CN" dirty="0"/>
              <a:t>children,</a:t>
            </a:r>
            <a:r>
              <a:rPr lang="zh-CN" altLang="en-US" dirty="0"/>
              <a:t>有的是你的兄弟节点，记为</a:t>
            </a:r>
            <a:r>
              <a:rPr lang="en-US" altLang="zh-CN" dirty="0"/>
              <a:t>unrelated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代码行</a:t>
            </a:r>
            <a:r>
              <a:rPr lang="en-US" altLang="zh-CN" dirty="0"/>
              <a:t>3d</a:t>
            </a:r>
            <a:r>
              <a:rPr lang="zh-CN" altLang="en-US" dirty="0"/>
              <a:t>：我是树根，我可以终止所有的操作；</a:t>
            </a:r>
            <a:endParaRPr lang="en-US" altLang="zh-CN" dirty="0"/>
          </a:p>
          <a:p>
            <a:r>
              <a:rPr lang="zh-CN" altLang="en-US" dirty="0"/>
              <a:t>代码行</a:t>
            </a:r>
            <a:r>
              <a:rPr lang="en-US" altLang="zh-CN" dirty="0"/>
              <a:t>3f</a:t>
            </a:r>
            <a:r>
              <a:rPr lang="zh-CN" altLang="en-US" dirty="0"/>
              <a:t>：我不是树根，向父节点返回</a:t>
            </a:r>
            <a:r>
              <a:rPr lang="en-US" altLang="zh-CN" dirty="0"/>
              <a:t>accept</a:t>
            </a:r>
            <a:r>
              <a:rPr lang="zh-CN" altLang="en-US" dirty="0"/>
              <a:t>；</a:t>
            </a:r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r>
              <a:rPr lang="zh-CN" altLang="en-US" dirty="0"/>
              <a:t>同步的意义：每个节点同步执行以上代码，</a:t>
            </a:r>
            <a:r>
              <a:rPr lang="en-US" altLang="zh-CN" dirty="0"/>
              <a:t>for</a:t>
            </a:r>
            <a:r>
              <a:rPr lang="zh-CN" altLang="en-US" dirty="0"/>
              <a:t>循环内的执行进度是一样的，不现实！</a:t>
            </a:r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考试内容：简述算法流程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6" tIns="45718" rIns="91436" bIns="45718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6" tIns="45718" rIns="91436" bIns="45718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wrap="square" lIns="91436" tIns="45718" rIns="91436" bIns="45718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hyperlink" Target="mailto:Zhiguang.chen@nscc-gz.cn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emf"/><Relationship Id="rId2" Type="http://schemas.openxmlformats.org/officeDocument/2006/relationships/image" Target="../media/image16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30.emf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31.emf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image" Target="../media/image3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Box 18"/>
          <p:cNvSpPr txBox="1">
            <a:spLocks noChangeArrowheads="1"/>
          </p:cNvSpPr>
          <p:nvPr/>
        </p:nvSpPr>
        <p:spPr bwMode="auto">
          <a:xfrm>
            <a:off x="2266950" y="3853503"/>
            <a:ext cx="4679950" cy="523216"/>
          </a:xfrm>
          <a:prstGeom prst="rect">
            <a:avLst/>
          </a:prstGeom>
          <a:noFill/>
          <a:ln>
            <a:noFill/>
          </a:ln>
        </p:spPr>
        <p:txBody>
          <a:bodyPr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陈志广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2266950" y="6608389"/>
            <a:ext cx="4679950" cy="276995"/>
          </a:xfrm>
          <a:prstGeom prst="rect">
            <a:avLst/>
          </a:prstGeom>
          <a:noFill/>
          <a:ln>
            <a:noFill/>
          </a:ln>
        </p:spPr>
        <p:txBody>
          <a:bodyPr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www.nscc-gz.cn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1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9" y="307976"/>
            <a:ext cx="4546600" cy="7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1" y="255588"/>
            <a:ext cx="2447925" cy="83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1403648" y="4653136"/>
            <a:ext cx="6888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13316052680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ts val="1800"/>
              </a:spcBef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超算中心四楼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410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ts val="1800"/>
              </a:spcBef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Zhiguang.chen@nscc-gz.cn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1079612" y="2765244"/>
            <a:ext cx="6984776" cy="646327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讲：基本图算法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基于洪泛的异步单一启动者生成树算法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ele attr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环境初始化，对于每个节点：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因为自己还没加入生成树中，所以还不知道父节点，因此，</a:t>
                </a:r>
                <a:r>
                  <a:rPr lang="en-US" altLang="zh-CN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𝑝𝑎𝑟𝑒𝑛𝑡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⟸</m:t>
                    </m:r>
                    <m:r>
                      <a:rPr lang="en-US" altLang="zh-CN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𝐶h𝑖𝑙𝑑𝑟𝑒𝑛</m:t>
                    </m:r>
                    <m:r>
                      <a:rPr lang="zh-CN" altLang="en-US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、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𝑈𝑛𝑟𝑒𝑙𝑎𝑡𝑒𝑑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均为空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记录自己的所有邻居节点，准备发送消息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blipFill rotWithShape="1">
                <a:blip r:embed="rId2"/>
                <a:stretch>
                  <a:fillRect l="-608" t="-14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36" y="3933056"/>
            <a:ext cx="4924575" cy="224033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基于洪泛的异步单一启动者生成树算法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2"/>
          <p:cNvSpPr txBox="1"/>
          <p:nvPr/>
        </p:nvSpPr>
        <p:spPr bwMode="auto">
          <a:xfrm>
            <a:off x="35496" y="862728"/>
            <a:ext cx="9031932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 panose="020B0604020202020204"/>
                <a:ea typeface="宋体" panose="02010600030101010101" pitchFamily="2" charset="-122"/>
              </a:rPr>
              <a:t>算法执行，对于每个节点：</a:t>
            </a:r>
            <a:endParaRPr lang="en-US" altLang="zh-CN" kern="0" dirty="0">
              <a:solidFill>
                <a:srgbClr val="003366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endParaRPr lang="en-US" altLang="zh-CN" kern="0" dirty="0">
              <a:solidFill>
                <a:srgbClr val="003366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539354"/>
            <a:ext cx="8360326" cy="144906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3329645"/>
            <a:ext cx="8207626" cy="29076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对话气泡: 矩形 7">
                <a:extLst>
                  <a:ext uri="{FF2B5EF4-FFF2-40B4-BE49-F238E27FC236}">
                    <ele attr="{9F5DF652-62A3-45F1-8CEA-8628C3C30E76}"/>
                  </a:ext>
                </a:extLst>
              </p:cNvPr>
              <p:cNvSpPr/>
              <p:nvPr/>
            </p:nvSpPr>
            <p:spPr>
              <a:xfrm>
                <a:off x="4968280" y="2019498"/>
                <a:ext cx="4104456" cy="365125"/>
              </a:xfrm>
              <a:prstGeom prst="wedgeRectCallout">
                <a:avLst>
                  <a:gd name="adj1" fmla="val -53435"/>
                  <a:gd name="adj2" fmla="val 83103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 anchorCtr="0"/>
              <a:lstStyle/>
              <a:p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如果是指定根节点，则启动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𝑄𝑈𝐸𝑅𝑌</m:t>
                    </m:r>
                  </m:oMath>
                </a14:m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洪泛</a:t>
                </a:r>
              </a:p>
            </p:txBody>
          </p:sp>
        </mc:Choice>
        <mc:Fallback>
          <p:sp>
            <p:nvSpPr>
              <p:cNvPr id="8" name="对话气泡: 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280" y="2019498"/>
                <a:ext cx="4104456" cy="365125"/>
              </a:xfrm>
              <a:prstGeom prst="wedgeRectCallout">
                <a:avLst>
                  <a:gd name="adj1" fmla="val -53435"/>
                  <a:gd name="adj2" fmla="val 83103"/>
                </a:avLst>
              </a:prstGeom>
              <a:blipFill rotWithShape="1">
                <a:blip r:embed="rId4"/>
                <a:stretch>
                  <a:fillRect t="-5952" r="-14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9" name="对话气泡: 矩形 8"/>
          <p:cNvSpPr/>
          <p:nvPr/>
        </p:nvSpPr>
        <p:spPr>
          <a:xfrm>
            <a:off x="4572000" y="3423915"/>
            <a:ext cx="4248472" cy="365125"/>
          </a:xfrm>
          <a:prstGeom prst="wedgeRectCallout">
            <a:avLst>
              <a:gd name="adj1" fmla="val -88941"/>
              <a:gd name="adj2" fmla="val 96146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节点还没加入生成树，则确认加入生成树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" name="对话气泡: 矩形 9"/>
          <p:cNvSpPr/>
          <p:nvPr/>
        </p:nvSpPr>
        <p:spPr>
          <a:xfrm>
            <a:off x="4067944" y="6016203"/>
            <a:ext cx="4904928" cy="365125"/>
          </a:xfrm>
          <a:prstGeom prst="wedgeRectCallout">
            <a:avLst>
              <a:gd name="adj1" fmla="val -60783"/>
              <a:gd name="adj2" fmla="val -196028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所有邻居节点已经从不同路径加入生成树，终止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对话气泡: 矩形 10"/>
          <p:cNvSpPr/>
          <p:nvPr/>
        </p:nvSpPr>
        <p:spPr>
          <a:xfrm>
            <a:off x="6300192" y="4437112"/>
            <a:ext cx="2672680" cy="365125"/>
          </a:xfrm>
          <a:prstGeom prst="wedgeRectCallout">
            <a:avLst>
              <a:gd name="adj1" fmla="val -59163"/>
              <a:gd name="adj2" fmla="val 156146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叶子节点才会执行此语句</a:t>
            </a:r>
            <a:endParaRPr lang="zh-CN" altLang="en-US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基于洪泛的异步单一启动者生成树算法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ele attr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lvl="0"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算法执行，对于每个节点：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收到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𝐴𝐶𝐶𝐸𝑃𝑇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消息时，增加一个孩子节点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收到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𝑅𝐸𝐽𝐸𝐶𝑇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消息时，增加一个无关节点，因为该节点已经从其它路径加入了生成树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所有邻居节点处理完成时，算法终止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blipFill rotWithShape="1">
                <a:blip r:embed="rId2"/>
                <a:stretch>
                  <a:fillRect l="-608" t="-1452" r="-67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84" y="3356992"/>
            <a:ext cx="7520476" cy="302206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基于洪泛的异步单一启动者生成树算法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ele attr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789976"/>
                <a:ext cx="9031932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+mn-ea"/>
                  </a:rPr>
                  <a:t>总结与思考</a:t>
                </a: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由于消息延迟不一致，不能保证生成宽度优先生成树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可改进么？可以：发送</a:t>
                </a:r>
                <a14:m>
                  <m:oMath xmlns:m="http://schemas.openxmlformats.org/officeDocument/2006/math"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𝑄𝑈𝐸𝑅𝑌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消息时携带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𝑑𝑒𝑝𝑡h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+mn-ea"/>
                  </a:rPr>
                  <a:t>算法复杂度</a:t>
                </a: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本地空间复杂度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与该节点的度成正比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全局空间复杂度：所有节点本地空间复杂度之和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本地时间复杂度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与该节点的度成正比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算法在每条边至少发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2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条消息（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𝑄𝑈𝐸𝑅𝑌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和应答），最多发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4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条消息，消息数之和在</a:t>
                </a:r>
                <a14:m>
                  <m:oMath xmlns:m="http://schemas.openxmlformats.org/officeDocument/2006/math">
                    <m:r>
                      <a:rPr lang="en-US" altLang="zh-CN" b="0" i="0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2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4</m:t>
                    </m:r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之间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父节点发展孩子节点发送一个</a:t>
                </a:r>
                <a14:m>
                  <m:oMath xmlns:m="http://schemas.openxmlformats.org/officeDocument/2006/math">
                    <m:r>
                      <a:rPr lang="en-US" altLang="zh-CN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𝑄𝑈𝐸𝑅𝑌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消息，并得到一个应答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两个同层节点在不知对方已经加入生成树时，同时向对方发</a:t>
                </a:r>
                <a14:m>
                  <m:oMath xmlns:m="http://schemas.openxmlformats.org/officeDocument/2006/math">
                    <m:r>
                      <a:rPr lang="en-US" altLang="zh-CN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𝑄𝑈𝐸𝑅𝑌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消息，都得到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𝑅𝐸𝐽𝐸𝐶𝑇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应答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6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789976"/>
                <a:ext cx="9031932" cy="5879384"/>
              </a:xfrm>
              <a:prstGeom prst="rect">
                <a:avLst/>
              </a:prstGeom>
              <a:blipFill rotWithShape="1">
                <a:blip r:embed="rId2"/>
                <a:stretch>
                  <a:fillRect l="-608" t="-1141" r="-4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基于洪泛的异步单一启动者生成树算法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ele attr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+mn-ea"/>
                  </a:rPr>
                  <a:t>例子展示</a:t>
                </a: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𝐴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为根的生成树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𝑄𝑈𝐸𝑅𝑌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消息旁的数字表示消息在第几轮发送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粗线表示最终生成的树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blipFill rotWithShape="1">
                <a:blip r:embed="rId2"/>
                <a:stretch>
                  <a:fillRect l="-608" t="-11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324" y="3030879"/>
            <a:ext cx="6604276" cy="321273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基于洪泛的异步并发启动者生成树算法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ele attr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61984"/>
                <a:ext cx="9031932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+mn-ea"/>
                  </a:rPr>
                  <a:t>应用场景</a:t>
                </a: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没有集中控制，无法指定树根，参与进程之间无序协商树根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最终生成一棵树，而不是每个启动者生成一棵树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+mn-ea"/>
                  </a:rPr>
                  <a:t>基本思路</a:t>
                </a: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每个启动者自主、并发启动发展生成树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一棵树在发展过程中，发送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𝑄𝑈𝐸𝑅𝑌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消息时，同时携带树根的进程号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两个启动者各自发展的生成树在某个节点上遭遇时，根节点进程号较小的生成树自动放弃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最终得到的生成树是：进程号最大的那个启动者发展出来额度生成树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61984"/>
                <a:ext cx="9031932" cy="5879384"/>
              </a:xfrm>
              <a:prstGeom prst="rect">
                <a:avLst/>
              </a:prstGeom>
              <a:blipFill rotWithShape="1">
                <a:blip r:embed="rId2"/>
                <a:stretch>
                  <a:fillRect l="-608" t="-10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基于洪泛的异步并发启动者生成树算法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2"/>
          <p:cNvSpPr txBox="1"/>
          <p:nvPr/>
        </p:nvSpPr>
        <p:spPr bwMode="auto">
          <a:xfrm>
            <a:off x="35496" y="861984"/>
            <a:ext cx="9031932" cy="5879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 panose="020B0604020202020204"/>
                <a:ea typeface="宋体" panose="02010600030101010101" pitchFamily="2" charset="-122"/>
              </a:rPr>
              <a:t>环境初始化，对于每个节点：</a:t>
            </a:r>
            <a:endParaRPr lang="en-US" altLang="zh-CN" kern="0" dirty="0">
              <a:solidFill>
                <a:srgbClr val="003366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4428690"/>
            <a:ext cx="7215076" cy="150626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25" y="1416420"/>
            <a:ext cx="5688076" cy="2259400"/>
          </a:xfrm>
          <a:prstGeom prst="rect">
            <a:avLst/>
          </a:prstGeom>
        </p:spPr>
      </p:pic>
      <p:sp>
        <p:nvSpPr>
          <p:cNvPr id="9" name="对话气泡: 矩形 8"/>
          <p:cNvSpPr/>
          <p:nvPr/>
        </p:nvSpPr>
        <p:spPr>
          <a:xfrm>
            <a:off x="6268690" y="4809715"/>
            <a:ext cx="1471662" cy="365125"/>
          </a:xfrm>
          <a:prstGeom prst="wedgeRectCallout">
            <a:avLst>
              <a:gd name="adj1" fmla="val -77344"/>
              <a:gd name="adj2" fmla="val 93538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携带进程号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49" y="1772816"/>
            <a:ext cx="9009301" cy="4089800"/>
          </a:xfrm>
          <a:prstGeom prst="rect">
            <a:avLst/>
          </a:prstGeom>
        </p:spPr>
      </p:pic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基于洪泛的异步并发启动者生成树算法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2"/>
          <p:cNvSpPr txBox="1"/>
          <p:nvPr/>
        </p:nvSpPr>
        <p:spPr bwMode="auto">
          <a:xfrm>
            <a:off x="35496" y="862728"/>
            <a:ext cx="9031932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 panose="020B0604020202020204"/>
                <a:ea typeface="宋体" panose="02010600030101010101" pitchFamily="2" charset="-122"/>
              </a:rPr>
              <a:t>算法执行，对于每个节点：</a:t>
            </a:r>
            <a:endParaRPr lang="en-US" altLang="zh-CN" kern="0" dirty="0">
              <a:solidFill>
                <a:srgbClr val="003366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endParaRPr lang="en-US" altLang="zh-CN" kern="0" dirty="0">
              <a:solidFill>
                <a:srgbClr val="003366"/>
              </a:solidFill>
              <a:latin typeface="+mn-ea"/>
            </a:endParaRPr>
          </a:p>
        </p:txBody>
      </p:sp>
      <p:sp>
        <p:nvSpPr>
          <p:cNvPr id="8" name="对话气泡: 矩形 7"/>
          <p:cNvSpPr/>
          <p:nvPr/>
        </p:nvSpPr>
        <p:spPr>
          <a:xfrm>
            <a:off x="7267928" y="2533350"/>
            <a:ext cx="1547552" cy="365125"/>
          </a:xfrm>
          <a:prstGeom prst="wedgeRectCallout">
            <a:avLst>
              <a:gd name="adj1" fmla="val -70355"/>
              <a:gd name="adj2" fmla="val 85712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一切从头开始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4" name="对话气泡: 矩形 13"/>
          <p:cNvSpPr/>
          <p:nvPr/>
        </p:nvSpPr>
        <p:spPr>
          <a:xfrm>
            <a:off x="6007788" y="1628800"/>
            <a:ext cx="2520280" cy="365125"/>
          </a:xfrm>
          <a:prstGeom prst="wedgeRectCallout">
            <a:avLst>
              <a:gd name="adj1" fmla="val -66662"/>
              <a:gd name="adj2" fmla="val 117016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放弃已经参与的生成树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" name="对话气泡: 矩形 14"/>
          <p:cNvSpPr/>
          <p:nvPr/>
        </p:nvSpPr>
        <p:spPr>
          <a:xfrm>
            <a:off x="5580112" y="3567931"/>
            <a:ext cx="2376264" cy="365125"/>
          </a:xfrm>
          <a:prstGeom prst="wedgeRectCallout">
            <a:avLst>
              <a:gd name="adj1" fmla="val -70355"/>
              <a:gd name="adj2" fmla="val 85712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叶子节点，可以终止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37" y="2118090"/>
            <a:ext cx="8971126" cy="3327134"/>
          </a:xfrm>
          <a:prstGeom prst="rect">
            <a:avLst/>
          </a:prstGeom>
        </p:spPr>
      </p:pic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基于洪泛的异步并发启动者生成树算法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2"/>
          <p:cNvSpPr txBox="1"/>
          <p:nvPr/>
        </p:nvSpPr>
        <p:spPr bwMode="auto">
          <a:xfrm>
            <a:off x="35496" y="862728"/>
            <a:ext cx="9031932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 panose="020B0604020202020204"/>
                <a:ea typeface="宋体" panose="02010600030101010101" pitchFamily="2" charset="-122"/>
              </a:rPr>
              <a:t>算法执行，对于每个节点：</a:t>
            </a:r>
            <a:endParaRPr lang="en-US" altLang="zh-CN" kern="0" dirty="0">
              <a:solidFill>
                <a:srgbClr val="003366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endParaRPr lang="en-US" altLang="zh-CN" kern="0" dirty="0">
              <a:solidFill>
                <a:srgbClr val="003366"/>
              </a:solidFill>
              <a:latin typeface="+mn-ea"/>
            </a:endParaRPr>
          </a:p>
        </p:txBody>
      </p:sp>
      <p:sp>
        <p:nvSpPr>
          <p:cNvPr id="14" name="对话气泡: 矩形 13"/>
          <p:cNvSpPr/>
          <p:nvPr/>
        </p:nvSpPr>
        <p:spPr>
          <a:xfrm>
            <a:off x="5364088" y="2605512"/>
            <a:ext cx="2520280" cy="365125"/>
          </a:xfrm>
          <a:prstGeom prst="wedgeRectCallout">
            <a:avLst>
              <a:gd name="adj1" fmla="val -69685"/>
              <a:gd name="adj2" fmla="val 96146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成功发展一个孩子节点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对话气泡: 矩形 10"/>
          <p:cNvSpPr/>
          <p:nvPr/>
        </p:nvSpPr>
        <p:spPr>
          <a:xfrm>
            <a:off x="5516488" y="3783955"/>
            <a:ext cx="2520280" cy="365125"/>
          </a:xfrm>
          <a:prstGeom prst="wedgeRectCallout">
            <a:avLst>
              <a:gd name="adj1" fmla="val -71197"/>
              <a:gd name="adj2" fmla="val -107332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所有邻居节点处理完毕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" name="对话气泡: 矩形 11"/>
          <p:cNvSpPr/>
          <p:nvPr/>
        </p:nvSpPr>
        <p:spPr>
          <a:xfrm>
            <a:off x="4572000" y="5343798"/>
            <a:ext cx="4447728" cy="365125"/>
          </a:xfrm>
          <a:prstGeom prst="wedgeRectCallout">
            <a:avLst>
              <a:gd name="adj1" fmla="val -42714"/>
              <a:gd name="adj2" fmla="val -245593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每个节点处理完所有邻居节点向父节点上报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3" name="对话气泡: 矩形 12"/>
          <p:cNvSpPr/>
          <p:nvPr/>
        </p:nvSpPr>
        <p:spPr>
          <a:xfrm>
            <a:off x="2051720" y="5944195"/>
            <a:ext cx="2592288" cy="365125"/>
          </a:xfrm>
          <a:prstGeom prst="wedgeRectCallout">
            <a:avLst>
              <a:gd name="adj1" fmla="val 1086"/>
              <a:gd name="adj2" fmla="val -313419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为什么会收到这种消息？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054" y="2348880"/>
            <a:ext cx="8818426" cy="3260400"/>
          </a:xfrm>
          <a:prstGeom prst="rect">
            <a:avLst/>
          </a:prstGeom>
        </p:spPr>
      </p:pic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基于洪泛的异步并发启动者生成树算法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2"/>
          <p:cNvSpPr txBox="1"/>
          <p:nvPr/>
        </p:nvSpPr>
        <p:spPr bwMode="auto">
          <a:xfrm>
            <a:off x="35496" y="862728"/>
            <a:ext cx="9031932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 panose="020B0604020202020204"/>
                <a:ea typeface="宋体" panose="02010600030101010101" pitchFamily="2" charset="-122"/>
              </a:rPr>
              <a:t>算法执行，对于每个节点：</a:t>
            </a:r>
            <a:endParaRPr lang="en-US" altLang="zh-CN" kern="0" dirty="0">
              <a:solidFill>
                <a:srgbClr val="003366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endParaRPr lang="en-US" altLang="zh-CN" kern="0" dirty="0">
              <a:solidFill>
                <a:srgbClr val="003366"/>
              </a:solidFill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对话气泡: 矩形 13">
                <a:extLst>
                  <a:ext uri="{FF2B5EF4-FFF2-40B4-BE49-F238E27FC236}">
                    <ele attr="{2C396EAC-7767-49B0-9407-05A3D3B7D696}"/>
                  </a:ext>
                </a:extLst>
              </p:cNvPr>
              <p:cNvSpPr/>
              <p:nvPr/>
            </p:nvSpPr>
            <p:spPr>
              <a:xfrm>
                <a:off x="5714764" y="2789959"/>
                <a:ext cx="2520280" cy="365125"/>
              </a:xfrm>
              <a:prstGeom prst="wedgeRectCallout">
                <a:avLst>
                  <a:gd name="adj1" fmla="val -69685"/>
                  <a:gd name="adj2" fmla="val 96146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 anchorCtr="0"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𝑗</m:t>
                    </m:r>
                  </m:oMath>
                </a14:m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已经出现在同一棵树中</a:t>
                </a:r>
              </a:p>
            </p:txBody>
          </p:sp>
        </mc:Choice>
        <mc:Fallback>
          <p:sp>
            <p:nvSpPr>
              <p:cNvPr id="14" name="对话气泡: 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764" y="2789959"/>
                <a:ext cx="2520280" cy="365125"/>
              </a:xfrm>
              <a:prstGeom prst="wedgeRectCallout">
                <a:avLst>
                  <a:gd name="adj1" fmla="val -69685"/>
                  <a:gd name="adj2" fmla="val 96146"/>
                </a:avLst>
              </a:prstGeom>
              <a:blipFill rotWithShape="1">
                <a:blip r:embed="rId3"/>
                <a:stretch>
                  <a:fillRect t="-6522" r="-60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5" name="对话气泡: 矩形 14"/>
          <p:cNvSpPr/>
          <p:nvPr/>
        </p:nvSpPr>
        <p:spPr>
          <a:xfrm>
            <a:off x="5714764" y="5949280"/>
            <a:ext cx="2672680" cy="365125"/>
          </a:xfrm>
          <a:prstGeom prst="wedgeRectCallout">
            <a:avLst>
              <a:gd name="adj1" fmla="val 33869"/>
              <a:gd name="adj2" fmla="val -269071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为什么不会出现此情况？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5153123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基本图算法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2"/>
          <p:cNvSpPr txBox="1"/>
          <p:nvPr/>
        </p:nvSpPr>
        <p:spPr bwMode="auto">
          <a:xfrm>
            <a:off x="135836" y="980728"/>
            <a:ext cx="8460432" cy="513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主要内容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一些基本概念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基于洪泛的</a:t>
            </a: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同步单一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启动者生成树算法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基于洪泛的</a:t>
            </a: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异步单一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启动者生成树算法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基于洪泛的</a:t>
            </a: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异步并发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启动者生成树算法</a:t>
            </a:r>
            <a:endParaRPr lang="zh-CN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基于洪泛的异步并发启动者生成树算法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ele attr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789976"/>
                <a:ext cx="9031932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+mn-ea"/>
                  </a:rPr>
                  <a:t>总结与思考</a:t>
                </a: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算法如何终止的？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每个节点处理完自己的所有邻居节点后向父节点上报，父节点收到所有孩子节点的确认消息，即可认为整个树已经生成</a:t>
                </a:r>
                <a:endParaRPr lang="en-US" altLang="zh-CN" kern="0" dirty="0">
                  <a:solidFill>
                    <a:srgbClr val="FF0000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需要根节点发送专门通知消息，其它节点才会知道算法终止</a:t>
                </a:r>
                <a:endParaRPr lang="en-US" altLang="zh-CN" kern="0" dirty="0">
                  <a:solidFill>
                    <a:srgbClr val="FF0000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+mn-ea"/>
                  </a:rPr>
                  <a:t>算法复杂度</a:t>
                </a: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𝑂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消息复杂度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𝑂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𝑛𝑙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因为有子树在生成过程中放弃，不能准确计算消息数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6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789976"/>
                <a:ext cx="9031932" cy="5879384"/>
              </a:xfrm>
              <a:prstGeom prst="rect">
                <a:avLst/>
              </a:prstGeom>
              <a:blipFill rotWithShape="1">
                <a:blip r:embed="rId2"/>
                <a:stretch>
                  <a:fillRect l="-608" t="-11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4771"/>
          </a:xfrm>
          <a:prstGeom prst="rect">
            <a:avLst/>
          </a:prstGeom>
          <a:noFill/>
          <a:ln>
            <a:noFill/>
          </a:ln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分布式算法复杂度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ele attr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空间复杂度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每个节点的空间复杂度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整个系统的空间复杂度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整个系统的空间复杂度</a:t>
                </a:r>
                <a:r>
                  <a:rPr lang="zh-CN" altLang="en-US" kern="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不一定等于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单个节点的空间复杂度乘以</a:t>
                </a:r>
                <a14:m>
                  <m:oMath xmlns:m="http://schemas.openxmlformats.org/officeDocument/2006/math">
                    <m:r>
                      <a:rPr lang="en-US" altLang="zh-CN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时间复杂度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每个节点的时间复杂度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整个系统的时间复杂度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因为存在并发，整个系统的时间复杂度</a:t>
                </a:r>
                <a:r>
                  <a:rPr lang="zh-CN" altLang="en-US" kern="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一般不等于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单个节点的时间复杂度乘以</a:t>
                </a:r>
                <a14:m>
                  <m:oMath xmlns:m="http://schemas.openxmlformats.org/officeDocument/2006/math">
                    <m:r>
                      <a:rPr lang="en-US" altLang="zh-CN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342900" lvl="1" indent="-342900"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消息复杂度</a:t>
                </a:r>
                <a:endParaRPr lang="en-US" altLang="zh-CN" sz="2800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消息数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消息大小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消息时间复杂度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blipFill rotWithShape="1">
                <a:blip r:embed="rId2"/>
                <a:stretch>
                  <a:fillRect l="-608" t="-14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4771"/>
          </a:xfrm>
          <a:prstGeom prst="rect">
            <a:avLst/>
          </a:prstGeom>
          <a:noFill/>
          <a:ln>
            <a:noFill/>
          </a:ln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术语与约定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ele attr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术语与约定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符号</a:t>
                </a:r>
                <a14:m>
                  <m:oMath xmlns:m="http://schemas.openxmlformats.org/officeDocument/2006/math">
                    <m:r>
                      <a:rPr lang="zh-CN" altLang="en-US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⊥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表示未定义的值，用于比较时，它的值是</a:t>
                </a:r>
                <a14:m>
                  <m:oMath xmlns:m="http://schemas.openxmlformats.org/officeDocument/2006/math"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−</m:t>
                    </m:r>
                    <m:r>
                      <a:rPr lang="zh-CN" altLang="en-US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∞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𝑑𝑒𝑝𝑡h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表示某个节点在树中的深度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𝑣𝑖𝑠𝑖𝑡𝑒𝑑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记录该节点是否被访问过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𝑁𝑒𝑖𝑔h𝑏𝑜𝑟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记录该节点的所有邻居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14:m>
                  <m:oMath xmlns:m="http://schemas.openxmlformats.org/officeDocument/2006/math"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𝑝𝑎𝑟𝑒𝑛𝑡</m:t>
                    </m:r>
                    <m:r>
                      <a:rPr lang="zh-CN" altLang="en-US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、</m:t>
                    </m:r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𝐶h𝑖𝑙𝑑𝑟𝑒𝑛</m:t>
                    </m:r>
                    <m:r>
                      <a:rPr lang="zh-CN" altLang="en-US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、</m:t>
                    </m:r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𝑈𝑛𝑟𝑒𝑙𝑎𝑡𝑒𝑑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分别记录每个节点的父节点、孩子节点、兄弟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/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无关节点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消息类型的约定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𝑄𝑈𝐸𝑅𝑌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表示一个节点主动向邻居节点发送查询消息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𝐴𝐶𝐶𝐸𝑃𝑇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表示一个节点接受邻居节点的某个请求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𝑅𝐸𝐽𝐸𝐶𝑇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表示一个节点拒绝邻居节点的某个请求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342900" lvl="1" indent="-342900"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blipFill rotWithShape="1">
                <a:blip r:embed="rId2"/>
                <a:stretch>
                  <a:fillRect l="-608" t="-1452" r="-94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基于洪泛的同步单一启动者生成树算法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ele attr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环境初始化，对于每个节点：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标记自己还没有加入生成树中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𝑣𝑖𝑠𝑖𝑡𝑒𝑑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⟸0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因为自己还没有加入生成树中，所以深度为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0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𝑑𝑒𝑝𝑡h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⟸0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因为自己还没加入生成树中，所以还不知道父节点，因此，</a:t>
                </a:r>
                <a:r>
                  <a:rPr lang="en-US" altLang="zh-CN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𝑝𝑎𝑟𝑒𝑛𝑡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⟸</m:t>
                    </m:r>
                    <m:r>
                      <a:rPr lang="en-US" altLang="zh-CN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记录自己的所有邻居节点，准备发送消息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blipFill rotWithShape="1">
                <a:blip r:embed="rId2"/>
                <a:stretch>
                  <a:fillRect l="-608" t="-14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726338"/>
            <a:ext cx="5039100" cy="22689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486" y="1524379"/>
            <a:ext cx="8398501" cy="5014534"/>
          </a:xfrm>
          <a:prstGeom prst="rect">
            <a:avLst/>
          </a:prstGeom>
        </p:spPr>
      </p:pic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基于洪泛的同步单一启动者生成树算法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2"/>
          <p:cNvSpPr txBox="1"/>
          <p:nvPr/>
        </p:nvSpPr>
        <p:spPr bwMode="auto">
          <a:xfrm>
            <a:off x="35496" y="862728"/>
            <a:ext cx="9031932" cy="499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 panose="020B0604020202020204"/>
                <a:ea typeface="宋体" panose="02010600030101010101" pitchFamily="2" charset="-122"/>
              </a:rPr>
              <a:t>算法执行，对于每个节点：</a:t>
            </a:r>
            <a:endParaRPr lang="en-US" altLang="zh-CN" kern="0" dirty="0">
              <a:solidFill>
                <a:srgbClr val="003366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对话气泡: 矩形 3"/>
          <p:cNvSpPr/>
          <p:nvPr/>
        </p:nvSpPr>
        <p:spPr>
          <a:xfrm>
            <a:off x="4211961" y="1498264"/>
            <a:ext cx="4104456" cy="365125"/>
          </a:xfrm>
          <a:prstGeom prst="wedgeRectCallout">
            <a:avLst>
              <a:gd name="adj1" fmla="val -73393"/>
              <a:gd name="adj2" fmla="val 98755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根节点初始化：已加入生成树，深度为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对话气泡: 矩形 8">
                <a:extLst>
                  <a:ext uri="{FF2B5EF4-FFF2-40B4-BE49-F238E27FC236}">
                    <ele attr="{880A9CBB-F613-4995-A2DA-CA5149FCB0CF}"/>
                  </a:ext>
                </a:extLst>
              </p:cNvPr>
              <p:cNvSpPr/>
              <p:nvPr/>
            </p:nvSpPr>
            <p:spPr>
              <a:xfrm>
                <a:off x="4415068" y="2060848"/>
                <a:ext cx="4477412" cy="365125"/>
              </a:xfrm>
              <a:prstGeom prst="wedgeRectCallout">
                <a:avLst>
                  <a:gd name="adj1" fmla="val -53345"/>
                  <a:gd name="adj2" fmla="val 221364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 anchorCtr="0"/>
              <a:lstStyle/>
              <a:p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循环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𝑑𝑖𝑎𝑚𝑒𝑡𝑒𝑟</m:t>
                    </m:r>
                  </m:oMath>
                </a14:m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次，保证所有节点都能覆盖到</a:t>
                </a:r>
              </a:p>
            </p:txBody>
          </p:sp>
        </mc:Choice>
        <mc:Fallback>
          <p:sp>
            <p:nvSpPr>
              <p:cNvPr id="9" name="对话气泡: 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068" y="2060848"/>
                <a:ext cx="4477412" cy="365125"/>
              </a:xfrm>
              <a:prstGeom prst="wedgeRectCallout">
                <a:avLst>
                  <a:gd name="adj1" fmla="val -53345"/>
                  <a:gd name="adj2" fmla="val 221364"/>
                </a:avLst>
              </a:prstGeom>
              <a:blipFill rotWithShape="1">
                <a:blip r:embed="rId3"/>
                <a:stretch>
                  <a:fillRect t="-2994" r="-144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对话气泡: 矩形 9">
                <a:extLst>
                  <a:ext uri="{FF2B5EF4-FFF2-40B4-BE49-F238E27FC236}">
                    <ele attr="{54EC6F2E-7973-47DC-A763-BE50AC0C402F}"/>
                  </a:ext>
                </a:extLst>
              </p:cNvPr>
              <p:cNvSpPr/>
              <p:nvPr/>
            </p:nvSpPr>
            <p:spPr>
              <a:xfrm>
                <a:off x="4880309" y="2962372"/>
                <a:ext cx="3796146" cy="365125"/>
              </a:xfrm>
              <a:prstGeom prst="wedgeRectCallout">
                <a:avLst>
                  <a:gd name="adj1" fmla="val -83680"/>
                  <a:gd name="adj2" fmla="val 90929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 anchorCtr="0"/>
              <a:lstStyle/>
              <a:p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第一次收到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𝑄𝑈𝐸𝑅𝑌</m:t>
                    </m:r>
                  </m:oMath>
                </a14:m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消息，加入生成树</a:t>
                </a:r>
              </a:p>
            </p:txBody>
          </p:sp>
        </mc:Choice>
        <mc:Fallback>
          <p:sp>
            <p:nvSpPr>
              <p:cNvPr id="10" name="对话气泡: 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309" y="2962372"/>
                <a:ext cx="3796146" cy="365125"/>
              </a:xfrm>
              <a:prstGeom prst="wedgeRectCallout">
                <a:avLst>
                  <a:gd name="adj1" fmla="val -83680"/>
                  <a:gd name="adj2" fmla="val 90929"/>
                </a:avLst>
              </a:prstGeom>
              <a:blipFill rotWithShape="1">
                <a:blip r:embed="rId4"/>
                <a:stretch>
                  <a:fillRect t="-6742" r="-1675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对话气泡: 矩形 10">
                <a:extLst>
                  <a:ext uri="{FF2B5EF4-FFF2-40B4-BE49-F238E27FC236}">
                    <ele attr="{1F452FDF-0507-4669-BC61-75A8056358A1}"/>
                  </a:ext>
                </a:extLst>
              </p:cNvPr>
              <p:cNvSpPr/>
              <p:nvPr/>
            </p:nvSpPr>
            <p:spPr>
              <a:xfrm>
                <a:off x="4880308" y="4709680"/>
                <a:ext cx="4161205" cy="365125"/>
              </a:xfrm>
              <a:prstGeom prst="wedgeRectCallout">
                <a:avLst>
                  <a:gd name="adj1" fmla="val -46044"/>
                  <a:gd name="adj2" fmla="val 85712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t" anchorCtr="0"/>
              <a:lstStyle/>
              <a:p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每一轮扩展一层，因此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𝑑𝑒𝑝𝑡h</m:t>
                    </m:r>
                    <m:r>
                      <a:rPr lang="en-US" altLang="zh-CN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⟸</m:t>
                    </m:r>
                    <m:r>
                      <a:rPr lang="en-US" altLang="zh-CN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𝑟𝑜𝑢𝑛𝑑</m:t>
                    </m:r>
                  </m:oMath>
                </a14:m>
                <a:endParaRPr lang="zh-CN" altLang="en-US" dirty="0">
                  <a:solidFill>
                    <a:schemeClr val="accent5">
                      <a:lumMod val="50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11" name="对话气泡: 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308" y="4709680"/>
                <a:ext cx="4161205" cy="365125"/>
              </a:xfrm>
              <a:prstGeom prst="wedgeRectCallout">
                <a:avLst>
                  <a:gd name="adj1" fmla="val -46044"/>
                  <a:gd name="adj2" fmla="val 85712"/>
                </a:avLst>
              </a:prstGeom>
              <a:blipFill rotWithShape="1">
                <a:blip r:embed="rId5"/>
                <a:stretch>
                  <a:fillRect l="-2332" t="-7059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基于洪泛的同步单一启动者生成树算法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ele attr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+mn-ea"/>
                  </a:rPr>
                  <a:t>总结与思考</a:t>
                </a: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如何保证同步：怎么确定一个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𝑟𝑜𝑢𝑛𝑑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的执行已经结束了？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需要知道系统中时钟漂移和消息延迟的上界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以“时钟漂移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+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消息延迟”的上界作为时钟步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如何判定终止：算法何时结束？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每个加入生成树的节点沿着</a:t>
                </a:r>
                <a14:m>
                  <m:oMath xmlns:m="http://schemas.openxmlformats.org/officeDocument/2006/math">
                    <m:r>
                      <a:rPr lang="en-US" altLang="zh-CN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𝑝𝑎𝑟𝑒𝑛𝑡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路径向</a:t>
                </a:r>
                <a14:m>
                  <m:oMath xmlns:m="http://schemas.openxmlformats.org/officeDocument/2006/math">
                    <m:r>
                      <a:rPr lang="en-US" altLang="zh-CN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𝑟𝑜𝑜𝑡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发送一个通知消息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与串行生成树算法的区别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串行算法保存所有节点的状态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串行算法知道何时结束一轮的计算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串行算法知道何时执行结束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得到一棵宽度优先搜索树（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BFS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）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R="0" lvl="1" defTabSz="914400" eaLnBrk="1" latinLnBrk="0" hangingPunct="1">
                  <a:lnSpc>
                    <a:spcPct val="100000"/>
                  </a:lnSpc>
                  <a:buClr>
                    <a:srgbClr val="006666"/>
                  </a:buClr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本算法不是一个实用的算法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6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blipFill rotWithShape="1">
                <a:blip r:embed="rId2"/>
                <a:stretch>
                  <a:fillRect l="-608" t="-11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基于洪泛的同步单一启动者生成树算法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ele attr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36712"/>
                <a:ext cx="9031932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+mn-ea"/>
                  </a:rPr>
                  <a:t>算法复杂度</a:t>
                </a: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本地空间复杂度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与该节点的度成正比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全局空间复杂度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所有节点本地空间复杂度之和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本地时间复杂度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与“网络直径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+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度”成正比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3" eaLnBrk="1" hangingPunct="1">
                  <a:buClr>
                    <a:srgbClr val="006666"/>
                  </a:buClr>
                  <a:buFont typeface="Wingdings" panose="05000000000000000000" pitchFamily="2" charset="2"/>
                  <a:buChar char="p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网络直径：判定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𝑣𝑖𝑠𝑖𝑡𝑒𝑑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是否为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0</a:t>
                </a:r>
              </a:p>
              <a:p>
                <a:pPr lvl="3" eaLnBrk="1" hangingPunct="1">
                  <a:buClr>
                    <a:srgbClr val="006666"/>
                  </a:buClr>
                  <a:buFont typeface="Wingdings" panose="05000000000000000000" pitchFamily="2" charset="2"/>
                  <a:buChar char="p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度：发送消息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全局时间复杂度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算法在每条边至少发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1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条消息，最多发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2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条消息，消息数之和在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2</m:t>
                    </m:r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之间，</a:t>
                </a:r>
                <a:r>
                  <a:rPr lang="en-US" altLang="zh-CN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𝑙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表示边数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父节点发展孩子节点发送一个</a:t>
                </a:r>
                <a14:m>
                  <m:oMath xmlns:m="http://schemas.openxmlformats.org/officeDocument/2006/math">
                    <m:r>
                      <a:rPr lang="en-US" altLang="zh-CN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𝑄𝑈𝐸𝑅𝑌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两个同层节点在不知对方已经加入生成树时，同时向对方发</a:t>
                </a:r>
                <a14:m>
                  <m:oMath xmlns:m="http://schemas.openxmlformats.org/officeDocument/2006/math">
                    <m:r>
                      <a:rPr lang="en-US" altLang="zh-CN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𝑄𝑈𝐸𝑅𝑌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6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36712"/>
                <a:ext cx="9031932" cy="5879384"/>
              </a:xfrm>
              <a:prstGeom prst="rect">
                <a:avLst/>
              </a:prstGeom>
              <a:blipFill rotWithShape="1">
                <a:blip r:embed="rId2"/>
                <a:stretch>
                  <a:fillRect l="-608" t="-1036" r="-473" b="-16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259632" y="115888"/>
            <a:ext cx="7241355" cy="584771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基于洪泛的异步单一启动者生成树算法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-26987"/>
            <a:ext cx="927100" cy="8636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ele attr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+mn-ea"/>
                  </a:rPr>
                  <a:t>例子展示</a:t>
                </a:r>
                <a:endParaRPr lang="en-US" altLang="zh-CN" kern="0" dirty="0">
                  <a:solidFill>
                    <a:srgbClr val="003366"/>
                  </a:solidFill>
                  <a:latin typeface="+mn-ea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𝐴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为根的生成树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𝑄𝑈𝐸𝑅𝑌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消息旁的数字表示消息在第几轮发送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粗线表示最终生成的树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62728"/>
                <a:ext cx="9031932" cy="5879384"/>
              </a:xfrm>
              <a:prstGeom prst="rect">
                <a:avLst/>
              </a:prstGeom>
              <a:blipFill rotWithShape="1">
                <a:blip r:embed="rId2"/>
                <a:stretch>
                  <a:fillRect l="-608" t="-11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171423"/>
            <a:ext cx="7329601" cy="32127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689</Words>
  <Application>WPS 演示</Application>
  <PresentationFormat>全屏显示(4:3)</PresentationFormat>
  <Paragraphs>173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微软雅黑</vt:lpstr>
      <vt:lpstr>Arial Unicode MS</vt:lpstr>
      <vt:lpstr>Arial</vt:lpstr>
      <vt:lpstr>仿宋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淇</cp:lastModifiedBy>
  <cp:revision>1299</cp:revision>
  <dcterms:created xsi:type="dcterms:W3CDTF">2016-04-18T09:33:00Z</dcterms:created>
  <dcterms:modified xsi:type="dcterms:W3CDTF">2019-07-07T07:17:41Z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2052-11.1.0.8765</vt:lpwstr>
  </property>
</Properties>
</file>