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6" r:id="rId3"/>
    <p:sldId id="420" r:id="rId4"/>
    <p:sldId id="532" r:id="rId6"/>
    <p:sldId id="534" r:id="rId7"/>
    <p:sldId id="536" r:id="rId8"/>
    <p:sldId id="537" r:id="rId9"/>
    <p:sldId id="535" r:id="rId10"/>
    <p:sldId id="538" r:id="rId11"/>
    <p:sldId id="539" r:id="rId12"/>
    <p:sldId id="541" r:id="rId13"/>
    <p:sldId id="542" r:id="rId14"/>
    <p:sldId id="549" r:id="rId15"/>
    <p:sldId id="550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758" autoAdjust="0"/>
  </p:normalViewPr>
  <p:slideViewPr>
    <p:cSldViewPr>
      <p:cViewPr varScale="1">
        <p:scale>
          <a:sx n="61" d="100"/>
          <a:sy n="61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考试内容：简述算法流程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同步：不同进程的进行程度是一样的；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异步：每个进程按照各自的节奏进行；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代码行</a:t>
            </a:r>
            <a:r>
              <a:rPr lang="en-US" altLang="zh-CN" dirty="0"/>
              <a:t>3</a:t>
            </a:r>
            <a:r>
              <a:rPr lang="zh-CN" altLang="en-US" dirty="0"/>
              <a:t>：当前进程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</a:t>
            </a:r>
            <a:r>
              <a:rPr lang="en-US" altLang="zh-CN" dirty="0"/>
              <a:t>pivot</a:t>
            </a:r>
            <a:r>
              <a:rPr lang="zh-CN" altLang="en-US" dirty="0"/>
              <a:t>的最短路径的第一跳如果是自己的某个邻居，则向自己的父节点报告自己是其孩子节点（代码行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i </a:t>
            </a:r>
            <a:r>
              <a:rPr lang="zh-CN" altLang="en-US" dirty="0"/>
              <a:t>发现当前的某个邻居不是自己的父节点，则告诉该邻居节点自己不是其孩子节点；</a:t>
            </a:r>
            <a:endParaRPr lang="en-US" altLang="zh-CN" dirty="0"/>
          </a:p>
          <a:p>
            <a:r>
              <a:rPr lang="en-US" altLang="zh-CN" dirty="0" err="1"/>
              <a:t>Not_in_tree</a:t>
            </a:r>
            <a:r>
              <a:rPr lang="zh-CN" altLang="en-US" dirty="0"/>
              <a:t>消息的作用：使得某个父亲节点不需要一直等待其所有的邻居发送</a:t>
            </a:r>
            <a:r>
              <a:rPr lang="en-US" altLang="zh-CN" dirty="0" err="1"/>
              <a:t>in_tree</a:t>
            </a:r>
            <a:r>
              <a:rPr lang="zh-CN" altLang="en-US" dirty="0"/>
              <a:t>消息</a:t>
            </a:r>
            <a:r>
              <a:rPr lang="en-US" altLang="zh-CN" dirty="0"/>
              <a:t>(</a:t>
            </a:r>
            <a:r>
              <a:rPr lang="zh-CN" altLang="en-US" dirty="0"/>
              <a:t>有的邻居不是其孩子不会发送</a:t>
            </a:r>
            <a:r>
              <a:rPr lang="en-US" altLang="zh-CN" dirty="0" err="1"/>
              <a:t>in_tree</a:t>
            </a:r>
            <a:r>
              <a:rPr lang="zh-CN" altLang="en-US" dirty="0"/>
              <a:t>消息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pivot != I </a:t>
            </a:r>
            <a:r>
              <a:rPr lang="zh-CN" altLang="en-US" dirty="0"/>
              <a:t>此时我需要等待</a:t>
            </a:r>
            <a:r>
              <a:rPr lang="en-US" altLang="zh-CN" dirty="0"/>
              <a:t>pivot</a:t>
            </a:r>
            <a:r>
              <a:rPr lang="zh-CN" altLang="en-US" dirty="0"/>
              <a:t>广播自己的</a:t>
            </a:r>
            <a:r>
              <a:rPr lang="en-US" altLang="zh-CN" dirty="0" err="1"/>
              <a:t>len</a:t>
            </a:r>
            <a:r>
              <a:rPr lang="zh-CN" altLang="en-US" dirty="0"/>
              <a:t>向量；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18</a:t>
            </a:r>
            <a:r>
              <a:rPr lang="zh-CN" altLang="en-US" dirty="0"/>
              <a:t>：到</a:t>
            </a:r>
            <a:r>
              <a:rPr lang="en-US" altLang="zh-CN" dirty="0"/>
              <a:t>t</a:t>
            </a:r>
            <a:r>
              <a:rPr lang="zh-CN" altLang="en-US" dirty="0"/>
              <a:t>的第一跳变成到</a:t>
            </a:r>
            <a:r>
              <a:rPr lang="en-US" altLang="zh-CN" dirty="0"/>
              <a:t>pivot</a:t>
            </a:r>
            <a:r>
              <a:rPr lang="zh-CN" altLang="en-US" dirty="0"/>
              <a:t>的第一跳；</a:t>
            </a:r>
            <a:endParaRPr lang="en-US" altLang="zh-CN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代码行</a:t>
            </a:r>
            <a:r>
              <a:rPr lang="en-US" altLang="zh-CN" dirty="0"/>
              <a:t>1b</a:t>
            </a:r>
            <a:r>
              <a:rPr lang="zh-CN" altLang="en-US" dirty="0"/>
              <a:t>：要成为根节点，自己给自己发送</a:t>
            </a:r>
            <a:r>
              <a:rPr lang="en-US" altLang="zh-CN" dirty="0"/>
              <a:t>query</a:t>
            </a:r>
            <a:r>
              <a:rPr lang="zh-CN" altLang="en-US" dirty="0"/>
              <a:t>消息！为使后续</a:t>
            </a:r>
            <a:r>
              <a:rPr lang="en-US" altLang="zh-CN" dirty="0"/>
              <a:t>query</a:t>
            </a:r>
            <a:r>
              <a:rPr lang="zh-CN" altLang="en-US" dirty="0"/>
              <a:t>操作方便，不用单独考虑根节点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代码行</a:t>
            </a:r>
            <a:r>
              <a:rPr lang="en-US" altLang="zh-CN" dirty="0"/>
              <a:t>2e</a:t>
            </a:r>
            <a:r>
              <a:rPr lang="zh-CN" altLang="en-US" dirty="0"/>
              <a:t>：只选择</a:t>
            </a:r>
            <a:r>
              <a:rPr lang="en-US" altLang="zh-CN" dirty="0"/>
              <a:t>unknown</a:t>
            </a:r>
            <a:r>
              <a:rPr lang="zh-CN" altLang="en-US" dirty="0"/>
              <a:t>中的某个节点发送</a:t>
            </a:r>
            <a:r>
              <a:rPr lang="en-US" altLang="zh-CN" dirty="0"/>
              <a:t>query</a:t>
            </a:r>
            <a:r>
              <a:rPr lang="zh-CN" altLang="en-US" dirty="0"/>
              <a:t>消息，因为这是深度优先搜索；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单源最短路和最小生成树是一个互逆的过程。</a:t>
            </a:r>
            <a:endParaRPr lang="en-US" altLang="zh-CN" dirty="0"/>
          </a:p>
          <a:p>
            <a:r>
              <a:rPr lang="zh-CN" altLang="en-US" dirty="0"/>
              <a:t>同步：所有的进程都在执行上述代码，同步要求任意两个进程执行代码的进度一样，这是理想情况，不太可能实现；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隐含条件：</a:t>
            </a:r>
            <a:r>
              <a:rPr lang="en-US" altLang="zh-CN" dirty="0"/>
              <a:t>pivot</a:t>
            </a:r>
            <a:r>
              <a:rPr lang="zh-CN" altLang="en-US" dirty="0"/>
              <a:t>到其他所有节点的最短路径都是已知的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考试内容：简述算法流程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讲：基本图算法（二）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在分布式环境下，不可能掌握全局信息，因此没有维护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同上原理，维护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𝑃𝐴𝑅𝐸𝑁𝑇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向量变量，记录当前进程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到其它进程的第一跳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1" y="2974685"/>
            <a:ext cx="8016751" cy="3622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32848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消息类型的定义：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在分布式环境下，不可能掌握全局信息，在此情况下，如何根据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、以及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的距离，更新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需要将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向量变量广播到整个网络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𝑃𝐼𝑉𝑂𝑇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err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𝑅𝑂𝑊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[1…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用于这个向量的广播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消息类型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用于标识广播消息的传递路径，广播消息沿着以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为根的树传播，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标识本条边在广播树中，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𝑁𝑂𝑇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𝐼𝑁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_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𝑇𝑅𝐸𝐸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标识本条变不在广播树中</a:t>
                </a:r>
                <a:b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</a:b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矩阵变量，而是维护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9" y="4351744"/>
            <a:ext cx="8665726" cy="217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704856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8" y="843534"/>
            <a:ext cx="7094671" cy="5825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矩形 13">
                <a:extLst>
                  <a:ext uri="{FF2B5EF4-FFF2-40B4-BE49-F238E27FC236}">
                    <ele attr="{2C396EAC-7767-49B0-9407-05A3D3B7D696}"/>
                  </a:ext>
                </a:extLst>
              </p:cNvPr>
              <p:cNvSpPr/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语句主要用于实现同步</a:t>
                </a:r>
              </a:p>
            </p:txBody>
          </p:sp>
        </mc:Choice>
        <mc:Fallback>
          <p:sp>
            <p:nvSpPr>
              <p:cNvPr id="14" name="对话气泡: 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2" y="1340768"/>
                <a:ext cx="2938951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 rotWithShape="1">
                <a:blip r:embed="rId3"/>
                <a:stretch>
                  <a:fillRect t="-65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话气泡: 矩形 6">
                <a:extLst>
                  <a:ext uri="{FF2B5EF4-FFF2-40B4-BE49-F238E27FC236}">
                    <ele attr="{C3A65A4C-2C20-4D6D-89BF-C2275DA11E29}"/>
                  </a:ext>
                </a:extLst>
              </p:cNvPr>
              <p:cNvSpPr/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语句主要用于传播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𝑝𝑖𝑣𝑜𝑡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进程维护的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</a:p>
            </p:txBody>
          </p:sp>
        </mc:Choice>
        <mc:Fallback>
          <p:sp>
            <p:nvSpPr>
              <p:cNvPr id="7" name="对话气泡: 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49" y="3429000"/>
                <a:ext cx="1650926" cy="1224136"/>
              </a:xfrm>
              <a:prstGeom prst="wedgeRectCallout">
                <a:avLst>
                  <a:gd name="adj1" fmla="val -72149"/>
                  <a:gd name="adj2" fmla="val 37059"/>
                </a:avLst>
              </a:prstGeom>
              <a:blipFill rotWithShape="1">
                <a:blip r:embed="rId4"/>
                <a:stretch>
                  <a:fillRect t="-2941" b="-29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矩形 7">
                <a:extLst>
                  <a:ext uri="{FF2B5EF4-FFF2-40B4-BE49-F238E27FC236}">
                    <ele attr="{D4B97A66-62DE-4F44-BD92-CAF647B39EB3}"/>
                  </a:ext>
                </a:extLst>
              </p:cNvPr>
              <p:cNvSpPr/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这块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语句主要用于更新路径</a:t>
                </a:r>
              </a:p>
            </p:txBody>
          </p:sp>
        </mc:Choice>
        <mc:Fallback>
          <p:sp>
            <p:nvSpPr>
              <p:cNvPr id="8" name="对话气泡: 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796" y="5661247"/>
                <a:ext cx="1650926" cy="642987"/>
              </a:xfrm>
              <a:prstGeom prst="wedgeRectCallout">
                <a:avLst>
                  <a:gd name="adj1" fmla="val -68110"/>
                  <a:gd name="adj2" fmla="val 32615"/>
                </a:avLst>
              </a:prstGeom>
              <a:blipFill rotWithShape="1">
                <a:blip r:embed="rId5"/>
                <a:stretch>
                  <a:fillRect t="-5505" b="-128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异步并发启动者深度优先搜索生成树算法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单源最短路算法：同步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Bellman-Ford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全源最短路算法：异步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Floyd-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Warshall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9551"/>
            <a:ext cx="6222526" cy="2221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53" y="4501782"/>
            <a:ext cx="7253251" cy="1239333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 bwMode="auto">
          <a:xfrm>
            <a:off x="35496" y="3882297"/>
            <a:ext cx="9031932" cy="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根节点启动消息发送：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49" y="1662039"/>
            <a:ext cx="8582025" cy="46863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880309" y="2060848"/>
            <a:ext cx="410445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放弃已经参与的生成树，一切从头开始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5032709" y="2996953"/>
            <a:ext cx="3067683" cy="648072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注意：没有向所有邻居节点发送消息，体现先深搜索策略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5847444" y="4268877"/>
            <a:ext cx="3067683" cy="365125"/>
          </a:xfrm>
          <a:prstGeom prst="wedgeRectCallout">
            <a:avLst>
              <a:gd name="adj1" fmla="val -64649"/>
              <a:gd name="adj2" fmla="val 8207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此分支搜索到达底部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74" y="877352"/>
            <a:ext cx="8780251" cy="5720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异步并发启动者深度优先搜索生成树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对话气泡: 矩形 3"/>
          <p:cNvSpPr/>
          <p:nvPr/>
        </p:nvSpPr>
        <p:spPr>
          <a:xfrm>
            <a:off x="5724128" y="1628800"/>
            <a:ext cx="2511511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4427984" y="2348880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本分支上的先深搜索完毕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6167028" y="4107991"/>
            <a:ext cx="2664296" cy="365125"/>
          </a:xfrm>
          <a:prstGeom prst="wedgeRectCallout">
            <a:avLst>
              <a:gd name="adj1" fmla="val -71536"/>
              <a:gd name="adj2" fmla="val 484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体现先深搜索策略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12511"/>
            <a:ext cx="8360326" cy="5453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ele attr="{F6C706F2-BE01-4233-B247-CF3F0C5410C9}"/>
                  </a:ext>
                </a:extLst>
              </p:cNvPr>
              <p:cNvSpPr/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记录本节点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的距离</a:t>
                </a:r>
              </a:p>
            </p:txBody>
          </p:sp>
        </mc:Choice>
        <mc:Fallback>
          <p:sp>
            <p:nvSpPr>
              <p:cNvPr id="10" name="对话气泡: 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12776"/>
                <a:ext cx="3312368" cy="365125"/>
              </a:xfrm>
              <a:prstGeom prst="wedgeRectCallout">
                <a:avLst>
                  <a:gd name="adj1" fmla="val -73261"/>
                  <a:gd name="adj2" fmla="val 20494"/>
                </a:avLst>
              </a:prstGeom>
              <a:blipFill rotWithShape="1">
                <a:blip r:embed="rId3"/>
                <a:stretch>
                  <a:fillRect t="-9375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对话气泡: 矩形 10"/>
          <p:cNvSpPr/>
          <p:nvPr/>
        </p:nvSpPr>
        <p:spPr>
          <a:xfrm>
            <a:off x="3059831" y="1839739"/>
            <a:ext cx="5616625" cy="365125"/>
          </a:xfrm>
          <a:prstGeom prst="wedgeRectCallout">
            <a:avLst>
              <a:gd name="adj1" fmla="val -65290"/>
              <a:gd name="adj2" fmla="val 745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单源最短路最终体现为一棵生成树，因此可记录父节点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单源最短路算法：同步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算法运行特征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在第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轮之后，每个节点把它的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𝑙𝑒𝑛𝑔𝑡h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变量设置为最多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跳组成的最短路径的长度，</a:t>
                </a:r>
                <a14:m>
                  <m:oMath xmlns:m="http://schemas.openxmlformats.org/officeDocument/2006/math">
                    <m:r>
                      <a:rPr lang="en-US" altLang="zh-CN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变量记录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这条路径的第一跳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因为最长路径可能是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，因此，所有变量在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轮后保持稳定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时间复杂度是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轮，消息复杂度是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 r="-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5952"/>
            <a:ext cx="8742076" cy="5691400"/>
          </a:xfrm>
          <a:prstGeom prst="rect">
            <a:avLst/>
          </a:prstGeom>
        </p:spPr>
      </p:pic>
      <p:sp>
        <p:nvSpPr>
          <p:cNvPr id="10" name="对话气泡: 矩形 9"/>
          <p:cNvSpPr/>
          <p:nvPr/>
        </p:nvSpPr>
        <p:spPr>
          <a:xfrm>
            <a:off x="6732240" y="4725144"/>
            <a:ext cx="2376264" cy="1160597"/>
          </a:xfrm>
          <a:prstGeom prst="wedgeRectCallout">
            <a:avLst>
              <a:gd name="adj1" fmla="val -73261"/>
              <a:gd name="adj2" fmla="val 204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一旦找到一条更优路径则通知邻居节点，可能引发“惊群效应”，使得消息爆炸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115616" y="115888"/>
            <a:ext cx="7661956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全源最短路算法：异步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Floyd-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Warshall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ele attr="{4C6C24A2-9E9E-43C5-9D80-542F2B06B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回顾集中式算法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𝐿𝐸𝑁𝐺𝑇𝐻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的最短距离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矩阵变量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𝑉𝐼𝐴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的最短路径上的第一跳，相当于在以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为根的树上，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的父节点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 r="-3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6" y="3387861"/>
            <a:ext cx="7596826" cy="2993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全屏显示(4:3)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1331</cp:revision>
  <dcterms:created xsi:type="dcterms:W3CDTF">2016-04-18T09:33:00Z</dcterms:created>
  <dcterms:modified xsi:type="dcterms:W3CDTF">2019-07-06T08:53:51Z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