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256" r:id="rId3"/>
    <p:sldId id="488" r:id="rId4"/>
    <p:sldId id="1065" r:id="rId6"/>
    <p:sldId id="1064" r:id="rId7"/>
    <p:sldId id="1066" r:id="rId8"/>
    <p:sldId id="1067" r:id="rId9"/>
    <p:sldId id="1068" r:id="rId10"/>
    <p:sldId id="1070" r:id="rId11"/>
    <p:sldId id="1071" r:id="rId12"/>
    <p:sldId id="1072" r:id="rId13"/>
    <p:sldId id="1073" r:id="rId14"/>
    <p:sldId id="1077" r:id="rId15"/>
    <p:sldId id="1078" r:id="rId16"/>
    <p:sldId id="1075" r:id="rId17"/>
    <p:sldId id="1074" r:id="rId18"/>
    <p:sldId id="1079" r:id="rId19"/>
    <p:sldId id="1080" r:id="rId20"/>
    <p:sldId id="1082" r:id="rId21"/>
    <p:sldId id="1081" r:id="rId22"/>
    <p:sldId id="1083" r:id="rId23"/>
    <p:sldId id="1084" r:id="rId24"/>
    <p:sldId id="1085" r:id="rId25"/>
    <p:sldId id="1086" r:id="rId26"/>
    <p:sldId id="1087" r:id="rId27"/>
    <p:sldId id="1088" r:id="rId28"/>
    <p:sldId id="1076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2528" autoAdjust="0"/>
  </p:normalViewPr>
  <p:slideViewPr>
    <p:cSldViewPr>
      <p:cViewPr varScale="1">
        <p:scale>
          <a:sx n="57" d="100"/>
          <a:sy n="57" d="100"/>
        </p:scale>
        <p:origin x="133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每个节点的路由表实际上表示的是树的一条路径。</a:t>
            </a:r>
            <a:endParaRPr lang="en-US" altLang="zh-CN" dirty="0"/>
          </a:p>
          <a:p>
            <a:r>
              <a:rPr lang="zh-CN" altLang="en-US" dirty="0"/>
              <a:t>路由表的每一层带上自己的兄弟的原因是为了更加方便路由，而且兄弟离自己很近，路由的时候比较准确；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图中的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地址，所以若是查找第一行不是</a:t>
            </a:r>
            <a:r>
              <a:rPr lang="en-US" altLang="zh-CN" dirty="0"/>
              <a:t>6</a:t>
            </a:r>
            <a:r>
              <a:rPr lang="zh-CN" altLang="en-US" dirty="0"/>
              <a:t>而是</a:t>
            </a:r>
            <a:r>
              <a:rPr lang="en-US" altLang="zh-CN" dirty="0"/>
              <a:t>A</a:t>
            </a:r>
            <a:r>
              <a:rPr lang="zh-CN" altLang="en-US" dirty="0"/>
              <a:t>，那么可以根据</a:t>
            </a:r>
            <a:r>
              <a:rPr lang="en-US" altLang="zh-CN" dirty="0"/>
              <a:t>A</a:t>
            </a:r>
            <a:r>
              <a:rPr lang="zh-CN" altLang="en-US" dirty="0"/>
              <a:t>下面的</a:t>
            </a:r>
            <a:r>
              <a:rPr lang="en-US" altLang="zh-CN" dirty="0"/>
              <a:t>IP</a:t>
            </a:r>
            <a:r>
              <a:rPr lang="zh-CN" altLang="en-US" dirty="0"/>
              <a:t>地址路由到</a:t>
            </a:r>
            <a:r>
              <a:rPr lang="en-US" altLang="zh-CN" dirty="0"/>
              <a:t>A</a:t>
            </a:r>
            <a:r>
              <a:rPr lang="zh-CN" altLang="en-US" dirty="0"/>
              <a:t>节点上去；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加入节点：该节点路由到每个节点时，都往自己的路由表中添加一行；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每一行的表项具有相同的前缀，但是这些表项不一定是亲兄弟；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数据</a:t>
            </a:r>
            <a:r>
              <a:rPr lang="en-US" altLang="zh-CN" dirty="0"/>
              <a:t>A</a:t>
            </a:r>
            <a:r>
              <a:rPr lang="zh-CN" altLang="en-US" dirty="0"/>
              <a:t>存放在服务器节点</a:t>
            </a:r>
            <a:r>
              <a:rPr lang="en-US" altLang="zh-CN" dirty="0"/>
              <a:t>B</a:t>
            </a:r>
            <a:r>
              <a:rPr lang="zh-CN" altLang="en-US" dirty="0"/>
              <a:t>上，但是其实该数据</a:t>
            </a:r>
            <a:r>
              <a:rPr lang="en-US" altLang="zh-CN" dirty="0"/>
              <a:t>ID</a:t>
            </a:r>
            <a:r>
              <a:rPr lang="zh-CN" altLang="en-US" dirty="0"/>
              <a:t>和服务器节点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最像，所以数据</a:t>
            </a:r>
            <a:r>
              <a:rPr lang="en-US" altLang="zh-CN" dirty="0"/>
              <a:t>A</a:t>
            </a:r>
            <a:r>
              <a:rPr lang="zh-CN" altLang="en-US" dirty="0"/>
              <a:t>更应该放在节点</a:t>
            </a:r>
            <a:r>
              <a:rPr lang="en-US" altLang="zh-CN" dirty="0"/>
              <a:t>C</a:t>
            </a:r>
            <a:r>
              <a:rPr lang="zh-CN" altLang="en-US" dirty="0"/>
              <a:t>上</a:t>
            </a:r>
            <a:r>
              <a:rPr lang="en-US" altLang="zh-CN" dirty="0"/>
              <a:t>(</a:t>
            </a:r>
            <a:r>
              <a:rPr lang="zh-CN" altLang="en-US" dirty="0"/>
              <a:t>查的时候会方便很多），所以我们需要把数据</a:t>
            </a:r>
            <a:r>
              <a:rPr lang="en-US" altLang="zh-CN" dirty="0"/>
              <a:t>A</a:t>
            </a:r>
            <a:r>
              <a:rPr lang="zh-CN" altLang="en-US" dirty="0"/>
              <a:t>挪到节点</a:t>
            </a:r>
            <a:r>
              <a:rPr lang="en-US" altLang="zh-CN" dirty="0"/>
              <a:t>C</a:t>
            </a:r>
            <a:r>
              <a:rPr lang="zh-CN" altLang="en-US" dirty="0"/>
              <a:t>上，但是在服务器节点之间拷贝、转移数据的成本比较大，所以数据</a:t>
            </a:r>
            <a:r>
              <a:rPr lang="en-US" altLang="zh-CN" dirty="0"/>
              <a:t>A</a:t>
            </a:r>
            <a:r>
              <a:rPr lang="zh-CN" altLang="en-US" dirty="0"/>
              <a:t>仍旧放在节点</a:t>
            </a:r>
            <a:r>
              <a:rPr lang="en-US" altLang="zh-CN" dirty="0"/>
              <a:t>B</a:t>
            </a:r>
            <a:r>
              <a:rPr lang="zh-CN" altLang="en-US" dirty="0"/>
              <a:t>上，但是节点</a:t>
            </a:r>
            <a:r>
              <a:rPr lang="en-US" altLang="zh-CN" dirty="0"/>
              <a:t>C</a:t>
            </a:r>
            <a:r>
              <a:rPr lang="zh-CN" altLang="en-US" dirty="0"/>
              <a:t>会存放指到节点</a:t>
            </a:r>
            <a:r>
              <a:rPr lang="en-US" altLang="zh-CN" dirty="0"/>
              <a:t>B</a:t>
            </a:r>
            <a:r>
              <a:rPr lang="zh-CN" altLang="en-US" dirty="0"/>
              <a:t>的指针，当查找数据</a:t>
            </a:r>
            <a:r>
              <a:rPr lang="en-US" altLang="zh-CN" dirty="0"/>
              <a:t>A</a:t>
            </a:r>
            <a:r>
              <a:rPr lang="zh-CN" altLang="en-US" dirty="0"/>
              <a:t>路由到节点</a:t>
            </a:r>
            <a:r>
              <a:rPr lang="en-US" altLang="zh-CN" dirty="0"/>
              <a:t>C</a:t>
            </a:r>
            <a:r>
              <a:rPr lang="zh-CN" altLang="en-US" dirty="0"/>
              <a:t>时，</a:t>
            </a:r>
            <a:r>
              <a:rPr lang="en-US" altLang="zh-CN" dirty="0"/>
              <a:t>C</a:t>
            </a:r>
            <a:r>
              <a:rPr lang="zh-CN" altLang="en-US" dirty="0"/>
              <a:t>上的指针可以将查询路由到节点</a:t>
            </a:r>
            <a:r>
              <a:rPr lang="en-US" altLang="zh-CN" dirty="0"/>
              <a:t>B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可能的考试内容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emf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7.emf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emf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323851" y="2296616"/>
            <a:ext cx="8820149" cy="707882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系统中的查询算法</a:t>
            </a:r>
            <a:endParaRPr lang="zh-CN" altLang="en-US" sz="40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类似于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Pastry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将所有对象哈希后放置在一个环中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基本的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路由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每个节点保存自己的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个前驱节点和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个后继节点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路由时总是转发到距离目标节点最近的前驱或后继节点上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之间时，直接路由到目标节点上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当目标节点大于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时，路由到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当目标节点小于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时，路由到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 rotWithShape="1">
                <a:blip r:embed="rId2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3339396" cy="3130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08BBAC23-7761-48E8-A252-CF1ECE066009}"/>
                  </a:ext>
                </a:extLst>
              </p:cNvPr>
              <p:cNvSpPr/>
              <p:nvPr/>
            </p:nvSpPr>
            <p:spPr>
              <a:xfrm>
                <a:off x="51480" y="4163345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在具有</a:t>
                </a:r>
                <a14:m>
                  <m:oMath xmlns:m="http://schemas.openxmlformats.org/officeDocument/2006/math">
                    <m:r>
                      <a:rPr lang="en-US" altLang="zh-CN" sz="24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个节点的网络中，路由平均跳数为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/2</m:t>
                    </m:r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" y="4163345"/>
                <a:ext cx="4572000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10850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改进的</a:t>
            </a: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路由（前缀路由）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假定每个对象的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128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位，可用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进制数表示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每个节点上的路由表共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行，每行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路由时总是寻找能够匹配的最大前缀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，下图展示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65A1…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路由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41082"/>
            <a:ext cx="7812360" cy="39842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前缀路由的本质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如果将所有节点上的前缀路由表拼接到一起，实际上形成了一棵树，如果用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128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位哈希值，采用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进制数表示，则：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树的每个节点最多有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个孩子节点，树的深度最大为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整个树最多有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16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个节点，注意：有的节点上可能有空洞，即一个节点并没有完整的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个孩子节点，缺失的孩子节点成为空洞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树在初始化的时候，所有节点的孩子节点都是空洞，随着存储对象和服务器节点的不断增多，这些空洞被慢慢填上，形成一棵树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 rotWithShape="1">
                <a:blip r:embed="rId2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323528" y="3803165"/>
            <a:ext cx="7785422" cy="2650171"/>
            <a:chOff x="323528" y="3803165"/>
            <a:chExt cx="7785422" cy="2650171"/>
          </a:xfrm>
        </p:grpSpPr>
        <p:sp>
          <p:nvSpPr>
            <p:cNvPr id="2" name="椭圆 1"/>
            <p:cNvSpPr/>
            <p:nvPr/>
          </p:nvSpPr>
          <p:spPr>
            <a:xfrm>
              <a:off x="3995936" y="3803165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12372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35673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5897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2275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555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3164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847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460784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80112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1561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70925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2853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>
              <a:stCxn id="2" idx="6"/>
              <a:endCxn id="10" idx="1"/>
            </p:cNvCxnSpPr>
            <p:nvPr/>
          </p:nvCxnSpPr>
          <p:spPr>
            <a:xfrm>
              <a:off x="4355976" y="3983185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5"/>
              <a:endCxn id="9" idx="1"/>
            </p:cNvCxnSpPr>
            <p:nvPr/>
          </p:nvCxnSpPr>
          <p:spPr>
            <a:xfrm>
              <a:off x="4303249" y="4110478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" idx="3"/>
              <a:endCxn id="8" idx="7"/>
            </p:cNvCxnSpPr>
            <p:nvPr/>
          </p:nvCxnSpPr>
          <p:spPr>
            <a:xfrm flipH="1">
              <a:off x="3664051" y="4110478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7" idx="7"/>
            </p:cNvCxnSpPr>
            <p:nvPr/>
          </p:nvCxnSpPr>
          <p:spPr>
            <a:xfrm flipH="1">
              <a:off x="2431041" y="3983185"/>
              <a:ext cx="1526246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3"/>
              <a:endCxn id="11" idx="0"/>
            </p:cNvCxnSpPr>
            <p:nvPr/>
          </p:nvCxnSpPr>
          <p:spPr>
            <a:xfrm flipH="1">
              <a:off x="935596" y="4744425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4"/>
              <a:endCxn id="12" idx="7"/>
            </p:cNvCxnSpPr>
            <p:nvPr/>
          </p:nvCxnSpPr>
          <p:spPr>
            <a:xfrm flipH="1">
              <a:off x="1638953" y="4797152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4"/>
              <a:endCxn id="13" idx="7"/>
            </p:cNvCxnSpPr>
            <p:nvPr/>
          </p:nvCxnSpPr>
          <p:spPr>
            <a:xfrm flipH="1">
              <a:off x="2192033" y="4797152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" idx="5"/>
              <a:endCxn id="14" idx="0"/>
            </p:cNvCxnSpPr>
            <p:nvPr/>
          </p:nvCxnSpPr>
          <p:spPr>
            <a:xfrm>
              <a:off x="2431041" y="4744425"/>
              <a:ext cx="209763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0" idx="4"/>
              <a:endCxn id="15" idx="0"/>
            </p:cNvCxnSpPr>
            <p:nvPr/>
          </p:nvCxnSpPr>
          <p:spPr>
            <a:xfrm flipH="1">
              <a:off x="5760132" y="4797152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0" idx="5"/>
              <a:endCxn id="16" idx="0"/>
            </p:cNvCxnSpPr>
            <p:nvPr/>
          </p:nvCxnSpPr>
          <p:spPr>
            <a:xfrm>
              <a:off x="6130071" y="4744425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0" idx="6"/>
              <a:endCxn id="17" idx="0"/>
            </p:cNvCxnSpPr>
            <p:nvPr/>
          </p:nvCxnSpPr>
          <p:spPr>
            <a:xfrm>
              <a:off x="6182798" y="4617132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0" idx="6"/>
              <a:endCxn id="21" idx="0"/>
            </p:cNvCxnSpPr>
            <p:nvPr/>
          </p:nvCxnSpPr>
          <p:spPr>
            <a:xfrm>
              <a:off x="6182798" y="4617132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3"/>
            </p:cNvCxnSpPr>
            <p:nvPr/>
          </p:nvCxnSpPr>
          <p:spPr>
            <a:xfrm flipH="1">
              <a:off x="3059832" y="4744425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8" idx="5"/>
            </p:cNvCxnSpPr>
            <p:nvPr/>
          </p:nvCxnSpPr>
          <p:spPr>
            <a:xfrm>
              <a:off x="3664051" y="4744425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9" idx="3"/>
            </p:cNvCxnSpPr>
            <p:nvPr/>
          </p:nvCxnSpPr>
          <p:spPr>
            <a:xfrm flipH="1">
              <a:off x="4303249" y="4744425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9" idx="4"/>
            </p:cNvCxnSpPr>
            <p:nvPr/>
          </p:nvCxnSpPr>
          <p:spPr>
            <a:xfrm>
              <a:off x="4769768" y="4797152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1" idx="3"/>
            </p:cNvCxnSpPr>
            <p:nvPr/>
          </p:nvCxnSpPr>
          <p:spPr>
            <a:xfrm flipH="1">
              <a:off x="323528" y="5752537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1" idx="6"/>
            </p:cNvCxnSpPr>
            <p:nvPr/>
          </p:nvCxnSpPr>
          <p:spPr>
            <a:xfrm>
              <a:off x="7645360" y="5625244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4" idx="5"/>
            </p:cNvCxnSpPr>
            <p:nvPr/>
          </p:nvCxnSpPr>
          <p:spPr>
            <a:xfrm>
              <a:off x="2768097" y="5752537"/>
              <a:ext cx="29173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5" idx="3"/>
            </p:cNvCxnSpPr>
            <p:nvPr/>
          </p:nvCxnSpPr>
          <p:spPr>
            <a:xfrm flipH="1">
              <a:off x="5364088" y="5752537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前缀路由的本质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这棵树被划分到集群的所有服务器节点上，每个服务器节点上的路由表有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行，每行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列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在这个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32</m:t>
                    </m:r>
                    <m:r>
                      <a:rPr lang="en-US" altLang="zh-CN" sz="2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</m:t>
                    </m:r>
                  </m:oMath>
                </a14:m>
                <a:r>
                  <a:rPr lang="zh-CN" altLang="en-US" sz="20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个路由项中，每个都形如：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路由前缀</m:t>
                    </m:r>
                    <m:r>
                      <a:rPr lang="zh-CN" altLang="en-US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目标</m:t>
                    </m:r>
                    <m:r>
                      <a:rPr lang="zh-CN" altLang="en-US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节点</m:t>
                    </m:r>
                    <m:r>
                      <a:rPr lang="en-US" altLang="zh-CN" sz="2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𝐼𝑃</m:t>
                    </m:r>
                    <m:r>
                      <a:rPr lang="en-US" altLang="zh-CN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前缀路由查找实际上就是在上述的树中实施匹配，直到找到目标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，在查找过程中可能会跨节点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 rotWithShape="1">
                <a:blip r:embed="rId2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84" y="3233780"/>
            <a:ext cx="6480720" cy="33051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787808"/>
            <a:ext cx="8928992" cy="4798758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10850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改进的</a:t>
            </a: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路由（前缀路由）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匹配最大前缀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前缀寻址网络的节点加入，如何构建路由表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假设待加入节点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，它在网络中取得联系的第一个节点为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，可以认为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的物理距离最近，将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的第一行作为的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的第一行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上，注意此时节点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都有共同前缀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的第二行作为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的第二行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上，注意此时节点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都有共同前缀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的第三行作为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 r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前缀寻址网络的目的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前面几种寻址方式的共同点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都仅仅考虑了逻辑上的相邻，即仅仅考虑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值的相邻，而没有考虑物理网络上的相邻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沿着逻辑上相邻的节点转发路由，可能引起较大的延迟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在构建路由表时充分考虑物理网络的距离，核心原理是：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54" y="3554250"/>
            <a:ext cx="3155240" cy="2669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{85CF13B9-4585-4F74-952A-BDC41D5DAD60}"/>
                  </a:ext>
                </a:extLst>
              </p:cNvPr>
              <p:cNvSpPr/>
              <p:nvPr/>
            </p:nvSpPr>
            <p:spPr>
              <a:xfrm>
                <a:off x="0" y="3501008"/>
                <a:ext cx="5507658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每个服务器节点的前缀路由表只能记录个</a:t>
                </a:r>
                <a14:m>
                  <m:oMath xmlns:m="http://schemas.openxmlformats.org/officeDocument/2006/math">
                    <m:r>
                      <a:rPr lang="en-US" altLang="zh-CN" sz="20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32×16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但能够纳入该路由表的路由项有很多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714482" lvl="3" indent="-3429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只要与服务器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具有公共前缀，就可以纳入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Tapestry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选择距离本节点物理网络距离最短的那些项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5507658" cy="2800767"/>
              </a:xfrm>
              <a:prstGeom prst="rect">
                <a:avLst/>
              </a:prstGeom>
              <a:blipFill rotWithShape="1">
                <a:blip r:embed="rId3"/>
                <a:stretch>
                  <a:fillRect t="-1087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前缀寻址网络的路由表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路由表一共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行，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行（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的第一个值是</a:t>
                </a:r>
                <a:r>
                  <a:rPr lang="en-US" altLang="zh-CN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不是</a:t>
                </a:r>
                <a:r>
                  <a:rPr lang="en-US" altLang="zh-CN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）的每个路由项与当前服务器节点</a:t>
                </a:r>
                <a:r>
                  <a:rPr lang="en-US" altLang="zh-CN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具有长度为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的公共前缀</a:t>
                </a:r>
                <a:endParaRPr lang="en-US" altLang="zh-CN" sz="2400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在越靠近树根的上层，公共前缀越短，条件越宽松，备选的路由项越多，但是我们仍然只需要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个路由项，此时：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可以选择网络距离最近的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也可以选择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16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为常数。每个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Entry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保存多个路由项，提供更多的选择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58986" y="3947181"/>
            <a:ext cx="7785422" cy="2650171"/>
            <a:chOff x="323528" y="3803165"/>
            <a:chExt cx="7785422" cy="2650171"/>
          </a:xfrm>
        </p:grpSpPr>
        <p:sp>
          <p:nvSpPr>
            <p:cNvPr id="9" name="椭圆 8"/>
            <p:cNvSpPr/>
            <p:nvPr/>
          </p:nvSpPr>
          <p:spPr>
            <a:xfrm>
              <a:off x="3995936" y="3803165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12372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35673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897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82275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555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3164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847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60784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80112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1561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70925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2853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9" idx="6"/>
              <a:endCxn id="13" idx="1"/>
            </p:cNvCxnSpPr>
            <p:nvPr/>
          </p:nvCxnSpPr>
          <p:spPr>
            <a:xfrm>
              <a:off x="4355976" y="3983185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5"/>
              <a:endCxn id="12" idx="1"/>
            </p:cNvCxnSpPr>
            <p:nvPr/>
          </p:nvCxnSpPr>
          <p:spPr>
            <a:xfrm>
              <a:off x="4303249" y="4110478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3"/>
              <a:endCxn id="11" idx="7"/>
            </p:cNvCxnSpPr>
            <p:nvPr/>
          </p:nvCxnSpPr>
          <p:spPr>
            <a:xfrm flipH="1">
              <a:off x="3664051" y="4110478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0" idx="7"/>
            </p:cNvCxnSpPr>
            <p:nvPr/>
          </p:nvCxnSpPr>
          <p:spPr>
            <a:xfrm flipH="1">
              <a:off x="2431041" y="3983185"/>
              <a:ext cx="1526246" cy="50665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0"/>
            </p:cNvCxnSpPr>
            <p:nvPr/>
          </p:nvCxnSpPr>
          <p:spPr>
            <a:xfrm flipH="1">
              <a:off x="935596" y="4744425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4"/>
              <a:endCxn id="15" idx="7"/>
            </p:cNvCxnSpPr>
            <p:nvPr/>
          </p:nvCxnSpPr>
          <p:spPr>
            <a:xfrm flipH="1">
              <a:off x="1638953" y="4797152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4"/>
              <a:endCxn id="16" idx="7"/>
            </p:cNvCxnSpPr>
            <p:nvPr/>
          </p:nvCxnSpPr>
          <p:spPr>
            <a:xfrm flipH="1">
              <a:off x="2192033" y="4797152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0" idx="5"/>
              <a:endCxn id="17" idx="0"/>
            </p:cNvCxnSpPr>
            <p:nvPr/>
          </p:nvCxnSpPr>
          <p:spPr>
            <a:xfrm>
              <a:off x="2431041" y="4744425"/>
              <a:ext cx="209763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4"/>
              <a:endCxn id="21" idx="0"/>
            </p:cNvCxnSpPr>
            <p:nvPr/>
          </p:nvCxnSpPr>
          <p:spPr>
            <a:xfrm flipH="1">
              <a:off x="5760132" y="4797152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3" idx="5"/>
              <a:endCxn id="22" idx="0"/>
            </p:cNvCxnSpPr>
            <p:nvPr/>
          </p:nvCxnSpPr>
          <p:spPr>
            <a:xfrm>
              <a:off x="6130071" y="4744425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6"/>
              <a:endCxn id="23" idx="0"/>
            </p:cNvCxnSpPr>
            <p:nvPr/>
          </p:nvCxnSpPr>
          <p:spPr>
            <a:xfrm>
              <a:off x="6182798" y="4617132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3" idx="6"/>
              <a:endCxn id="24" idx="0"/>
            </p:cNvCxnSpPr>
            <p:nvPr/>
          </p:nvCxnSpPr>
          <p:spPr>
            <a:xfrm>
              <a:off x="6182798" y="4617132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1" idx="3"/>
            </p:cNvCxnSpPr>
            <p:nvPr/>
          </p:nvCxnSpPr>
          <p:spPr>
            <a:xfrm flipH="1">
              <a:off x="3059832" y="4744425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1" idx="5"/>
            </p:cNvCxnSpPr>
            <p:nvPr/>
          </p:nvCxnSpPr>
          <p:spPr>
            <a:xfrm>
              <a:off x="3664051" y="4744425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3"/>
            </p:cNvCxnSpPr>
            <p:nvPr/>
          </p:nvCxnSpPr>
          <p:spPr>
            <a:xfrm flipH="1">
              <a:off x="4303249" y="4744425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2" idx="4"/>
            </p:cNvCxnSpPr>
            <p:nvPr/>
          </p:nvCxnSpPr>
          <p:spPr>
            <a:xfrm>
              <a:off x="4769768" y="4797152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4" idx="3"/>
            </p:cNvCxnSpPr>
            <p:nvPr/>
          </p:nvCxnSpPr>
          <p:spPr>
            <a:xfrm flipH="1">
              <a:off x="323528" y="5752537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4" idx="6"/>
            </p:cNvCxnSpPr>
            <p:nvPr/>
          </p:nvCxnSpPr>
          <p:spPr>
            <a:xfrm>
              <a:off x="7645360" y="5625244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7" idx="5"/>
            </p:cNvCxnSpPr>
            <p:nvPr/>
          </p:nvCxnSpPr>
          <p:spPr>
            <a:xfrm>
              <a:off x="2768097" y="5752537"/>
              <a:ext cx="291735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1" idx="3"/>
            </p:cNvCxnSpPr>
            <p:nvPr/>
          </p:nvCxnSpPr>
          <p:spPr>
            <a:xfrm flipH="1">
              <a:off x="5364088" y="5752537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前缀寻址网络的路由表实例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7C25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相连的节点很多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每条边上标明了路由的跳数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注意：在有的层次存在空洞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73016"/>
            <a:ext cx="4008375" cy="26121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前缀寻址网络的路由方法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的服务器节点上查找路由表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9" y="1988840"/>
            <a:ext cx="8703901" cy="440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对话气泡: 矩形 44">
                <a:extLst>
                  <a:ext uri="{FF2B5EF4-FFF2-40B4-BE49-F238E27FC236}">
                    <ele attr="{7A50B81B-5185-4709-9902-982A5E55F409}"/>
                  </a:ext>
                </a:extLst>
              </p:cNvPr>
              <p:cNvSpPr/>
              <p:nvPr/>
            </p:nvSpPr>
            <p:spPr>
              <a:xfrm>
                <a:off x="3779912" y="3246437"/>
                <a:ext cx="3194992" cy="365125"/>
              </a:xfrm>
              <a:prstGeom prst="wedgeRectCallout">
                <a:avLst>
                  <a:gd name="adj1" fmla="val -48252"/>
                  <a:gd name="adj2" fmla="val 168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如果存在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空洞，则选择下一个</a:t>
                </a:r>
              </a:p>
            </p:txBody>
          </p:sp>
        </mc:Choice>
        <mc:Fallback>
          <p:sp>
            <p:nvSpPr>
              <p:cNvPr id="45" name="对话气泡: 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246437"/>
                <a:ext cx="3194992" cy="365125"/>
              </a:xfrm>
              <a:prstGeom prst="wedgeRectCallout">
                <a:avLst>
                  <a:gd name="adj1" fmla="val -48252"/>
                  <a:gd name="adj2" fmla="val 168494"/>
                </a:avLst>
              </a:prstGeom>
              <a:blipFill rotWithShape="1">
                <a:blip r:embed="rId4"/>
                <a:stretch>
                  <a:fillRect l="-2083" t="-451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分布式哈希算法（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ubtitle 2"/>
          <p:cNvSpPr txBox="1"/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前缀寻址网络的路由方法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62C35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的对象，从节点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FAB11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开始查找路由表，最终达到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62C35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的服务器节点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5688076" cy="377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前缀寻址网络的对象发布方法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一个对象（如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1234ABCD…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）已经存储在一个服务器节点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它从该服务器开始发起一个路由请求，试图路由到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1234ABCD…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的服务器节点上，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当然，该节点也可能不存在，那就路由到拥有最大公共前缀的服务器节点上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假定路由经过的节点序列为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，则可以在这些节点上创建指向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的反向指针，以加速该对象的查找，但这只是一个可选项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 r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前缀寻址网络的对象发布方法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72EA1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的对象分别在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C2B40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1F329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创建副本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68" y="2132856"/>
            <a:ext cx="6083658" cy="44234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路由表中可能存在空洞，如果一个节点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的加入能填补这个空洞，则应该填补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其他节点的路由表可能改变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如果一个对象的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与加入节点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一致，则应该创建一个指向该对象的指针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存储对象的状态可能改变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加入的节点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应该创建自己的路由表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自己的状态改变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在网络距离上相近的节点应该将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加入自己的路由表中，以提升路由的效率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邻居节点的路由表可能变化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步骤一：向下搜索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根据节点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路由到拥有最大公共前缀的节点上，假定为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𝑌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以节点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为根，逐层向下发展，每一层的所有节点都是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的潜在路由表项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从每层中选出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个物理网络距离最近的节点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假设公共前缀长度为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，则向下搜索建立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458986" y="3947181"/>
            <a:ext cx="7785422" cy="2650171"/>
            <a:chOff x="458986" y="3947181"/>
            <a:chExt cx="7785422" cy="2650171"/>
          </a:xfrm>
        </p:grpSpPr>
        <p:sp>
          <p:nvSpPr>
            <p:cNvPr id="8" name="椭圆 7"/>
            <p:cNvSpPr/>
            <p:nvPr/>
          </p:nvSpPr>
          <p:spPr>
            <a:xfrm>
              <a:off x="4131394" y="3947181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186" y="4581128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219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2520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95821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103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67098" y="558924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0178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96242" y="558924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715570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9163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84471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20778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8" idx="6"/>
              <a:endCxn id="12" idx="1"/>
            </p:cNvCxnSpPr>
            <p:nvPr/>
          </p:nvCxnSpPr>
          <p:spPr>
            <a:xfrm>
              <a:off x="4491434" y="4127201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5"/>
              <a:endCxn id="11" idx="1"/>
            </p:cNvCxnSpPr>
            <p:nvPr/>
          </p:nvCxnSpPr>
          <p:spPr>
            <a:xfrm>
              <a:off x="4438707" y="4254494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3"/>
              <a:endCxn id="10" idx="7"/>
            </p:cNvCxnSpPr>
            <p:nvPr/>
          </p:nvCxnSpPr>
          <p:spPr>
            <a:xfrm flipH="1">
              <a:off x="3799509" y="4254494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9" idx="7"/>
            </p:cNvCxnSpPr>
            <p:nvPr/>
          </p:nvCxnSpPr>
          <p:spPr>
            <a:xfrm flipH="1">
              <a:off x="2566499" y="4127201"/>
              <a:ext cx="1526246" cy="50665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3"/>
              <a:endCxn id="13" idx="0"/>
            </p:cNvCxnSpPr>
            <p:nvPr/>
          </p:nvCxnSpPr>
          <p:spPr>
            <a:xfrm flipH="1">
              <a:off x="1071054" y="4888441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4"/>
              <a:endCxn id="14" idx="7"/>
            </p:cNvCxnSpPr>
            <p:nvPr/>
          </p:nvCxnSpPr>
          <p:spPr>
            <a:xfrm flipH="1">
              <a:off x="1774411" y="4941168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9" idx="4"/>
              <a:endCxn id="15" idx="7"/>
            </p:cNvCxnSpPr>
            <p:nvPr/>
          </p:nvCxnSpPr>
          <p:spPr>
            <a:xfrm flipH="1">
              <a:off x="2327491" y="4941168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5"/>
              <a:endCxn id="16" idx="0"/>
            </p:cNvCxnSpPr>
            <p:nvPr/>
          </p:nvCxnSpPr>
          <p:spPr>
            <a:xfrm>
              <a:off x="2566499" y="4888441"/>
              <a:ext cx="209763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4"/>
              <a:endCxn id="17" idx="0"/>
            </p:cNvCxnSpPr>
            <p:nvPr/>
          </p:nvCxnSpPr>
          <p:spPr>
            <a:xfrm flipH="1">
              <a:off x="5895590" y="4941168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5"/>
              <a:endCxn id="21" idx="0"/>
            </p:cNvCxnSpPr>
            <p:nvPr/>
          </p:nvCxnSpPr>
          <p:spPr>
            <a:xfrm>
              <a:off x="6265529" y="4888441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2" idx="6"/>
              <a:endCxn id="22" idx="0"/>
            </p:cNvCxnSpPr>
            <p:nvPr/>
          </p:nvCxnSpPr>
          <p:spPr>
            <a:xfrm>
              <a:off x="6318256" y="4761148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2" idx="6"/>
              <a:endCxn id="23" idx="0"/>
            </p:cNvCxnSpPr>
            <p:nvPr/>
          </p:nvCxnSpPr>
          <p:spPr>
            <a:xfrm>
              <a:off x="6318256" y="4761148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0" idx="3"/>
            </p:cNvCxnSpPr>
            <p:nvPr/>
          </p:nvCxnSpPr>
          <p:spPr>
            <a:xfrm flipH="1">
              <a:off x="3195290" y="4888441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0" idx="5"/>
            </p:cNvCxnSpPr>
            <p:nvPr/>
          </p:nvCxnSpPr>
          <p:spPr>
            <a:xfrm>
              <a:off x="3799509" y="4888441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1" idx="3"/>
            </p:cNvCxnSpPr>
            <p:nvPr/>
          </p:nvCxnSpPr>
          <p:spPr>
            <a:xfrm flipH="1">
              <a:off x="4438707" y="4888441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4"/>
            </p:cNvCxnSpPr>
            <p:nvPr/>
          </p:nvCxnSpPr>
          <p:spPr>
            <a:xfrm>
              <a:off x="4905226" y="4941168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3"/>
            </p:cNvCxnSpPr>
            <p:nvPr/>
          </p:nvCxnSpPr>
          <p:spPr>
            <a:xfrm flipH="1">
              <a:off x="458986" y="5896553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3" idx="6"/>
            </p:cNvCxnSpPr>
            <p:nvPr/>
          </p:nvCxnSpPr>
          <p:spPr>
            <a:xfrm>
              <a:off x="7780818" y="5769260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6" idx="5"/>
            </p:cNvCxnSpPr>
            <p:nvPr/>
          </p:nvCxnSpPr>
          <p:spPr>
            <a:xfrm>
              <a:off x="2903555" y="5896553"/>
              <a:ext cx="291735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7" idx="3"/>
            </p:cNvCxnSpPr>
            <p:nvPr/>
          </p:nvCxnSpPr>
          <p:spPr>
            <a:xfrm flipH="1">
              <a:off x="5499546" y="5896553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903540" y="4528401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步骤二：向上搜索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假定步骤一的最大公共前缀为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ABCDEFG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，则依次通过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ABC…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建立上面各层的路由表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向上搜索建立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在以上的步骤一和步骤二中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任何在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加入过程中接收到消息的几点都试图使用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填补自己的空洞，甚至更改自己已经保存的路由表项，甚至将自己保存的部分对象交由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管理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 r="-3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4131394" y="394718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59186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9219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72520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95821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9103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67098" y="55892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20178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96242" y="55892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15570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29163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4471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20778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8" idx="6"/>
            <a:endCxn id="12" idx="1"/>
          </p:cNvCxnSpPr>
          <p:nvPr/>
        </p:nvCxnSpPr>
        <p:spPr>
          <a:xfrm>
            <a:off x="4491434" y="4127201"/>
            <a:ext cx="1519509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5"/>
            <a:endCxn id="11" idx="1"/>
          </p:cNvCxnSpPr>
          <p:nvPr/>
        </p:nvCxnSpPr>
        <p:spPr>
          <a:xfrm>
            <a:off x="4438707" y="4254494"/>
            <a:ext cx="339226" cy="3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10" idx="7"/>
          </p:cNvCxnSpPr>
          <p:nvPr/>
        </p:nvCxnSpPr>
        <p:spPr>
          <a:xfrm flipH="1">
            <a:off x="3799509" y="4254494"/>
            <a:ext cx="384612" cy="3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9" idx="7"/>
          </p:cNvCxnSpPr>
          <p:nvPr/>
        </p:nvCxnSpPr>
        <p:spPr>
          <a:xfrm flipH="1">
            <a:off x="2566499" y="4127201"/>
            <a:ext cx="1526246" cy="5066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13" idx="0"/>
          </p:cNvCxnSpPr>
          <p:nvPr/>
        </p:nvCxnSpPr>
        <p:spPr>
          <a:xfrm flipH="1">
            <a:off x="1071054" y="4888441"/>
            <a:ext cx="1240859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4"/>
            <a:endCxn id="14" idx="7"/>
          </p:cNvCxnSpPr>
          <p:nvPr/>
        </p:nvCxnSpPr>
        <p:spPr>
          <a:xfrm flipH="1">
            <a:off x="1774411" y="4941168"/>
            <a:ext cx="66479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4"/>
            <a:endCxn id="15" idx="7"/>
          </p:cNvCxnSpPr>
          <p:nvPr/>
        </p:nvCxnSpPr>
        <p:spPr>
          <a:xfrm flipH="1">
            <a:off x="2327491" y="4941168"/>
            <a:ext cx="11171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5"/>
            <a:endCxn id="16" idx="0"/>
          </p:cNvCxnSpPr>
          <p:nvPr/>
        </p:nvCxnSpPr>
        <p:spPr>
          <a:xfrm>
            <a:off x="2566499" y="4888441"/>
            <a:ext cx="209763" cy="7007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17" idx="0"/>
          </p:cNvCxnSpPr>
          <p:nvPr/>
        </p:nvCxnSpPr>
        <p:spPr>
          <a:xfrm flipH="1">
            <a:off x="5895590" y="4941168"/>
            <a:ext cx="24264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5"/>
            <a:endCxn id="21" idx="0"/>
          </p:cNvCxnSpPr>
          <p:nvPr/>
        </p:nvCxnSpPr>
        <p:spPr>
          <a:xfrm>
            <a:off x="6265529" y="4888441"/>
            <a:ext cx="20612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6"/>
            <a:endCxn id="22" idx="0"/>
          </p:cNvCxnSpPr>
          <p:nvPr/>
        </p:nvCxnSpPr>
        <p:spPr>
          <a:xfrm>
            <a:off x="6318256" y="4761148"/>
            <a:ext cx="706478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6"/>
            <a:endCxn id="23" idx="0"/>
          </p:cNvCxnSpPr>
          <p:nvPr/>
        </p:nvCxnSpPr>
        <p:spPr>
          <a:xfrm>
            <a:off x="6318256" y="4761148"/>
            <a:ext cx="1282542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</p:cNvCxnSpPr>
          <p:nvPr/>
        </p:nvCxnSpPr>
        <p:spPr>
          <a:xfrm flipH="1">
            <a:off x="3195290" y="4888441"/>
            <a:ext cx="349633" cy="8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5"/>
          </p:cNvCxnSpPr>
          <p:nvPr/>
        </p:nvCxnSpPr>
        <p:spPr>
          <a:xfrm>
            <a:off x="3799509" y="4888441"/>
            <a:ext cx="187869" cy="9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3"/>
          </p:cNvCxnSpPr>
          <p:nvPr/>
        </p:nvCxnSpPr>
        <p:spPr>
          <a:xfrm flipH="1">
            <a:off x="4438707" y="4888441"/>
            <a:ext cx="339226" cy="8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4"/>
          </p:cNvCxnSpPr>
          <p:nvPr/>
        </p:nvCxnSpPr>
        <p:spPr>
          <a:xfrm>
            <a:off x="4905226" y="4941168"/>
            <a:ext cx="30628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3"/>
          </p:cNvCxnSpPr>
          <p:nvPr/>
        </p:nvCxnSpPr>
        <p:spPr>
          <a:xfrm flipH="1">
            <a:off x="458986" y="5896553"/>
            <a:ext cx="484775" cy="6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6"/>
          </p:cNvCxnSpPr>
          <p:nvPr/>
        </p:nvCxnSpPr>
        <p:spPr>
          <a:xfrm>
            <a:off x="7780818" y="5769260"/>
            <a:ext cx="463590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5"/>
          </p:cNvCxnSpPr>
          <p:nvPr/>
        </p:nvCxnSpPr>
        <p:spPr>
          <a:xfrm>
            <a:off x="2903555" y="5896553"/>
            <a:ext cx="291735" cy="7007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</p:cNvCxnSpPr>
          <p:nvPr/>
        </p:nvCxnSpPr>
        <p:spPr>
          <a:xfrm flipH="1">
            <a:off x="5499546" y="5896553"/>
            <a:ext cx="268751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961242" y="571188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云计算系统的重要算法（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ubtitle 2"/>
          <p:cNvSpPr txBox="1"/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zh-CN" altLang="en-US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591647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P2P</a:t>
            </a: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环境下的对象查找问题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主要思路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每个存储在集群中的对象，都有一个经哈希生成的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（如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SHA1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每个组成集群的服务节点，也有一个经哈希生成的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存储对象与服务节点共享一个哈希空间，因此，可以将存储对象放置在与其具有</a:t>
            </a:r>
            <a:r>
              <a:rPr lang="zh-CN" altLang="en-US" sz="2000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相近哈希值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的服务节点上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各种算法的核心：怎么定义和查找相近的哈希值？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主要挑战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集群的动态性：不断有服务节点加入、退出、故障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寻址的高效性：查找时的网络跳数尽可能少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Chord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的对象布局方法（左图）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对象的键值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被分配到满足以下条件的第一个节点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形成的环中，节点的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等于或者大于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，记节点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Chord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的可扩展查找优化（右图）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每个节点不仅保存直接的后继节点，而是保存多个间接后继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保存的数组为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  <a:blipFill rotWithShape="1">
                <a:blip r:embed="rId2"/>
                <a:stretch>
                  <a:fillRect l="-610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869359"/>
            <a:ext cx="3155240" cy="26695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644954"/>
            <a:ext cx="4572000" cy="2927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加入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ID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与已存在于环中节点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取得联系，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在环中确定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的位置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的后继节点需要更新其前驱节点指针，使之指向节点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的前驱节点需要更细其后继节点指针，使之指向节点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创建其路由表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生成数组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其它所有节点的路由表都可能更新，以显示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的存在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更新数组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复杂度分析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对于有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集群，查找的时间复杂度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func>
                      <m:funcPr>
                        <m:ctrlP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每个节点的路由表大小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的位数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zh-CN" altLang="en-US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  <a:blipFill rotWithShape="1">
                <a:blip r:embed="rId2"/>
                <a:stretch>
                  <a:fillRect l="-610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8" y="2985683"/>
            <a:ext cx="3310679" cy="3231905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5"/>
                <a:ext cx="9000554" cy="129624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对象的键值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被转换为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维笛卡尔坐标系中的一个点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每个服务节点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在笛卡尔坐标空间中负责独立的一篇区域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5"/>
                <a:ext cx="9000554" cy="1296242"/>
              </a:xfrm>
              <a:blipFill rotWithShape="1">
                <a:blip r:embed="rId3"/>
                <a:stretch>
                  <a:fillRect l="-610" t="-6103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{3DC0813E-D50C-4DF3-86C8-BED333958E29}"/>
                  </a:ext>
                </a:extLst>
              </p:cNvPr>
              <p:cNvSpPr/>
              <p:nvPr/>
            </p:nvSpPr>
            <p:spPr>
              <a:xfrm>
                <a:off x="40615" y="2099597"/>
                <a:ext cx="5655059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的节点加入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待加入节点在笛卡尔坐标系中选择一个随机点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CAN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中已经存在的某个区域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将该区域一分为二，其中一半留给原来的节点，一半分给待加入节点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一分为二的方法：只在一个维度上划分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规则地划分：从高维到低维依次划分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更新邻居节点信息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新加入节点的邻居一定包含其分裂节点，可能包含分裂节点的邻居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" y="2099597"/>
                <a:ext cx="5655059" cy="4893647"/>
              </a:xfrm>
              <a:prstGeom prst="rect">
                <a:avLst/>
              </a:prstGeom>
              <a:blipFill rotWithShape="1">
                <a:blip r:embed="rId4"/>
                <a:stretch>
                  <a:fillRect l="-971" t="-1619" r="-5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的路由方法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每个节点对应的区域都是一个凸面，典型地，可描述如下：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每个节点维护一张路由表，用来跟踪其在逻辑坐标空间的邻居节点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维空间中，如果两个节点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维的坐标区域重合，而另外一维坐标空间相邻，则他们为邻居节点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两个区域，如果其它维度发生重合，只有在第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维上有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𝑚𝑖𝑛</m:t>
                        </m:r>
                      </m:sub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𝑎𝑥</m:t>
                        </m:r>
                      </m:sub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p>
                    </m:sSubSup>
                    <m:r>
                      <a:rPr lang="zh-CN" altLang="en-US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则判定以上两个区域相邻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路由过程中，每个节点都采用贪婪策略，将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转发到与目标坐标最为接近的邻居节点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 r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{A217BA5F-6916-4139-B568-00141EA634BE}"/>
                  </a:ext>
                </a:extLst>
              </p:cNvPr>
              <p:cNvSpPr/>
              <p:nvPr/>
            </p:nvSpPr>
            <p:spPr>
              <a:xfrm>
                <a:off x="2482343" y="5869405"/>
                <a:ext cx="4651915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𝑁𝑒𝑖𝑔h𝑏𝑜𝑟𝑠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𝑚𝑖𝑛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43" y="5869405"/>
                <a:ext cx="4651915" cy="491738"/>
              </a:xfrm>
              <a:prstGeom prst="rect">
                <a:avLst/>
              </a:prstGeom>
              <a:blipFill rotWithShape="1">
                <a:blip r:embed="rId3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的节点删除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如果一个节点需要离开集群，其负责的区域将由其某个邻居节点接管，此时需要区域合并操作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可以与当初分离出来的区域合并吗？是的，但是可能不能直接合并，因为原来的“兄弟节点”可能已经被再次分裂过，如果直接合并，则会产生非凸面的区域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离开网络时，存在两种情况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如果其兄弟节点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也是一个叶子节点，则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可以直接合并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如果其兄弟节点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不是一个叶子节点，则在以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为根的子树上进行一个深度优先搜索，直到找到一对兄弟节点（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），将他们合并后的区域交给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，并将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负责的区域交给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失效，直接与节点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合并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失效，合并节点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接管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 rotWithShape="1">
                <a:blip r:embed="rId2"/>
                <a:stretch>
                  <a:fillRect l="-610" t="-1346" r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26" y="4918783"/>
            <a:ext cx="1725238" cy="1732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119" y="4918782"/>
            <a:ext cx="1961369" cy="1620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的优化策略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更高的维度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路由的平均路径长度为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，所以可以采用更高的维度提升性能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多实现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采用多种不同的坐标系，但是管理同一个集群，可针对一个对象形成不同的路由方案，且在集群上实现复制功能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延迟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除了采用笛卡尔坐标作为路由的策略，还可根据网络延迟来辅助决策，进一步优化性能，本质上是因为网络中有很多冗余路径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多哈希函数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使用多个哈希函数为同一个对象产生不同的坐标值，与多实现一样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 rotWithShape="1">
                <a:blip r:embed="rId2"/>
                <a:stretch>
                  <a:fillRect l="-602" t="-1346" r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全屏显示(4:3)</PresentationFormat>
  <Paragraphs>215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1555</cp:revision>
  <dcterms:created xsi:type="dcterms:W3CDTF">2016-04-18T09:33:00Z</dcterms:created>
  <dcterms:modified xsi:type="dcterms:W3CDTF">2019-07-06T11:32:07Z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