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256" r:id="rId3"/>
    <p:sldId id="420" r:id="rId4"/>
    <p:sldId id="509" r:id="rId6"/>
    <p:sldId id="510" r:id="rId7"/>
    <p:sldId id="512" r:id="rId8"/>
    <p:sldId id="511" r:id="rId9"/>
    <p:sldId id="513" r:id="rId10"/>
    <p:sldId id="514" r:id="rId11"/>
    <p:sldId id="515" r:id="rId12"/>
    <p:sldId id="517" r:id="rId13"/>
    <p:sldId id="518" r:id="rId14"/>
    <p:sldId id="516" r:id="rId15"/>
    <p:sldId id="519" r:id="rId16"/>
    <p:sldId id="520" r:id="rId17"/>
    <p:sldId id="521" r:id="rId18"/>
    <p:sldId id="522" r:id="rId19"/>
    <p:sldId id="523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8394" autoAdjust="0"/>
  </p:normalViewPr>
  <p:slideViewPr>
    <p:cSldViewPr>
      <p:cViewPr varScale="1">
        <p:scale>
          <a:sx n="101" d="100"/>
          <a:sy n="101" d="100"/>
        </p:scale>
        <p:origin x="16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/>
              <a:t>潜在的考试点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mailto:Zhiguang.chen@nscc-gz.cn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87624" y="2778873"/>
            <a:ext cx="6768752" cy="646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讲：因果序保证算法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224" y="1268760"/>
            <a:ext cx="8627551" cy="369893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20615" y="836712"/>
            <a:ext cx="9108504" cy="58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消息发送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3419872" y="1628800"/>
            <a:ext cx="5688632" cy="365125"/>
          </a:xfrm>
          <a:prstGeom prst="wedgeRectCallout">
            <a:avLst>
              <a:gd name="adj1" fmla="val -51764"/>
              <a:gd name="adj2" fmla="val 18223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准备将本地记录的消息日志随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发送，但可剪裁部分消息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9552" y="5428742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6237312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19672" y="5194895"/>
            <a:ext cx="720080" cy="23384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39552" y="5661248"/>
            <a:ext cx="3384376" cy="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9552" y="5949280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流程图: 接点 26"/>
          <p:cNvSpPr/>
          <p:nvPr/>
        </p:nvSpPr>
        <p:spPr>
          <a:xfrm>
            <a:off x="1475656" y="5085184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2843808" y="6453336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4"/>
          </p:cNvCxnSpPr>
          <p:nvPr/>
        </p:nvCxnSpPr>
        <p:spPr>
          <a:xfrm>
            <a:off x="1547664" y="5229200"/>
            <a:ext cx="792088" cy="426743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4"/>
          </p:cNvCxnSpPr>
          <p:nvPr/>
        </p:nvCxnSpPr>
        <p:spPr>
          <a:xfrm>
            <a:off x="1547664" y="5229200"/>
            <a:ext cx="792088" cy="714774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1"/>
          </p:cNvCxnSpPr>
          <p:nvPr/>
        </p:nvCxnSpPr>
        <p:spPr>
          <a:xfrm flipV="1">
            <a:off x="2864899" y="5662590"/>
            <a:ext cx="338949" cy="81183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0"/>
          </p:cNvCxnSpPr>
          <p:nvPr/>
        </p:nvCxnSpPr>
        <p:spPr>
          <a:xfrm flipV="1">
            <a:off x="2915816" y="5943976"/>
            <a:ext cx="568118" cy="509360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6"/>
          </p:cNvCxnSpPr>
          <p:nvPr/>
        </p:nvCxnSpPr>
        <p:spPr>
          <a:xfrm flipV="1">
            <a:off x="2987824" y="6300028"/>
            <a:ext cx="576064" cy="225316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ele attr="{11CF26A6-7CD7-4597-9BEA-E160265A7EC3}"/>
                  </a:ext>
                </a:extLst>
              </p:cNvPr>
              <p:cNvSpPr/>
              <p:nvPr/>
            </p:nvSpPr>
            <p:spPr>
              <a:xfrm>
                <a:off x="630583" y="5003885"/>
                <a:ext cx="807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3" y="5003885"/>
                <a:ext cx="80746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015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ele attr="{6EA1A1E5-4F69-463C-BB3B-7520AE3AC7D2}"/>
                  </a:ext>
                </a:extLst>
              </p:cNvPr>
              <p:cNvSpPr/>
              <p:nvPr/>
            </p:nvSpPr>
            <p:spPr>
              <a:xfrm>
                <a:off x="1964335" y="6300028"/>
                <a:ext cx="849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𝑀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335" y="6300028"/>
                <a:ext cx="84914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714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ele attr="{B4FE7623-3A95-483A-B65B-893F26F46D19}"/>
                  </a:ext>
                </a:extLst>
              </p:cNvPr>
              <p:cNvSpPr/>
              <p:nvPr/>
            </p:nvSpPr>
            <p:spPr>
              <a:xfrm>
                <a:off x="3793157" y="6084004"/>
                <a:ext cx="786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57" y="6084004"/>
                <a:ext cx="78669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20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3" name="直接箭头连接符 62"/>
          <p:cNvCxnSpPr/>
          <p:nvPr/>
        </p:nvCxnSpPr>
        <p:spPr>
          <a:xfrm>
            <a:off x="4852185" y="5438033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852185" y="6246603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932305" y="5204186"/>
            <a:ext cx="720080" cy="23384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852185" y="5670539"/>
            <a:ext cx="3384376" cy="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52185" y="5958571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流程图: 接点 67"/>
          <p:cNvSpPr/>
          <p:nvPr/>
        </p:nvSpPr>
        <p:spPr>
          <a:xfrm>
            <a:off x="5788289" y="5094475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接点 68"/>
          <p:cNvSpPr/>
          <p:nvPr/>
        </p:nvSpPr>
        <p:spPr>
          <a:xfrm>
            <a:off x="7156441" y="6462627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68" idx="4"/>
          </p:cNvCxnSpPr>
          <p:nvPr/>
        </p:nvCxnSpPr>
        <p:spPr>
          <a:xfrm>
            <a:off x="5860297" y="5238491"/>
            <a:ext cx="792088" cy="426743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8" idx="4"/>
          </p:cNvCxnSpPr>
          <p:nvPr/>
        </p:nvCxnSpPr>
        <p:spPr>
          <a:xfrm>
            <a:off x="5860297" y="5238491"/>
            <a:ext cx="792088" cy="714774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1"/>
          </p:cNvCxnSpPr>
          <p:nvPr/>
        </p:nvCxnSpPr>
        <p:spPr>
          <a:xfrm flipV="1">
            <a:off x="7177532" y="5671881"/>
            <a:ext cx="338949" cy="81183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9" idx="0"/>
          </p:cNvCxnSpPr>
          <p:nvPr/>
        </p:nvCxnSpPr>
        <p:spPr>
          <a:xfrm flipV="1">
            <a:off x="7228449" y="5953267"/>
            <a:ext cx="568118" cy="509360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9" idx="6"/>
          </p:cNvCxnSpPr>
          <p:nvPr/>
        </p:nvCxnSpPr>
        <p:spPr>
          <a:xfrm flipV="1">
            <a:off x="7300457" y="6309319"/>
            <a:ext cx="576064" cy="225316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 attr="{513C0DEE-BEEA-45F3-A480-FFBF669D9D64}"/>
                  </a:ext>
                </a:extLst>
              </p:cNvPr>
              <p:cNvSpPr/>
              <p:nvPr/>
            </p:nvSpPr>
            <p:spPr>
              <a:xfrm>
                <a:off x="4943216" y="5013176"/>
                <a:ext cx="807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16" y="5013176"/>
                <a:ext cx="80746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818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ele attr="{34232B67-8445-44A1-88EF-0CFC9F8ADCDF}"/>
                  </a:ext>
                </a:extLst>
              </p:cNvPr>
              <p:cNvSpPr/>
              <p:nvPr/>
            </p:nvSpPr>
            <p:spPr>
              <a:xfrm>
                <a:off x="6276968" y="6309319"/>
                <a:ext cx="849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𝑀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968" y="6309319"/>
                <a:ext cx="84914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475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{2A5A5AE3-9331-49C5-B4A0-53DE1375F9F4}"/>
                  </a:ext>
                </a:extLst>
              </p:cNvPr>
              <p:cNvSpPr/>
              <p:nvPr/>
            </p:nvSpPr>
            <p:spPr>
              <a:xfrm>
                <a:off x="8105790" y="5794712"/>
                <a:ext cx="786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790" y="5794712"/>
                <a:ext cx="78669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977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消息发送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3419872" y="1695723"/>
            <a:ext cx="5688632" cy="365125"/>
          </a:xfrm>
          <a:prstGeom prst="wedgeRectCallout">
            <a:avLst>
              <a:gd name="adj1" fmla="val -51764"/>
              <a:gd name="adj2" fmla="val 18223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清理本地记录的日志，尽可能地剪裁不需要记录的消息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9" y="2564904"/>
            <a:ext cx="8245801" cy="13156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691945" y="5077993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691945" y="5886563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72065" y="4844146"/>
            <a:ext cx="720080" cy="23384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91945" y="5310499"/>
            <a:ext cx="3384376" cy="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1945" y="5598531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流程图: 接点 14"/>
          <p:cNvSpPr/>
          <p:nvPr/>
        </p:nvSpPr>
        <p:spPr>
          <a:xfrm>
            <a:off x="3628049" y="4734435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/>
          <p:cNvSpPr/>
          <p:nvPr/>
        </p:nvSpPr>
        <p:spPr>
          <a:xfrm>
            <a:off x="4996201" y="6102587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5" idx="4"/>
          </p:cNvCxnSpPr>
          <p:nvPr/>
        </p:nvCxnSpPr>
        <p:spPr>
          <a:xfrm>
            <a:off x="3700057" y="4878451"/>
            <a:ext cx="792088" cy="426743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</p:cNvCxnSpPr>
          <p:nvPr/>
        </p:nvCxnSpPr>
        <p:spPr>
          <a:xfrm>
            <a:off x="3700057" y="4878451"/>
            <a:ext cx="792088" cy="714774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1"/>
          </p:cNvCxnSpPr>
          <p:nvPr/>
        </p:nvCxnSpPr>
        <p:spPr>
          <a:xfrm flipV="1">
            <a:off x="5017292" y="5311841"/>
            <a:ext cx="338949" cy="81183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0"/>
          </p:cNvCxnSpPr>
          <p:nvPr/>
        </p:nvCxnSpPr>
        <p:spPr>
          <a:xfrm flipV="1">
            <a:off x="5068209" y="5593227"/>
            <a:ext cx="568118" cy="509360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6"/>
          </p:cNvCxnSpPr>
          <p:nvPr/>
        </p:nvCxnSpPr>
        <p:spPr>
          <a:xfrm flipV="1">
            <a:off x="5140217" y="5949279"/>
            <a:ext cx="576064" cy="225316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ele attr="{14CE0B71-184F-4BF9-B9C8-8866B1AA596F}"/>
                  </a:ext>
                </a:extLst>
              </p:cNvPr>
              <p:cNvSpPr/>
              <p:nvPr/>
            </p:nvSpPr>
            <p:spPr>
              <a:xfrm>
                <a:off x="2782976" y="4653136"/>
                <a:ext cx="725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76" y="4653136"/>
                <a:ext cx="72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63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{463AF2DE-8320-4221-B9E8-91BF5AA3DC28}"/>
                  </a:ext>
                </a:extLst>
              </p:cNvPr>
              <p:cNvSpPr/>
              <p:nvPr/>
            </p:nvSpPr>
            <p:spPr>
              <a:xfrm>
                <a:off x="4116728" y="5949279"/>
                <a:ext cx="849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𝑀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28" y="5949279"/>
                <a:ext cx="84914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714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ele attr="{7E559A91-50F2-4D3A-8A4E-B758DCBE53BC}"/>
                  </a:ext>
                </a:extLst>
              </p:cNvPr>
              <p:cNvSpPr/>
              <p:nvPr/>
            </p:nvSpPr>
            <p:spPr>
              <a:xfrm>
                <a:off x="5945550" y="5733255"/>
                <a:ext cx="786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550" y="5733255"/>
                <a:ext cx="78669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20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消息发送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9" y="1556792"/>
            <a:ext cx="8856601" cy="49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837" y="2256400"/>
            <a:ext cx="8360326" cy="23452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消息接收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5811017" y="2996952"/>
            <a:ext cx="3312368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等待依因果关系发生在前的消息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矩形 9">
                <a:extLst>
                  <a:ext uri="{FF2B5EF4-FFF2-40B4-BE49-F238E27FC236}">
                    <ele attr="{58E2AE32-ED4D-4A56-BE36-0802BBC24E49}"/>
                  </a:ext>
                </a:extLst>
              </p:cNvPr>
              <p:cNvSpPr/>
              <p:nvPr/>
            </p:nvSpPr>
            <p:spPr>
              <a:xfrm>
                <a:off x="683568" y="5126131"/>
                <a:ext cx="5256584" cy="365125"/>
              </a:xfrm>
              <a:prstGeom prst="wedgeRectCallout">
                <a:avLst>
                  <a:gd name="adj1" fmla="val 54353"/>
                  <a:gd name="adj2" fmla="val -24559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消除日志中目的地为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的消息，因为它们已经达到</a:t>
                </a:r>
              </a:p>
            </p:txBody>
          </p:sp>
        </mc:Choice>
        <mc:Fallback>
          <p:sp>
            <p:nvSpPr>
              <p:cNvPr id="10" name="对话气泡: 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26131"/>
                <a:ext cx="5256584" cy="365125"/>
              </a:xfrm>
              <a:prstGeom prst="wedgeRectCallout">
                <a:avLst>
                  <a:gd name="adj1" fmla="val 54353"/>
                  <a:gd name="adj2" fmla="val -245594"/>
                </a:avLst>
              </a:prstGeom>
              <a:blipFill rotWithShape="1">
                <a:blip r:embed="rId3"/>
                <a:stretch>
                  <a:fillRect l="-1659" b="-659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20615" y="867773"/>
            <a:ext cx="9108504" cy="88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消息接收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删除无效的消息</a:t>
            </a:r>
            <a:endParaRPr lang="zh-CN" altLang="en-US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742950" lvl="2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4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92892"/>
            <a:ext cx="7864051" cy="2535867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899592" y="5073280"/>
            <a:ext cx="3355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流程图: 接点 13"/>
          <p:cNvSpPr/>
          <p:nvPr/>
        </p:nvSpPr>
        <p:spPr>
          <a:xfrm>
            <a:off x="2521790" y="4981977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/>
          <p:cNvSpPr/>
          <p:nvPr/>
        </p:nvSpPr>
        <p:spPr>
          <a:xfrm>
            <a:off x="1331640" y="500127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99592" y="6268670"/>
            <a:ext cx="3355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47EB0FF4-4079-415C-AFBC-B21169B2422C}"/>
                  </a:ext>
                </a:extLst>
              </p:cNvPr>
              <p:cNvSpPr txBox="1"/>
              <p:nvPr/>
            </p:nvSpPr>
            <p:spPr>
              <a:xfrm>
                <a:off x="89453" y="4916398"/>
                <a:ext cx="636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3" y="4916398"/>
                <a:ext cx="636841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25000" t="-31373" r="-7692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4" name="流程图: 接点 23"/>
          <p:cNvSpPr/>
          <p:nvPr/>
        </p:nvSpPr>
        <p:spPr>
          <a:xfrm>
            <a:off x="3203848" y="6217753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4" idx="3"/>
            <a:endCxn id="24" idx="1"/>
          </p:cNvCxnSpPr>
          <p:nvPr/>
        </p:nvCxnSpPr>
        <p:spPr>
          <a:xfrm>
            <a:off x="2542881" y="5104902"/>
            <a:ext cx="682058" cy="1133942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ele attr="{65EE5360-49ED-4E89-B9EC-131CFFF47A8E}"/>
                  </a:ext>
                </a:extLst>
              </p:cNvPr>
              <p:cNvSpPr txBox="1"/>
              <p:nvPr/>
            </p:nvSpPr>
            <p:spPr>
              <a:xfrm>
                <a:off x="63079" y="6084004"/>
                <a:ext cx="6102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" y="6084004"/>
                <a:ext cx="61029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25000" t="-31373" r="-17000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>
            <a:off x="5320495" y="5098050"/>
            <a:ext cx="3355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流程图: 接点 30"/>
          <p:cNvSpPr/>
          <p:nvPr/>
        </p:nvSpPr>
        <p:spPr>
          <a:xfrm>
            <a:off x="6942693" y="5006747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/>
          <p:cNvSpPr/>
          <p:nvPr/>
        </p:nvSpPr>
        <p:spPr>
          <a:xfrm>
            <a:off x="5752543" y="502604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320495" y="6293440"/>
            <a:ext cx="3355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ele attr="{4E42AC41-5FE2-4F8B-8F99-FFAFB18661DA}"/>
                  </a:ext>
                </a:extLst>
              </p:cNvPr>
              <p:cNvSpPr txBox="1"/>
              <p:nvPr/>
            </p:nvSpPr>
            <p:spPr>
              <a:xfrm>
                <a:off x="4510356" y="4941168"/>
                <a:ext cx="764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endParaRPr lang="zh-CN" altLang="en-US" sz="24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356" y="4941168"/>
                <a:ext cx="7645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800" t="-33333" r="-8000" b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6" name="流程图: 接点 35"/>
          <p:cNvSpPr/>
          <p:nvPr/>
        </p:nvSpPr>
        <p:spPr>
          <a:xfrm>
            <a:off x="7624751" y="6242523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1" idx="3"/>
            <a:endCxn id="36" idx="1"/>
          </p:cNvCxnSpPr>
          <p:nvPr/>
        </p:nvCxnSpPr>
        <p:spPr>
          <a:xfrm>
            <a:off x="6963784" y="5129672"/>
            <a:ext cx="682058" cy="1133942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ele attr="{3AC348EC-B2EF-4FA4-99E1-0CAF2B43222D}"/>
                  </a:ext>
                </a:extLst>
              </p:cNvPr>
              <p:cNvSpPr txBox="1"/>
              <p:nvPr/>
            </p:nvSpPr>
            <p:spPr>
              <a:xfrm>
                <a:off x="4483982" y="6108774"/>
                <a:ext cx="731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endParaRPr lang="zh-CN" altLang="en-US" sz="24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982" y="6108774"/>
                <a:ext cx="73141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833" t="-31148" r="-17500" b="-42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ele attr="{048EBBBE-069A-43CB-8E5D-5F37C946150D}"/>
                  </a:ext>
                </a:extLst>
              </p:cNvPr>
              <p:cNvSpPr txBox="1"/>
              <p:nvPr/>
            </p:nvSpPr>
            <p:spPr>
              <a:xfrm>
                <a:off x="1126847" y="4581128"/>
                <a:ext cx="649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𝑜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47" y="4581128"/>
                <a:ext cx="649217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24528" t="-31373" r="-8491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ele attr="{B1096C3C-4F49-4CAF-9654-988C97790EF4}"/>
                  </a:ext>
                </a:extLst>
              </p:cNvPr>
              <p:cNvSpPr txBox="1"/>
              <p:nvPr/>
            </p:nvSpPr>
            <p:spPr>
              <a:xfrm>
                <a:off x="2266599" y="4581128"/>
                <a:ext cx="6028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99" y="4581128"/>
                <a:ext cx="602857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26263" t="-31373" r="-12121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任意多边形: 形状 8"/>
          <p:cNvSpPr/>
          <p:nvPr/>
        </p:nvSpPr>
        <p:spPr>
          <a:xfrm>
            <a:off x="1409700" y="5095875"/>
            <a:ext cx="2379471" cy="1211902"/>
          </a:xfrm>
          <a:custGeom>
            <a:avLst/>
            <a:gdLst>
              <a:gd name="connsiteX0" fmla="*/ 0 w 2379471"/>
              <a:gd name="connsiteY0" fmla="*/ 0 h 1211902"/>
              <a:gd name="connsiteX1" fmla="*/ 285750 w 2379471"/>
              <a:gd name="connsiteY1" fmla="*/ 619125 h 1211902"/>
              <a:gd name="connsiteX2" fmla="*/ 990600 w 2379471"/>
              <a:gd name="connsiteY2" fmla="*/ 447675 h 1211902"/>
              <a:gd name="connsiteX3" fmla="*/ 1685925 w 2379471"/>
              <a:gd name="connsiteY3" fmla="*/ 295275 h 1211902"/>
              <a:gd name="connsiteX4" fmla="*/ 2219325 w 2379471"/>
              <a:gd name="connsiteY4" fmla="*/ 752475 h 1211902"/>
              <a:gd name="connsiteX5" fmla="*/ 2362200 w 2379471"/>
              <a:gd name="connsiteY5" fmla="*/ 1171575 h 1211902"/>
              <a:gd name="connsiteX6" fmla="*/ 2371725 w 2379471"/>
              <a:gd name="connsiteY6" fmla="*/ 1171575 h 121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471" h="1211902">
                <a:moveTo>
                  <a:pt x="0" y="0"/>
                </a:moveTo>
                <a:cubicBezTo>
                  <a:pt x="60325" y="272256"/>
                  <a:pt x="120650" y="544513"/>
                  <a:pt x="285750" y="619125"/>
                </a:cubicBezTo>
                <a:cubicBezTo>
                  <a:pt x="450850" y="693737"/>
                  <a:pt x="757237" y="501650"/>
                  <a:pt x="990600" y="447675"/>
                </a:cubicBezTo>
                <a:cubicBezTo>
                  <a:pt x="1223963" y="393700"/>
                  <a:pt x="1481138" y="244475"/>
                  <a:pt x="1685925" y="295275"/>
                </a:cubicBezTo>
                <a:cubicBezTo>
                  <a:pt x="1890713" y="346075"/>
                  <a:pt x="2106613" y="606425"/>
                  <a:pt x="2219325" y="752475"/>
                </a:cubicBezTo>
                <a:cubicBezTo>
                  <a:pt x="2332037" y="898525"/>
                  <a:pt x="2336800" y="1101725"/>
                  <a:pt x="2362200" y="1171575"/>
                </a:cubicBezTo>
                <a:cubicBezTo>
                  <a:pt x="2387600" y="1241425"/>
                  <a:pt x="2379662" y="1206500"/>
                  <a:pt x="2371725" y="1171575"/>
                </a:cubicBezTo>
              </a:path>
            </a:pathLst>
          </a:cu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ele attr="{67DF758E-9EAF-46D6-83B5-002CAF5E812C}"/>
                  </a:ext>
                </a:extLst>
              </p:cNvPr>
              <p:cNvSpPr txBox="1"/>
              <p:nvPr/>
            </p:nvSpPr>
            <p:spPr>
              <a:xfrm>
                <a:off x="5553319" y="4581128"/>
                <a:ext cx="6028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19" y="4581128"/>
                <a:ext cx="602857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26263" t="-31373" r="-12121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ele attr="{B2EB136C-99DA-4F53-BC67-EBECE0A825C6}"/>
                  </a:ext>
                </a:extLst>
              </p:cNvPr>
              <p:cNvSpPr txBox="1"/>
              <p:nvPr/>
            </p:nvSpPr>
            <p:spPr>
              <a:xfrm>
                <a:off x="6731095" y="4581128"/>
                <a:ext cx="649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𝑜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95" y="4581128"/>
                <a:ext cx="649217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23364" t="-31373" r="-8411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4" name="流程图: 接点 43"/>
          <p:cNvSpPr/>
          <p:nvPr/>
        </p:nvSpPr>
        <p:spPr>
          <a:xfrm>
            <a:off x="3707904" y="623731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流程图: 接点 44"/>
          <p:cNvSpPr/>
          <p:nvPr/>
        </p:nvSpPr>
        <p:spPr>
          <a:xfrm>
            <a:off x="6444208" y="623731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796136" y="5085184"/>
            <a:ext cx="682058" cy="1133942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20615" y="867773"/>
            <a:ext cx="9108504" cy="126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消息接收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删除无效的消息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2" y="2376506"/>
            <a:ext cx="9047476" cy="3212734"/>
          </a:xfrm>
          <a:prstGeom prst="rect">
            <a:avLst/>
          </a:prstGeom>
        </p:spPr>
      </p:pic>
      <p:sp>
        <p:nvSpPr>
          <p:cNvPr id="9" name="对话气泡: 矩形 8"/>
          <p:cNvSpPr/>
          <p:nvPr/>
        </p:nvSpPr>
        <p:spPr>
          <a:xfrm>
            <a:off x="2987824" y="1810388"/>
            <a:ext cx="5797996" cy="365125"/>
          </a:xfrm>
          <a:prstGeom prst="wedgeRectCallout">
            <a:avLst>
              <a:gd name="adj1" fmla="val -50652"/>
              <a:gd name="adj2" fmla="val 10397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同一条消息从不同路径被剪裁，剩下消息的交集幸存下来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20615" y="867773"/>
            <a:ext cx="9108504" cy="4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消息接收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17" y="878836"/>
            <a:ext cx="6081062" cy="57399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因果序保证算法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Raynal-Schiper-Toueg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Kshemkalyani-Singhai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FF0000"/>
                </a:solidFill>
                <a:ea typeface="仿宋" panose="02010609060101010101" pitchFamily="49" charset="-122"/>
              </a:rPr>
              <a:t>一个最优的算法</a:t>
            </a:r>
            <a:endParaRPr lang="en-US" altLang="zh-CN" kern="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因果序保证算法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Raynal-Schiper-Toueg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Kshemkalyani-Singhai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通信的顺序模型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956173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FIFO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模型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信道运行为一个先进先出的队列模型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非</a:t>
                </a: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FIFO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模型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信道为一个集合，发送者向里面添加消息，接受者在里面移除消息，添加和移除是无序的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因果依赖模型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对任意两个发向同一进程的消息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，假设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𝑆𝑒𝑛𝑑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𝑆𝑒𝑛𝑑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𝑅𝑒𝑐𝑣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𝑅𝑒𝑐𝑣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以上表明，对于发向同一进程的两个消息，如果它们的发送操作是有依赖顺序的，那么接收操作的顺序必须与发送顺序一致，否则可能产生错误的结果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956173"/>
                <a:ext cx="9108504" cy="5785939"/>
              </a:xfrm>
              <a:prstGeom prst="rect">
                <a:avLst/>
              </a:prstGeom>
              <a:blipFill rotWithShape="1">
                <a:blip r:embed="rId2"/>
                <a:stretch>
                  <a:fillRect l="-602" t="-14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因果序应用案例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三副本机制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两个客户端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分别对三副本更新，其中的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的更新在因果上依赖于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的更新，则所有副本都应该先看到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的更新，后看到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如下图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b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中，有的副本先看到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的更新，有的先看到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的更新，不满足因果序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如下图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c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中，所有的副本先看到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的更新，也不满足因果序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 rotWithShape="1">
                <a:blip r:embed="rId2"/>
                <a:stretch>
                  <a:fillRect l="-602" t="-1370" r="-43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22" y="3933056"/>
            <a:ext cx="8780251" cy="25835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因果序保证算法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保证因果序的基本思路</a:t>
            </a:r>
            <a:endParaRPr lang="zh-CN" altLang="en-US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每条消息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携带一个日志，该日志中记录了所有在因果关系上比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更早发送的消息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当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到达目的地时，先将自己缓存起来，检测携带的日志中在因果关系中先于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、且目的地也是本进程的消息是否到达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当所有先于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的消息都已经到达、且已经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Deliver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到进程后，将消息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也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Deliver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到进程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如何记录在因果关系上先于</a:t>
            </a:r>
            <a:r>
              <a:rPr lang="en-US" altLang="zh-CN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M</a:t>
            </a: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的消息</a:t>
            </a:r>
            <a:endParaRPr lang="zh-CN" altLang="en-US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rgbClr val="FF0000"/>
                </a:solidFill>
                <a:ea typeface="仿宋" panose="02010609060101010101" pitchFamily="49" charset="-122"/>
              </a:rPr>
              <a:t>将所有已发送的消息沿着因果路径不断转发就行</a:t>
            </a:r>
            <a:endParaRPr lang="zh-CN" altLang="en-US" b="1" kern="0" dirty="0">
              <a:solidFill>
                <a:srgbClr val="FF0000"/>
              </a:solidFill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835773"/>
            <a:ext cx="4419128" cy="182364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4860032" y="5733256"/>
            <a:ext cx="2160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Raynal-Schiper-Toueg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615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算法流程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𝑆𝑒𝑛𝑑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记录本进程所知的进程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发送到进程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的消息数量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𝐷𝐸𝐿𝐼𝑉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记录由进程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发来的、已经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Deliver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到本进程的消息数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5" y="836712"/>
                <a:ext cx="9108504" cy="5785939"/>
              </a:xfrm>
              <a:prstGeom prst="rect">
                <a:avLst/>
              </a:prstGeom>
              <a:blipFill rotWithShape="1">
                <a:blip r:embed="rId2"/>
                <a:stretch>
                  <a:fillRect l="-535" t="-13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45880"/>
            <a:ext cx="8820472" cy="4423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Raynal-Schiper-Toueg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615" y="867773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该算法要求各信道满足</a:t>
                </a: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FIFO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特性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条件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：当对所有的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𝐷𝐸𝐿𝐼𝑉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时，消息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M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即可被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Deliver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，这样能保证正确吗？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如果所有通道是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FIFO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则能保证正确，非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FIFO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不能保证正确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保证通道的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FIFO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特性很容易，加上时间戳即可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复杂度分析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空间复杂度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，主要用于更新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𝑆𝑒𝑛𝑑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二维数组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5" y="867773"/>
                <a:ext cx="9108504" cy="5785939"/>
              </a:xfrm>
              <a:prstGeom prst="rect">
                <a:avLst/>
              </a:prstGeom>
              <a:blipFill rotWithShape="1">
                <a:blip r:embed="rId2"/>
                <a:stretch>
                  <a:fillRect l="-535" t="-13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>
            <a:off x="1547664" y="3412518"/>
            <a:ext cx="4752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流程图: 接点 7"/>
          <p:cNvSpPr/>
          <p:nvPr/>
        </p:nvSpPr>
        <p:spPr>
          <a:xfrm>
            <a:off x="2606970" y="3332764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>
            <a:off x="3169862" y="3321215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BBC1FD7D-B821-4E02-86E3-034C4C14DE13}"/>
                  </a:ext>
                </a:extLst>
              </p:cNvPr>
              <p:cNvSpPr txBox="1"/>
              <p:nvPr/>
            </p:nvSpPr>
            <p:spPr>
              <a:xfrm>
                <a:off x="1106943" y="4423242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43" y="4423242"/>
                <a:ext cx="32970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222" r="-740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流程图: 接点 12"/>
          <p:cNvSpPr/>
          <p:nvPr/>
        </p:nvSpPr>
        <p:spPr>
          <a:xfrm>
            <a:off x="1979712" y="3340510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547664" y="4607908"/>
            <a:ext cx="4752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流程图: 接点 14"/>
          <p:cNvSpPr/>
          <p:nvPr/>
        </p:nvSpPr>
        <p:spPr>
          <a:xfrm>
            <a:off x="4212188" y="4510442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流程图: 接点 15"/>
          <p:cNvSpPr/>
          <p:nvPr/>
        </p:nvSpPr>
        <p:spPr>
          <a:xfrm>
            <a:off x="5868144" y="4535900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58E26C7A-8136-4441-9E95-7FE9E6DBE2C7}"/>
                  </a:ext>
                </a:extLst>
              </p:cNvPr>
              <p:cNvSpPr txBox="1"/>
              <p:nvPr/>
            </p:nvSpPr>
            <p:spPr>
              <a:xfrm>
                <a:off x="1080389" y="3212976"/>
                <a:ext cx="35471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89" y="3212976"/>
                <a:ext cx="354712" cy="399084"/>
              </a:xfrm>
              <a:prstGeom prst="rect">
                <a:avLst/>
              </a:prstGeom>
              <a:blipFill rotWithShape="1">
                <a:blip r:embed="rId4"/>
                <a:stretch>
                  <a:fillRect l="-20690" r="-1379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" name="流程图: 接点 21"/>
          <p:cNvSpPr/>
          <p:nvPr/>
        </p:nvSpPr>
        <p:spPr>
          <a:xfrm>
            <a:off x="3851920" y="4556991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13" idx="5"/>
            <a:endCxn id="16" idx="1"/>
          </p:cNvCxnSpPr>
          <p:nvPr/>
        </p:nvCxnSpPr>
        <p:spPr>
          <a:xfrm>
            <a:off x="2102637" y="3463435"/>
            <a:ext cx="3786598" cy="1093556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5"/>
          </p:cNvCxnSpPr>
          <p:nvPr/>
        </p:nvCxnSpPr>
        <p:spPr>
          <a:xfrm>
            <a:off x="2729895" y="3455689"/>
            <a:ext cx="1482293" cy="109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22" idx="1"/>
          </p:cNvCxnSpPr>
          <p:nvPr/>
        </p:nvCxnSpPr>
        <p:spPr>
          <a:xfrm>
            <a:off x="3190953" y="3444140"/>
            <a:ext cx="682058" cy="1133942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615" y="867773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800" kern="0" dirty="0" err="1">
                    <a:solidFill>
                      <a:srgbClr val="003366"/>
                    </a:solidFill>
                    <a:latin typeface="Arial"/>
                    <a:ea typeface="宋体"/>
                  </a:rPr>
                  <a:t>Raynal-Schiper-Toueg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算法的缺陷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每个消息需要附加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800" kern="0" dirty="0" err="1">
                    <a:solidFill>
                      <a:srgbClr val="003366"/>
                    </a:solidFill>
                    <a:latin typeface="Arial"/>
                    <a:ea typeface="宋体"/>
                  </a:rPr>
                  <a:t>Kshemkalyani-Singhai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算法的主要思路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每个消息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M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只携带在因果关系上先于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M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发送、但不确定什么时候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Deliver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的历史消息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一旦某个历史消息明确可以投递，则从历史消息日志中删除，从而减少消息发送的量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5" y="867773"/>
                <a:ext cx="9108504" cy="5785939"/>
              </a:xfrm>
              <a:prstGeom prst="rect">
                <a:avLst/>
              </a:prstGeom>
              <a:blipFill rotWithShape="1">
                <a:blip r:embed="rId2"/>
                <a:stretch>
                  <a:fillRect l="-535" t="-1370" r="-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变量定义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本地时钟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本地所知的其他进程的最新时钟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消息日志，该日志随着消息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一起发送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7" y="3122333"/>
            <a:ext cx="8818426" cy="2106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WPS 演示</Application>
  <PresentationFormat>全屏显示(4:3)</PresentationFormat>
  <Paragraphs>180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仿宋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淇</cp:lastModifiedBy>
  <cp:revision>1114</cp:revision>
  <dcterms:created xsi:type="dcterms:W3CDTF">2016-04-18T09:33:00Z</dcterms:created>
  <dcterms:modified xsi:type="dcterms:W3CDTF">2019-07-06T12:41:33Z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