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56" r:id="rId3"/>
    <p:sldId id="420" r:id="rId4"/>
    <p:sldId id="524" r:id="rId6"/>
    <p:sldId id="525" r:id="rId7"/>
    <p:sldId id="526" r:id="rId8"/>
    <p:sldId id="528" r:id="rId9"/>
    <p:sldId id="529" r:id="rId10"/>
    <p:sldId id="527" r:id="rId11"/>
    <p:sldId id="530" r:id="rId12"/>
    <p:sldId id="531" r:id="rId13"/>
    <p:sldId id="532" r:id="rId14"/>
    <p:sldId id="533" r:id="rId15"/>
    <p:sldId id="534" r:id="rId16"/>
    <p:sldId id="535" r:id="rId17"/>
    <p:sldId id="536" r:id="rId18"/>
    <p:sldId id="537" r:id="rId19"/>
    <p:sldId id="538"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8394" autoAdjust="0"/>
  </p:normalViewPr>
  <p:slideViewPr>
    <p:cSldViewPr>
      <p:cViewPr varScale="1">
        <p:scale>
          <a:sx n="101" d="100"/>
          <a:sy n="101" d="100"/>
        </p:scale>
        <p:origin x="160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19F41E9D-3057-429F-A72C-46641107623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3078E79-19C6-4191-81AE-0E25ABA7708C}"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注意：潜在的考试点</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注意：潜在的考试点</a:t>
            </a:r>
            <a:endParaRPr lang="zh-CN" altLang="en-US" dirty="0"/>
          </a:p>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注意：潜在的考试点</a:t>
            </a:r>
            <a:endParaRPr lang="zh-CN" altLang="en-US" dirty="0"/>
          </a:p>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p:spPr>
        <p:txBody>
          <a:bodyPr vert="horz" wrap="square" lIns="91436" tIns="45718" rIns="91436" bIns="4571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1"/>
            <a:ext cx="8229600" cy="4525963"/>
          </a:xfrm>
          <a:prstGeom prst="rect">
            <a:avLst/>
          </a:prstGeom>
          <a:noFill/>
          <a:ln>
            <a:noFill/>
          </a:ln>
        </p:spPr>
        <p:txBody>
          <a:bodyPr vert="horz" wrap="square" lIns="91436" tIns="45718" rIns="91436" bIns="4571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panose="02010600030101010101" pitchFamily="2"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lstStyle>
            <a:lvl1pPr algn="r" eaLnBrk="1" hangingPunct="1">
              <a:defRPr sz="1200">
                <a:solidFill>
                  <a:srgbClr val="898989"/>
                </a:solidFill>
              </a:defRPr>
            </a:lvl1pPr>
          </a:lstStyle>
          <a:p>
            <a:pPr>
              <a:defRPr/>
            </a:pPr>
            <a:fld id="{EB08D79A-444D-4C36-A6F5-FB17350375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mailto:Zhiguang.chen@nscc-gz.cn"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4.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陈志广</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18"/>
          <p:cNvSpPr txBox="1">
            <a:spLocks noChangeArrowheads="1"/>
          </p:cNvSpPr>
          <p:nvPr/>
        </p:nvSpPr>
        <p:spPr bwMode="auto">
          <a:xfrm>
            <a:off x="2266950" y="6608389"/>
            <a:ext cx="4679950" cy="276995"/>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www.nscc-gz.cn</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4"/>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p:cNvSpPr txBox="1">
            <a:spLocks noChangeArrowheads="1"/>
          </p:cNvSpPr>
          <p:nvPr/>
        </p:nvSpPr>
        <p:spPr bwMode="auto">
          <a:xfrm>
            <a:off x="1187624" y="2778873"/>
            <a:ext cx="6768752" cy="646327"/>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14</a:t>
            </a:r>
            <a:r>
              <a:rPr lang="zh-CN" altLang="en-US" sz="3600" b="1" dirty="0">
                <a:solidFill>
                  <a:srgbClr val="0070C0"/>
                </a:solidFill>
                <a:latin typeface="微软雅黑" panose="020B0503020204020204" pitchFamily="34" charset="-122"/>
                <a:ea typeface="微软雅黑" panose="020B0503020204020204" pitchFamily="34" charset="-122"/>
              </a:rPr>
              <a:t>讲：分布式互斥算法</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0" y="836712"/>
            <a:ext cx="9144000" cy="578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endParaRPr lang="en-US" altLang="zh-CN" kern="0" dirty="0">
              <a:solidFill>
                <a:srgbClr val="003366"/>
              </a:solidFill>
              <a:ea typeface="仿宋" panose="02010609060101010101" pitchFamily="49" charset="-122"/>
            </a:endParaRPr>
          </a:p>
        </p:txBody>
      </p:sp>
      <p:pic>
        <p:nvPicPr>
          <p:cNvPr id="3" name="图片 2"/>
          <p:cNvPicPr>
            <a:picLocks noChangeAspect="1"/>
          </p:cNvPicPr>
          <p:nvPr/>
        </p:nvPicPr>
        <p:blipFill>
          <a:blip r:embed="rId2"/>
          <a:stretch>
            <a:fillRect/>
          </a:stretch>
        </p:blipFill>
        <p:spPr>
          <a:xfrm>
            <a:off x="107504" y="1115685"/>
            <a:ext cx="8742076" cy="5481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14:m>
                  <m:oMath xmlns:m="http://schemas.openxmlformats.org/officeDocument/2006/math">
                    <m:r>
                      <a:rPr lang="en-US" altLang="zh-CN" sz="2800" b="0" i="1" kern="0" smtClean="0">
                        <a:solidFill>
                          <a:srgbClr val="003366"/>
                        </a:solidFill>
                        <a:latin typeface="Cambria Math" panose="02040503050406030204" pitchFamily="18" charset="0"/>
                        <a:ea typeface="宋体"/>
                      </a:rPr>
                      <m:t>𝑅𝐸𝑄𝑈𝐸𝑆𝑇</m:t>
                    </m:r>
                  </m:oMath>
                </a14:m>
                <a:r>
                  <a:rPr lang="zh-CN" altLang="en-US" sz="2800" kern="0" dirty="0">
                    <a:solidFill>
                      <a:srgbClr val="003366"/>
                    </a:solidFill>
                    <a:latin typeface="Arial"/>
                    <a:ea typeface="宋体"/>
                  </a:rPr>
                  <a:t>消息处理</a:t>
                </a:r>
                <a:endParaRPr lang="en-US" altLang="zh-CN" sz="2800" kern="0" dirty="0">
                  <a:solidFill>
                    <a:srgbClr val="003366"/>
                  </a:solidFill>
                  <a:latin typeface="Arial"/>
                  <a:ea typeface="宋体"/>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t="-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stretch>
            <a:fillRect/>
          </a:stretch>
        </p:blipFill>
        <p:spPr>
          <a:xfrm>
            <a:off x="539552" y="1326588"/>
            <a:ext cx="7880342" cy="5342772"/>
          </a:xfrm>
          <a:prstGeom prst="rect">
            <a:avLst/>
          </a:prstGeom>
        </p:spPr>
      </p:pic>
      <p:sp>
        <p:nvSpPr>
          <p:cNvPr id="8" name="对话气泡: 矩形 7"/>
          <p:cNvSpPr/>
          <p:nvPr/>
        </p:nvSpPr>
        <p:spPr>
          <a:xfrm>
            <a:off x="2736673" y="1916832"/>
            <a:ext cx="1800200" cy="365125"/>
          </a:xfrm>
          <a:prstGeom prst="wedgeRectCallout">
            <a:avLst>
              <a:gd name="adj1" fmla="val -70608"/>
              <a:gd name="adj2" fmla="val -2646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更新自己的时钟</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9" name="对话气泡: 矩形 8"/>
          <p:cNvSpPr/>
          <p:nvPr/>
        </p:nvSpPr>
        <p:spPr>
          <a:xfrm>
            <a:off x="3491880" y="2589270"/>
            <a:ext cx="4752528" cy="365125"/>
          </a:xfrm>
          <a:prstGeom prst="wedgeRectCallout">
            <a:avLst>
              <a:gd name="adj1" fmla="val -41278"/>
              <a:gd name="adj2" fmla="val 122233"/>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自己的优先级更高，将对方加入通知进程集合</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10" name="对话气泡: 矩形 9"/>
          <p:cNvSpPr/>
          <p:nvPr/>
        </p:nvSpPr>
        <p:spPr>
          <a:xfrm>
            <a:off x="3851920" y="4792067"/>
            <a:ext cx="4752528" cy="365125"/>
          </a:xfrm>
          <a:prstGeom prst="wedgeRectCallout">
            <a:avLst>
              <a:gd name="adj1" fmla="val -55424"/>
              <a:gd name="adj2" fmla="val -1081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自己的优先级更低，将对方加入请求进程集合</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14:m>
                  <m:oMath xmlns:m="http://schemas.openxmlformats.org/officeDocument/2006/math">
                    <m:r>
                      <a:rPr lang="en-US" altLang="zh-CN" sz="2800" b="0" i="1" kern="0" smtClean="0">
                        <a:solidFill>
                          <a:srgbClr val="003366"/>
                        </a:solidFill>
                        <a:latin typeface="Cambria Math" panose="02040503050406030204" pitchFamily="18" charset="0"/>
                        <a:ea typeface="宋体"/>
                      </a:rPr>
                      <m:t>𝑅𝐸𝑄𝑈𝐸𝑆𝑇</m:t>
                    </m:r>
                  </m:oMath>
                </a14:m>
                <a:r>
                  <a:rPr lang="zh-CN" altLang="en-US" sz="2800" kern="0" dirty="0">
                    <a:solidFill>
                      <a:srgbClr val="003366"/>
                    </a:solidFill>
                    <a:latin typeface="Arial"/>
                    <a:ea typeface="宋体"/>
                  </a:rPr>
                  <a:t>消息处理</a:t>
                </a:r>
                <a:endParaRPr lang="en-US" altLang="zh-CN" sz="2800" kern="0" dirty="0">
                  <a:solidFill>
                    <a:srgbClr val="003366"/>
                  </a:solidFill>
                  <a:latin typeface="Arial"/>
                  <a:ea typeface="宋体"/>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t="-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760324" y="2528100"/>
            <a:ext cx="7329601" cy="1801800"/>
          </a:xfrm>
          <a:prstGeom prst="rect">
            <a:avLst/>
          </a:prstGeom>
        </p:spPr>
      </p:pic>
      <p:sp>
        <p:nvSpPr>
          <p:cNvPr id="7" name="对话气泡: 矩形 6"/>
          <p:cNvSpPr/>
          <p:nvPr/>
        </p:nvSpPr>
        <p:spPr>
          <a:xfrm>
            <a:off x="2843808" y="1912386"/>
            <a:ext cx="5400600" cy="365125"/>
          </a:xfrm>
          <a:prstGeom prst="wedgeRectCallout">
            <a:avLst>
              <a:gd name="adj1" fmla="val -41278"/>
              <a:gd name="adj2" fmla="val 122233"/>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自己正在执行临界区，将对方加入通知进程集合</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
        <p:nvSpPr>
          <p:cNvPr id="8" name="对话气泡: 矩形 7"/>
          <p:cNvSpPr/>
          <p:nvPr/>
        </p:nvSpPr>
        <p:spPr>
          <a:xfrm>
            <a:off x="2048860" y="4215364"/>
            <a:ext cx="6195548" cy="700090"/>
          </a:xfrm>
          <a:prstGeom prst="wedgeRectCallout">
            <a:avLst>
              <a:gd name="adj1" fmla="val -47837"/>
              <a:gd name="adj2" fmla="val -79784"/>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自己没有请求、也没有执行，将对方加入请求进程集合，自己下一步请求时，需要向对方发送请求</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14:m>
                  <m:oMath xmlns:m="http://schemas.openxmlformats.org/officeDocument/2006/math">
                    <m:r>
                      <a:rPr lang="en-US" altLang="zh-CN" sz="2800" b="0" i="1" kern="0" smtClean="0">
                        <a:solidFill>
                          <a:srgbClr val="003366"/>
                        </a:solidFill>
                        <a:latin typeface="Cambria Math" panose="02040503050406030204" pitchFamily="18" charset="0"/>
                        <a:ea typeface="宋体"/>
                      </a:rPr>
                      <m:t>𝑅𝐸𝑃𝐿𝑌</m:t>
                    </m:r>
                  </m:oMath>
                </a14:m>
                <a:r>
                  <a:rPr lang="zh-CN" altLang="en-US" sz="2800" kern="0" dirty="0">
                    <a:solidFill>
                      <a:srgbClr val="003366"/>
                    </a:solidFill>
                    <a:latin typeface="Arial"/>
                    <a:ea typeface="宋体"/>
                  </a:rPr>
                  <a:t>消息处理</a:t>
                </a:r>
                <a:endParaRPr lang="en-US" altLang="zh-CN" sz="2800" kern="0" dirty="0">
                  <a:solidFill>
                    <a:srgbClr val="003366"/>
                  </a:solidFill>
                  <a:latin typeface="Arial"/>
                  <a:ea typeface="宋体"/>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t="-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683568" y="2420888"/>
            <a:ext cx="6718801" cy="1839933"/>
          </a:xfrm>
          <a:prstGeom prst="rect">
            <a:avLst/>
          </a:prstGeom>
        </p:spPr>
      </p:pic>
      <p:sp>
        <p:nvSpPr>
          <p:cNvPr id="7" name="对话气泡: 矩形 6"/>
          <p:cNvSpPr/>
          <p:nvPr/>
        </p:nvSpPr>
        <p:spPr>
          <a:xfrm>
            <a:off x="2872585" y="4260821"/>
            <a:ext cx="5400600" cy="365125"/>
          </a:xfrm>
          <a:prstGeom prst="wedgeRectCallout">
            <a:avLst>
              <a:gd name="adj1" fmla="val -56093"/>
              <a:gd name="adj2" fmla="val -14907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收到一个返回消息，将对方从请求几个中删除</a:t>
            </a:r>
            <a:endParaRPr lang="zh-CN" altLang="en-US" dirty="0">
              <a:solidFill>
                <a:schemeClr val="accent5">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正确性分析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真的能实现互斥吗</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对于任意的两个</a:t>
                </a: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，要么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smtClean="0">
                        <a:solidFill>
                          <a:srgbClr val="003366"/>
                        </a:solidFill>
                        <a:latin typeface="Cambria Math" panose="02040503050406030204" pitchFamily="18" charset="0"/>
                        <a:ea typeface="Cambria Math" panose="02040503050406030204" pitchFamily="18" charset="0"/>
                      </a:rPr>
                      <m:t>∈</m:t>
                    </m:r>
                    <m:sSub>
                      <m:sSubPr>
                        <m:ctrlPr>
                          <a:rPr lang="en-US" altLang="zh-CN"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𝑅</m:t>
                        </m:r>
                      </m:e>
                      <m:sub>
                        <m:r>
                          <a:rPr lang="en-US" altLang="zh-CN" b="0" i="1" kern="0" smtClean="0">
                            <a:solidFill>
                              <a:srgbClr val="003366"/>
                            </a:solidFill>
                            <a:latin typeface="Cambria Math" panose="02040503050406030204" pitchFamily="18" charset="0"/>
                            <a:ea typeface="Cambria Math" panose="02040503050406030204" pitchFamily="18" charset="0"/>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，要么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r>
                      <a:rPr lang="en-US" altLang="zh-CN" i="1" kern="0" smtClean="0">
                        <a:solidFill>
                          <a:srgbClr val="003366"/>
                        </a:solidFill>
                        <a:latin typeface="Cambria Math" panose="02040503050406030204" pitchFamily="18" charset="0"/>
                        <a:ea typeface="Cambria Math" panose="02040503050406030204" pitchFamily="18" charset="0"/>
                      </a:rPr>
                      <m:t>∈</m:t>
                    </m:r>
                    <m:sSub>
                      <m:sSubPr>
                        <m:ctrlPr>
                          <a:rPr lang="en-US" altLang="zh-CN"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𝑅</m:t>
                        </m:r>
                      </m:e>
                      <m:sub>
                        <m:r>
                          <a:rPr lang="en-US" altLang="zh-CN" b="0" i="1" kern="0" smtClean="0">
                            <a:solidFill>
                              <a:srgbClr val="003366"/>
                            </a:solidFill>
                            <a:latin typeface="Cambria Math" panose="02040503050406030204" pitchFamily="18" charset="0"/>
                            <a:ea typeface="Cambria Math" panose="02040503050406030204" pitchFamily="18" charset="0"/>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，两个进程同时申请临界区时，必定会出现一个进程请求另一个，因此实现互斥</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初始时，集合</a:t>
                </a:r>
                <a14:m>
                  <m:oMath xmlns:m="http://schemas.openxmlformats.org/officeDocument/2006/math">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𝑅</m:t>
                        </m:r>
                      </m:e>
                      <m:sub>
                        <m:r>
                          <a:rPr lang="en-US" altLang="zh-CN" i="1" kern="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只包含进程号小于</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的进程</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程序执行过程中，集合</a:t>
                </a:r>
                <a14:m>
                  <m:oMath xmlns:m="http://schemas.openxmlformats.org/officeDocument/2006/math">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𝑅</m:t>
                        </m:r>
                      </m:e>
                      <m:sub>
                        <m:r>
                          <a:rPr lang="en-US" altLang="zh-CN" i="1" kern="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会动态调整，但也遵循“要么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𝑅</m:t>
                        </m:r>
                      </m:e>
                      <m:sub>
                        <m:r>
                          <a:rPr lang="en-US" altLang="zh-CN" i="1" kern="0">
                            <a:solidFill>
                              <a:srgbClr val="003366"/>
                            </a:solidFill>
                            <a:latin typeface="Cambria Math" panose="02040503050406030204" pitchFamily="18" charset="0"/>
                            <a:ea typeface="Cambria Math" panose="02040503050406030204" pitchFamily="18" charset="0"/>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，要么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𝑅</m:t>
                        </m:r>
                      </m:e>
                      <m:sub>
                        <m:r>
                          <a:rPr lang="en-US" altLang="zh-CN" i="1" kern="0">
                            <a:solidFill>
                              <a:srgbClr val="003366"/>
                            </a:solidFill>
                            <a:latin typeface="Cambria Math" panose="02040503050406030204" pitchFamily="18" charset="0"/>
                            <a:ea typeface="Cambria Math" panose="02040503050406030204" pitchFamily="18" charset="0"/>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”的规则</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会出现锁死吗</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每个请求都分配一个时间戳，该时间戳是可全排序的，根据该时间戳确定优先级</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每个请求只能被更高优先级的请求阻塞，因此不会出现等待环路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复杂度分析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低负载环境：在同一时刻，系统中只有一个进程申请临界区</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每个请求仅向其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kern="0">
                            <a:solidFill>
                              <a:srgbClr val="003366"/>
                            </a:solidFill>
                            <a:latin typeface="Cambria Math" panose="02040503050406030204" pitchFamily="18" charset="0"/>
                            <a:ea typeface="仿宋" panose="02010609060101010101" pitchFamily="49" charset="-122"/>
                          </a:rPr>
                          <m:t>𝑅</m:t>
                        </m:r>
                      </m:e>
                      <m:sub>
                        <m:r>
                          <a:rPr lang="en-US" altLang="zh-CN"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集合中的进程发送请求消息，其中，进程</a:t>
                </a:r>
                <a:r>
                  <a:rPr lang="en-US" altLang="zh-CN" kern="0" dirty="0">
                    <a:solidFill>
                      <a:srgbClr val="003366"/>
                    </a:solidFill>
                    <a:latin typeface="仿宋" panose="02010609060101010101" pitchFamily="49" charset="-122"/>
                    <a:ea typeface="仿宋" panose="02010609060101010101" pitchFamily="49" charset="-122"/>
                  </a:rPr>
                  <a:t>1</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2</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3</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4</a:t>
                </a:r>
                <a:r>
                  <a:rPr lang="zh-CN" altLang="en-US"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𝑛</m:t>
                    </m:r>
                  </m:oMath>
                </a14:m>
                <a:r>
                  <a:rPr lang="zh-CN" altLang="en-US" kern="0" dirty="0">
                    <a:solidFill>
                      <a:srgbClr val="003366"/>
                    </a:solidFill>
                    <a:latin typeface="仿宋" panose="02010609060101010101" pitchFamily="49" charset="-122"/>
                    <a:ea typeface="仿宋" panose="02010609060101010101" pitchFamily="49" charset="-122"/>
                  </a:rPr>
                  <a:t>对应的</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kern="0">
                            <a:solidFill>
                              <a:srgbClr val="003366"/>
                            </a:solidFill>
                            <a:latin typeface="Cambria Math" panose="02040503050406030204" pitchFamily="18" charset="0"/>
                            <a:ea typeface="仿宋" panose="02010609060101010101" pitchFamily="49" charset="-122"/>
                          </a:rPr>
                          <m:t>𝑅</m:t>
                        </m:r>
                      </m:e>
                      <m:sub>
                        <m:r>
                          <a:rPr lang="en-US" altLang="zh-CN"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集合中的进程数分别为</a:t>
                </a:r>
                <a:r>
                  <a:rPr lang="en-US" altLang="zh-CN" kern="0" dirty="0">
                    <a:solidFill>
                      <a:srgbClr val="003366"/>
                    </a:solidFill>
                    <a:latin typeface="仿宋" panose="02010609060101010101" pitchFamily="49" charset="-122"/>
                    <a:ea typeface="仿宋" panose="02010609060101010101" pitchFamily="49" charset="-122"/>
                  </a:rPr>
                  <a:t>0</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1</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2</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3</a:t>
                </a:r>
                <a:r>
                  <a:rPr lang="zh-CN" altLang="en-US"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ea typeface="仿宋" panose="02010609060101010101" pitchFamily="49" charset="-122"/>
                  </a:rPr>
                  <a:t> </a:t>
                </a: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𝑛</m:t>
                    </m:r>
                    <m:r>
                      <a:rPr lang="en-US" altLang="zh-CN" i="1" kern="0" dirty="0" smtClea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latin typeface="仿宋" panose="02010609060101010101" pitchFamily="49" charset="-122"/>
                    <a:ea typeface="仿宋" panose="02010609060101010101" pitchFamily="49" charset="-122"/>
                  </a:rPr>
                  <a:t>，平均每次请求临界区需要的</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消息数为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(0+1+⋯+(</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m:t>
                    </m:r>
                    <m:r>
                      <a:rPr lang="en-US" altLang="zh-CN" b="0" i="1" kern="0" smtClean="0">
                        <a:solidFill>
                          <a:srgbClr val="003366"/>
                        </a:solidFill>
                        <a:latin typeface="Cambria Math" panose="02040503050406030204" pitchFamily="18" charset="0"/>
                        <a:ea typeface="仿宋" panose="02010609060101010101" pitchFamily="49" charset="-122"/>
                      </a:rPr>
                      <m:t>𝑛</m:t>
                    </m:r>
                  </m:oMath>
                </a14:m>
                <a:r>
                  <a:rPr lang="zh-CN" altLang="en-US" kern="0" dirty="0">
                    <a:solidFill>
                      <a:srgbClr val="003366"/>
                    </a:solidFill>
                    <a:latin typeface="仿宋" panose="02010609060101010101" pitchFamily="49" charset="-122"/>
                    <a:ea typeface="仿宋" panose="02010609060101010101" pitchFamily="49" charset="-122"/>
                  </a:rPr>
                  <a:t>，每个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消息对应一个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m:t>
                    </m:r>
                    <m:r>
                      <a:rPr lang="en-US" altLang="zh-CN" b="0" i="1" kern="0" smtClean="0">
                        <a:solidFill>
                          <a:srgbClr val="003366"/>
                        </a:solidFill>
                        <a:latin typeface="Cambria Math" panose="02040503050406030204" pitchFamily="18" charset="0"/>
                        <a:ea typeface="仿宋" panose="02010609060101010101" pitchFamily="49" charset="-122"/>
                      </a:rPr>
                      <m:t>𝑃𝐿𝑌</m:t>
                    </m:r>
                  </m:oMath>
                </a14:m>
                <a:r>
                  <a:rPr lang="zh-CN" altLang="en-US" kern="0" dirty="0">
                    <a:solidFill>
                      <a:srgbClr val="003366"/>
                    </a:solidFill>
                    <a:latin typeface="仿宋" panose="02010609060101010101" pitchFamily="49" charset="-122"/>
                    <a:ea typeface="仿宋" panose="02010609060101010101" pitchFamily="49" charset="-122"/>
                  </a:rPr>
                  <a:t>消息，总消息数为</a:t>
                </a:r>
                <a14:m>
                  <m:oMath xmlns:m="http://schemas.openxmlformats.org/officeDocument/2006/math">
                    <m:d>
                      <m:dPr>
                        <m:ctrlPr>
                          <a:rPr lang="en-US" altLang="zh-CN" b="0" i="1" kern="0" smtClean="0">
                            <a:solidFill>
                              <a:srgbClr val="003366"/>
                            </a:solidFill>
                            <a:latin typeface="Cambria Math" panose="02040503050406030204" pitchFamily="18" charset="0"/>
                            <a:ea typeface="仿宋" panose="02010609060101010101" pitchFamily="49" charset="-122"/>
                          </a:rPr>
                        </m:ctrlPr>
                      </m:dPr>
                      <m:e>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m:t>
                        </m:r>
                      </m:e>
                    </m:d>
                  </m:oMath>
                </a14:m>
                <a:endParaRPr lang="en-US" altLang="zh-CN" b="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高负载环境：所有进程一直有一个等待的请求</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每个进程在等待它的</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latin typeface="仿宋" panose="02010609060101010101" pitchFamily="49" charset="-122"/>
                    <a:ea typeface="仿宋" panose="02010609060101010101" pitchFamily="49" charset="-122"/>
                  </a:rPr>
                  <a:t>消息时会收到平均</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−1)/2</m:t>
                    </m:r>
                  </m:oMath>
                </a14:m>
                <a:r>
                  <a:rPr lang="zh-CN" altLang="en-US" kern="0" dirty="0">
                    <a:solidFill>
                      <a:srgbClr val="003366"/>
                    </a:solidFill>
                    <a:latin typeface="仿宋" panose="02010609060101010101" pitchFamily="49" charset="-122"/>
                    <a:ea typeface="仿宋" panose="02010609060101010101" pitchFamily="49" charset="-122"/>
                  </a:rPr>
                  <a:t>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因为一个正在等待进入临界区的进程只向比它优先级更高的进程发送</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消息，所以在等待过程中平均会发送</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𝑛</m:t>
                    </m:r>
                    <m:r>
                      <a:rPr lang="en-US" altLang="zh-CN" i="1" kern="0">
                        <a:solidFill>
                          <a:srgbClr val="003366"/>
                        </a:solidFill>
                        <a:latin typeface="Cambria Math" panose="02040503050406030204" pitchFamily="18" charset="0"/>
                        <a:ea typeface="仿宋" panose="02010609060101010101" pitchFamily="49" charset="-122"/>
                      </a:rPr>
                      <m:t>−1)/4</m:t>
                    </m:r>
                  </m:oMath>
                </a14:m>
                <a:r>
                  <a:rPr lang="zh-CN" altLang="en-US" kern="0" dirty="0">
                    <a:solidFill>
                      <a:srgbClr val="003366"/>
                    </a:solidFill>
                    <a:latin typeface="仿宋" panose="02010609060101010101" pitchFamily="49" charset="-122"/>
                    <a:ea typeface="仿宋" panose="02010609060101010101" pitchFamily="49" charset="-122"/>
                  </a:rPr>
                  <a:t>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每个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消息对应一个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latin typeface="仿宋" panose="02010609060101010101" pitchFamily="49" charset="-122"/>
                    <a:ea typeface="仿宋" panose="02010609060101010101" pitchFamily="49" charset="-122"/>
                  </a:rPr>
                  <a:t>消息，因此共有</a:t>
                </a:r>
                <a14:m>
                  <m:oMath xmlns:m="http://schemas.openxmlformats.org/officeDocument/2006/math">
                    <m:r>
                      <a:rPr lang="en-US" altLang="zh-CN" b="0" i="0" kern="0" smtClean="0">
                        <a:solidFill>
                          <a:srgbClr val="003366"/>
                        </a:solidFill>
                        <a:latin typeface="Cambria Math" panose="02040503050406030204" pitchFamily="18" charset="0"/>
                        <a:ea typeface="仿宋" panose="02010609060101010101" pitchFamily="49" charset="-122"/>
                      </a:rPr>
                      <m:t>3</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𝑛</m:t>
                    </m:r>
                    <m:r>
                      <a:rPr lang="en-US" altLang="zh-CN" i="1" kern="0">
                        <a:solidFill>
                          <a:srgbClr val="003366"/>
                        </a:solidFill>
                        <a:latin typeface="Cambria Math" panose="02040503050406030204" pitchFamily="18" charset="0"/>
                        <a:ea typeface="仿宋" panose="02010609060101010101" pitchFamily="49" charset="-122"/>
                      </a:rPr>
                      <m:t>−1)/4</m:t>
                    </m:r>
                  </m:oMath>
                </a14:m>
                <a:r>
                  <a:rPr lang="zh-CN" altLang="en-US" kern="0" dirty="0">
                    <a:solidFill>
                      <a:srgbClr val="003366"/>
                    </a:solidFill>
                    <a:latin typeface="仿宋" panose="02010609060101010101" pitchFamily="49" charset="-122"/>
                    <a:ea typeface="仿宋" panose="02010609060101010101" pitchFamily="49" charset="-122"/>
                  </a:rPr>
                  <a:t>个</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latin typeface="仿宋" panose="02010609060101010101" pitchFamily="49" charset="-122"/>
                    <a:ea typeface="仿宋" panose="02010609060101010101" pitchFamily="49" charset="-122"/>
                  </a:rPr>
                  <a:t>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latin typeface="仿宋" panose="02010609060101010101" pitchFamily="49" charset="-122"/>
                    <a:ea typeface="仿宋" panose="02010609060101010101" pitchFamily="49" charset="-122"/>
                  </a:rPr>
                  <a:t>消息和</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latin typeface="仿宋" panose="02010609060101010101" pitchFamily="49" charset="-122"/>
                    <a:ea typeface="仿宋" panose="02010609060101010101" pitchFamily="49" charset="-122"/>
                  </a:rPr>
                  <a:t>消息的总数为</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3</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𝑛</m:t>
                    </m:r>
                    <m:r>
                      <a:rPr lang="en-US" altLang="zh-CN" i="1" kern="0">
                        <a:solidFill>
                          <a:srgbClr val="003366"/>
                        </a:solidFill>
                        <a:latin typeface="Cambria Math" panose="02040503050406030204" pitchFamily="18" charset="0"/>
                        <a:ea typeface="仿宋" panose="02010609060101010101" pitchFamily="49" charset="-122"/>
                      </a:rPr>
                      <m:t>−1)/2</m:t>
                    </m:r>
                  </m:oMath>
                </a14:m>
                <a:r>
                  <a:rPr lang="zh-CN" altLang="en-US" kern="0" dirty="0">
                    <a:solidFill>
                      <a:srgbClr val="003366"/>
                    </a:solidFill>
                    <a:latin typeface="仿宋" panose="02010609060101010101" pitchFamily="49" charset="-122"/>
                    <a:ea typeface="仿宋" panose="02010609060101010101" pitchFamily="49" charset="-122"/>
                  </a:rPr>
                  <a:t>个</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3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算法优化的本质</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用两个集合</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m:t>
                    </m:r>
                  </m:oMath>
                </a14:m>
                <a:r>
                  <a:rPr lang="zh-CN" altLang="en-US" kern="0" dirty="0">
                    <a:solidFill>
                      <a:srgbClr val="003366"/>
                    </a:solidFill>
                    <a:ea typeface="仿宋" panose="02010609060101010101" pitchFamily="49" charset="-122"/>
                  </a:rPr>
                  <a:t>和</a:t>
                </a:r>
                <a14:m>
                  <m:oMath xmlns:m="http://schemas.openxmlformats.org/officeDocument/2006/math">
                    <m:r>
                      <a:rPr lang="en-US" altLang="zh-CN" b="0" i="1" kern="0" dirty="0" smtClean="0">
                        <a:solidFill>
                          <a:srgbClr val="003366"/>
                        </a:solidFill>
                        <a:latin typeface="Cambria Math" panose="02040503050406030204" pitchFamily="18" charset="0"/>
                        <a:ea typeface="仿宋" panose="02010609060101010101" pitchFamily="49" charset="-122"/>
                      </a:rPr>
                      <m:t>𝐼</m:t>
                    </m:r>
                  </m:oMath>
                </a14:m>
                <a:r>
                  <a:rPr lang="zh-CN" altLang="en-US" kern="0" dirty="0">
                    <a:solidFill>
                      <a:srgbClr val="003366"/>
                    </a:solidFill>
                    <a:ea typeface="仿宋" panose="02010609060101010101" pitchFamily="49" charset="-122"/>
                  </a:rPr>
                  <a:t>记录自己依赖的进程集合和被依赖的进程集合</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传统算法是无状态的，本算法是有状态的</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动态调整集合</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m:t>
                    </m:r>
                  </m:oMath>
                </a14:m>
                <a:r>
                  <a:rPr lang="zh-CN" altLang="en-US" kern="0" dirty="0">
                    <a:solidFill>
                      <a:srgbClr val="003366"/>
                    </a:solidFill>
                    <a:ea typeface="仿宋" panose="02010609060101010101" pitchFamily="49" charset="-122"/>
                  </a:rPr>
                  <a:t>和</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𝐼</m:t>
                    </m:r>
                  </m:oMath>
                </a14:m>
                <a:r>
                  <a:rPr lang="zh-CN" altLang="en-US" kern="0" dirty="0">
                    <a:solidFill>
                      <a:srgbClr val="003366"/>
                    </a:solidFill>
                    <a:ea typeface="仿宋" panose="02010609060101010101" pitchFamily="49" charset="-122"/>
                  </a:rPr>
                  <a:t>中的进程，尽可能减少消息通信</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如果一个进程频繁请求临界区，它很容易成为别人</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𝑅</m:t>
                    </m:r>
                  </m:oMath>
                </a14:m>
                <a:r>
                  <a:rPr lang="zh-CN" altLang="en-US" kern="0" dirty="0">
                    <a:solidFill>
                      <a:srgbClr val="003366"/>
                    </a:solidFill>
                    <a:latin typeface="仿宋" panose="02010609060101010101" pitchFamily="49" charset="-122"/>
                    <a:ea typeface="仿宋" panose="02010609060101010101" pitchFamily="49" charset="-122"/>
                  </a:rPr>
                  <a:t>集合中的进程，反之，自己</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𝑅</m:t>
                    </m:r>
                  </m:oMath>
                </a14:m>
                <a:r>
                  <a:rPr lang="zh-CN" altLang="en-US" kern="0" dirty="0">
                    <a:solidFill>
                      <a:srgbClr val="003366"/>
                    </a:solidFill>
                    <a:latin typeface="仿宋" panose="02010609060101010101" pitchFamily="49" charset="-122"/>
                    <a:ea typeface="仿宋" panose="02010609060101010101" pitchFamily="49" charset="-122"/>
                  </a:rPr>
                  <a:t>集合中的进程较少，它在请求进入临界区时只需征求少数进程的意见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en-US" altLang="zh-CN" kern="0" dirty="0">
                    <a:solidFill>
                      <a:srgbClr val="003366"/>
                    </a:solidFill>
                    <a:latin typeface="仿宋" panose="02010609060101010101" pitchFamily="49" charset="-122"/>
                    <a:ea typeface="仿宋" panose="02010609060101010101" pitchFamily="49" charset="-122"/>
                  </a:rPr>
                  <a:t>Amdahl’s law</a:t>
                </a:r>
                <a:r>
                  <a:rPr lang="zh-CN" altLang="en-US" kern="0" dirty="0">
                    <a:solidFill>
                      <a:srgbClr val="003366"/>
                    </a:solidFill>
                    <a:latin typeface="仿宋" panose="02010609060101010101" pitchFamily="49" charset="-122"/>
                    <a:ea typeface="仿宋" panose="02010609060101010101" pitchFamily="49" charset="-122"/>
                  </a:rPr>
                  <a:t>：加速经常发生的事件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自适应性的体现</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集合</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m:t>
                    </m:r>
                  </m:oMath>
                </a14:m>
                <a:r>
                  <a:rPr lang="zh-CN" altLang="en-US" kern="0" dirty="0">
                    <a:solidFill>
                      <a:srgbClr val="003366"/>
                    </a:solidFill>
                    <a:ea typeface="仿宋" panose="02010609060101010101" pitchFamily="49" charset="-122"/>
                  </a:rPr>
                  <a:t>和</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𝐼</m:t>
                    </m:r>
                  </m:oMath>
                </a14:m>
                <a:r>
                  <a:rPr lang="zh-CN" altLang="en-US" kern="0" dirty="0">
                    <a:solidFill>
                      <a:srgbClr val="003366"/>
                    </a:solidFill>
                    <a:ea typeface="仿宋" panose="02010609060101010101" pitchFamily="49" charset="-122"/>
                  </a:rPr>
                  <a:t>的动态调整</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4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en-US" altLang="zh-CN" kern="0" dirty="0" err="1">
                <a:solidFill>
                  <a:srgbClr val="FF0000"/>
                </a:solidFill>
                <a:latin typeface="仿宋" panose="02010609060101010101" pitchFamily="49" charset="-122"/>
                <a:ea typeface="仿宋" panose="02010609060101010101" pitchFamily="49" charset="-122"/>
              </a:rPr>
              <a:t>Lamport</a:t>
            </a:r>
            <a:r>
              <a:rPr lang="zh-CN" altLang="en-US" kern="0" dirty="0">
                <a:solidFill>
                  <a:srgbClr val="FF0000"/>
                </a:solidFill>
                <a:latin typeface="仿宋" panose="02010609060101010101" pitchFamily="49" charset="-122"/>
                <a:ea typeface="仿宋" panose="02010609060101010101" pitchFamily="49" charset="-122"/>
              </a:rPr>
              <a:t>分布式互斥算法</a:t>
            </a:r>
            <a:endParaRPr lang="zh-CN" altLang="en-US"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err="1">
                <a:solidFill>
                  <a:srgbClr val="FF0000"/>
                </a:solidFill>
                <a:latin typeface="仿宋" panose="02010609060101010101" pitchFamily="49" charset="-122"/>
                <a:ea typeface="仿宋" panose="02010609060101010101" pitchFamily="49" charset="-122"/>
              </a:rPr>
              <a:t>Ricart-Agrawala</a:t>
            </a:r>
            <a:r>
              <a:rPr lang="zh-CN" altLang="en-US" kern="0" dirty="0">
                <a:solidFill>
                  <a:srgbClr val="FF0000"/>
                </a:solidFill>
                <a:latin typeface="仿宋" panose="02010609060101010101" pitchFamily="49" charset="-122"/>
                <a:ea typeface="仿宋" panose="02010609060101010101" pitchFamily="49" charset="-122"/>
              </a:rPr>
              <a:t>分布式互斥算法</a:t>
            </a:r>
            <a:endParaRPr lang="zh-CN" altLang="en-US"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FF0000"/>
                </a:solidFill>
                <a:latin typeface="仿宋" panose="02010609060101010101" pitchFamily="49" charset="-122"/>
                <a:ea typeface="仿宋" panose="02010609060101010101" pitchFamily="49" charset="-122"/>
              </a:rPr>
              <a:t>Singhal</a:t>
            </a:r>
            <a:r>
              <a:rPr lang="zh-CN" altLang="en-US" kern="0" dirty="0">
                <a:solidFill>
                  <a:srgbClr val="FF0000"/>
                </a:solidFill>
                <a:latin typeface="仿宋" panose="02010609060101010101" pitchFamily="49" charset="-122"/>
                <a:ea typeface="仿宋" panose="02010609060101010101" pitchFamily="49" charset="-122"/>
              </a:rPr>
              <a:t>自适应分布式互斥算法</a:t>
            </a:r>
            <a:endParaRPr lang="zh-CN" altLang="en-US"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en-US" altLang="zh-CN" kern="0" dirty="0" err="1">
                <a:solidFill>
                  <a:srgbClr val="FF0000"/>
                </a:solidFill>
                <a:latin typeface="仿宋" panose="02010609060101010101" pitchFamily="49" charset="-122"/>
                <a:ea typeface="仿宋" panose="02010609060101010101" pitchFamily="49" charset="-122"/>
              </a:rPr>
              <a:t>Lamport</a:t>
            </a:r>
            <a:r>
              <a:rPr lang="zh-CN" altLang="en-US" kern="0" dirty="0">
                <a:solidFill>
                  <a:srgbClr val="FF0000"/>
                </a:solidFill>
                <a:latin typeface="仿宋" panose="02010609060101010101" pitchFamily="49" charset="-122"/>
                <a:ea typeface="仿宋" panose="02010609060101010101" pitchFamily="49" charset="-122"/>
              </a:rPr>
              <a:t>分布式互斥算法</a:t>
            </a:r>
            <a:endParaRPr lang="zh-CN" altLang="en-US"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err="1">
                <a:solidFill>
                  <a:srgbClr val="003366"/>
                </a:solidFill>
                <a:latin typeface="仿宋" panose="02010609060101010101" pitchFamily="49" charset="-122"/>
                <a:ea typeface="仿宋" panose="02010609060101010101" pitchFamily="49" charset="-122"/>
              </a:rPr>
              <a:t>Ricart-Agrawala</a:t>
            </a:r>
            <a:r>
              <a:rPr lang="zh-CN" altLang="en-US" kern="0" dirty="0">
                <a:solidFill>
                  <a:srgbClr val="003366"/>
                </a:solidFill>
                <a:latin typeface="仿宋" panose="02010609060101010101" pitchFamily="49" charset="-122"/>
                <a:ea typeface="仿宋" panose="02010609060101010101" pitchFamily="49" charset="-122"/>
              </a:rPr>
              <a:t>分布式互斥算法</a:t>
            </a: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Singhal</a:t>
            </a:r>
            <a:r>
              <a:rPr lang="zh-CN" altLang="en-US" kern="0" dirty="0">
                <a:solidFill>
                  <a:srgbClr val="003366"/>
                </a:solidFill>
                <a:latin typeface="仿宋" panose="02010609060101010101" pitchFamily="49" charset="-122"/>
                <a:ea typeface="仿宋" panose="02010609060101010101" pitchFamily="49" charset="-122"/>
              </a:rPr>
              <a:t>自适应分布式互斥算法</a:t>
            </a: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分布式互斥</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0" y="836712"/>
            <a:ext cx="9144000" cy="578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分布式互斥</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通过消息传递达成“允许哪个进程访问临界区”的共识</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分布式互斥算法必须满足的性质</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安全性：任何时候只有一个进程在临界区执行</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活性：不存在死锁和饿死的现象</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公平性：每个进程获得公平的机会进入临界区</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临界区中执行的请求按照它们到达的顺序执行</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主要性能指标</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消息复杂度</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同步时间：从一个进程离开临界区、到下一个进程进入临界区的时间</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Lamport</a:t>
            </a: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请求临界区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𝑃</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想进入临界区时，向其它所有进程发送</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𝑅𝐸𝑄𝑈𝐸𝑆𝑇</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𝑡</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𝑖</m:t>
                    </m:r>
                    <m:r>
                      <a:rPr lang="en-US" altLang="zh-CN" b="0" i="1" kern="0" smtClea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ea typeface="仿宋" panose="02010609060101010101" pitchFamily="49" charset="-122"/>
                  </a:rPr>
                  <a:t>广播消息，并将请求按时间戳顺序放到本地请求队列</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𝑄𝑈𝐸𝑈𝐸</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收到进程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的请求，将该请求按时间戳顺序放到本地队列</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𝑄𝑈𝐸𝑈𝐸</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，并向进程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发送返回消息</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m:t>
                    </m:r>
                    <m:r>
                      <a:rPr lang="en-US" altLang="zh-CN" b="0" i="1" kern="0" smtClean="0">
                        <a:solidFill>
                          <a:srgbClr val="003366"/>
                        </a:solidFill>
                        <a:latin typeface="Cambria Math" panose="02040503050406030204" pitchFamily="18" charset="0"/>
                        <a:ea typeface="仿宋" panose="02010609060101010101" pitchFamily="49" charset="-122"/>
                      </a:rPr>
                      <m:t>𝑃𝐿𝑌</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𝑡</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执行临界区：满足以下两个条件，进入临界区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从所有其它进程收到时间戳大于</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𝑡</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𝑖</m:t>
                    </m:r>
                    <m:r>
                      <a:rPr lang="en-US" altLang="zh-CN" i="1" ker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ea typeface="仿宋" panose="02010609060101010101" pitchFamily="49" charset="-122"/>
                  </a:rPr>
                  <a:t>的返回消息</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的请求处于本地队列</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𝑄𝑈𝐸𝑈𝐸</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的队首</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释放临界区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从临界区退出，从本地队列删除自己的请求，广播一个带时间戳的消息给其它所有进程</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收到进程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的释放消息，从自己的请求队列中删除进程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的请求</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600" b="-34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Lamport</a:t>
            </a: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正确性分析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真的能实现互斥吗</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直观理解：一个进程进入临界区之间，征求了所有其它进程的意见；当其它所有进程返回的时间戳都比较小，该进程才进入临界区，相当于获得了其它所有进程的许可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反证法：假定两个进程同时进入临界区，说明这两个进程的请求均位于各自本地队列的头部，这是不可能发生的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要求</a:t>
                </a:r>
                <a:r>
                  <a:rPr lang="en-US" altLang="zh-CN" kern="0" dirty="0">
                    <a:solidFill>
                      <a:srgbClr val="003366"/>
                    </a:solidFill>
                    <a:latin typeface="仿宋" panose="02010609060101010101" pitchFamily="49" charset="-122"/>
                    <a:ea typeface="仿宋" panose="02010609060101010101" pitchFamily="49" charset="-122"/>
                  </a:rPr>
                  <a:t>FIFO</a:t>
                </a:r>
                <a:r>
                  <a:rPr lang="zh-CN" altLang="en-US" kern="0" dirty="0">
                    <a:solidFill>
                      <a:srgbClr val="003366"/>
                    </a:solidFill>
                    <a:latin typeface="仿宋" panose="02010609060101010101" pitchFamily="49" charset="-122"/>
                    <a:ea typeface="仿宋" panose="02010609060101010101" pitchFamily="49" charset="-122"/>
                  </a:rPr>
                  <a:t>通道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公平性分析</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所有的请求按照时间戳在本地队列中排序，按时间顺序依次执行</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复杂度分析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一个进程每次执行临界区需要发送</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𝑁</m:t>
                    </m:r>
                    <m:r>
                      <a:rPr lang="en-US" altLang="zh-CN" b="0" i="1" kern="0" smtClea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个</a:t>
                </a:r>
                <a14:m>
                  <m:oMath xmlns:m="http://schemas.openxmlformats.org/officeDocument/2006/math">
                    <m:r>
                      <a:rPr lang="en-US" altLang="zh-CN" b="0" i="1" kern="0" dirty="0" smtClean="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ea typeface="仿宋" panose="02010609060101010101" pitchFamily="49" charset="-122"/>
                  </a:rPr>
                  <a:t>消息，</a:t>
                </a:r>
                <a:r>
                  <a:rPr lang="en-US" altLang="zh-CN" kern="0" dirty="0">
                    <a:solidFill>
                      <a:srgbClr val="003366"/>
                    </a:solidFill>
                    <a:ea typeface="仿宋" panose="02010609060101010101" pitchFamily="49" charset="-122"/>
                  </a:rPr>
                  <a:t> </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𝑁</m:t>
                    </m:r>
                    <m:r>
                      <a:rPr lang="en-US" altLang="zh-CN" i="1" ker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个</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𝑅𝐸</m:t>
                    </m:r>
                    <m:r>
                      <a:rPr lang="en-US" altLang="zh-CN" b="0" i="1" kern="0" dirty="0" smtClean="0">
                        <a:solidFill>
                          <a:srgbClr val="003366"/>
                        </a:solidFill>
                        <a:latin typeface="Cambria Math" panose="02040503050406030204" pitchFamily="18" charset="0"/>
                        <a:ea typeface="仿宋" panose="02010609060101010101" pitchFamily="49" charset="-122"/>
                      </a:rPr>
                      <m:t>𝑃𝐿𝑌</m:t>
                    </m:r>
                  </m:oMath>
                </a14:m>
                <a:r>
                  <a:rPr lang="zh-CN" altLang="en-US" kern="0" dirty="0">
                    <a:solidFill>
                      <a:srgbClr val="003366"/>
                    </a:solidFill>
                    <a:ea typeface="仿宋" panose="02010609060101010101" pitchFamily="49" charset="-122"/>
                  </a:rPr>
                  <a:t>消息，</a:t>
                </a:r>
                <a:r>
                  <a:rPr lang="en-US" altLang="zh-CN" kern="0" dirty="0">
                    <a:solidFill>
                      <a:srgbClr val="003366"/>
                    </a:solidFill>
                    <a:ea typeface="仿宋" panose="02010609060101010101" pitchFamily="49" charset="-122"/>
                  </a:rPr>
                  <a:t> </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𝑁</m:t>
                    </m:r>
                    <m:r>
                      <a:rPr lang="en-US" altLang="zh-CN" i="1" ker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个</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𝑅𝐸</m:t>
                    </m:r>
                    <m:r>
                      <a:rPr lang="en-US" altLang="zh-CN" b="0" i="1" kern="0" dirty="0" smtClean="0">
                        <a:solidFill>
                          <a:srgbClr val="003366"/>
                        </a:solidFill>
                        <a:latin typeface="Cambria Math" panose="02040503050406030204" pitchFamily="18" charset="0"/>
                        <a:ea typeface="仿宋" panose="02010609060101010101" pitchFamily="49" charset="-122"/>
                      </a:rPr>
                      <m:t>𝐿𝐸𝐴𝑆𝐸</m:t>
                    </m:r>
                  </m:oMath>
                </a14:m>
                <a:r>
                  <a:rPr lang="zh-CN" altLang="en-US" kern="0" dirty="0">
                    <a:solidFill>
                      <a:srgbClr val="003366"/>
                    </a:solidFill>
                    <a:ea typeface="仿宋" panose="02010609060101010101" pitchFamily="49" charset="-122"/>
                  </a:rPr>
                  <a:t>消息</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79933"/>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Ricart-Agrawala</a:t>
            </a: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主要思想</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优化</a:t>
                </a:r>
                <a:r>
                  <a:rPr lang="en-US" altLang="zh-CN" kern="0" dirty="0" err="1">
                    <a:solidFill>
                      <a:srgbClr val="003366"/>
                    </a:solidFill>
                    <a:ea typeface="仿宋" panose="02010609060101010101" pitchFamily="49" charset="-122"/>
                  </a:rPr>
                  <a:t>Lamport</a:t>
                </a:r>
                <a:r>
                  <a:rPr lang="zh-CN" altLang="en-US" kern="0" dirty="0">
                    <a:solidFill>
                      <a:srgbClr val="003366"/>
                    </a:solidFill>
                    <a:ea typeface="仿宋" panose="02010609060101010101" pitchFamily="49" charset="-122"/>
                  </a:rPr>
                  <a:t>算法中的消息通信</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请求临界区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想进入临界区时，向其它所有进程发送</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𝑅𝐸𝑄𝑈𝐸𝑆𝑇</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𝑡</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𝑖</m:t>
                    </m:r>
                    <m:r>
                      <a:rPr lang="en-US" altLang="zh-CN" i="1" ker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ea typeface="仿宋" panose="02010609060101010101" pitchFamily="49" charset="-122"/>
                  </a:rPr>
                  <a:t>广播消息</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收到进程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的请求</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没有请求临界区、也没有正在执行临界区，则立即返回</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ea typeface="仿宋" panose="02010609060101010101" pitchFamily="49" charset="-122"/>
                  </a:rPr>
                  <a:t>消息</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正在请求临界区，但其时间戳大于进程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的请求，则立即返回</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ea typeface="仿宋" panose="02010609060101010101" pitchFamily="49" charset="-122"/>
                  </a:rPr>
                  <a:t>消息</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否则，</a:t>
                </a: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延迟返回</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ea typeface="仿宋" panose="02010609060101010101" pitchFamily="49" charset="-122"/>
                  </a:rPr>
                  <a:t>消息，并设置</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𝑅𝐷</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d>
                      <m:dPr>
                        <m:begChr m:val="["/>
                        <m:endChr m:val="]"/>
                        <m:ctrlPr>
                          <a:rPr lang="en-US" altLang="zh-CN" i="1" kern="0" smtClean="0">
                            <a:solidFill>
                              <a:srgbClr val="003366"/>
                            </a:solidFill>
                            <a:latin typeface="Cambria Math" panose="02040503050406030204" pitchFamily="18" charset="0"/>
                            <a:ea typeface="仿宋" panose="02010609060101010101" pitchFamily="49" charset="-122"/>
                          </a:rPr>
                        </m:ctrlPr>
                      </m:dPr>
                      <m:e>
                        <m:r>
                          <a:rPr lang="en-US" altLang="zh-CN" b="0" i="1" kern="0" smtClean="0">
                            <a:solidFill>
                              <a:srgbClr val="003366"/>
                            </a:solidFill>
                            <a:latin typeface="Cambria Math" panose="02040503050406030204" pitchFamily="18" charset="0"/>
                            <a:ea typeface="仿宋" panose="02010609060101010101" pitchFamily="49" charset="-122"/>
                          </a:rPr>
                          <m:t>𝑖</m:t>
                        </m:r>
                      </m:e>
                    </m:d>
                    <m:r>
                      <a:rPr lang="en-US" altLang="zh-CN" b="0" i="1" kern="0" smtClea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，其中</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𝑅𝐷</m:t>
                    </m:r>
                  </m:oMath>
                </a14:m>
                <a:r>
                  <a:rPr lang="zh-CN" altLang="en-US" kern="0" dirty="0">
                    <a:solidFill>
                      <a:srgbClr val="003366"/>
                    </a:solidFill>
                    <a:ea typeface="仿宋" panose="02010609060101010101" pitchFamily="49" charset="-122"/>
                  </a:rPr>
                  <a:t>数组记录了所有被延迟发送返回消息的进程</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79933"/>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Ricart-Agrawala</a:t>
            </a:r>
            <a:r>
              <a:rPr lang="zh-CN" altLang="en-US" b="1" dirty="0">
                <a:solidFill>
                  <a:srgbClr val="002060"/>
                </a:solidFill>
                <a:latin typeface="微软雅黑" panose="020B0503020204020204" pitchFamily="34" charset="-122"/>
                <a:ea typeface="微软雅黑" panose="020B0503020204020204" pitchFamily="34" charset="-122"/>
              </a:rPr>
              <a:t>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执行临界区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收到所有进程的返回消息后，进程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进入临界区</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释放临界区</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退出临界区时，发出所有的延迟消息</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对于任意的进程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，如果</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𝑅𝐷</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d>
                      <m:dPr>
                        <m:begChr m:val="["/>
                        <m:endChr m:val="]"/>
                        <m:ctrlPr>
                          <a:rPr lang="en-US" altLang="zh-CN" i="1" kern="0">
                            <a:solidFill>
                              <a:srgbClr val="003366"/>
                            </a:solidFill>
                            <a:latin typeface="Cambria Math" panose="02040503050406030204" pitchFamily="18" charset="0"/>
                            <a:ea typeface="仿宋" panose="02010609060101010101" pitchFamily="49" charset="-122"/>
                          </a:rPr>
                        </m:ctrlPr>
                      </m:dPr>
                      <m:e>
                        <m:r>
                          <a:rPr lang="en-US" altLang="zh-CN" b="0" i="1" kern="0" smtClean="0">
                            <a:solidFill>
                              <a:srgbClr val="003366"/>
                            </a:solidFill>
                            <a:latin typeface="Cambria Math" panose="02040503050406030204" pitchFamily="18" charset="0"/>
                            <a:ea typeface="仿宋" panose="02010609060101010101" pitchFamily="49" charset="-122"/>
                          </a:rPr>
                          <m:t>𝑗</m:t>
                        </m:r>
                      </m:e>
                    </m:d>
                    <m:r>
                      <a:rPr lang="en-US" altLang="zh-CN" i="1" ker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，则向进程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𝑃</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发送返回消息，并设置</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𝑅𝐷</m:t>
                        </m:r>
                      </m:e>
                      <m:sub>
                        <m:r>
                          <a:rPr lang="en-US" altLang="zh-CN" i="1" kern="0">
                            <a:solidFill>
                              <a:srgbClr val="003366"/>
                            </a:solidFill>
                            <a:latin typeface="Cambria Math" panose="02040503050406030204" pitchFamily="18" charset="0"/>
                            <a:ea typeface="仿宋" panose="02010609060101010101" pitchFamily="49" charset="-122"/>
                          </a:rPr>
                          <m:t>𝑖</m:t>
                        </m:r>
                      </m:sub>
                    </m:sSub>
                    <m:d>
                      <m:dPr>
                        <m:begChr m:val="["/>
                        <m:endChr m:val="]"/>
                        <m:ctrlPr>
                          <a:rPr lang="en-US" altLang="zh-CN" i="1" kern="0">
                            <a:solidFill>
                              <a:srgbClr val="003366"/>
                            </a:solidFill>
                            <a:latin typeface="Cambria Math" panose="02040503050406030204" pitchFamily="18" charset="0"/>
                            <a:ea typeface="仿宋" panose="02010609060101010101" pitchFamily="49" charset="-122"/>
                          </a:rPr>
                        </m:ctrlPr>
                      </m:dPr>
                      <m:e>
                        <m:r>
                          <a:rPr lang="en-US" altLang="zh-CN" i="1" kern="0">
                            <a:solidFill>
                              <a:srgbClr val="003366"/>
                            </a:solidFill>
                            <a:latin typeface="Cambria Math" panose="02040503050406030204" pitchFamily="18" charset="0"/>
                            <a:ea typeface="仿宋" panose="02010609060101010101" pitchFamily="49" charset="-122"/>
                          </a:rPr>
                          <m:t>𝑗</m:t>
                        </m:r>
                      </m:e>
                    </m:d>
                    <m:r>
                      <a:rPr lang="en-US" altLang="zh-CN" i="1" ker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0</m:t>
                    </m:r>
                  </m:oMath>
                </a14:m>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正确性分析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本算法与</a:t>
                </a:r>
                <a:r>
                  <a:rPr lang="en-US" altLang="zh-CN" kern="0" dirty="0" err="1">
                    <a:solidFill>
                      <a:srgbClr val="003366"/>
                    </a:solidFill>
                    <a:ea typeface="仿宋" panose="02010609060101010101" pitchFamily="49" charset="-122"/>
                  </a:rPr>
                  <a:t>Lamport</a:t>
                </a:r>
                <a:r>
                  <a:rPr lang="zh-CN" altLang="en-US" kern="0" dirty="0">
                    <a:solidFill>
                      <a:srgbClr val="003366"/>
                    </a:solidFill>
                    <a:ea typeface="仿宋" panose="02010609060101010101" pitchFamily="49" charset="-122"/>
                  </a:rPr>
                  <a:t>算法类似，在</a:t>
                </a:r>
                <a:r>
                  <a:rPr lang="en-US" altLang="zh-CN" kern="0" dirty="0">
                    <a:solidFill>
                      <a:srgbClr val="003366"/>
                    </a:solidFill>
                    <a:ea typeface="仿宋" panose="02010609060101010101" pitchFamily="49" charset="-122"/>
                  </a:rPr>
                  <a:t>FIFO</a:t>
                </a:r>
                <a:r>
                  <a:rPr lang="zh-CN" altLang="en-US" kern="0" dirty="0">
                    <a:solidFill>
                      <a:srgbClr val="003366"/>
                    </a:solidFill>
                    <a:ea typeface="仿宋" panose="02010609060101010101" pitchFamily="49" charset="-122"/>
                  </a:rPr>
                  <a:t>通道下是正确的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复杂度分析</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一个进程每次执行临界区，需要发送</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𝑁</m:t>
                    </m:r>
                    <m:r>
                      <a:rPr lang="en-US" altLang="zh-CN" i="1" ker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个</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𝑅𝐸𝑄𝑈𝐸𝑆𝑇</m:t>
                    </m:r>
                  </m:oMath>
                </a14:m>
                <a:r>
                  <a:rPr lang="zh-CN" altLang="en-US" kern="0" dirty="0">
                    <a:solidFill>
                      <a:srgbClr val="003366"/>
                    </a:solidFill>
                    <a:ea typeface="仿宋" panose="02010609060101010101" pitchFamily="49" charset="-122"/>
                  </a:rPr>
                  <a:t>消息，</a:t>
                </a:r>
                <a:r>
                  <a:rPr lang="en-US" altLang="zh-CN" kern="0" dirty="0">
                    <a:solidFill>
                      <a:srgbClr val="003366"/>
                    </a:solidFill>
                    <a:ea typeface="仿宋" panose="02010609060101010101" pitchFamily="49" charset="-122"/>
                  </a:rPr>
                  <a:t> </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𝑁</m:t>
                    </m:r>
                    <m:r>
                      <a:rPr lang="en-US" altLang="zh-CN" i="1" kern="0">
                        <a:solidFill>
                          <a:srgbClr val="003366"/>
                        </a:solidFill>
                        <a:latin typeface="Cambria Math" panose="02040503050406030204" pitchFamily="18" charset="0"/>
                        <a:ea typeface="仿宋" panose="02010609060101010101" pitchFamily="49" charset="-122"/>
                      </a:rPr>
                      <m:t>−1</m:t>
                    </m:r>
                  </m:oMath>
                </a14:m>
                <a:r>
                  <a:rPr lang="zh-CN" altLang="en-US" kern="0" dirty="0">
                    <a:solidFill>
                      <a:srgbClr val="003366"/>
                    </a:solidFill>
                    <a:ea typeface="仿宋" panose="02010609060101010101" pitchFamily="49" charset="-122"/>
                  </a:rPr>
                  <a:t>个</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𝑅𝐸𝑃𝐿𝑌</m:t>
                    </m:r>
                  </m:oMath>
                </a14:m>
                <a:r>
                  <a:rPr lang="zh-CN" altLang="en-US" kern="0" dirty="0">
                    <a:solidFill>
                      <a:srgbClr val="003366"/>
                    </a:solidFill>
                    <a:ea typeface="仿宋" panose="02010609060101010101" pitchFamily="49" charset="-122"/>
                  </a:rPr>
                  <a:t>消息</a:t>
                </a: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8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主要思想</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如果少数进程频繁地执行互斥，其它进程执行互斥的频率很低，一个进程请求互斥时只需得到高频进程的许可就行</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变量定义，每个进程保留以下局部变量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请求集合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𝑅</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执行临界区之前，必须获得该集合中所有进程的许可</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通知集合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𝐼</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𝑆</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ea typeface="仿宋" panose="02010609060101010101" pitchFamily="49" charset="-122"/>
                  </a:rPr>
                  <a:t>退出临界区之后，必须通知该集合中所有进程</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逻辑时钟</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：每个进程维护一个</a:t>
                </a:r>
                <a:r>
                  <a:rPr lang="en-US" altLang="zh-CN" kern="0" dirty="0" err="1">
                    <a:solidFill>
                      <a:srgbClr val="003366"/>
                    </a:solidFill>
                    <a:ea typeface="仿宋" panose="02010609060101010101" pitchFamily="49" charset="-122"/>
                  </a:rPr>
                  <a:t>Lamport</a:t>
                </a:r>
                <a:r>
                  <a:rPr lang="zh-CN" altLang="en-US" kern="0" dirty="0">
                    <a:solidFill>
                      <a:srgbClr val="003366"/>
                    </a:solidFill>
                    <a:ea typeface="仿宋" panose="02010609060101010101" pitchFamily="49" charset="-122"/>
                  </a:rPr>
                  <a:t>时钟</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布尔变量</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14:m>
                  <m:oMath xmlns:m="http://schemas.openxmlformats.org/officeDocument/2006/math">
                    <m:r>
                      <a:rPr lang="en-US" altLang="zh-CN" b="0" i="1" kern="0" dirty="0" smtClean="0">
                        <a:solidFill>
                          <a:srgbClr val="003366"/>
                        </a:solidFill>
                        <a:latin typeface="Cambria Math" panose="02040503050406030204" pitchFamily="18" charset="0"/>
                        <a:ea typeface="仿宋" panose="02010609060101010101" pitchFamily="49" charset="-122"/>
                      </a:rPr>
                      <m:t>𝑅𝑒𝑞𝑢𝑒𝑠𝑡𝑖𝑛𝑔</m:t>
                    </m:r>
                  </m:oMath>
                </a14:m>
                <a:r>
                  <a:rPr lang="zh-CN" altLang="en-US" kern="0" dirty="0">
                    <a:solidFill>
                      <a:srgbClr val="003366"/>
                    </a:solidFill>
                    <a:latin typeface="仿宋" panose="02010609060101010101" pitchFamily="49" charset="-122"/>
                    <a:ea typeface="仿宋" panose="02010609060101010101" pitchFamily="49" charset="-122"/>
                  </a:rPr>
                  <a:t>：当进程正在请求临界区时置为</a:t>
                </a:r>
                <a:r>
                  <a:rPr lang="en-US" altLang="zh-CN" kern="0" dirty="0">
                    <a:solidFill>
                      <a:srgbClr val="003366"/>
                    </a:solidFill>
                    <a:latin typeface="仿宋" panose="02010609060101010101" pitchFamily="49" charset="-122"/>
                    <a:ea typeface="仿宋" panose="02010609060101010101" pitchFamily="49" charset="-122"/>
                  </a:rPr>
                  <a:t>1</a:t>
                </a:r>
              </a:p>
              <a:p>
                <a:pPr lvl="2" eaLnBrk="1" hangingPunct="1">
                  <a:buClr>
                    <a:srgbClr val="006666"/>
                  </a:buClr>
                  <a:buFont typeface="Wingdings" panose="05000000000000000000" pitchFamily="2" charset="2"/>
                  <a:buChar char="u"/>
                </a:pPr>
                <a14:m>
                  <m:oMath xmlns:m="http://schemas.openxmlformats.org/officeDocument/2006/math">
                    <m:r>
                      <a:rPr lang="en-US" altLang="zh-CN" b="0" i="1" kern="0" dirty="0" smtClean="0">
                        <a:solidFill>
                          <a:srgbClr val="003366"/>
                        </a:solidFill>
                        <a:latin typeface="Cambria Math" panose="02040503050406030204" pitchFamily="18" charset="0"/>
                        <a:ea typeface="仿宋" panose="02010609060101010101" pitchFamily="49" charset="-122"/>
                      </a:rPr>
                      <m:t>𝐸𝑥𝑒𝑐𝑢</m:t>
                    </m:r>
                    <m:r>
                      <a:rPr lang="en-US" altLang="zh-CN" i="1" kern="0" dirty="0">
                        <a:solidFill>
                          <a:srgbClr val="003366"/>
                        </a:solidFill>
                        <a:latin typeface="Cambria Math" panose="02040503050406030204" pitchFamily="18" charset="0"/>
                        <a:ea typeface="仿宋" panose="02010609060101010101" pitchFamily="49" charset="-122"/>
                      </a:rPr>
                      <m:t>𝑡𝑖𝑛𝑔</m:t>
                    </m:r>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：当进程正在执行临界区时置为</a:t>
                </a:r>
                <a:r>
                  <a:rPr lang="en-US" altLang="zh-CN" kern="0" dirty="0">
                    <a:solidFill>
                      <a:srgbClr val="003366"/>
                    </a:solidFill>
                    <a:latin typeface="仿宋" panose="02010609060101010101" pitchFamily="49" charset="-122"/>
                    <a:ea typeface="仿宋" panose="02010609060101010101" pitchFamily="49" charset="-122"/>
                  </a:rPr>
                  <a:t>1</a:t>
                </a:r>
              </a:p>
              <a:p>
                <a:pPr lvl="2" eaLnBrk="1" hangingPunct="1">
                  <a:buClr>
                    <a:srgbClr val="006666"/>
                  </a:buClr>
                  <a:buFont typeface="Wingdings" panose="05000000000000000000" pitchFamily="2" charset="2"/>
                  <a:buChar char="u"/>
                </a:pPr>
                <a14:m>
                  <m:oMath xmlns:m="http://schemas.openxmlformats.org/officeDocument/2006/math">
                    <m:r>
                      <a:rPr lang="en-US" altLang="zh-CN" b="0" i="1" kern="0" dirty="0" smtClean="0">
                        <a:solidFill>
                          <a:srgbClr val="003366"/>
                        </a:solidFill>
                        <a:latin typeface="Cambria Math" panose="02040503050406030204" pitchFamily="18" charset="0"/>
                        <a:ea typeface="仿宋" panose="02010609060101010101" pitchFamily="49" charset="-122"/>
                      </a:rPr>
                      <m:t>𝑀𝑦</m:t>
                    </m:r>
                    <m:r>
                      <a:rPr lang="en-US" altLang="zh-CN" b="0" i="1" kern="0" dirty="0" smtClean="0">
                        <a:solidFill>
                          <a:srgbClr val="003366"/>
                        </a:solidFill>
                        <a:latin typeface="Cambria Math" panose="02040503050406030204" pitchFamily="18" charset="0"/>
                        <a:ea typeface="仿宋" panose="02010609060101010101" pitchFamily="49" charset="-122"/>
                      </a:rPr>
                      <m:t>_</m:t>
                    </m:r>
                    <m:r>
                      <a:rPr lang="en-US" altLang="zh-CN" b="0" i="1" kern="0" dirty="0" smtClean="0">
                        <a:solidFill>
                          <a:srgbClr val="003366"/>
                        </a:solidFill>
                        <a:latin typeface="Cambria Math" panose="02040503050406030204" pitchFamily="18" charset="0"/>
                        <a:ea typeface="仿宋" panose="02010609060101010101" pitchFamily="49" charset="-122"/>
                      </a:rPr>
                      <m:t>𝑝𝑟𝑖𝑜𝑟𝑖𝑡𝑦</m:t>
                    </m:r>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：若进程正在执行临界区的请求比当前申请进入临界区的请求具有更高的优先级，则置为</a:t>
                </a:r>
                <a:r>
                  <a:rPr lang="en-US" altLang="zh-CN" kern="0" dirty="0">
                    <a:solidFill>
                      <a:srgbClr val="003366"/>
                    </a:solidFill>
                    <a:latin typeface="仿宋" panose="02010609060101010101" pitchFamily="49" charset="-122"/>
                    <a:ea typeface="仿宋" panose="02010609060101010101" pitchFamily="49" charset="-122"/>
                  </a:rPr>
                  <a:t>1</a:t>
                </a:r>
              </a:p>
              <a:p>
                <a:pPr lvl="2" eaLnBrk="1" hangingPunct="1">
                  <a:buClr>
                    <a:srgbClr val="006666"/>
                  </a:buClr>
                  <a:buFont typeface="Wingdings" panose="05000000000000000000" pitchFamily="2" charset="2"/>
                  <a:buChar char="u"/>
                </a:pP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400" b="-20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Singhal</a:t>
            </a:r>
            <a:r>
              <a:rPr lang="zh-CN" altLang="en-US" b="1" dirty="0">
                <a:solidFill>
                  <a:srgbClr val="002060"/>
                </a:solidFill>
                <a:latin typeface="微软雅黑" panose="020B0503020204020204" pitchFamily="34" charset="-122"/>
                <a:ea typeface="微软雅黑" panose="020B0503020204020204" pitchFamily="34" charset="-122"/>
              </a:rPr>
              <a:t>自适应分布式互斥算法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0" y="836712"/>
                <a:ext cx="9144000"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变量初始化</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每个进程</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的请求集合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𝑅</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被初始化为所有进程号不大于</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的进程</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每个进程</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的通知集合</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𝐼</m:t>
                        </m:r>
                      </m:e>
                      <m:sub>
                        <m:r>
                          <a:rPr lang="en-US" altLang="zh-CN" i="1" kern="0">
                            <a:solidFill>
                              <a:srgbClr val="003366"/>
                            </a:solidFill>
                            <a:latin typeface="Cambria Math" panose="02040503050406030204" pitchFamily="18" charset="0"/>
                            <a:ea typeface="仿宋" panose="02010609060101010101" pitchFamily="49" charset="-122"/>
                          </a:rPr>
                          <m:t>𝑖</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被初始化为其本身</a:t>
                </a: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0" y="836712"/>
                <a:ext cx="9144000" cy="5785939"/>
              </a:xfrm>
              <a:prstGeom prst="rect">
                <a:avLst/>
              </a:prstGeom>
              <a:blipFill rotWithShape="1">
                <a:blip r:embed="rId2"/>
                <a:stretch>
                  <a:fillRect l="-533" t="-1370" r="-6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1331640" y="3068960"/>
            <a:ext cx="6413401" cy="18876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Words>
  <Application>WPS 演示</Application>
  <PresentationFormat>全屏显示(4:3)</PresentationFormat>
  <Paragraphs>134</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Calibri</vt:lpstr>
      <vt:lpstr>微软雅黑</vt:lpstr>
      <vt:lpstr>Arial Unicode MS</vt:lpstr>
      <vt:lpstr>Arial</vt:lpstr>
      <vt:lpstr>仿宋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淇</cp:lastModifiedBy>
  <cp:revision>1257</cp:revision>
  <dcterms:created xsi:type="dcterms:W3CDTF">2016-04-18T09:33:00Z</dcterms:created>
  <dcterms:modified xsi:type="dcterms:W3CDTF">2019-07-07T07:17:43Z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