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2" r:id="rId2"/>
    <p:sldId id="363" r:id="rId3"/>
    <p:sldId id="364" r:id="rId4"/>
    <p:sldId id="401" r:id="rId5"/>
    <p:sldId id="402" r:id="rId6"/>
    <p:sldId id="365" r:id="rId7"/>
    <p:sldId id="366" r:id="rId8"/>
    <p:sldId id="420" r:id="rId9"/>
    <p:sldId id="367" r:id="rId10"/>
    <p:sldId id="368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421" r:id="rId20"/>
    <p:sldId id="379" r:id="rId21"/>
    <p:sldId id="380" r:id="rId22"/>
    <p:sldId id="381" r:id="rId23"/>
    <p:sldId id="382" r:id="rId24"/>
    <p:sldId id="383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B2"/>
    <a:srgbClr val="FF6600"/>
    <a:srgbClr val="FFFF3E"/>
    <a:srgbClr val="8ADBFF"/>
    <a:srgbClr val="808080"/>
    <a:srgbClr val="CE43FF"/>
    <a:srgbClr val="BA00FF"/>
    <a:srgbClr val="26D1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1" autoAdjust="0"/>
    <p:restoredTop sz="86467" autoAdjust="0"/>
  </p:normalViewPr>
  <p:slideViewPr>
    <p:cSldViewPr>
      <p:cViewPr varScale="1">
        <p:scale>
          <a:sx n="75" d="100"/>
          <a:sy n="75" d="100"/>
        </p:scale>
        <p:origin x="-151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E45A6E-8BBF-4B12-A00F-73DC9B06E864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A63792-7963-4C6B-8BA8-A582525B54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9647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5B6EEC-0E82-4B8B-A595-653F0DA905DF}" type="slidenum">
              <a:rPr lang="zh-CN" altLang="en-US" sz="1200" smtClean="0"/>
              <a:pPr/>
              <a:t>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xmlns="" val="294325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FF8915-FE0E-43D2-AB01-7B529F13185F}" type="slidenum">
              <a:rPr lang="zh-CN" altLang="en-US" sz="1200" smtClean="0"/>
              <a:pPr/>
              <a:t>23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xmlns="" val="14553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10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035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620713"/>
            <a:ext cx="91440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38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6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661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34050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34050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8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18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164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23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265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748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23" Type="http://schemas.openxmlformats.org/officeDocument/2006/relationships/image" Target="../media/image10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8" descr="025"/>
          <p:cNvPicPr>
            <a:picLocks noChangeAspect="1" noChangeArrowheads="1"/>
          </p:cNvPicPr>
          <p:nvPr/>
        </p:nvPicPr>
        <p:blipFill>
          <a:blip r:embed="rId14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45125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9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5084763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60" descr="025"/>
          <p:cNvPicPr>
            <a:picLocks noChangeAspect="1" noChangeArrowheads="1"/>
          </p:cNvPicPr>
          <p:nvPr/>
        </p:nvPicPr>
        <p:blipFill>
          <a:blip r:embed="rId14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37063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61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4005263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62" descr="025"/>
          <p:cNvPicPr>
            <a:picLocks noChangeAspect="1" noChangeArrowheads="1"/>
          </p:cNvPicPr>
          <p:nvPr/>
        </p:nvPicPr>
        <p:blipFill>
          <a:blip r:embed="rId16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236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63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141663"/>
            <a:ext cx="2143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64" descr="025"/>
          <p:cNvPicPr>
            <a:picLocks noChangeAspect="1" noChangeArrowheads="1"/>
          </p:cNvPicPr>
          <p:nvPr/>
        </p:nvPicPr>
        <p:blipFill>
          <a:blip r:embed="rId16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236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65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2205038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66" descr="025"/>
          <p:cNvPicPr>
            <a:picLocks noChangeAspect="1" noChangeArrowheads="1"/>
          </p:cNvPicPr>
          <p:nvPr/>
        </p:nvPicPr>
        <p:blipFill>
          <a:blip r:embed="rId14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67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1196975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68" descr="025"/>
          <p:cNvPicPr>
            <a:picLocks noChangeAspect="1" noChangeArrowheads="1"/>
          </p:cNvPicPr>
          <p:nvPr/>
        </p:nvPicPr>
        <p:blipFill>
          <a:blip r:embed="rId14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71" descr="025"/>
          <p:cNvPicPr>
            <a:picLocks noChangeAspect="1" noChangeArrowheads="1"/>
          </p:cNvPicPr>
          <p:nvPr/>
        </p:nvPicPr>
        <p:blipFill>
          <a:blip r:embed="rId17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838" y="5445125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272" descr="132"/>
          <p:cNvPicPr>
            <a:picLocks noChangeAspect="1" noChangeArrowheads="1"/>
          </p:cNvPicPr>
          <p:nvPr/>
        </p:nvPicPr>
        <p:blipFill>
          <a:blip r:embed="rId18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3175" y="5084763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273" descr="025"/>
          <p:cNvPicPr>
            <a:picLocks noChangeAspect="1" noChangeArrowheads="1"/>
          </p:cNvPicPr>
          <p:nvPr/>
        </p:nvPicPr>
        <p:blipFill>
          <a:blip r:embed="rId17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838" y="4437063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274" descr="132"/>
          <p:cNvPicPr>
            <a:picLocks noChangeAspect="1" noChangeArrowheads="1"/>
          </p:cNvPicPr>
          <p:nvPr/>
        </p:nvPicPr>
        <p:blipFill>
          <a:blip r:embed="rId18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3175" y="4005263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275" descr="025"/>
          <p:cNvPicPr>
            <a:picLocks noChangeAspect="1" noChangeArrowheads="1"/>
          </p:cNvPicPr>
          <p:nvPr/>
        </p:nvPicPr>
        <p:blipFill>
          <a:blip r:embed="rId19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7425" y="3573463"/>
            <a:ext cx="2365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76" descr="132"/>
          <p:cNvPicPr>
            <a:picLocks noChangeAspect="1" noChangeArrowheads="1"/>
          </p:cNvPicPr>
          <p:nvPr/>
        </p:nvPicPr>
        <p:blipFill>
          <a:blip r:embed="rId18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4763" y="3141663"/>
            <a:ext cx="2143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277" descr="025"/>
          <p:cNvPicPr>
            <a:picLocks noChangeAspect="1" noChangeArrowheads="1"/>
          </p:cNvPicPr>
          <p:nvPr/>
        </p:nvPicPr>
        <p:blipFill>
          <a:blip r:embed="rId19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7425" y="2708275"/>
            <a:ext cx="2365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78" descr="132"/>
          <p:cNvPicPr>
            <a:picLocks noChangeAspect="1" noChangeArrowheads="1"/>
          </p:cNvPicPr>
          <p:nvPr/>
        </p:nvPicPr>
        <p:blipFill>
          <a:blip r:embed="rId18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3175" y="2205038"/>
            <a:ext cx="2159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79" descr="025"/>
          <p:cNvPicPr>
            <a:picLocks noChangeAspect="1" noChangeArrowheads="1"/>
          </p:cNvPicPr>
          <p:nvPr/>
        </p:nvPicPr>
        <p:blipFill>
          <a:blip r:embed="rId17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838" y="1700213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80" descr="132"/>
          <p:cNvPicPr>
            <a:picLocks noChangeAspect="1" noChangeArrowheads="1"/>
          </p:cNvPicPr>
          <p:nvPr/>
        </p:nvPicPr>
        <p:blipFill>
          <a:blip r:embed="rId18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3175" y="1196975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81" descr="025"/>
          <p:cNvPicPr>
            <a:picLocks noChangeAspect="1" noChangeArrowheads="1"/>
          </p:cNvPicPr>
          <p:nvPr/>
        </p:nvPicPr>
        <p:blipFill>
          <a:blip r:embed="rId17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838" y="692150"/>
            <a:ext cx="238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8" name="Group 235"/>
          <p:cNvGrpSpPr>
            <a:grpSpLocks/>
          </p:cNvGrpSpPr>
          <p:nvPr/>
        </p:nvGrpSpPr>
        <p:grpSpPr bwMode="auto">
          <a:xfrm>
            <a:off x="0" y="6326188"/>
            <a:ext cx="9144000" cy="531812"/>
            <a:chOff x="0" y="3985"/>
            <a:chExt cx="5760" cy="335"/>
          </a:xfrm>
        </p:grpSpPr>
        <p:pic>
          <p:nvPicPr>
            <p:cNvPr id="1099" name="Picture 212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0" name="Picture 213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1" name="Picture 224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2" name="Picture 225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3" name="Picture 226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4" name="Picture 227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5" name="Picture 228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" name="Picture 229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7" name="Picture 230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8" name="Picture 231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9" name="Picture 232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0" name="Picture 233" descr="132"/>
            <p:cNvPicPr>
              <a:picLocks noChangeAspect="1" noChangeArrowheads="1"/>
            </p:cNvPicPr>
            <p:nvPr userDrawn="1"/>
          </p:nvPicPr>
          <p:blipFill>
            <a:blip r:embed="rId21" cstate="print">
              <a:lum brigh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" y="3998"/>
              <a:ext cx="34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1" name="Picture 234" descr="025"/>
            <p:cNvPicPr>
              <a:picLocks noChangeAspect="1" noChangeArrowheads="1"/>
            </p:cNvPicPr>
            <p:nvPr userDrawn="1"/>
          </p:nvPicPr>
          <p:blipFill>
            <a:blip r:embed="rId20" cstate="print">
              <a:lum bright="2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" y="3985"/>
              <a:ext cx="34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9" name="Picture 131" descr="0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0"/>
            <a:ext cx="43561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132" descr="0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609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340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20713"/>
            <a:ext cx="799306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53" name="Text Box 124"/>
          <p:cNvSpPr txBox="1">
            <a:spLocks noChangeArrowheads="1"/>
          </p:cNvSpPr>
          <p:nvPr/>
        </p:nvSpPr>
        <p:spPr bwMode="auto">
          <a:xfrm>
            <a:off x="8243888" y="44450"/>
            <a:ext cx="900112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F4A8DFE3-D9EE-485E-A86C-2E3DDD88E63A}" type="slidenum">
              <a:rPr lang="en-US" altLang="zh-CN" b="1" smtClean="0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b="1" smtClean="0">
              <a:solidFill>
                <a:schemeClr val="folHlin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54" name="Group 149"/>
          <p:cNvGrpSpPr>
            <a:grpSpLocks/>
          </p:cNvGrpSpPr>
          <p:nvPr/>
        </p:nvGrpSpPr>
        <p:grpSpPr bwMode="auto">
          <a:xfrm>
            <a:off x="0" y="0"/>
            <a:ext cx="9150350" cy="6858000"/>
            <a:chOff x="-2" y="0"/>
            <a:chExt cx="5764" cy="4320"/>
          </a:xfrm>
        </p:grpSpPr>
        <p:grpSp>
          <p:nvGrpSpPr>
            <p:cNvPr id="1058" name="Group 150"/>
            <p:cNvGrpSpPr>
              <a:grpSpLocks/>
            </p:cNvGrpSpPr>
            <p:nvPr userDrawn="1"/>
          </p:nvGrpSpPr>
          <p:grpSpPr bwMode="auto">
            <a:xfrm>
              <a:off x="0" y="4319"/>
              <a:ext cx="5758" cy="1"/>
              <a:chOff x="35" y="1310"/>
              <a:chExt cx="5692" cy="1"/>
            </a:xfrm>
          </p:grpSpPr>
          <p:sp>
            <p:nvSpPr>
              <p:cNvPr id="1091" name="Line 151"/>
              <p:cNvSpPr>
                <a:spLocks noChangeShapeType="1"/>
              </p:cNvSpPr>
              <p:nvPr userDrawn="1"/>
            </p:nvSpPr>
            <p:spPr bwMode="auto">
              <a:xfrm>
                <a:off x="3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Line 152"/>
              <p:cNvSpPr>
                <a:spLocks noChangeShapeType="1"/>
              </p:cNvSpPr>
              <p:nvPr userDrawn="1"/>
            </p:nvSpPr>
            <p:spPr bwMode="auto">
              <a:xfrm>
                <a:off x="747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" name="Line 153"/>
              <p:cNvSpPr>
                <a:spLocks noChangeShapeType="1"/>
              </p:cNvSpPr>
              <p:nvPr userDrawn="1"/>
            </p:nvSpPr>
            <p:spPr bwMode="auto">
              <a:xfrm>
                <a:off x="1458" y="1310"/>
                <a:ext cx="711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Line 154"/>
              <p:cNvSpPr>
                <a:spLocks noChangeShapeType="1"/>
              </p:cNvSpPr>
              <p:nvPr userDrawn="1"/>
            </p:nvSpPr>
            <p:spPr bwMode="auto">
              <a:xfrm>
                <a:off x="2169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" name="Line 155"/>
              <p:cNvSpPr>
                <a:spLocks noChangeShapeType="1"/>
              </p:cNvSpPr>
              <p:nvPr userDrawn="1"/>
            </p:nvSpPr>
            <p:spPr bwMode="auto">
              <a:xfrm>
                <a:off x="2881" y="1310"/>
                <a:ext cx="710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" name="Line 156"/>
              <p:cNvSpPr>
                <a:spLocks noChangeShapeType="1"/>
              </p:cNvSpPr>
              <p:nvPr userDrawn="1"/>
            </p:nvSpPr>
            <p:spPr bwMode="auto">
              <a:xfrm>
                <a:off x="3591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Line 157"/>
              <p:cNvSpPr>
                <a:spLocks noChangeShapeType="1"/>
              </p:cNvSpPr>
              <p:nvPr userDrawn="1"/>
            </p:nvSpPr>
            <p:spPr bwMode="auto">
              <a:xfrm>
                <a:off x="4303" y="1310"/>
                <a:ext cx="713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Line 158"/>
              <p:cNvSpPr>
                <a:spLocks noChangeShapeType="1"/>
              </p:cNvSpPr>
              <p:nvPr userDrawn="1"/>
            </p:nvSpPr>
            <p:spPr bwMode="auto">
              <a:xfrm>
                <a:off x="501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9" name="Group 159"/>
            <p:cNvGrpSpPr>
              <a:grpSpLocks/>
            </p:cNvGrpSpPr>
            <p:nvPr userDrawn="1"/>
          </p:nvGrpSpPr>
          <p:grpSpPr bwMode="auto">
            <a:xfrm>
              <a:off x="-2" y="13"/>
              <a:ext cx="2" cy="4307"/>
              <a:chOff x="-2" y="0"/>
              <a:chExt cx="2" cy="4301"/>
            </a:xfrm>
          </p:grpSpPr>
          <p:sp>
            <p:nvSpPr>
              <p:cNvPr id="1085" name="Line 160"/>
              <p:cNvSpPr>
                <a:spLocks noChangeShapeType="1"/>
              </p:cNvSpPr>
              <p:nvPr userDrawn="1"/>
            </p:nvSpPr>
            <p:spPr bwMode="auto">
              <a:xfrm rot="5400000">
                <a:off x="-360" y="358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" name="Line 161"/>
              <p:cNvSpPr>
                <a:spLocks noChangeShapeType="1"/>
              </p:cNvSpPr>
              <p:nvPr userDrawn="1"/>
            </p:nvSpPr>
            <p:spPr bwMode="auto">
              <a:xfrm rot="5400000">
                <a:off x="-360" y="1075"/>
                <a:ext cx="716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Line 162"/>
              <p:cNvSpPr>
                <a:spLocks noChangeShapeType="1"/>
              </p:cNvSpPr>
              <p:nvPr userDrawn="1"/>
            </p:nvSpPr>
            <p:spPr bwMode="auto">
              <a:xfrm rot="5400000">
                <a:off x="-360" y="1791"/>
                <a:ext cx="716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Line 163"/>
              <p:cNvSpPr>
                <a:spLocks noChangeShapeType="1"/>
              </p:cNvSpPr>
              <p:nvPr userDrawn="1"/>
            </p:nvSpPr>
            <p:spPr bwMode="auto">
              <a:xfrm rot="5400000">
                <a:off x="-360" y="2508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9" name="Line 164"/>
              <p:cNvSpPr>
                <a:spLocks noChangeShapeType="1"/>
              </p:cNvSpPr>
              <p:nvPr userDrawn="1"/>
            </p:nvSpPr>
            <p:spPr bwMode="auto">
              <a:xfrm rot="5400000">
                <a:off x="-358" y="3225"/>
                <a:ext cx="715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0" name="Line 165"/>
              <p:cNvSpPr>
                <a:spLocks noChangeShapeType="1"/>
              </p:cNvSpPr>
              <p:nvPr userDrawn="1"/>
            </p:nvSpPr>
            <p:spPr bwMode="auto">
              <a:xfrm rot="5400000">
                <a:off x="-359" y="3942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0" name="Group 166"/>
            <p:cNvGrpSpPr>
              <a:grpSpLocks/>
            </p:cNvGrpSpPr>
            <p:nvPr userDrawn="1"/>
          </p:nvGrpSpPr>
          <p:grpSpPr bwMode="auto">
            <a:xfrm>
              <a:off x="5760" y="13"/>
              <a:ext cx="2" cy="4307"/>
              <a:chOff x="-2" y="0"/>
              <a:chExt cx="2" cy="4301"/>
            </a:xfrm>
          </p:grpSpPr>
          <p:sp>
            <p:nvSpPr>
              <p:cNvPr id="1079" name="Line 167"/>
              <p:cNvSpPr>
                <a:spLocks noChangeShapeType="1"/>
              </p:cNvSpPr>
              <p:nvPr userDrawn="1"/>
            </p:nvSpPr>
            <p:spPr bwMode="auto">
              <a:xfrm rot="5400000">
                <a:off x="-360" y="358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Line 168"/>
              <p:cNvSpPr>
                <a:spLocks noChangeShapeType="1"/>
              </p:cNvSpPr>
              <p:nvPr userDrawn="1"/>
            </p:nvSpPr>
            <p:spPr bwMode="auto">
              <a:xfrm rot="5400000">
                <a:off x="-360" y="1075"/>
                <a:ext cx="716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Line 169"/>
              <p:cNvSpPr>
                <a:spLocks noChangeShapeType="1"/>
              </p:cNvSpPr>
              <p:nvPr userDrawn="1"/>
            </p:nvSpPr>
            <p:spPr bwMode="auto">
              <a:xfrm rot="5400000">
                <a:off x="-360" y="1791"/>
                <a:ext cx="716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Line 170"/>
              <p:cNvSpPr>
                <a:spLocks noChangeShapeType="1"/>
              </p:cNvSpPr>
              <p:nvPr userDrawn="1"/>
            </p:nvSpPr>
            <p:spPr bwMode="auto">
              <a:xfrm rot="5400000">
                <a:off x="-360" y="2508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Line 171"/>
              <p:cNvSpPr>
                <a:spLocks noChangeShapeType="1"/>
              </p:cNvSpPr>
              <p:nvPr userDrawn="1"/>
            </p:nvSpPr>
            <p:spPr bwMode="auto">
              <a:xfrm rot="5400000">
                <a:off x="-358" y="3225"/>
                <a:ext cx="715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Line 172"/>
              <p:cNvSpPr>
                <a:spLocks noChangeShapeType="1"/>
              </p:cNvSpPr>
              <p:nvPr userDrawn="1"/>
            </p:nvSpPr>
            <p:spPr bwMode="auto">
              <a:xfrm rot="5400000">
                <a:off x="-359" y="3942"/>
                <a:ext cx="718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1" name="Group 173"/>
            <p:cNvGrpSpPr>
              <a:grpSpLocks/>
            </p:cNvGrpSpPr>
            <p:nvPr userDrawn="1"/>
          </p:nvGrpSpPr>
          <p:grpSpPr bwMode="auto">
            <a:xfrm>
              <a:off x="0" y="0"/>
              <a:ext cx="5758" cy="1"/>
              <a:chOff x="35" y="1310"/>
              <a:chExt cx="5692" cy="1"/>
            </a:xfrm>
          </p:grpSpPr>
          <p:sp>
            <p:nvSpPr>
              <p:cNvPr id="1071" name="Line 174"/>
              <p:cNvSpPr>
                <a:spLocks noChangeShapeType="1"/>
              </p:cNvSpPr>
              <p:nvPr userDrawn="1"/>
            </p:nvSpPr>
            <p:spPr bwMode="auto">
              <a:xfrm>
                <a:off x="3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Line 175"/>
              <p:cNvSpPr>
                <a:spLocks noChangeShapeType="1"/>
              </p:cNvSpPr>
              <p:nvPr userDrawn="1"/>
            </p:nvSpPr>
            <p:spPr bwMode="auto">
              <a:xfrm>
                <a:off x="747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Line 176"/>
              <p:cNvSpPr>
                <a:spLocks noChangeShapeType="1"/>
              </p:cNvSpPr>
              <p:nvPr userDrawn="1"/>
            </p:nvSpPr>
            <p:spPr bwMode="auto">
              <a:xfrm>
                <a:off x="1458" y="1310"/>
                <a:ext cx="711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Line 177"/>
              <p:cNvSpPr>
                <a:spLocks noChangeShapeType="1"/>
              </p:cNvSpPr>
              <p:nvPr userDrawn="1"/>
            </p:nvSpPr>
            <p:spPr bwMode="auto">
              <a:xfrm>
                <a:off x="2169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Line 178"/>
              <p:cNvSpPr>
                <a:spLocks noChangeShapeType="1"/>
              </p:cNvSpPr>
              <p:nvPr userDrawn="1"/>
            </p:nvSpPr>
            <p:spPr bwMode="auto">
              <a:xfrm>
                <a:off x="2881" y="1310"/>
                <a:ext cx="710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Line 179"/>
              <p:cNvSpPr>
                <a:spLocks noChangeShapeType="1"/>
              </p:cNvSpPr>
              <p:nvPr userDrawn="1"/>
            </p:nvSpPr>
            <p:spPr bwMode="auto">
              <a:xfrm>
                <a:off x="3591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Line 180"/>
              <p:cNvSpPr>
                <a:spLocks noChangeShapeType="1"/>
              </p:cNvSpPr>
              <p:nvPr userDrawn="1"/>
            </p:nvSpPr>
            <p:spPr bwMode="auto">
              <a:xfrm>
                <a:off x="4303" y="1310"/>
                <a:ext cx="713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Line 181"/>
              <p:cNvSpPr>
                <a:spLocks noChangeShapeType="1"/>
              </p:cNvSpPr>
              <p:nvPr userDrawn="1"/>
            </p:nvSpPr>
            <p:spPr bwMode="auto">
              <a:xfrm>
                <a:off x="501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2" name="Group 182"/>
            <p:cNvGrpSpPr>
              <a:grpSpLocks/>
            </p:cNvGrpSpPr>
            <p:nvPr userDrawn="1"/>
          </p:nvGrpSpPr>
          <p:grpSpPr bwMode="auto">
            <a:xfrm>
              <a:off x="0" y="391"/>
              <a:ext cx="5758" cy="1"/>
              <a:chOff x="35" y="1310"/>
              <a:chExt cx="5692" cy="1"/>
            </a:xfrm>
          </p:grpSpPr>
          <p:sp>
            <p:nvSpPr>
              <p:cNvPr id="1063" name="Line 183"/>
              <p:cNvSpPr>
                <a:spLocks noChangeShapeType="1"/>
              </p:cNvSpPr>
              <p:nvPr userDrawn="1"/>
            </p:nvSpPr>
            <p:spPr bwMode="auto">
              <a:xfrm>
                <a:off x="3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Line 184"/>
              <p:cNvSpPr>
                <a:spLocks noChangeShapeType="1"/>
              </p:cNvSpPr>
              <p:nvPr userDrawn="1"/>
            </p:nvSpPr>
            <p:spPr bwMode="auto">
              <a:xfrm>
                <a:off x="747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Line 185"/>
              <p:cNvSpPr>
                <a:spLocks noChangeShapeType="1"/>
              </p:cNvSpPr>
              <p:nvPr userDrawn="1"/>
            </p:nvSpPr>
            <p:spPr bwMode="auto">
              <a:xfrm>
                <a:off x="1458" y="1310"/>
                <a:ext cx="711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Line 186"/>
              <p:cNvSpPr>
                <a:spLocks noChangeShapeType="1"/>
              </p:cNvSpPr>
              <p:nvPr userDrawn="1"/>
            </p:nvSpPr>
            <p:spPr bwMode="auto">
              <a:xfrm>
                <a:off x="2169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Line 187"/>
              <p:cNvSpPr>
                <a:spLocks noChangeShapeType="1"/>
              </p:cNvSpPr>
              <p:nvPr userDrawn="1"/>
            </p:nvSpPr>
            <p:spPr bwMode="auto">
              <a:xfrm>
                <a:off x="2881" y="1310"/>
                <a:ext cx="710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Line 188"/>
              <p:cNvSpPr>
                <a:spLocks noChangeShapeType="1"/>
              </p:cNvSpPr>
              <p:nvPr userDrawn="1"/>
            </p:nvSpPr>
            <p:spPr bwMode="auto">
              <a:xfrm>
                <a:off x="3591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Line 189"/>
              <p:cNvSpPr>
                <a:spLocks noChangeShapeType="1"/>
              </p:cNvSpPr>
              <p:nvPr userDrawn="1"/>
            </p:nvSpPr>
            <p:spPr bwMode="auto">
              <a:xfrm>
                <a:off x="4303" y="1310"/>
                <a:ext cx="713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Line 190"/>
              <p:cNvSpPr>
                <a:spLocks noChangeShapeType="1"/>
              </p:cNvSpPr>
              <p:nvPr userDrawn="1"/>
            </p:nvSpPr>
            <p:spPr bwMode="auto">
              <a:xfrm>
                <a:off x="5015" y="1310"/>
                <a:ext cx="712" cy="1"/>
              </a:xfrm>
              <a:prstGeom prst="line">
                <a:avLst/>
              </a:prstGeom>
              <a:noFill/>
              <a:ln w="19050" cap="rnd">
                <a:solidFill>
                  <a:srgbClr val="FF9900"/>
                </a:solidFill>
                <a:round/>
                <a:headEnd type="diamond" w="med" len="med"/>
                <a:tailEnd type="diamond" w="med" len="med"/>
              </a:ln>
              <a:effectLst>
                <a:prstShdw prst="shdw17" dist="17961" dir="2700000">
                  <a:srgbClr val="995C00"/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2" name="WordArt 208"/>
          <p:cNvSpPr>
            <a:spLocks noChangeArrowheads="1" noChangeShapeType="1" noTextEdit="1"/>
          </p:cNvSpPr>
          <p:nvPr/>
        </p:nvSpPr>
        <p:spPr bwMode="auto">
          <a:xfrm>
            <a:off x="2411413" y="188913"/>
            <a:ext cx="4105275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b="1" kern="10" spc="-240">
                <a:ln w="254">
                  <a:solidFill>
                    <a:srgbClr val="849966"/>
                  </a:solidFill>
                  <a:round/>
                  <a:headEnd/>
                  <a:tailEnd/>
                </a:ln>
                <a:solidFill>
                  <a:srgbClr val="CCFF3E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行楷"/>
                <a:ea typeface="华文行楷"/>
              </a:rPr>
              <a:t>实验</a:t>
            </a:r>
            <a:r>
              <a:rPr lang="en-US" altLang="zh-CN" b="1" kern="10" spc="-240">
                <a:ln w="254">
                  <a:solidFill>
                    <a:srgbClr val="849966"/>
                  </a:solidFill>
                  <a:round/>
                  <a:headEnd/>
                  <a:tailEnd/>
                </a:ln>
                <a:solidFill>
                  <a:srgbClr val="CCFF3E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行楷"/>
                <a:ea typeface="华文行楷"/>
              </a:rPr>
              <a:t>3 </a:t>
            </a:r>
            <a:r>
              <a:rPr lang="zh-CN" altLang="en-US" b="1" kern="10" spc="-240">
                <a:ln w="254">
                  <a:solidFill>
                    <a:srgbClr val="849966"/>
                  </a:solidFill>
                  <a:round/>
                  <a:headEnd/>
                  <a:tailEnd/>
                </a:ln>
                <a:solidFill>
                  <a:srgbClr val="CCFF3E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行楷"/>
                <a:ea typeface="华文行楷"/>
              </a:rPr>
              <a:t>离散序列的基本运算</a:t>
            </a:r>
          </a:p>
        </p:txBody>
      </p:sp>
      <p:pic>
        <p:nvPicPr>
          <p:cNvPr id="1056" name="Picture 256" descr="025"/>
          <p:cNvPicPr>
            <a:picLocks noChangeAspect="1" noChangeArrowheads="1"/>
          </p:cNvPicPr>
          <p:nvPr/>
        </p:nvPicPr>
        <p:blipFill>
          <a:blip r:embed="rId24" cstate="print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52863" y="2060575"/>
            <a:ext cx="2143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257" descr="132"/>
          <p:cNvPicPr>
            <a:picLocks noChangeAspect="1" noChangeArrowheads="1"/>
          </p:cNvPicPr>
          <p:nvPr/>
        </p:nvPicPr>
        <p:blipFill>
          <a:blip r:embed="rId15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568700" y="2070100"/>
            <a:ext cx="2159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827584" y="2636912"/>
            <a:ext cx="7542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离散系统</a:t>
            </a:r>
            <a:r>
              <a:rPr lang="zh-CN" altLang="en-US" sz="3600" dirty="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的冲激响应和阶跃响应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93062" cy="6048375"/>
          </a:xfrm>
        </p:spPr>
        <p:txBody>
          <a:bodyPr/>
          <a:lstStyle/>
          <a:p>
            <a:pPr eaLnBrk="1" hangingPunct="1"/>
            <a:r>
              <a:rPr lang="zh-CN" altLang="en-US" smtClean="0"/>
              <a:t>        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</a:t>
            </a:r>
            <a:r>
              <a:rPr lang="zh-CN" altLang="en-US" smtClean="0"/>
              <a:t>同时，图</a:t>
            </a:r>
            <a:r>
              <a:rPr lang="en-US" altLang="zh-CN" smtClean="0"/>
              <a:t>6-1</a:t>
            </a:r>
            <a:r>
              <a:rPr lang="zh-CN" altLang="en-US" smtClean="0"/>
              <a:t>显示了系统时域分析方法和</a:t>
            </a:r>
            <a:r>
              <a:rPr lang="en-US" altLang="zh-CN" smtClean="0"/>
              <a:t>Z</a:t>
            </a:r>
            <a:r>
              <a:rPr lang="zh-CN" altLang="en-US" smtClean="0"/>
              <a:t>变换域分析法的关系。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如果已知系统的冲激响应</a:t>
            </a:r>
            <a:r>
              <a:rPr lang="en-US" altLang="zh-CN" smtClean="0"/>
              <a:t>h(n)</a:t>
            </a:r>
            <a:r>
              <a:rPr lang="zh-CN" altLang="en-US" smtClean="0"/>
              <a:t>，则对它进行</a:t>
            </a:r>
            <a:r>
              <a:rPr lang="en-US" altLang="zh-CN" smtClean="0"/>
              <a:t>z</a:t>
            </a:r>
            <a:r>
              <a:rPr lang="zh-CN" altLang="en-US" smtClean="0"/>
              <a:t>变换即可求得系统函数</a:t>
            </a:r>
            <a:r>
              <a:rPr lang="en-US" altLang="zh-CN" smtClean="0"/>
              <a:t>H(z)</a:t>
            </a:r>
            <a:r>
              <a:rPr lang="zh-CN" altLang="en-US" smtClean="0"/>
              <a:t>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反之，知道了系统函数</a:t>
            </a:r>
            <a:r>
              <a:rPr lang="en-US" altLang="zh-CN" smtClean="0"/>
              <a:t>H(z)</a:t>
            </a:r>
            <a:r>
              <a:rPr lang="zh-CN" altLang="en-US" smtClean="0"/>
              <a:t>，对其进行</a:t>
            </a:r>
            <a:r>
              <a:rPr lang="en-US" altLang="zh-CN" smtClean="0"/>
              <a:t>z</a:t>
            </a:r>
            <a:r>
              <a:rPr lang="zh-CN" altLang="en-US" smtClean="0"/>
              <a:t>逆变换，即可求得系统的冲激响应</a:t>
            </a:r>
            <a:r>
              <a:rPr lang="en-US" altLang="zh-CN" smtClean="0"/>
              <a:t>h(n)</a:t>
            </a:r>
            <a:r>
              <a:rPr lang="zh-CN" altLang="en-US" smtClean="0"/>
              <a:t>。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　　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50825" y="5300663"/>
            <a:ext cx="9144000" cy="476250"/>
          </a:xfrm>
        </p:spPr>
        <p:txBody>
          <a:bodyPr/>
          <a:lstStyle/>
          <a:p>
            <a:r>
              <a:rPr lang="zh-CN" altLang="en-US" smtClean="0"/>
              <a:t>图</a:t>
            </a:r>
            <a:r>
              <a:rPr lang="en-US" altLang="zh-CN" smtClean="0"/>
              <a:t>6-1 </a:t>
            </a:r>
            <a:r>
              <a:rPr lang="zh-CN" altLang="en-US" smtClean="0"/>
              <a:t>离散</a:t>
            </a:r>
            <a:r>
              <a:rPr lang="en-US" altLang="zh-CN" smtClean="0"/>
              <a:t>LTI</a:t>
            </a:r>
            <a:r>
              <a:rPr lang="zh-CN" altLang="en-US" smtClean="0"/>
              <a:t>系统响应与激励的关系</a:t>
            </a:r>
          </a:p>
        </p:txBody>
      </p:sp>
      <p:pic>
        <p:nvPicPr>
          <p:cNvPr id="27652" name="Picture 4" descr="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810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　</a:t>
            </a:r>
            <a:r>
              <a:rPr lang="zh-CN" altLang="en-US" sz="2800" b="1" smtClean="0">
                <a:solidFill>
                  <a:srgbClr val="FF6600"/>
                </a:solidFill>
              </a:rPr>
              <a:t>　</a:t>
            </a:r>
            <a:r>
              <a:rPr lang="en-US" altLang="zh-CN" sz="2800" b="1" smtClean="0">
                <a:solidFill>
                  <a:srgbClr val="FF6600"/>
                </a:solidFill>
              </a:rPr>
              <a:t>2.</a:t>
            </a:r>
            <a:r>
              <a:rPr lang="zh-CN" altLang="en-US" sz="2800" b="1" smtClean="0">
                <a:solidFill>
                  <a:srgbClr val="FF6600"/>
                </a:solidFill>
              </a:rPr>
              <a:t>用</a:t>
            </a:r>
            <a:r>
              <a:rPr lang="en-US" altLang="zh-CN" sz="2800" b="1" smtClean="0">
                <a:solidFill>
                  <a:srgbClr val="FF6600"/>
                </a:solidFill>
              </a:rPr>
              <a:t>impz</a:t>
            </a:r>
            <a:r>
              <a:rPr lang="zh-CN" altLang="en-US" sz="2800" b="1" smtClean="0">
                <a:solidFill>
                  <a:srgbClr val="FF6600"/>
                </a:solidFill>
              </a:rPr>
              <a:t>和</a:t>
            </a:r>
            <a:r>
              <a:rPr lang="en-US" altLang="zh-CN" sz="2800" b="1" smtClean="0">
                <a:solidFill>
                  <a:srgbClr val="FF6600"/>
                </a:solidFill>
              </a:rPr>
              <a:t>dstep</a:t>
            </a:r>
            <a:r>
              <a:rPr lang="zh-CN" altLang="en-US" sz="2800" b="1" smtClean="0">
                <a:solidFill>
                  <a:srgbClr val="FF6600"/>
                </a:solidFill>
              </a:rPr>
              <a:t>子函数求解离散系统的单位冲激响应和阶跃响应</a:t>
            </a:r>
            <a:r>
              <a:rPr lang="zh-CN" altLang="en-US" sz="2800" b="1" smtClean="0">
                <a:solidFill>
                  <a:srgbClr val="FF1A00"/>
                </a:solidFill>
              </a:rPr>
              <a:t/>
            </a:r>
            <a:br>
              <a:rPr lang="zh-CN" altLang="en-US" sz="2800" b="1" smtClean="0">
                <a:solidFill>
                  <a:srgbClr val="FF1A00"/>
                </a:solidFill>
              </a:rPr>
            </a:br>
            <a:r>
              <a:rPr lang="zh-CN" altLang="en-US" sz="2800" smtClean="0"/>
              <a:t>　　在</a:t>
            </a:r>
            <a:r>
              <a:rPr lang="en-US" altLang="zh-CN" sz="2800" smtClean="0"/>
              <a:t>MATLAB</a:t>
            </a:r>
            <a:r>
              <a:rPr lang="zh-CN" altLang="en-US" sz="2800" smtClean="0"/>
              <a:t>语言中，求解系统单位冲激响应和阶跃响应的最简单的方法是使用</a:t>
            </a:r>
            <a:r>
              <a:rPr lang="en-US" altLang="zh-CN" sz="2800" smtClean="0"/>
              <a:t>MATLAB</a:t>
            </a:r>
            <a:r>
              <a:rPr lang="zh-CN" altLang="en-US" sz="2800" smtClean="0"/>
              <a:t>提供的</a:t>
            </a:r>
            <a:r>
              <a:rPr lang="en-US" altLang="zh-CN" sz="2800" smtClean="0"/>
              <a:t>impz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dstep</a:t>
            </a:r>
            <a:r>
              <a:rPr lang="zh-CN" altLang="en-US" sz="2800" smtClean="0"/>
              <a:t>子函数。</a:t>
            </a:r>
            <a:br>
              <a:rPr lang="zh-CN" altLang="en-US" sz="2800" smtClean="0"/>
            </a:br>
            <a:r>
              <a:rPr lang="zh-CN" altLang="en-US" sz="2800" smtClean="0"/>
              <a:t>　　下面举例说明使用</a:t>
            </a:r>
            <a:r>
              <a:rPr lang="en-US" altLang="zh-CN" sz="2800" smtClean="0"/>
              <a:t>impz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dstep</a:t>
            </a:r>
            <a:r>
              <a:rPr lang="zh-CN" altLang="en-US" sz="2800" smtClean="0"/>
              <a:t>子函数求解系统单位冲激响应和阶跃响应的方法。</a:t>
            </a:r>
            <a:br>
              <a:rPr lang="zh-CN" altLang="en-US" sz="2800" smtClean="0"/>
            </a:br>
            <a:endParaRPr lang="zh-CN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993062" cy="5545138"/>
          </a:xfrm>
        </p:spPr>
        <p:txBody>
          <a:bodyPr/>
          <a:lstStyle/>
          <a:p>
            <a:pPr eaLnBrk="1" hangingPunct="1"/>
            <a:r>
              <a:rPr lang="zh-CN" altLang="en-US" smtClean="0"/>
              <a:t>　</a:t>
            </a:r>
            <a:r>
              <a:rPr lang="zh-CN" altLang="en-US" smtClean="0">
                <a:solidFill>
                  <a:srgbClr val="FF6600"/>
                </a:solidFill>
              </a:rPr>
              <a:t>   </a:t>
            </a:r>
            <a:r>
              <a:rPr lang="zh-CN" altLang="en-US" b="1" smtClean="0">
                <a:solidFill>
                  <a:srgbClr val="FF6600"/>
                </a:solidFill>
              </a:rPr>
              <a:t>例</a:t>
            </a:r>
            <a:r>
              <a:rPr lang="en-US" altLang="zh-CN" b="1" smtClean="0">
                <a:solidFill>
                  <a:srgbClr val="FF6600"/>
                </a:solidFill>
              </a:rPr>
              <a:t>6-1</a:t>
            </a:r>
            <a:r>
              <a:rPr lang="en-US" altLang="zh-CN" smtClean="0">
                <a:solidFill>
                  <a:srgbClr val="FF6600"/>
                </a:solidFill>
              </a:rPr>
              <a:t> </a:t>
            </a:r>
            <a:r>
              <a:rPr lang="zh-CN" altLang="en-US" smtClean="0"/>
              <a:t>已知一个因果系统的差分方程为</a:t>
            </a:r>
            <a:br>
              <a:rPr lang="zh-CN" altLang="en-US" smtClean="0"/>
            </a:br>
            <a:r>
              <a:rPr lang="zh-CN" altLang="en-US" smtClean="0"/>
              <a:t>　    </a:t>
            </a:r>
            <a:r>
              <a:rPr lang="en-US" altLang="zh-CN" smtClean="0"/>
              <a:t>6y(n)</a:t>
            </a:r>
            <a:r>
              <a:rPr lang="zh-CN" altLang="en-US" smtClean="0"/>
              <a:t>＋</a:t>
            </a:r>
            <a:r>
              <a:rPr lang="en-US" altLang="zh-CN" smtClean="0"/>
              <a:t>2y(n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2)</a:t>
            </a:r>
            <a:r>
              <a:rPr lang="zh-CN" altLang="en-US" smtClean="0"/>
              <a:t>＝</a:t>
            </a:r>
            <a:r>
              <a:rPr lang="en-US" altLang="zh-CN" smtClean="0"/>
              <a:t>x(n)</a:t>
            </a:r>
            <a:r>
              <a:rPr lang="zh-CN" altLang="en-US" smtClean="0"/>
              <a:t>＋</a:t>
            </a:r>
            <a:r>
              <a:rPr lang="en-US" altLang="zh-CN" smtClean="0"/>
              <a:t>3x(n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＋</a:t>
            </a:r>
            <a:r>
              <a:rPr lang="en-US" altLang="zh-CN" smtClean="0"/>
              <a:t>3x(n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2)</a:t>
            </a:r>
            <a:r>
              <a:rPr lang="zh-CN" altLang="en-US" smtClean="0"/>
              <a:t>＋</a:t>
            </a:r>
            <a:r>
              <a:rPr lang="en-US" altLang="zh-CN" smtClean="0"/>
              <a:t>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3)</a:t>
            </a:r>
            <a:br>
              <a:rPr lang="en-US" altLang="zh-CN" smtClean="0"/>
            </a:br>
            <a:r>
              <a:rPr lang="zh-CN" altLang="en-US" smtClean="0"/>
              <a:t>　　满足初始条件</a:t>
            </a:r>
            <a:r>
              <a:rPr lang="en-US" altLang="zh-CN" smtClean="0"/>
              <a:t>y(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x(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，求系统的单位冲激响应和阶跃响应。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zh-CN" altLang="en-US" b="1" smtClean="0">
                <a:solidFill>
                  <a:srgbClr val="FF6600"/>
                </a:solidFill>
              </a:rPr>
              <a:t>解</a:t>
            </a:r>
            <a:r>
              <a:rPr lang="zh-CN" altLang="en-US" b="1" smtClean="0">
                <a:solidFill>
                  <a:srgbClr val="FF1A00"/>
                </a:solidFill>
              </a:rPr>
              <a:t> </a:t>
            </a:r>
            <a:r>
              <a:rPr lang="zh-CN" altLang="en-US" smtClean="0"/>
              <a:t>将</a:t>
            </a:r>
            <a:r>
              <a:rPr lang="en-US" altLang="zh-CN" smtClean="0"/>
              <a:t>y(n)</a:t>
            </a:r>
            <a:r>
              <a:rPr lang="zh-CN" altLang="en-US" smtClean="0"/>
              <a:t>项的系数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进行归一化，得到</a:t>
            </a:r>
            <a:r>
              <a:rPr lang="zh-CN" altLang="en-US" sz="2000" smtClean="0"/>
              <a:t/>
            </a:r>
            <a:br>
              <a:rPr lang="zh-CN" altLang="en-US" sz="2000" smtClean="0"/>
            </a:br>
            <a:r>
              <a:rPr lang="zh-CN" altLang="en-US" sz="2000" smtClean="0"/>
              <a:t/>
            </a:r>
            <a:br>
              <a:rPr lang="zh-CN" altLang="en-US" sz="2000" smtClean="0"/>
            </a:br>
            <a:r>
              <a:rPr lang="zh-CN" altLang="en-US" sz="2000" smtClean="0"/>
              <a:t/>
            </a:r>
            <a:br>
              <a:rPr lang="zh-CN" altLang="en-US" sz="2000" smtClean="0"/>
            </a:br>
            <a:endParaRPr lang="zh-CN" altLang="en-US" sz="2200" smtClean="0"/>
          </a:p>
        </p:txBody>
      </p:sp>
      <p:graphicFrame>
        <p:nvGraphicFramePr>
          <p:cNvPr id="29699" name="对象 1"/>
          <p:cNvGraphicFramePr>
            <a:graphicFrameLocks noChangeAspect="1"/>
          </p:cNvGraphicFramePr>
          <p:nvPr/>
        </p:nvGraphicFramePr>
        <p:xfrm>
          <a:off x="1042988" y="3860800"/>
          <a:ext cx="6383337" cy="1939925"/>
        </p:xfrm>
        <a:graphic>
          <a:graphicData uri="http://schemas.openxmlformats.org/presentationml/2006/ole">
            <p:oleObj spid="_x0000_s29700" name="公式" r:id="rId3" imgW="1739900" imgH="53340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　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302250"/>
          </a:xfrm>
        </p:spPr>
        <p:txBody>
          <a:bodyPr/>
          <a:lstStyle/>
          <a:p>
            <a:pPr algn="l"/>
            <a:r>
              <a:rPr lang="zh-CN" altLang="en-US" smtClean="0"/>
              <a:t>       分析上式可知，这是一个</a:t>
            </a:r>
            <a:r>
              <a:rPr lang="en-US" altLang="zh-CN" smtClean="0"/>
              <a:t>3</a:t>
            </a:r>
            <a:r>
              <a:rPr lang="zh-CN" altLang="en-US" smtClean="0"/>
              <a:t>阶系统，列出其</a:t>
            </a:r>
            <a:r>
              <a:rPr lang="en-US" altLang="zh-CN" smtClean="0"/>
              <a:t>b</a:t>
            </a:r>
            <a:r>
              <a:rPr lang="en-US" altLang="zh-CN" baseline="-25000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k</a:t>
            </a:r>
            <a:r>
              <a:rPr lang="zh-CN" altLang="en-US" smtClean="0"/>
              <a:t>系数：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</a:t>
            </a:r>
            <a:endParaRPr lang="en-US" altLang="zh-CN" smtClean="0"/>
          </a:p>
          <a:p>
            <a:pPr algn="l"/>
            <a:endParaRPr lang="en-US" altLang="zh-CN" smtClean="0"/>
          </a:p>
          <a:p>
            <a:pPr algn="l"/>
            <a:r>
              <a:rPr lang="en-US" altLang="zh-CN" smtClean="0"/>
              <a:t>        </a:t>
            </a:r>
            <a:r>
              <a:rPr lang="zh-CN" altLang="en-US" smtClean="0"/>
              <a:t>编写</a:t>
            </a:r>
            <a:r>
              <a:rPr lang="en-US" altLang="zh-CN" smtClean="0"/>
              <a:t>MATLAB</a:t>
            </a:r>
            <a:r>
              <a:rPr lang="zh-CN" altLang="en-US" smtClean="0"/>
              <a:t>程序如下</a:t>
            </a:r>
            <a:r>
              <a:rPr lang="en-US" altLang="zh-CN" smtClean="0"/>
              <a:t>(</a:t>
            </a:r>
            <a:r>
              <a:rPr lang="zh-CN" altLang="en-US" smtClean="0"/>
              <a:t>取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32</a:t>
            </a:r>
            <a:r>
              <a:rPr lang="zh-CN" altLang="en-US" smtClean="0"/>
              <a:t>点作图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　</a:t>
            </a:r>
            <a:r>
              <a:rPr lang="en-US" altLang="zh-CN" smtClean="0"/>
              <a:t>a</a:t>
            </a:r>
            <a:r>
              <a:rPr lang="zh-CN" altLang="en-US" smtClean="0"/>
              <a:t>＝［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1/3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］；</a:t>
            </a:r>
            <a:br>
              <a:rPr lang="zh-CN" altLang="en-US" smtClean="0"/>
            </a:br>
            <a:r>
              <a:rPr lang="zh-CN" altLang="en-US" smtClean="0"/>
              <a:t>　</a:t>
            </a:r>
            <a:r>
              <a:rPr lang="en-US" altLang="zh-CN" smtClean="0"/>
              <a:t>b</a:t>
            </a:r>
            <a:r>
              <a:rPr lang="zh-CN" altLang="en-US" smtClean="0"/>
              <a:t>＝［</a:t>
            </a:r>
            <a:r>
              <a:rPr lang="en-US" altLang="zh-CN" smtClean="0"/>
              <a:t>1/6</a:t>
            </a:r>
            <a:r>
              <a:rPr lang="zh-CN" altLang="en-US" smtClean="0"/>
              <a:t>，</a:t>
            </a:r>
            <a:r>
              <a:rPr lang="en-US" altLang="zh-CN" smtClean="0"/>
              <a:t>1/2</a:t>
            </a:r>
            <a:r>
              <a:rPr lang="zh-CN" altLang="en-US" smtClean="0"/>
              <a:t>，</a:t>
            </a:r>
            <a:r>
              <a:rPr lang="en-US" altLang="zh-CN" smtClean="0"/>
              <a:t>1/2</a:t>
            </a:r>
            <a:r>
              <a:rPr lang="zh-CN" altLang="en-US" smtClean="0"/>
              <a:t>，</a:t>
            </a:r>
            <a:r>
              <a:rPr lang="en-US" altLang="zh-CN" smtClean="0"/>
              <a:t>1/6</a:t>
            </a:r>
            <a:r>
              <a:rPr lang="zh-CN" altLang="en-US" smtClean="0"/>
              <a:t>］；</a:t>
            </a:r>
            <a:br>
              <a:rPr lang="zh-CN" altLang="en-US" smtClean="0"/>
            </a:br>
            <a:r>
              <a:rPr lang="zh-CN" altLang="en-US" smtClean="0"/>
              <a:t>　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32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mtClean="0"/>
              <a:t>　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：</a:t>
            </a:r>
            <a:r>
              <a:rPr lang="en-US" altLang="zh-CN" smtClean="0"/>
              <a:t>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</a:p>
        </p:txBody>
      </p:sp>
      <p:graphicFrame>
        <p:nvGraphicFramePr>
          <p:cNvPr id="30724" name="对象 1"/>
          <p:cNvGraphicFramePr>
            <a:graphicFrameLocks noChangeAspect="1"/>
          </p:cNvGraphicFramePr>
          <p:nvPr/>
        </p:nvGraphicFramePr>
        <p:xfrm>
          <a:off x="611188" y="1628775"/>
          <a:ext cx="7854950" cy="1162050"/>
        </p:xfrm>
        <a:graphic>
          <a:graphicData uri="http://schemas.openxmlformats.org/presentationml/2006/ole">
            <p:oleObj spid="_x0000_s30725" name="公式" r:id="rId3" imgW="2094591" imgH="304668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93062" cy="5688013"/>
          </a:xfrm>
        </p:spPr>
        <p:txBody>
          <a:bodyPr/>
          <a:lstStyle/>
          <a:p>
            <a:pPr eaLnBrk="1" hangingPunct="1"/>
            <a:r>
              <a:rPr lang="zh-CN" altLang="en-US" sz="2200" smtClean="0"/>
              <a:t>　</a:t>
            </a:r>
            <a:r>
              <a:rPr lang="zh-CN" altLang="en-US" sz="2200" b="1" smtClean="0">
                <a:solidFill>
                  <a:srgbClr val="FF6600"/>
                </a:solidFill>
              </a:rPr>
              <a:t>　</a:t>
            </a:r>
            <a:r>
              <a:rPr lang="en-US" altLang="zh-CN" sz="2200" smtClean="0"/>
              <a:t>hn</a:t>
            </a:r>
            <a:r>
              <a:rPr lang="zh-CN" altLang="en-US" sz="2200" smtClean="0"/>
              <a:t>＝</a:t>
            </a:r>
            <a:r>
              <a:rPr lang="en-US" altLang="zh-CN" sz="2200" smtClean="0"/>
              <a:t>impz(b</a:t>
            </a:r>
            <a:r>
              <a:rPr lang="zh-CN" altLang="en-US" sz="2200" smtClean="0"/>
              <a:t>，</a:t>
            </a:r>
            <a:r>
              <a:rPr lang="en-US" altLang="zh-CN" sz="2200" smtClean="0"/>
              <a:t>a</a:t>
            </a:r>
            <a:r>
              <a:rPr lang="zh-CN" altLang="en-US" sz="2200" smtClean="0"/>
              <a:t>，</a:t>
            </a:r>
            <a:r>
              <a:rPr lang="en-US" altLang="zh-CN" sz="2200" smtClean="0"/>
              <a:t>n)</a:t>
            </a:r>
            <a:r>
              <a:rPr lang="zh-CN" altLang="en-US" sz="2200" smtClean="0"/>
              <a:t>；             </a:t>
            </a:r>
            <a:r>
              <a:rPr lang="en-US" altLang="zh-CN" sz="2200" smtClean="0"/>
              <a:t>%</a:t>
            </a:r>
            <a:r>
              <a:rPr lang="zh-CN" altLang="en-US" sz="2200" smtClean="0"/>
              <a:t>求时域单位冲激响应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gn</a:t>
            </a:r>
            <a:r>
              <a:rPr lang="zh-CN" altLang="en-US" sz="2200" smtClean="0"/>
              <a:t>＝</a:t>
            </a:r>
            <a:r>
              <a:rPr lang="en-US" altLang="zh-CN" sz="2200" smtClean="0"/>
              <a:t>dstep(b</a:t>
            </a:r>
            <a:r>
              <a:rPr lang="zh-CN" altLang="en-US" sz="2200" smtClean="0"/>
              <a:t>，</a:t>
            </a:r>
            <a:r>
              <a:rPr lang="en-US" altLang="zh-CN" sz="2200" smtClean="0"/>
              <a:t>a</a:t>
            </a:r>
            <a:r>
              <a:rPr lang="zh-CN" altLang="en-US" sz="2200" smtClean="0"/>
              <a:t>，</a:t>
            </a:r>
            <a:r>
              <a:rPr lang="en-US" altLang="zh-CN" sz="2200" smtClean="0"/>
              <a:t>n)</a:t>
            </a:r>
            <a:r>
              <a:rPr lang="zh-CN" altLang="en-US" sz="2200" smtClean="0"/>
              <a:t>；		</a:t>
            </a:r>
            <a:r>
              <a:rPr lang="en-US" altLang="zh-CN" sz="2200" smtClean="0"/>
              <a:t>%</a:t>
            </a:r>
            <a:r>
              <a:rPr lang="zh-CN" altLang="en-US" sz="2200" smtClean="0"/>
              <a:t>求时域单位阶跃响应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subplot(1</a:t>
            </a:r>
            <a:r>
              <a:rPr lang="zh-CN" altLang="en-US" sz="2200" smtClean="0"/>
              <a:t>，</a:t>
            </a:r>
            <a:r>
              <a:rPr lang="en-US" altLang="zh-CN" sz="22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stem(n</a:t>
            </a:r>
            <a:r>
              <a:rPr lang="zh-CN" altLang="en-US" sz="2200" smtClean="0"/>
              <a:t>，</a:t>
            </a:r>
            <a:r>
              <a:rPr lang="en-US" altLang="zh-CN" sz="2200" smtClean="0"/>
              <a:t>hn</a:t>
            </a:r>
            <a:r>
              <a:rPr lang="zh-CN" altLang="en-US" sz="2200" smtClean="0"/>
              <a:t>，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k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r>
              <a:rPr lang="en-US" altLang="zh-CN" sz="2200" smtClean="0"/>
              <a:t>%</a:t>
            </a:r>
            <a:r>
              <a:rPr lang="zh-CN" altLang="en-US" sz="2200" smtClean="0"/>
              <a:t>显示冲激响应曲线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title(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zh-CN" altLang="en-US" sz="2200" smtClean="0"/>
              <a:t>系统的单位冲激响应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ylabel(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h(n)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r>
              <a:rPr lang="en-US" altLang="zh-CN" sz="2200" smtClean="0"/>
              <a:t>xlabel(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n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axis(</a:t>
            </a:r>
            <a:r>
              <a:rPr lang="zh-CN" altLang="en-US" sz="2200" smtClean="0"/>
              <a:t>［</a:t>
            </a:r>
            <a:r>
              <a:rPr lang="en-US" altLang="zh-CN" sz="2200" smtClean="0"/>
              <a:t>0</a:t>
            </a:r>
            <a:r>
              <a:rPr lang="zh-CN" altLang="en-US" sz="2200" smtClean="0"/>
              <a:t>，</a:t>
            </a:r>
            <a:r>
              <a:rPr lang="en-US" altLang="zh-CN" sz="2200" smtClean="0"/>
              <a:t>N</a:t>
            </a:r>
            <a:r>
              <a:rPr lang="zh-CN" altLang="en-US" sz="2200" smtClean="0"/>
              <a:t>，</a:t>
            </a:r>
            <a:r>
              <a:rPr lang="zh-CN" altLang="en-US" sz="2200" smtClean="0">
                <a:latin typeface="宋体" panose="02010600030101010101" pitchFamily="2" charset="-122"/>
              </a:rPr>
              <a:t>－</a:t>
            </a:r>
            <a:r>
              <a:rPr lang="en-US" altLang="zh-CN" sz="2200" smtClean="0"/>
              <a:t>1.1*min(hn)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1.1*max(hn)</a:t>
            </a:r>
            <a:r>
              <a:rPr lang="zh-CN" altLang="en-US" sz="2200" smtClean="0"/>
              <a:t>］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subplot(1</a:t>
            </a:r>
            <a:r>
              <a:rPr lang="zh-CN" altLang="en-US" sz="2200" smtClean="0"/>
              <a:t>，</a:t>
            </a:r>
            <a:r>
              <a:rPr lang="en-US" altLang="zh-CN" sz="22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2)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stem(n</a:t>
            </a:r>
            <a:r>
              <a:rPr lang="zh-CN" altLang="en-US" sz="2200" smtClean="0"/>
              <a:t>，</a:t>
            </a:r>
            <a:r>
              <a:rPr lang="en-US" altLang="zh-CN" sz="2200" smtClean="0"/>
              <a:t>gn</a:t>
            </a:r>
            <a:r>
              <a:rPr lang="zh-CN" altLang="en-US" sz="2200" smtClean="0"/>
              <a:t>，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k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r>
              <a:rPr lang="en-US" altLang="zh-CN" sz="2200" smtClean="0"/>
              <a:t>%</a:t>
            </a:r>
            <a:r>
              <a:rPr lang="zh-CN" altLang="en-US" sz="2200" smtClean="0"/>
              <a:t>显示阶跃响应曲线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title(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zh-CN" altLang="en-US" sz="2200" smtClean="0"/>
              <a:t>系统的单位阶跃响应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r>
              <a:rPr lang="en-US" altLang="zh-CN" sz="2200" smtClean="0"/>
              <a:t/>
            </a:r>
            <a:br>
              <a:rPr lang="en-US" altLang="zh-CN" sz="2200" smtClean="0"/>
            </a:br>
            <a:r>
              <a:rPr lang="en-US" altLang="zh-CN" sz="2200" smtClean="0"/>
              <a:t>        ylabel(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g(n)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r>
              <a:rPr lang="en-US" altLang="zh-CN" sz="2200" smtClean="0"/>
              <a:t>xlabel(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n</a:t>
            </a:r>
            <a:r>
              <a:rPr lang="en-US" altLang="zh-CN" sz="2200" smtClean="0">
                <a:latin typeface="Symbol" panose="05050102010706020507" pitchFamily="18" charset="2"/>
              </a:rPr>
              <a:t>¢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br>
              <a:rPr lang="zh-CN" altLang="en-US" sz="2200" smtClean="0"/>
            </a:br>
            <a:r>
              <a:rPr lang="zh-CN" altLang="en-US" sz="2200" smtClean="0"/>
              <a:t>　　</a:t>
            </a:r>
            <a:r>
              <a:rPr lang="en-US" altLang="zh-CN" sz="2200" smtClean="0"/>
              <a:t>axis(</a:t>
            </a:r>
            <a:r>
              <a:rPr lang="zh-CN" altLang="en-US" sz="2200" smtClean="0"/>
              <a:t>［</a:t>
            </a:r>
            <a:r>
              <a:rPr lang="en-US" altLang="zh-CN" sz="2200" smtClean="0"/>
              <a:t>0</a:t>
            </a:r>
            <a:r>
              <a:rPr lang="zh-CN" altLang="en-US" sz="2200" smtClean="0"/>
              <a:t>，</a:t>
            </a:r>
            <a:r>
              <a:rPr lang="en-US" altLang="zh-CN" sz="2200" smtClean="0"/>
              <a:t>N</a:t>
            </a:r>
            <a:r>
              <a:rPr lang="zh-CN" altLang="en-US" sz="2200" smtClean="0"/>
              <a:t>，</a:t>
            </a:r>
            <a:r>
              <a:rPr lang="zh-CN" altLang="en-US" sz="2200" smtClean="0">
                <a:latin typeface="宋体" panose="02010600030101010101" pitchFamily="2" charset="-122"/>
              </a:rPr>
              <a:t>－</a:t>
            </a:r>
            <a:r>
              <a:rPr lang="en-US" altLang="zh-CN" sz="2200" smtClean="0"/>
              <a:t>1.1*min(gn)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1.1*max(gn)</a:t>
            </a:r>
            <a:r>
              <a:rPr lang="zh-CN" altLang="en-US" sz="2200" smtClean="0"/>
              <a:t>］</a:t>
            </a:r>
            <a:r>
              <a:rPr lang="en-US" altLang="zh-CN" sz="2200" smtClean="0"/>
              <a:t>)</a:t>
            </a:r>
            <a:r>
              <a:rPr lang="zh-CN" altLang="en-US" sz="2200" smtClean="0"/>
              <a:t>；</a:t>
            </a:r>
            <a:br>
              <a:rPr lang="zh-CN" altLang="en-US" sz="2200" smtClean="0"/>
            </a:br>
            <a:r>
              <a:rPr lang="zh-CN" altLang="en-US" sz="2200" smtClean="0"/>
              <a:t>　　系统的单位冲激响应和阶跃响应如图</a:t>
            </a:r>
            <a:r>
              <a:rPr lang="en-US" altLang="zh-CN" sz="2200" smtClean="0"/>
              <a:t>6-2</a:t>
            </a:r>
            <a:r>
              <a:rPr lang="zh-CN" altLang="en-US" sz="2200" smtClean="0"/>
              <a:t>所示。</a:t>
            </a:r>
            <a:br>
              <a:rPr lang="zh-CN" altLang="en-US" sz="2200" smtClean="0"/>
            </a:br>
            <a:endParaRPr lang="zh-CN" altLang="en-US" sz="22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516563"/>
            <a:ext cx="7993062" cy="720725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图</a:t>
            </a:r>
            <a:r>
              <a:rPr lang="en-US" altLang="zh-CN" smtClean="0"/>
              <a:t>6-2 </a:t>
            </a:r>
            <a:r>
              <a:rPr lang="zh-CN" altLang="en-US" smtClean="0"/>
              <a:t>例</a:t>
            </a:r>
            <a:r>
              <a:rPr lang="en-US" altLang="zh-CN" smtClean="0"/>
              <a:t>6-1</a:t>
            </a:r>
            <a:r>
              <a:rPr lang="zh-CN" altLang="en-US" smtClean="0"/>
              <a:t>系统的单位冲激响应和阶跃响应</a:t>
            </a:r>
            <a:br>
              <a:rPr lang="zh-CN" altLang="en-US" smtClean="0"/>
            </a:br>
            <a:endParaRPr lang="zh-CN" altLang="en-US" smtClean="0"/>
          </a:p>
        </p:txBody>
      </p:sp>
      <p:pic>
        <p:nvPicPr>
          <p:cNvPr id="32771" name="Picture 4" descr="4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1075"/>
            <a:ext cx="6264275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8281987" cy="56165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6600"/>
                </a:solidFill>
              </a:rPr>
              <a:t>         例 </a:t>
            </a:r>
            <a:r>
              <a:rPr lang="en-US" altLang="zh-CN" b="1" smtClean="0">
                <a:solidFill>
                  <a:srgbClr val="FF6600"/>
                </a:solidFill>
              </a:rPr>
              <a:t>6-2</a:t>
            </a:r>
            <a:r>
              <a:rPr lang="en-US" altLang="zh-CN" smtClean="0">
                <a:solidFill>
                  <a:srgbClr val="FF6600"/>
                </a:solidFill>
              </a:rPr>
              <a:t> </a:t>
            </a:r>
            <a:r>
              <a:rPr lang="zh-CN" altLang="en-US" smtClean="0"/>
              <a:t>已知一个系统函数公式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求该系统的单位冲激响应和阶跃响应。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zh-CN" altLang="en-US" b="1" smtClean="0">
                <a:solidFill>
                  <a:srgbClr val="FF6600"/>
                </a:solidFill>
              </a:rPr>
              <a:t>解</a:t>
            </a:r>
            <a:r>
              <a:rPr lang="zh-CN" altLang="en-US" smtClean="0">
                <a:solidFill>
                  <a:srgbClr val="FF6600"/>
                </a:solidFill>
              </a:rPr>
              <a:t> </a:t>
            </a:r>
            <a:r>
              <a:rPr lang="zh-CN" altLang="en-US" smtClean="0"/>
              <a:t>分析上式可知，这是一个</a:t>
            </a:r>
            <a:r>
              <a:rPr lang="en-US" altLang="zh-CN" smtClean="0"/>
              <a:t>6</a:t>
            </a:r>
            <a:r>
              <a:rPr lang="zh-CN" altLang="en-US" smtClean="0"/>
              <a:t>阶系统，直接用</a:t>
            </a:r>
            <a:r>
              <a:rPr lang="en-US" altLang="zh-CN" smtClean="0"/>
              <a:t>MATLAB</a:t>
            </a:r>
            <a:r>
              <a:rPr lang="zh-CN" altLang="en-US" smtClean="0"/>
              <a:t>语言列出其</a:t>
            </a:r>
            <a:r>
              <a:rPr lang="en-US" altLang="zh-CN" smtClean="0"/>
              <a:t>b</a:t>
            </a:r>
            <a:r>
              <a:rPr lang="en-US" altLang="zh-CN" baseline="-25000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k</a:t>
            </a:r>
            <a:r>
              <a:rPr lang="zh-CN" altLang="en-US" smtClean="0"/>
              <a:t>系数：</a:t>
            </a:r>
            <a:br>
              <a:rPr lang="zh-CN" altLang="en-US" smtClean="0"/>
            </a:br>
            <a:r>
              <a:rPr lang="en-US" altLang="zh-CN" smtClean="0"/>
              <a:t>a</a:t>
            </a:r>
            <a:r>
              <a:rPr lang="zh-CN" altLang="en-US" smtClean="0"/>
              <a:t>＝［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0.34319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0.60439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0.20407</a:t>
            </a:r>
            <a:r>
              <a:rPr lang="zh-CN" altLang="en-US" smtClean="0"/>
              <a:t>］；</a:t>
            </a:r>
            <a:br>
              <a:rPr lang="zh-CN" altLang="en-US" smtClean="0"/>
            </a:br>
            <a:r>
              <a:rPr lang="en-US" altLang="zh-CN" smtClean="0"/>
              <a:t>b</a:t>
            </a:r>
            <a:r>
              <a:rPr lang="zh-CN" altLang="en-US" smtClean="0"/>
              <a:t>＝［</a:t>
            </a:r>
            <a:r>
              <a:rPr lang="en-US" altLang="zh-CN" smtClean="0"/>
              <a:t>0.1321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0.3963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0.3963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0.1321</a:t>
            </a:r>
            <a:r>
              <a:rPr lang="zh-CN" altLang="en-US" smtClean="0"/>
              <a:t>］；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b="1" smtClean="0">
                <a:solidFill>
                  <a:srgbClr val="FF6600"/>
                </a:solidFill>
              </a:rPr>
              <a:t>注意：</a:t>
            </a:r>
            <a:r>
              <a:rPr lang="zh-CN" altLang="en-US" smtClean="0"/>
              <a:t>原公式中存在着缺项，必须在相应的位置上补零。</a:t>
            </a:r>
          </a:p>
        </p:txBody>
      </p:sp>
      <p:graphicFrame>
        <p:nvGraphicFramePr>
          <p:cNvPr id="33795" name="对象 1"/>
          <p:cNvGraphicFramePr>
            <a:graphicFrameLocks noChangeAspect="1"/>
          </p:cNvGraphicFramePr>
          <p:nvPr/>
        </p:nvGraphicFramePr>
        <p:xfrm>
          <a:off x="1116013" y="1341438"/>
          <a:ext cx="7345362" cy="1060450"/>
        </p:xfrm>
        <a:graphic>
          <a:graphicData uri="http://schemas.openxmlformats.org/presentationml/2006/ole">
            <p:oleObj spid="_x0000_s33796" name="公式" r:id="rId3" imgW="2019300" imgH="29210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993062" cy="5832475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         用</a:t>
            </a:r>
            <a:r>
              <a:rPr lang="en-US" altLang="zh-CN" sz="2000" smtClean="0"/>
              <a:t>impz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dstep</a:t>
            </a:r>
            <a:r>
              <a:rPr lang="zh-CN" altLang="en-US" sz="2000" smtClean="0"/>
              <a:t>子函数编写程序如下：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a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0.34319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0.60439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0.20407</a:t>
            </a:r>
            <a:r>
              <a:rPr lang="zh-CN" altLang="en-US" sz="2000" smtClean="0"/>
              <a:t>］；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b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0.1321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0.3963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0.3963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0.1321</a:t>
            </a:r>
            <a:r>
              <a:rPr lang="zh-CN" altLang="en-US" sz="2000" smtClean="0"/>
              <a:t>］；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N</a:t>
            </a:r>
            <a:r>
              <a:rPr lang="zh-CN" altLang="en-US" sz="2000" smtClean="0"/>
              <a:t>＝</a:t>
            </a:r>
            <a:r>
              <a:rPr lang="en-US" altLang="zh-CN" sz="2000" smtClean="0"/>
              <a:t>32</a:t>
            </a:r>
            <a:r>
              <a:rPr lang="zh-CN" altLang="en-US" sz="2000" smtClean="0"/>
              <a:t>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n</a:t>
            </a:r>
            <a:r>
              <a:rPr lang="zh-CN" altLang="en-US" sz="2000" smtClean="0"/>
              <a:t>＝</a:t>
            </a:r>
            <a:r>
              <a:rPr lang="en-US" altLang="zh-CN" sz="2000" smtClean="0"/>
              <a:t>0</a:t>
            </a:r>
            <a:r>
              <a:rPr lang="zh-CN" altLang="en-US" sz="2000" smtClean="0"/>
              <a:t>：</a:t>
            </a:r>
            <a:r>
              <a:rPr lang="en-US" altLang="zh-CN" sz="2000" smtClean="0"/>
              <a:t>N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</a:t>
            </a:r>
            <a:r>
              <a:rPr lang="zh-CN" altLang="en-US" sz="2000" smtClean="0"/>
              <a:t>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hn</a:t>
            </a:r>
            <a:r>
              <a:rPr lang="zh-CN" altLang="en-US" sz="2000" smtClean="0"/>
              <a:t>＝</a:t>
            </a:r>
            <a:r>
              <a:rPr lang="en-US" altLang="zh-CN" sz="2000" smtClean="0"/>
              <a:t>impz(b</a:t>
            </a:r>
            <a:r>
              <a:rPr lang="zh-CN" altLang="en-US" sz="2000" smtClean="0"/>
              <a:t>，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</a:t>
            </a:r>
            <a:r>
              <a:rPr lang="en-US" altLang="zh-CN" sz="2000" smtClean="0"/>
              <a:t>n)</a:t>
            </a:r>
            <a:r>
              <a:rPr lang="zh-CN" altLang="en-US" sz="2000" smtClean="0"/>
              <a:t>；             </a:t>
            </a:r>
            <a:r>
              <a:rPr lang="en-US" altLang="zh-CN" sz="2000" smtClean="0"/>
              <a:t>%</a:t>
            </a:r>
            <a:r>
              <a:rPr lang="zh-CN" altLang="en-US" sz="2000" smtClean="0"/>
              <a:t>求时域单位冲激响应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gn</a:t>
            </a:r>
            <a:r>
              <a:rPr lang="zh-CN" altLang="en-US" sz="2000" smtClean="0"/>
              <a:t>＝</a:t>
            </a:r>
            <a:r>
              <a:rPr lang="en-US" altLang="zh-CN" sz="2000" smtClean="0"/>
              <a:t>dstep(b</a:t>
            </a:r>
            <a:r>
              <a:rPr lang="zh-CN" altLang="en-US" sz="2000" smtClean="0"/>
              <a:t>，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</a:t>
            </a:r>
            <a:r>
              <a:rPr lang="en-US" altLang="zh-CN" sz="2000" smtClean="0"/>
              <a:t>n)</a:t>
            </a:r>
            <a:r>
              <a:rPr lang="zh-CN" altLang="en-US" sz="2000" smtClean="0"/>
              <a:t>；	</a:t>
            </a:r>
            <a:r>
              <a:rPr lang="en-US" altLang="zh-CN" sz="2000" smtClean="0"/>
              <a:t>%</a:t>
            </a:r>
            <a:r>
              <a:rPr lang="zh-CN" altLang="en-US" sz="2000" smtClean="0"/>
              <a:t>求时域单位阶跃响应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subplot(1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stem(n</a:t>
            </a:r>
            <a:r>
              <a:rPr lang="zh-CN" altLang="en-US" sz="2000" smtClean="0"/>
              <a:t>，</a:t>
            </a:r>
            <a:r>
              <a:rPr lang="en-US" altLang="zh-CN" sz="2000" smtClean="0"/>
              <a:t>hn)</a:t>
            </a:r>
            <a:r>
              <a:rPr lang="zh-CN" altLang="en-US" sz="2000" smtClean="0"/>
              <a:t>；</a:t>
            </a:r>
            <a:r>
              <a:rPr lang="en-US" altLang="zh-CN" sz="2000" smtClean="0"/>
              <a:t>%</a:t>
            </a:r>
            <a:r>
              <a:rPr lang="zh-CN" altLang="en-US" sz="2000" smtClean="0"/>
              <a:t>显示冲激响应曲线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title(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zh-CN" altLang="en-US" sz="2000" smtClean="0"/>
              <a:t>系统的单位冲激响应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ylabel(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h(n)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r>
              <a:rPr lang="en-US" altLang="zh-CN" sz="2000" smtClean="0"/>
              <a:t>xlabel(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n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subplot(1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stem(n</a:t>
            </a:r>
            <a:r>
              <a:rPr lang="zh-CN" altLang="en-US" sz="2000" smtClean="0"/>
              <a:t>，</a:t>
            </a:r>
            <a:r>
              <a:rPr lang="en-US" altLang="zh-CN" sz="2000" smtClean="0"/>
              <a:t>gn)</a:t>
            </a:r>
            <a:r>
              <a:rPr lang="zh-CN" altLang="en-US" sz="2000" smtClean="0"/>
              <a:t>；</a:t>
            </a:r>
            <a:r>
              <a:rPr lang="en-US" altLang="zh-CN" sz="2000" smtClean="0"/>
              <a:t>%</a:t>
            </a:r>
            <a:r>
              <a:rPr lang="zh-CN" altLang="en-US" sz="2000" smtClean="0"/>
              <a:t>显示阶跃响应曲线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title(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zh-CN" altLang="en-US" sz="2000" smtClean="0"/>
              <a:t>系统的单位阶跃响应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ylabel(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g(n)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r>
              <a:rPr lang="en-US" altLang="zh-CN" sz="2000" smtClean="0"/>
              <a:t>xlabel(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n</a:t>
            </a:r>
            <a:r>
              <a:rPr lang="en-US" altLang="zh-CN" sz="2000" smtClean="0">
                <a:latin typeface="Symbol" panose="05050102010706020507" pitchFamily="18" charset="2"/>
              </a:rPr>
              <a:t>¢</a:t>
            </a:r>
            <a:r>
              <a:rPr lang="en-US" altLang="zh-CN" sz="2000" smtClean="0"/>
              <a:t>)</a:t>
            </a:r>
            <a:r>
              <a:rPr lang="zh-CN" altLang="en-US" sz="2000" smtClean="0"/>
              <a:t>；</a:t>
            </a:r>
            <a:br>
              <a:rPr lang="zh-CN" altLang="en-US" sz="2000" smtClean="0"/>
            </a:br>
            <a:r>
              <a:rPr lang="zh-CN" altLang="en-US" sz="2000" smtClean="0"/>
              <a:t>　　结果如图</a:t>
            </a:r>
            <a:r>
              <a:rPr lang="en-US" altLang="zh-CN" sz="2000" smtClean="0"/>
              <a:t>6-3</a:t>
            </a:r>
            <a:r>
              <a:rPr lang="zh-CN" altLang="en-US" sz="2000" smtClean="0"/>
              <a:t>所示。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805488"/>
            <a:ext cx="7993062" cy="431800"/>
          </a:xfrm>
        </p:spPr>
        <p:txBody>
          <a:bodyPr/>
          <a:lstStyle/>
          <a:p>
            <a:pPr algn="ctr" eaLnBrk="1" hangingPunct="1"/>
            <a:r>
              <a:rPr lang="zh-CN" altLang="en-US" sz="2000" smtClean="0"/>
              <a:t>图</a:t>
            </a:r>
            <a:r>
              <a:rPr lang="en-US" altLang="zh-CN" sz="2000" smtClean="0"/>
              <a:t>6-3 </a:t>
            </a:r>
            <a:r>
              <a:rPr lang="zh-CN" altLang="en-US" sz="2000" smtClean="0"/>
              <a:t>例</a:t>
            </a:r>
            <a:r>
              <a:rPr lang="en-US" altLang="zh-CN" sz="2000" smtClean="0"/>
              <a:t>6-2</a:t>
            </a:r>
            <a:r>
              <a:rPr lang="zh-CN" altLang="en-US" sz="2000" smtClean="0"/>
              <a:t>系统的单位冲激响应和阶跃响应</a:t>
            </a:r>
            <a:br>
              <a:rPr lang="zh-CN" altLang="en-US" sz="2000" smtClean="0"/>
            </a:br>
            <a:endParaRPr lang="zh-CN" altLang="en-US" sz="2200" smtClean="0"/>
          </a:p>
        </p:txBody>
      </p:sp>
      <p:pic>
        <p:nvPicPr>
          <p:cNvPr id="35843" name="Picture 4" descr="4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765175"/>
            <a:ext cx="6353175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993063" cy="62293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66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子函数</a:t>
            </a:r>
            <a:r>
              <a:rPr lang="zh-CN" altLang="en-US" sz="2800" b="1" dirty="0" smtClean="0">
                <a:solidFill>
                  <a:srgbClr val="FF1A00"/>
                </a:solidFill>
              </a:rPr>
              <a:t/>
            </a:r>
            <a:br>
              <a:rPr lang="zh-CN" altLang="en-US" sz="2800" b="1" dirty="0" smtClean="0">
                <a:solidFill>
                  <a:srgbClr val="FF1A00"/>
                </a:solidFill>
              </a:rPr>
            </a:br>
            <a:r>
              <a:rPr lang="zh-CN" altLang="en-US" sz="2800" dirty="0" smtClean="0"/>
              <a:t>　</a:t>
            </a:r>
            <a:r>
              <a:rPr lang="zh-CN" altLang="en-US" sz="2800" dirty="0" smtClean="0">
                <a:solidFill>
                  <a:srgbClr val="FF6600"/>
                </a:solidFill>
              </a:rPr>
              <a:t>　</a:t>
            </a:r>
            <a:r>
              <a:rPr lang="en-US" altLang="zh-CN" sz="2800" b="1" dirty="0" smtClean="0">
                <a:solidFill>
                  <a:srgbClr val="FF6600"/>
                </a:solidFill>
              </a:rPr>
              <a:t>1.impz</a:t>
            </a:r>
            <a:r>
              <a:rPr lang="en-US" altLang="zh-CN" sz="2800" b="1" dirty="0" smtClean="0">
                <a:solidFill>
                  <a:srgbClr val="FF1A00"/>
                </a:solidFill>
              </a:rPr>
              <a:t/>
            </a:r>
            <a:br>
              <a:rPr lang="en-US" altLang="zh-CN" sz="2800" b="1" dirty="0" smtClean="0">
                <a:solidFill>
                  <a:srgbClr val="FF1A00"/>
                </a:solidFill>
              </a:rPr>
            </a:br>
            <a:r>
              <a:rPr lang="zh-CN" altLang="en-US" sz="2800" dirty="0" smtClean="0"/>
              <a:t>　</a:t>
            </a:r>
            <a:r>
              <a:rPr lang="zh-CN" altLang="en-US" sz="2800" dirty="0" smtClean="0">
                <a:solidFill>
                  <a:srgbClr val="FF6600"/>
                </a:solidFill>
              </a:rPr>
              <a:t>　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功能：</a:t>
            </a:r>
            <a:r>
              <a:rPr lang="zh-CN" altLang="en-US" sz="2800" dirty="0" smtClean="0"/>
              <a:t>求解数字系统的冲激响应。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调用格式：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　　［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］＝</a:t>
            </a:r>
            <a:r>
              <a:rPr lang="en-US" altLang="zh-CN" sz="2800" dirty="0" err="1" smtClean="0"/>
              <a:t>impz</a:t>
            </a:r>
            <a:r>
              <a:rPr lang="en-US" altLang="zh-CN" sz="2800" dirty="0" smtClean="0"/>
              <a:t>(b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a)</a:t>
            </a:r>
            <a:r>
              <a:rPr lang="zh-CN" altLang="en-US" sz="2800" dirty="0" smtClean="0"/>
              <a:t>；求解数字系统的冲激响应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，取样点数为缺省值。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［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］＝</a:t>
            </a:r>
            <a:r>
              <a:rPr lang="en-US" altLang="zh-CN" sz="2800" dirty="0" err="1" smtClean="0"/>
              <a:t>impz</a:t>
            </a:r>
            <a:r>
              <a:rPr lang="en-US" altLang="zh-CN" sz="2800" dirty="0" smtClean="0"/>
              <a:t>(b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；求解数字系统的冲激响应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，取样点数由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确定。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err="1" smtClean="0"/>
              <a:t>impz</a:t>
            </a:r>
            <a:r>
              <a:rPr lang="en-US" altLang="zh-CN" sz="2800" dirty="0" smtClean="0"/>
              <a:t>(b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a)</a:t>
            </a:r>
            <a:r>
              <a:rPr lang="zh-CN" altLang="en-US" sz="2800" dirty="0" smtClean="0"/>
              <a:t>；在当前窗口用</a:t>
            </a:r>
            <a:r>
              <a:rPr lang="en-US" altLang="zh-CN" sz="2800" dirty="0" smtClean="0"/>
              <a:t>stem(t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h)</a:t>
            </a:r>
            <a:r>
              <a:rPr lang="zh-CN" altLang="en-US" sz="2800" dirty="0" smtClean="0"/>
              <a:t>函数出图。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　</a:t>
            </a:r>
            <a:r>
              <a:rPr lang="zh-CN" altLang="en-US" sz="2800" b="1" smtClean="0">
                <a:solidFill>
                  <a:srgbClr val="FF6600"/>
                </a:solidFill>
              </a:rPr>
              <a:t>　</a:t>
            </a:r>
            <a:r>
              <a:rPr lang="en-US" altLang="zh-CN" sz="2800" b="1" smtClean="0">
                <a:solidFill>
                  <a:srgbClr val="FF6600"/>
                </a:solidFill>
              </a:rPr>
              <a:t> 3.</a:t>
            </a:r>
            <a:r>
              <a:rPr lang="zh-CN" altLang="en-US" sz="2800" b="1" smtClean="0">
                <a:solidFill>
                  <a:srgbClr val="FF6600"/>
                </a:solidFill>
              </a:rPr>
              <a:t>用</a:t>
            </a:r>
            <a:r>
              <a:rPr lang="en-US" altLang="zh-CN" sz="2800" b="1" smtClean="0">
                <a:solidFill>
                  <a:srgbClr val="FF6600"/>
                </a:solidFill>
              </a:rPr>
              <a:t>filtic</a:t>
            </a:r>
            <a:r>
              <a:rPr lang="zh-CN" altLang="en-US" sz="2800" b="1" smtClean="0">
                <a:solidFill>
                  <a:srgbClr val="FF6600"/>
                </a:solidFill>
              </a:rPr>
              <a:t>和</a:t>
            </a:r>
            <a:r>
              <a:rPr lang="en-US" altLang="zh-CN" sz="2800" b="1" smtClean="0">
                <a:solidFill>
                  <a:srgbClr val="FF6600"/>
                </a:solidFill>
              </a:rPr>
              <a:t>filter</a:t>
            </a:r>
            <a:r>
              <a:rPr lang="zh-CN" altLang="en-US" sz="2800" b="1" smtClean="0">
                <a:solidFill>
                  <a:srgbClr val="FF6600"/>
                </a:solidFill>
              </a:rPr>
              <a:t>子函数求解离散系统的单位冲激响应</a:t>
            </a:r>
            <a:r>
              <a:rPr lang="zh-CN" altLang="en-US" sz="2800" b="1" smtClean="0">
                <a:solidFill>
                  <a:srgbClr val="FF1A00"/>
                </a:solidFill>
              </a:rPr>
              <a:t/>
            </a:r>
            <a:br>
              <a:rPr lang="zh-CN" altLang="en-US" sz="2800" b="1" smtClean="0">
                <a:solidFill>
                  <a:srgbClr val="FF1A00"/>
                </a:solidFill>
              </a:rPr>
            </a:br>
            <a:r>
              <a:rPr lang="zh-CN" altLang="en-US" smtClean="0"/>
              <a:t>　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MATLAB</a:t>
            </a:r>
            <a:r>
              <a:rPr lang="zh-CN" altLang="en-US" smtClean="0"/>
              <a:t>提供了两个子函数</a:t>
            </a:r>
            <a:r>
              <a:rPr lang="en-US" altLang="zh-CN" smtClean="0"/>
              <a:t>filtic</a:t>
            </a:r>
            <a:r>
              <a:rPr lang="zh-CN" altLang="en-US" smtClean="0"/>
              <a:t>和</a:t>
            </a:r>
            <a:r>
              <a:rPr lang="en-US" altLang="zh-CN" smtClean="0"/>
              <a:t>filter</a:t>
            </a:r>
            <a:r>
              <a:rPr lang="zh-CN" altLang="en-US" smtClean="0"/>
              <a:t>来求解离散系统的响应。当输入信号为单位冲激信号时，求得的响应即为系统的单位冲激响应；当输入信号为单位阶跃信号时，求得的响应即为系统的单位阶跃响应。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1A00"/>
                </a:solidFill>
              </a:rPr>
              <a:t>     </a:t>
            </a:r>
            <a:r>
              <a:rPr lang="zh-CN" altLang="en-US" b="1" smtClean="0">
                <a:solidFill>
                  <a:srgbClr val="FF6600"/>
                </a:solidFill>
              </a:rPr>
              <a:t> 例</a:t>
            </a:r>
            <a:r>
              <a:rPr lang="en-US" altLang="zh-CN" b="1" smtClean="0">
                <a:solidFill>
                  <a:srgbClr val="FF6600"/>
                </a:solidFill>
              </a:rPr>
              <a:t>6-3</a:t>
            </a:r>
            <a:r>
              <a:rPr lang="en-US" altLang="zh-CN" smtClean="0">
                <a:solidFill>
                  <a:srgbClr val="FF6600"/>
                </a:solidFill>
              </a:rPr>
              <a:t> </a:t>
            </a:r>
            <a:r>
              <a:rPr lang="zh-CN" altLang="en-US" smtClean="0"/>
              <a:t>已知一个因果系统的差分方程为</a:t>
            </a:r>
            <a:br>
              <a:rPr lang="zh-CN" altLang="en-US" smtClean="0"/>
            </a:br>
            <a:r>
              <a:rPr lang="zh-CN" altLang="en-US" smtClean="0"/>
              <a:t>       </a:t>
            </a:r>
            <a:r>
              <a:rPr lang="en-US" altLang="zh-CN" smtClean="0"/>
              <a:t>6y(n)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2y(n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4)</a:t>
            </a:r>
            <a:r>
              <a:rPr lang="zh-CN" altLang="en-US" smtClean="0"/>
              <a:t>＝</a:t>
            </a:r>
            <a:r>
              <a:rPr lang="en-US" altLang="zh-CN" smtClean="0"/>
              <a:t>x(n)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3x(n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2)</a:t>
            </a:r>
            <a:r>
              <a:rPr lang="zh-CN" altLang="en-US" smtClean="0"/>
              <a:t>＋</a:t>
            </a:r>
            <a:r>
              <a:rPr lang="en-US" altLang="zh-CN" smtClean="0"/>
              <a:t>3x(n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4)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x(n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6)</a:t>
            </a:r>
            <a:br>
              <a:rPr lang="en-US" altLang="zh-CN" smtClean="0"/>
            </a:br>
            <a:r>
              <a:rPr lang="zh-CN" altLang="en-US" smtClean="0"/>
              <a:t>　　满足初始条件</a:t>
            </a:r>
            <a:r>
              <a:rPr lang="en-US" altLang="zh-CN" smtClean="0"/>
              <a:t>y(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x(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，求系统的单位冲激响应和单位阶跃响应。时间轴上</a:t>
            </a:r>
            <a:r>
              <a:rPr lang="en-US" altLang="zh-CN" smtClean="0"/>
              <a:t>N</a:t>
            </a:r>
            <a:r>
              <a:rPr lang="zh-CN" altLang="en-US" smtClean="0"/>
              <a:t>取</a:t>
            </a:r>
            <a:r>
              <a:rPr lang="en-US" altLang="zh-CN" smtClean="0"/>
              <a:t>32</a:t>
            </a:r>
            <a:r>
              <a:rPr lang="zh-CN" altLang="en-US" smtClean="0"/>
              <a:t>点作图。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b="1" smtClean="0">
                <a:solidFill>
                  <a:srgbClr val="FF6600"/>
                </a:solidFill>
              </a:rPr>
              <a:t>解：</a:t>
            </a:r>
            <a:r>
              <a:rPr lang="zh-CN" altLang="en-US" smtClean="0"/>
              <a:t> 将</a:t>
            </a:r>
            <a:r>
              <a:rPr lang="en-US" altLang="zh-CN" smtClean="0"/>
              <a:t>y(n)</a:t>
            </a:r>
            <a:r>
              <a:rPr lang="zh-CN" altLang="en-US" smtClean="0"/>
              <a:t>项的系数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进行归一化，得到</a:t>
            </a:r>
            <a:br>
              <a:rPr lang="zh-CN" altLang="en-US" smtClean="0"/>
            </a:br>
            <a:r>
              <a:rPr lang="zh-CN" altLang="en-US" smtClean="0"/>
              <a:t>　　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37891" name="对象 1"/>
          <p:cNvGraphicFramePr>
            <a:graphicFrameLocks noChangeAspect="1"/>
          </p:cNvGraphicFramePr>
          <p:nvPr/>
        </p:nvGraphicFramePr>
        <p:xfrm>
          <a:off x="1187450" y="3716338"/>
          <a:ext cx="6153150" cy="1855787"/>
        </p:xfrm>
        <a:graphic>
          <a:graphicData uri="http://schemas.openxmlformats.org/presentationml/2006/ole">
            <p:oleObj spid="_x0000_s37892" name="公式" r:id="rId3" imgW="1752600" imgH="53340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489825" cy="5616575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        分析上式可知，这是一个</a:t>
            </a:r>
            <a:r>
              <a:rPr lang="en-US" altLang="zh-CN" sz="2000" smtClean="0"/>
              <a:t>6</a:t>
            </a:r>
            <a:r>
              <a:rPr lang="zh-CN" altLang="en-US" sz="2000" smtClean="0"/>
              <a:t>阶系统，直接用</a:t>
            </a:r>
            <a:r>
              <a:rPr lang="en-US" altLang="zh-CN" sz="2000" smtClean="0"/>
              <a:t>MATLAB</a:t>
            </a:r>
            <a:r>
              <a:rPr lang="zh-CN" altLang="en-US" sz="2000" smtClean="0"/>
              <a:t>语言列出其</a:t>
            </a:r>
            <a:r>
              <a:rPr lang="en-US" altLang="zh-CN" sz="2000" smtClean="0"/>
              <a:t>b</a:t>
            </a:r>
            <a:r>
              <a:rPr lang="en-US" altLang="zh-CN" sz="2000" baseline="-25000" smtClean="0"/>
              <a:t>m</a:t>
            </a:r>
            <a:r>
              <a:rPr lang="zh-CN" altLang="en-US" sz="2000" smtClean="0"/>
              <a:t>和</a:t>
            </a:r>
            <a:r>
              <a:rPr lang="en-US" altLang="zh-CN" sz="2000" smtClean="0"/>
              <a:t>a</a:t>
            </a:r>
            <a:r>
              <a:rPr lang="en-US" altLang="zh-CN" sz="2000" baseline="-25000" smtClean="0"/>
              <a:t>k</a:t>
            </a:r>
            <a:r>
              <a:rPr lang="zh-CN" altLang="en-US" sz="2000" smtClean="0"/>
              <a:t>系数：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a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］；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b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1/6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1/2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1/6</a:t>
            </a:r>
            <a:r>
              <a:rPr lang="zh-CN" altLang="en-US" sz="2000" smtClean="0"/>
              <a:t>］；</a:t>
            </a:r>
            <a:br>
              <a:rPr lang="zh-CN" altLang="en-US" sz="2000" smtClean="0"/>
            </a:br>
            <a:r>
              <a:rPr lang="zh-CN" altLang="en-US" sz="2000" smtClean="0"/>
              <a:t>　　注意：原公式中存在着缺项，必须在相应的位置上补零。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zh-CN" altLang="en-US" sz="2000" smtClean="0"/>
              <a:t>编写</a:t>
            </a:r>
            <a:r>
              <a:rPr lang="en-US" altLang="zh-CN" sz="2000" smtClean="0"/>
              <a:t>MATLAB</a:t>
            </a:r>
            <a:r>
              <a:rPr lang="zh-CN" altLang="en-US" sz="2000" smtClean="0"/>
              <a:t>程序如下：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x01</a:t>
            </a:r>
            <a:r>
              <a:rPr lang="zh-CN" altLang="en-US" sz="2000" smtClean="0"/>
              <a:t>＝</a:t>
            </a:r>
            <a:r>
              <a:rPr lang="en-US" altLang="zh-CN" sz="2000" smtClean="0"/>
              <a:t>0</a:t>
            </a:r>
            <a:r>
              <a:rPr lang="zh-CN" altLang="en-US" sz="2000" smtClean="0"/>
              <a:t>；</a:t>
            </a:r>
            <a:r>
              <a:rPr lang="en-US" altLang="zh-CN" sz="2000" smtClean="0"/>
              <a:t>y01</a:t>
            </a:r>
            <a:r>
              <a:rPr lang="zh-CN" altLang="en-US" sz="2000" smtClean="0"/>
              <a:t>＝</a:t>
            </a:r>
            <a:r>
              <a:rPr lang="en-US" altLang="zh-CN" sz="2000" smtClean="0"/>
              <a:t>0</a:t>
            </a:r>
            <a:r>
              <a:rPr lang="zh-CN" altLang="en-US" sz="2000" smtClean="0"/>
              <a:t>；</a:t>
            </a:r>
            <a:r>
              <a:rPr lang="en-US" altLang="zh-CN" sz="2000" smtClean="0"/>
              <a:t>N</a:t>
            </a:r>
            <a:r>
              <a:rPr lang="zh-CN" altLang="en-US" sz="2000" smtClean="0"/>
              <a:t>＝</a:t>
            </a:r>
            <a:r>
              <a:rPr lang="en-US" altLang="zh-CN" sz="2000" smtClean="0"/>
              <a:t>32</a:t>
            </a:r>
            <a:r>
              <a:rPr lang="zh-CN" altLang="en-US" sz="2000" smtClean="0"/>
              <a:t>；    </a:t>
            </a:r>
            <a:r>
              <a:rPr lang="en-US" altLang="zh-CN" sz="2000" smtClean="0"/>
              <a:t>%</a:t>
            </a:r>
            <a:r>
              <a:rPr lang="zh-CN" altLang="en-US" sz="2000" smtClean="0"/>
              <a:t>赋初始条件和采样点数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a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］；</a:t>
            </a:r>
            <a:r>
              <a:rPr lang="en-US" altLang="zh-CN" sz="2000" smtClean="0"/>
              <a:t>%</a:t>
            </a:r>
            <a:r>
              <a:rPr lang="zh-CN" altLang="en-US" sz="2000" smtClean="0"/>
              <a:t>输入差分方程系数</a:t>
            </a:r>
            <a:br>
              <a:rPr lang="zh-CN" altLang="en-US" sz="2000" smtClean="0"/>
            </a:br>
            <a:r>
              <a:rPr lang="zh-CN" altLang="en-US" sz="2000" smtClean="0"/>
              <a:t>　　</a:t>
            </a:r>
            <a:r>
              <a:rPr lang="en-US" altLang="zh-CN" sz="2000" smtClean="0"/>
              <a:t>b</a:t>
            </a:r>
            <a:r>
              <a:rPr lang="zh-CN" altLang="en-US" sz="2000" smtClean="0"/>
              <a:t>＝［</a:t>
            </a:r>
            <a:r>
              <a:rPr lang="en-US" altLang="zh-CN" sz="2000" smtClean="0"/>
              <a:t>1/6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1/2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anose="02010600030101010101" pitchFamily="2" charset="-122"/>
              </a:rPr>
              <a:t>－</a:t>
            </a:r>
            <a:r>
              <a:rPr lang="en-US" altLang="zh-CN" sz="2000" smtClean="0"/>
              <a:t>1/6</a:t>
            </a:r>
            <a:r>
              <a:rPr lang="zh-CN" altLang="en-US" sz="2000" smtClean="0"/>
              <a:t>］；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　　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518150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mtClean="0"/>
              <a:t>　        </a:t>
            </a:r>
            <a:r>
              <a:rPr lang="en-US" altLang="zh-CN" smtClean="0"/>
              <a:t>xi</a:t>
            </a:r>
            <a:r>
              <a:rPr lang="zh-CN" altLang="en-US" smtClean="0"/>
              <a:t>＝</a:t>
            </a:r>
            <a:r>
              <a:rPr lang="en-US" altLang="zh-CN" smtClean="0"/>
              <a:t>filtic(b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0)</a:t>
            </a:r>
            <a:r>
              <a:rPr lang="zh-CN" altLang="en-US" smtClean="0"/>
              <a:t>；</a:t>
            </a:r>
            <a:r>
              <a:rPr lang="en-US" altLang="zh-CN" smtClean="0"/>
              <a:t>%</a:t>
            </a:r>
            <a:r>
              <a:rPr lang="zh-CN" altLang="en-US" smtClean="0"/>
              <a:t>求等效初始条件的输入序列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：</a:t>
            </a:r>
            <a:r>
              <a:rPr lang="en-US" altLang="zh-CN" smtClean="0"/>
              <a:t>N</a:t>
            </a:r>
            <a:r>
              <a:rPr lang="zh-CN" altLang="en-US" smtClean="0">
                <a:latin typeface="宋体" panose="02010600030101010101" pitchFamily="2" charset="-122"/>
              </a:rPr>
              <a:t>－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r>
              <a:rPr lang="en-US" altLang="zh-CN" smtClean="0"/>
              <a:t>%</a:t>
            </a:r>
            <a:r>
              <a:rPr lang="zh-CN" altLang="en-US" smtClean="0"/>
              <a:t>建立</a:t>
            </a:r>
            <a:r>
              <a:rPr lang="en-US" altLang="zh-CN" smtClean="0"/>
              <a:t>N</a:t>
            </a:r>
            <a:r>
              <a:rPr lang="zh-CN" altLang="en-US" smtClean="0"/>
              <a:t>点的时间序列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x1</a:t>
            </a:r>
            <a:r>
              <a:rPr lang="zh-CN" altLang="en-US" smtClean="0"/>
              <a:t>＝［</a:t>
            </a:r>
            <a:r>
              <a:rPr lang="en-US" altLang="zh-CN" smtClean="0"/>
              <a:t>n</a:t>
            </a:r>
            <a:r>
              <a:rPr lang="zh-CN" altLang="en-US" smtClean="0"/>
              <a:t>＝＝</a:t>
            </a:r>
            <a:r>
              <a:rPr lang="en-US" altLang="zh-CN" smtClean="0"/>
              <a:t>0</a:t>
            </a:r>
            <a:r>
              <a:rPr lang="zh-CN" altLang="en-US" smtClean="0"/>
              <a:t>］；</a:t>
            </a:r>
            <a:r>
              <a:rPr lang="en-US" altLang="zh-CN" smtClean="0"/>
              <a:t>%</a:t>
            </a:r>
            <a:r>
              <a:rPr lang="zh-CN" altLang="en-US" smtClean="0"/>
              <a:t>建立输入单位冲激信号</a:t>
            </a:r>
            <a:r>
              <a:rPr lang="en-US" altLang="zh-CN" smtClean="0"/>
              <a:t>x1(n)</a:t>
            </a:r>
            <a:br>
              <a:rPr lang="en-US" altLang="zh-CN" smtClean="0"/>
            </a:br>
            <a:r>
              <a:rPr lang="zh-CN" altLang="en-US" smtClean="0"/>
              <a:t>　　</a:t>
            </a:r>
            <a:r>
              <a:rPr lang="en-US" altLang="zh-CN" smtClean="0"/>
              <a:t>hn</a:t>
            </a:r>
            <a:r>
              <a:rPr lang="zh-CN" altLang="en-US" smtClean="0"/>
              <a:t>＝</a:t>
            </a:r>
            <a:r>
              <a:rPr lang="en-US" altLang="zh-CN" smtClean="0"/>
              <a:t>filter(b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x1</a:t>
            </a:r>
            <a:r>
              <a:rPr lang="zh-CN" altLang="en-US" smtClean="0"/>
              <a:t>，</a:t>
            </a:r>
            <a:r>
              <a:rPr lang="en-US" altLang="zh-CN" smtClean="0"/>
              <a:t>xi)</a:t>
            </a:r>
            <a:r>
              <a:rPr lang="zh-CN" altLang="en-US" smtClean="0"/>
              <a:t>；</a:t>
            </a:r>
            <a:r>
              <a:rPr lang="en-US" altLang="zh-CN" smtClean="0"/>
              <a:t>%</a:t>
            </a:r>
            <a:r>
              <a:rPr lang="zh-CN" altLang="en-US" sz="1800" smtClean="0"/>
              <a:t>对输入单位冲激信号进行滤波，求冲激响应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x2</a:t>
            </a:r>
            <a:r>
              <a:rPr lang="zh-CN" altLang="en-US" smtClean="0"/>
              <a:t>＝［</a:t>
            </a:r>
            <a:r>
              <a:rPr lang="en-US" altLang="zh-CN" smtClean="0"/>
              <a:t>n&gt;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］；</a:t>
            </a:r>
            <a:r>
              <a:rPr lang="en-US" altLang="zh-CN" smtClean="0"/>
              <a:t>%</a:t>
            </a:r>
            <a:r>
              <a:rPr lang="zh-CN" altLang="en-US" smtClean="0"/>
              <a:t>建立输入单位阶跃信号</a:t>
            </a:r>
            <a:r>
              <a:rPr lang="en-US" altLang="zh-CN" smtClean="0"/>
              <a:t>x2(n)</a:t>
            </a:r>
            <a:br>
              <a:rPr lang="en-US" altLang="zh-CN" smtClean="0"/>
            </a:br>
            <a:r>
              <a:rPr lang="zh-CN" altLang="en-US" smtClean="0"/>
              <a:t>　　</a:t>
            </a:r>
            <a:r>
              <a:rPr lang="en-US" altLang="zh-CN" smtClean="0"/>
              <a:t>gn</a:t>
            </a:r>
            <a:r>
              <a:rPr lang="zh-CN" altLang="en-US" smtClean="0"/>
              <a:t>＝</a:t>
            </a:r>
            <a:r>
              <a:rPr lang="en-US" altLang="zh-CN" smtClean="0"/>
              <a:t>filter(b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x2</a:t>
            </a:r>
            <a:r>
              <a:rPr lang="zh-CN" altLang="en-US" smtClean="0"/>
              <a:t>，</a:t>
            </a:r>
            <a:r>
              <a:rPr lang="en-US" altLang="zh-CN" smtClean="0"/>
              <a:t>xi)</a:t>
            </a:r>
            <a:r>
              <a:rPr lang="zh-CN" altLang="en-US" smtClean="0"/>
              <a:t>；</a:t>
            </a:r>
            <a:r>
              <a:rPr lang="en-US" altLang="zh-CN" smtClean="0"/>
              <a:t>%</a:t>
            </a:r>
            <a:r>
              <a:rPr lang="zh-CN" altLang="en-US" sz="1800" smtClean="0"/>
              <a:t>对输入单位阶跃信号进行滤波，求阶跃响应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subplot(1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1)</a:t>
            </a:r>
            <a:r>
              <a:rPr lang="zh-CN" altLang="en-US" smtClean="0"/>
              <a:t>，</a:t>
            </a:r>
            <a:r>
              <a:rPr lang="en-US" altLang="zh-CN" smtClean="0"/>
              <a:t>stem(n</a:t>
            </a:r>
            <a:r>
              <a:rPr lang="zh-CN" altLang="en-US" smtClean="0"/>
              <a:t>，</a:t>
            </a:r>
            <a:r>
              <a:rPr lang="en-US" altLang="zh-CN" smtClean="0"/>
              <a:t>hn)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algn="l">
              <a:lnSpc>
                <a:spcPct val="125000"/>
              </a:lnSpc>
            </a:pPr>
            <a:r>
              <a:rPr lang="en-US" altLang="zh-CN" smtClean="0"/>
              <a:t>		title(</a:t>
            </a:r>
            <a:r>
              <a:rPr lang="en-US" altLang="zh-CN" smtClean="0">
                <a:latin typeface="Symbol" panose="05050102010706020507" pitchFamily="18" charset="2"/>
              </a:rPr>
              <a:t>¢</a:t>
            </a:r>
            <a:r>
              <a:rPr lang="zh-CN" altLang="en-US" smtClean="0"/>
              <a:t>系统单位冲激响应</a:t>
            </a:r>
            <a:r>
              <a:rPr lang="en-US" altLang="zh-CN" smtClean="0">
                <a:latin typeface="Symbol" panose="05050102010706020507" pitchFamily="18" charset="2"/>
              </a:rPr>
              <a:t>¢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subplot(1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2)</a:t>
            </a:r>
            <a:r>
              <a:rPr lang="zh-CN" altLang="en-US" smtClean="0"/>
              <a:t>，</a:t>
            </a:r>
            <a:r>
              <a:rPr lang="en-US" altLang="zh-CN" smtClean="0"/>
              <a:t>stem(n</a:t>
            </a:r>
            <a:r>
              <a:rPr lang="zh-CN" altLang="en-US" smtClean="0"/>
              <a:t>，</a:t>
            </a:r>
            <a:r>
              <a:rPr lang="en-US" altLang="zh-CN" smtClean="0"/>
              <a:t>gn)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mtClean="0"/>
              <a:t>　　</a:t>
            </a:r>
            <a:r>
              <a:rPr lang="en-US" altLang="zh-CN" smtClean="0"/>
              <a:t>title(</a:t>
            </a:r>
            <a:r>
              <a:rPr lang="en-US" altLang="zh-CN" smtClean="0">
                <a:latin typeface="Symbol" panose="05050102010706020507" pitchFamily="18" charset="2"/>
              </a:rPr>
              <a:t>¢</a:t>
            </a:r>
            <a:r>
              <a:rPr lang="zh-CN" altLang="en-US" smtClean="0"/>
              <a:t>系统单位阶跃响应</a:t>
            </a:r>
            <a:r>
              <a:rPr lang="en-US" altLang="zh-CN" smtClean="0">
                <a:latin typeface="Symbol" panose="05050102010706020507" pitchFamily="18" charset="2"/>
              </a:rPr>
              <a:t>¢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mtClean="0"/>
              <a:t>　　系统的单位冲激响应和单位阶跃响应如图</a:t>
            </a:r>
            <a:r>
              <a:rPr lang="en-US" altLang="zh-CN" smtClean="0"/>
              <a:t>6-4</a:t>
            </a:r>
            <a:r>
              <a:rPr lang="zh-CN" altLang="en-US" smtClean="0"/>
              <a:t>所示。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805488"/>
            <a:ext cx="7993062" cy="4318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图</a:t>
            </a:r>
            <a:r>
              <a:rPr lang="en-US" altLang="zh-CN" smtClean="0"/>
              <a:t>6-4 </a:t>
            </a:r>
            <a:r>
              <a:rPr lang="zh-CN" altLang="en-US" smtClean="0"/>
              <a:t>用</a:t>
            </a:r>
            <a:r>
              <a:rPr lang="en-US" altLang="zh-CN" smtClean="0"/>
              <a:t>filter</a:t>
            </a:r>
            <a:r>
              <a:rPr lang="zh-CN" altLang="en-US" smtClean="0"/>
              <a:t>子函数求解例</a:t>
            </a:r>
            <a:r>
              <a:rPr lang="en-US" altLang="zh-CN" smtClean="0"/>
              <a:t>6-3</a:t>
            </a:r>
            <a:r>
              <a:rPr lang="zh-CN" altLang="en-US" smtClean="0"/>
              <a:t>系统的响应</a:t>
            </a:r>
            <a:br>
              <a:rPr lang="zh-CN" altLang="en-US" smtClean="0"/>
            </a:br>
            <a:endParaRPr lang="zh-CN" altLang="en-US" smtClean="0"/>
          </a:p>
        </p:txBody>
      </p:sp>
      <p:pic>
        <p:nvPicPr>
          <p:cNvPr id="41987" name="Picture 4" descr="4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59928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　</a:t>
            </a:r>
            <a:r>
              <a:rPr lang="zh-CN" altLang="en-US" sz="2800" smtClean="0">
                <a:solidFill>
                  <a:srgbClr val="FF6600"/>
                </a:solidFill>
              </a:rPr>
              <a:t>　</a:t>
            </a:r>
            <a:r>
              <a:rPr lang="en-US" altLang="zh-CN" sz="2800" b="1" smtClean="0">
                <a:solidFill>
                  <a:srgbClr val="FF6600"/>
                </a:solidFill>
              </a:rPr>
              <a:t> 2.dstep</a:t>
            </a:r>
            <a:r>
              <a:rPr lang="en-US" altLang="zh-CN" sz="2800" b="1" smtClean="0">
                <a:solidFill>
                  <a:srgbClr val="FF1A00"/>
                </a:solidFill>
              </a:rPr>
              <a:t/>
            </a:r>
            <a:br>
              <a:rPr lang="en-US" altLang="zh-CN" sz="2800" b="1" smtClean="0">
                <a:solidFill>
                  <a:srgbClr val="FF1A00"/>
                </a:solidFill>
              </a:rPr>
            </a:br>
            <a:r>
              <a:rPr lang="zh-CN" altLang="en-US" sz="2800" smtClean="0"/>
              <a:t>　　</a:t>
            </a:r>
            <a:r>
              <a:rPr lang="zh-CN" altLang="en-US" sz="2800" b="1" smtClean="0">
                <a:solidFill>
                  <a:srgbClr val="FF6600"/>
                </a:solidFill>
              </a:rPr>
              <a:t>功能：</a:t>
            </a:r>
            <a:r>
              <a:rPr lang="zh-CN" altLang="en-US" sz="2800" smtClean="0"/>
              <a:t>求解数字系统的阶跃响应。</a:t>
            </a:r>
            <a:br>
              <a:rPr lang="zh-CN" altLang="en-US" sz="2800" smtClean="0"/>
            </a:br>
            <a:r>
              <a:rPr lang="zh-CN" altLang="en-US" sz="2800" smtClean="0"/>
              <a:t>　</a:t>
            </a:r>
            <a:r>
              <a:rPr lang="zh-CN" altLang="en-US" sz="2800" b="1" smtClean="0">
                <a:solidFill>
                  <a:srgbClr val="FF1A00"/>
                </a:solidFill>
              </a:rPr>
              <a:t>　</a:t>
            </a:r>
            <a:r>
              <a:rPr lang="zh-CN" altLang="en-US" sz="2800" b="1" smtClean="0">
                <a:solidFill>
                  <a:srgbClr val="FF6600"/>
                </a:solidFill>
              </a:rPr>
              <a:t>调用格式：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800" smtClean="0"/>
              <a:t>　　［</a:t>
            </a:r>
            <a:r>
              <a:rPr lang="en-US" altLang="zh-CN" sz="2800" smtClean="0"/>
              <a:t>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t</a:t>
            </a:r>
            <a:r>
              <a:rPr lang="zh-CN" altLang="en-US" sz="2800" smtClean="0"/>
              <a:t>］＝</a:t>
            </a:r>
            <a:r>
              <a:rPr lang="en-US" altLang="zh-CN" sz="2800" smtClean="0"/>
              <a:t>dstep(b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a)</a:t>
            </a:r>
            <a:r>
              <a:rPr lang="zh-CN" altLang="en-US" sz="2800" smtClean="0"/>
              <a:t>；求解数字系统的阶跃响应</a:t>
            </a:r>
            <a:r>
              <a:rPr lang="en-US" altLang="zh-CN" sz="2800" smtClean="0"/>
              <a:t>h</a:t>
            </a:r>
            <a:r>
              <a:rPr lang="zh-CN" altLang="en-US" sz="2800" smtClean="0"/>
              <a:t>，取样点数为缺省值。</a:t>
            </a:r>
            <a:br>
              <a:rPr lang="zh-CN" altLang="en-US" sz="2800" smtClean="0"/>
            </a:br>
            <a:r>
              <a:rPr lang="zh-CN" altLang="en-US" sz="2800" smtClean="0"/>
              <a:t>　　［</a:t>
            </a:r>
            <a:r>
              <a:rPr lang="en-US" altLang="zh-CN" sz="2800" smtClean="0"/>
              <a:t>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t</a:t>
            </a:r>
            <a:r>
              <a:rPr lang="zh-CN" altLang="en-US" sz="2800" smtClean="0"/>
              <a:t>］＝</a:t>
            </a:r>
            <a:r>
              <a:rPr lang="en-US" altLang="zh-CN" sz="2800" smtClean="0"/>
              <a:t>dstep(b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n)</a:t>
            </a:r>
            <a:r>
              <a:rPr lang="zh-CN" altLang="en-US" sz="2800" smtClean="0"/>
              <a:t>；求解数字系统的阶跃响应</a:t>
            </a:r>
            <a:r>
              <a:rPr lang="en-US" altLang="zh-CN" sz="2800" smtClean="0"/>
              <a:t>h</a:t>
            </a:r>
            <a:r>
              <a:rPr lang="zh-CN" altLang="en-US" sz="2800" smtClean="0"/>
              <a:t>，取样点数由</a:t>
            </a:r>
            <a:r>
              <a:rPr lang="en-US" altLang="zh-CN" sz="2800" smtClean="0"/>
              <a:t>n</a:t>
            </a:r>
            <a:r>
              <a:rPr lang="zh-CN" altLang="en-US" sz="2800" smtClean="0"/>
              <a:t>确定。</a:t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dstep(b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a)</a:t>
            </a:r>
            <a:r>
              <a:rPr lang="zh-CN" altLang="en-US" sz="2800" smtClean="0"/>
              <a:t>；在当前窗口用</a:t>
            </a:r>
            <a:r>
              <a:rPr lang="en-US" altLang="zh-CN" sz="2800" smtClean="0"/>
              <a:t>stairs(t</a:t>
            </a:r>
            <a:r>
              <a:rPr lang="zh-CN" altLang="en-US" sz="2800" smtClean="0"/>
              <a:t>，</a:t>
            </a:r>
            <a:r>
              <a:rPr lang="en-US" altLang="zh-CN" sz="2800" smtClean="0"/>
              <a:t>h)</a:t>
            </a:r>
            <a:r>
              <a:rPr lang="zh-CN" altLang="en-US" sz="2800" smtClean="0"/>
              <a:t>函数出图。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993062" cy="561657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C3399"/>
                </a:solidFill>
              </a:rPr>
              <a:t>   </a:t>
            </a:r>
            <a:r>
              <a:rPr lang="zh-CN" altLang="en-US" sz="2800" b="1" smtClean="0">
                <a:solidFill>
                  <a:srgbClr val="FF6600"/>
                </a:solidFill>
              </a:rPr>
              <a:t>   </a:t>
            </a:r>
            <a:r>
              <a:rPr lang="en-US" altLang="zh-CN" sz="2800" b="1" smtClean="0">
                <a:solidFill>
                  <a:srgbClr val="FF6600"/>
                </a:solidFill>
              </a:rPr>
              <a:t>3.filter</a:t>
            </a:r>
            <a:r>
              <a:rPr lang="en-US" altLang="zh-CN" sz="2800" b="1" smtClean="0">
                <a:solidFill>
                  <a:srgbClr val="FF1A00"/>
                </a:solidFill>
              </a:rPr>
              <a:t/>
            </a:r>
            <a:br>
              <a:rPr lang="en-US" altLang="zh-CN" sz="2800" b="1" smtClean="0">
                <a:solidFill>
                  <a:srgbClr val="FF1A00"/>
                </a:solidFill>
              </a:rPr>
            </a:br>
            <a:r>
              <a:rPr lang="zh-CN" altLang="en-US" sz="2800" smtClean="0"/>
              <a:t>　</a:t>
            </a:r>
            <a:r>
              <a:rPr lang="zh-CN" altLang="en-US" sz="2800" smtClean="0">
                <a:solidFill>
                  <a:srgbClr val="FF6600"/>
                </a:solidFill>
              </a:rPr>
              <a:t>  </a:t>
            </a:r>
            <a:r>
              <a:rPr lang="zh-CN" altLang="en-US" sz="2800" b="1" smtClean="0">
                <a:solidFill>
                  <a:srgbClr val="FF6600"/>
                </a:solidFill>
              </a:rPr>
              <a:t>功能：</a:t>
            </a:r>
            <a:r>
              <a:rPr lang="zh-CN" altLang="en-US" sz="2800" smtClean="0"/>
              <a:t>对数字系统的输入信号进行滤波处理。</a:t>
            </a:r>
            <a:br>
              <a:rPr lang="zh-CN" altLang="en-US" sz="2800" smtClean="0"/>
            </a:br>
            <a:r>
              <a:rPr lang="zh-CN" altLang="en-US" sz="2800" smtClean="0"/>
              <a:t>　</a:t>
            </a:r>
            <a:r>
              <a:rPr lang="zh-CN" altLang="en-US" sz="2800" b="1" smtClean="0">
                <a:solidFill>
                  <a:srgbClr val="FF1A00"/>
                </a:solidFill>
              </a:rPr>
              <a:t>  </a:t>
            </a:r>
            <a:r>
              <a:rPr lang="zh-CN" altLang="en-US" sz="2800" b="1" smtClean="0">
                <a:solidFill>
                  <a:srgbClr val="FF6600"/>
                </a:solidFill>
              </a:rPr>
              <a:t>调用格式：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y</a:t>
            </a:r>
            <a:r>
              <a:rPr lang="zh-CN" altLang="en-US" sz="2800" smtClean="0"/>
              <a:t>＝</a:t>
            </a:r>
            <a:r>
              <a:rPr lang="en-US" altLang="zh-CN" sz="2800" smtClean="0"/>
              <a:t>filter(b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x)</a:t>
            </a:r>
            <a:r>
              <a:rPr lang="zh-CN" altLang="en-US" sz="2800" smtClean="0"/>
              <a:t>；对于由矢量</a:t>
            </a:r>
            <a:r>
              <a:rPr lang="en-US" altLang="zh-CN" sz="2800" smtClean="0"/>
              <a:t>a</a:t>
            </a:r>
            <a:r>
              <a:rPr lang="zh-CN" altLang="en-US" sz="2800" smtClean="0"/>
              <a:t>、</a:t>
            </a:r>
            <a:r>
              <a:rPr lang="en-US" altLang="zh-CN" sz="2800" smtClean="0"/>
              <a:t>b</a:t>
            </a:r>
            <a:r>
              <a:rPr lang="zh-CN" altLang="en-US" sz="2800" smtClean="0"/>
              <a:t>定义的数字系统，当输入信号为</a:t>
            </a:r>
            <a:r>
              <a:rPr lang="en-US" altLang="zh-CN" sz="2800" smtClean="0"/>
              <a:t>x</a:t>
            </a:r>
            <a:r>
              <a:rPr lang="zh-CN" altLang="en-US" sz="2800" smtClean="0"/>
              <a:t>时，对</a:t>
            </a:r>
            <a:r>
              <a:rPr lang="en-US" altLang="zh-CN" sz="2800" smtClean="0"/>
              <a:t>x</a:t>
            </a:r>
            <a:r>
              <a:rPr lang="zh-CN" altLang="en-US" sz="2800" smtClean="0"/>
              <a:t>中的数据进行滤波，结果放于</a:t>
            </a:r>
            <a:r>
              <a:rPr lang="en-US" altLang="zh-CN" sz="2800" smtClean="0"/>
              <a:t>y</a:t>
            </a:r>
            <a:r>
              <a:rPr lang="zh-CN" altLang="en-US" sz="2800" smtClean="0"/>
              <a:t>中，长度取</a:t>
            </a:r>
            <a:r>
              <a:rPr lang="en-US" altLang="zh-CN" sz="2800" smtClean="0"/>
              <a:t>max(na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nb)</a:t>
            </a:r>
            <a:r>
              <a:rPr lang="zh-CN" altLang="en-US" sz="2800" smtClean="0"/>
              <a:t>。</a:t>
            </a:r>
            <a:br>
              <a:rPr lang="zh-CN" altLang="en-US" sz="2800" smtClean="0"/>
            </a:br>
            <a:r>
              <a:rPr lang="zh-CN" altLang="en-US" sz="2800" smtClean="0"/>
              <a:t>　　［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smtClean="0"/>
              <a:t>zf</a:t>
            </a:r>
            <a:r>
              <a:rPr lang="zh-CN" altLang="en-US" sz="2800" smtClean="0"/>
              <a:t>］＝</a:t>
            </a:r>
            <a:r>
              <a:rPr lang="en-US" altLang="zh-CN" sz="2800" smtClean="0"/>
              <a:t>filter(b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x)</a:t>
            </a:r>
            <a:r>
              <a:rPr lang="zh-CN" altLang="en-US" sz="2800" smtClean="0"/>
              <a:t>；除得到结果矢量</a:t>
            </a:r>
            <a:r>
              <a:rPr lang="en-US" altLang="zh-CN" sz="2800" smtClean="0"/>
              <a:t>y</a:t>
            </a:r>
            <a:r>
              <a:rPr lang="zh-CN" altLang="en-US" sz="2800" smtClean="0"/>
              <a:t>外，还得到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的最终状态矢量</a:t>
            </a:r>
            <a:r>
              <a:rPr lang="en-US" altLang="zh-CN" sz="2800" smtClean="0"/>
              <a:t>zf</a:t>
            </a:r>
            <a:r>
              <a:rPr lang="zh-CN" altLang="en-US" sz="2800" smtClean="0"/>
              <a:t>。</a:t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y</a:t>
            </a:r>
            <a:r>
              <a:rPr lang="zh-CN" altLang="en-US" sz="2800" smtClean="0"/>
              <a:t>＝</a:t>
            </a:r>
            <a:r>
              <a:rPr lang="en-US" altLang="zh-CN" sz="2800" smtClean="0"/>
              <a:t>filter(b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smtClean="0"/>
              <a:t>zi)</a:t>
            </a:r>
            <a:r>
              <a:rPr lang="zh-CN" altLang="en-US" sz="2800" smtClean="0"/>
              <a:t>；可在</a:t>
            </a:r>
            <a:r>
              <a:rPr lang="en-US" altLang="zh-CN" sz="2800" smtClean="0"/>
              <a:t>zi</a:t>
            </a:r>
            <a:r>
              <a:rPr lang="zh-CN" altLang="en-US" sz="2800" smtClean="0"/>
              <a:t>中指定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的初始状态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93062" cy="56165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6600"/>
                </a:solidFill>
              </a:rPr>
              <a:t>　</a:t>
            </a:r>
            <a:r>
              <a:rPr lang="zh-CN" altLang="en-US" b="1" smtClean="0">
                <a:solidFill>
                  <a:srgbClr val="FF6600"/>
                </a:solidFill>
              </a:rPr>
              <a:t>　</a:t>
            </a:r>
            <a:r>
              <a:rPr lang="en-US" altLang="zh-CN" sz="2800" b="1" smtClean="0">
                <a:solidFill>
                  <a:srgbClr val="FF6600"/>
                </a:solidFill>
              </a:rPr>
              <a:t>4.filtic</a:t>
            </a:r>
            <a:r>
              <a:rPr lang="en-US" altLang="zh-CN" sz="2800" b="1" smtClean="0">
                <a:solidFill>
                  <a:srgbClr val="FF1A00"/>
                </a:solidFill>
              </a:rPr>
              <a:t/>
            </a:r>
            <a:br>
              <a:rPr lang="en-US" altLang="zh-CN" sz="2800" b="1" smtClean="0">
                <a:solidFill>
                  <a:srgbClr val="FF1A00"/>
                </a:solidFill>
              </a:rPr>
            </a:br>
            <a:r>
              <a:rPr lang="zh-CN" altLang="en-US" sz="2800" smtClean="0">
                <a:solidFill>
                  <a:srgbClr val="FF6600"/>
                </a:solidFill>
              </a:rPr>
              <a:t>　</a:t>
            </a:r>
            <a:r>
              <a:rPr lang="zh-CN" altLang="en-US" sz="2800" b="1" smtClean="0">
                <a:solidFill>
                  <a:srgbClr val="FF6600"/>
                </a:solidFill>
              </a:rPr>
              <a:t>   功能：</a:t>
            </a:r>
            <a:r>
              <a:rPr lang="zh-CN" altLang="en-US" sz="2800" smtClean="0">
                <a:solidFill>
                  <a:srgbClr val="FF6600"/>
                </a:solidFill>
              </a:rPr>
              <a:t>为</a:t>
            </a:r>
            <a:r>
              <a:rPr lang="en-US" altLang="zh-CN" sz="2800" smtClean="0"/>
              <a:t>filter</a:t>
            </a:r>
            <a:r>
              <a:rPr lang="zh-CN" altLang="en-US" sz="2800" smtClean="0"/>
              <a:t>函数选择初始条件。</a:t>
            </a:r>
            <a:br>
              <a:rPr lang="zh-CN" altLang="en-US" sz="2800" smtClean="0"/>
            </a:br>
            <a:r>
              <a:rPr lang="zh-CN" altLang="en-US" sz="2800" smtClean="0"/>
              <a:t>　</a:t>
            </a:r>
            <a:r>
              <a:rPr lang="zh-CN" altLang="en-US" sz="2800" b="1" smtClean="0">
                <a:solidFill>
                  <a:srgbClr val="FF1A00"/>
                </a:solidFill>
              </a:rPr>
              <a:t>   </a:t>
            </a:r>
            <a:r>
              <a:rPr lang="zh-CN" altLang="en-US" sz="2800" b="1" smtClean="0">
                <a:solidFill>
                  <a:srgbClr val="FF6600"/>
                </a:solidFill>
              </a:rPr>
              <a:t>调用格式：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z</a:t>
            </a:r>
            <a:r>
              <a:rPr lang="zh-CN" altLang="en-US" sz="2800" smtClean="0"/>
              <a:t>＝</a:t>
            </a:r>
            <a:r>
              <a:rPr lang="en-US" altLang="zh-CN" sz="2800" smtClean="0"/>
              <a:t>filtic(b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x)</a:t>
            </a:r>
            <a:r>
              <a:rPr lang="zh-CN" altLang="en-US" sz="2800" smtClean="0"/>
              <a:t>；求给定输入</a:t>
            </a:r>
            <a:r>
              <a:rPr lang="en-US" altLang="zh-CN" sz="2800" smtClean="0"/>
              <a:t>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y</a:t>
            </a:r>
            <a:r>
              <a:rPr lang="zh-CN" altLang="en-US" sz="2800" smtClean="0"/>
              <a:t>时的初始状态。</a:t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z</a:t>
            </a:r>
            <a:r>
              <a:rPr lang="zh-CN" altLang="en-US" sz="2800" smtClean="0"/>
              <a:t>＝</a:t>
            </a:r>
            <a:r>
              <a:rPr lang="en-US" altLang="zh-CN" sz="2800" smtClean="0"/>
              <a:t>filtic(b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y)</a:t>
            </a:r>
            <a:r>
              <a:rPr lang="zh-CN" altLang="en-US" sz="2800" smtClean="0"/>
              <a:t>；求</a:t>
            </a:r>
            <a:r>
              <a:rPr lang="en-US" altLang="zh-CN" sz="2800" smtClean="0"/>
              <a:t>x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，给定输入</a:t>
            </a:r>
            <a:r>
              <a:rPr lang="en-US" altLang="zh-CN" sz="2800" smtClean="0"/>
              <a:t>y</a:t>
            </a:r>
            <a:r>
              <a:rPr lang="zh-CN" altLang="en-US" sz="2800" smtClean="0"/>
              <a:t>时的初始状态。</a:t>
            </a:r>
            <a:br>
              <a:rPr lang="zh-CN" altLang="en-US" sz="2800" smtClean="0"/>
            </a:br>
            <a:r>
              <a:rPr lang="zh-CN" altLang="en-US" sz="2800" smtClean="0"/>
              <a:t>　　其中，矢量</a:t>
            </a:r>
            <a:r>
              <a:rPr lang="en-US" altLang="zh-CN" sz="2800" smtClean="0"/>
              <a:t>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y</a:t>
            </a:r>
            <a:r>
              <a:rPr lang="zh-CN" altLang="en-US" sz="2800" smtClean="0"/>
              <a:t>分别表示过去的输入和输出：</a:t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x</a:t>
            </a:r>
            <a:r>
              <a:rPr lang="zh-CN" altLang="en-US" sz="2800" smtClean="0"/>
              <a:t>＝［</a:t>
            </a:r>
            <a:r>
              <a:rPr lang="en-US" altLang="zh-CN" sz="2800" smtClean="0"/>
              <a:t>x(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1)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2)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…</a:t>
            </a:r>
            <a:r>
              <a:rPr lang="zh-CN" altLang="en-US" sz="2800" smtClean="0"/>
              <a:t>，</a:t>
            </a:r>
            <a:r>
              <a:rPr lang="en-US" altLang="zh-CN" sz="2800" smtClean="0"/>
              <a:t>x(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N)</a:t>
            </a:r>
            <a:r>
              <a:rPr lang="zh-CN" altLang="en-US" sz="2800" smtClean="0"/>
              <a:t>］</a:t>
            </a:r>
            <a:br>
              <a:rPr lang="zh-CN" altLang="en-US" sz="2800" smtClean="0"/>
            </a:br>
            <a:r>
              <a:rPr lang="zh-CN" altLang="en-US" sz="2800" smtClean="0"/>
              <a:t>　　</a:t>
            </a:r>
            <a:r>
              <a:rPr lang="en-US" altLang="zh-CN" sz="2800" smtClean="0"/>
              <a:t>y</a:t>
            </a:r>
            <a:r>
              <a:rPr lang="zh-CN" altLang="en-US" sz="2800" smtClean="0"/>
              <a:t>＝［</a:t>
            </a:r>
            <a:r>
              <a:rPr lang="en-US" altLang="zh-CN" sz="2800" smtClean="0"/>
              <a:t>y(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1)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2)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…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y(</a:t>
            </a:r>
            <a:r>
              <a:rPr lang="zh-CN" altLang="en-US" sz="2800" smtClean="0">
                <a:latin typeface="宋体" panose="02010600030101010101" pitchFamily="2" charset="-122"/>
              </a:rPr>
              <a:t>－</a:t>
            </a:r>
            <a:r>
              <a:rPr lang="en-US" altLang="zh-CN" sz="2800" smtClean="0"/>
              <a:t>N)</a:t>
            </a:r>
            <a:r>
              <a:rPr lang="zh-CN" altLang="en-US" sz="2800" smtClean="0"/>
              <a:t>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6600"/>
                </a:solidFill>
              </a:rPr>
              <a:t>         说明：</a:t>
            </a:r>
            <a:r>
              <a:rPr lang="zh-CN" altLang="en-US" smtClean="0"/>
              <a:t>以上子函数中的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zh-CN" altLang="en-US" smtClean="0"/>
              <a:t>，分别表示系统函数</a:t>
            </a:r>
            <a:r>
              <a:rPr lang="en-US" altLang="zh-CN" smtClean="0"/>
              <a:t>H(z)</a:t>
            </a:r>
            <a:r>
              <a:rPr lang="zh-CN" altLang="en-US" smtClean="0"/>
              <a:t>中由对应的分子项和分母项系数所构成的数组。如式</a:t>
            </a:r>
            <a:r>
              <a:rPr lang="en-US" altLang="zh-CN" smtClean="0"/>
              <a:t>(5-2)</a:t>
            </a:r>
            <a:r>
              <a:rPr lang="zh-CN" altLang="en-US" smtClean="0"/>
              <a:t>所示，</a:t>
            </a:r>
            <a:r>
              <a:rPr lang="en-US" altLang="zh-CN" smtClean="0"/>
              <a:t>H(z)</a:t>
            </a:r>
            <a:r>
              <a:rPr lang="zh-CN" altLang="en-US" smtClean="0"/>
              <a:t>按</a:t>
            </a:r>
            <a:r>
              <a:rPr lang="en-US" altLang="zh-CN" smtClean="0"/>
              <a:t>z</a:t>
            </a:r>
            <a:r>
              <a:rPr lang="zh-CN" altLang="en-US" baseline="30000" smtClean="0">
                <a:latin typeface="宋体" panose="02010600030101010101" pitchFamily="2" charset="-122"/>
              </a:rPr>
              <a:t>－</a:t>
            </a:r>
            <a:r>
              <a:rPr lang="en-US" altLang="zh-CN" baseline="30000" smtClean="0"/>
              <a:t>1</a:t>
            </a:r>
            <a:r>
              <a:rPr lang="en-US" altLang="zh-CN" smtClean="0"/>
              <a:t>(</a:t>
            </a:r>
            <a:r>
              <a:rPr lang="zh-CN" altLang="en-US" smtClean="0"/>
              <a:t>或</a:t>
            </a:r>
            <a:r>
              <a:rPr lang="en-US" altLang="zh-CN" smtClean="0"/>
              <a:t>z)</a:t>
            </a:r>
            <a:r>
              <a:rPr lang="zh-CN" altLang="en-US" smtClean="0"/>
              <a:t>的降幂排列。在列写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zh-CN" altLang="en-US" smtClean="0"/>
              <a:t>系数向量时，两个系数的长度必须相等，它们的同次幂系数排在同样的位置上，缺项的系数赋值为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>　　在</a:t>
            </a:r>
            <a:r>
              <a:rPr lang="en-US" altLang="zh-CN" smtClean="0"/>
              <a:t>MATLAB</a:t>
            </a:r>
            <a:r>
              <a:rPr lang="zh-CN" altLang="en-US" smtClean="0"/>
              <a:t>信号处理工具箱中，许多用于多项式处理的函数，都采用以上的方法来处理分子项和分母项系数所构成的数组。在后面的实验中不再说明。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93062" cy="58324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6600"/>
                </a:solidFill>
              </a:rPr>
              <a:t>实验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原理</a:t>
            </a:r>
            <a:br>
              <a:rPr lang="zh-CN" altLang="en-US" sz="2800" b="1" dirty="0" smtClean="0">
                <a:solidFill>
                  <a:srgbClr val="FF6600"/>
                </a:solidFill>
              </a:rPr>
            </a:br>
            <a:r>
              <a:rPr lang="zh-CN" altLang="en-US" dirty="0" smtClean="0">
                <a:solidFill>
                  <a:srgbClr val="FF6600"/>
                </a:solidFill>
              </a:rPr>
              <a:t>　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　</a:t>
            </a:r>
            <a:r>
              <a:rPr lang="en-US" altLang="zh-CN" sz="2800" b="1" dirty="0" smtClean="0">
                <a:solidFill>
                  <a:srgbClr val="FF6600"/>
                </a:solidFill>
              </a:rPr>
              <a:t>1.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离散</a:t>
            </a:r>
            <a:r>
              <a:rPr lang="en-US" altLang="zh-CN" sz="2800" b="1" dirty="0" smtClean="0">
                <a:solidFill>
                  <a:srgbClr val="FF6600"/>
                </a:solidFill>
              </a:rPr>
              <a:t>LTI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系统的响应与激励</a:t>
            </a:r>
            <a:r>
              <a:rPr lang="zh-CN" altLang="en-US" sz="2800" b="1" dirty="0" smtClean="0">
                <a:solidFill>
                  <a:srgbClr val="FF1A00"/>
                </a:solidFill>
              </a:rPr>
              <a:t/>
            </a:r>
            <a:br>
              <a:rPr lang="zh-CN" altLang="en-US" sz="2800" b="1" dirty="0" smtClean="0">
                <a:solidFill>
                  <a:srgbClr val="FF1A00"/>
                </a:solidFill>
              </a:rPr>
            </a:br>
            <a:r>
              <a:rPr lang="zh-CN" altLang="en-US" dirty="0" smtClean="0"/>
              <a:t>　　由离散时间系统的时域和频域分析方法可知，一个线性移不变离散系统可以用线性常系数差分方程表示：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                                                 (5-1)</a:t>
            </a:r>
            <a:endParaRPr lang="zh-CN" altLang="en-US" dirty="0" smtClean="0"/>
          </a:p>
        </p:txBody>
      </p:sp>
      <p:graphicFrame>
        <p:nvGraphicFramePr>
          <p:cNvPr id="23555" name="对象 1"/>
          <p:cNvGraphicFramePr>
            <a:graphicFrameLocks noChangeAspect="1"/>
          </p:cNvGraphicFramePr>
          <p:nvPr/>
        </p:nvGraphicFramePr>
        <p:xfrm>
          <a:off x="1908175" y="2565400"/>
          <a:ext cx="4960938" cy="1266825"/>
        </p:xfrm>
        <a:graphic>
          <a:graphicData uri="http://schemas.openxmlformats.org/presentationml/2006/ole">
            <p:oleObj spid="_x0000_s23556" name="公式" r:id="rId3" imgW="1180588" imgH="304668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6600"/>
                </a:solidFill>
              </a:rPr>
              <a:t>	</a:t>
            </a:r>
            <a:r>
              <a:rPr lang="zh-CN" altLang="en-US" sz="2800" smtClean="0"/>
              <a:t>也可以用系统函数来表示：</a:t>
            </a:r>
            <a:br>
              <a:rPr lang="zh-CN" altLang="en-US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                                                                              (6</a:t>
            </a:r>
            <a:r>
              <a:rPr lang="en-US" altLang="zh-CN" sz="2800" smtClean="0">
                <a:latin typeface="Courier New" panose="02070309020205020404" pitchFamily="49" charset="0"/>
              </a:rPr>
              <a:t>-</a:t>
            </a:r>
            <a:r>
              <a:rPr lang="en-US" altLang="zh-CN" sz="2800" smtClean="0"/>
              <a:t>2)</a:t>
            </a:r>
            <a:endParaRPr lang="zh-CN" altLang="en-US" sz="2800" smtClean="0"/>
          </a:p>
        </p:txBody>
      </p:sp>
      <p:graphicFrame>
        <p:nvGraphicFramePr>
          <p:cNvPr id="24579" name="对象 1"/>
          <p:cNvGraphicFramePr>
            <a:graphicFrameLocks noChangeAspect="1"/>
          </p:cNvGraphicFramePr>
          <p:nvPr/>
        </p:nvGraphicFramePr>
        <p:xfrm>
          <a:off x="1243013" y="1557338"/>
          <a:ext cx="6299200" cy="4030662"/>
        </p:xfrm>
        <a:graphic>
          <a:graphicData uri="http://schemas.openxmlformats.org/presentationml/2006/ole">
            <p:oleObj spid="_x0000_s24580" name="Equation" r:id="rId3" imgW="2400300" imgH="153670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       系统函数</a:t>
            </a:r>
            <a:r>
              <a:rPr lang="en-US" altLang="zh-CN" smtClean="0"/>
              <a:t>H(z)</a:t>
            </a:r>
            <a:r>
              <a:rPr lang="zh-CN" altLang="en-US" smtClean="0"/>
              <a:t>反映了系统响应与激励间的关系。一旦上式中的</a:t>
            </a:r>
            <a:r>
              <a:rPr lang="en-US" altLang="zh-CN" smtClean="0"/>
              <a:t>b</a:t>
            </a:r>
            <a:r>
              <a:rPr lang="en-US" altLang="zh-CN" baseline="-25000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k</a:t>
            </a:r>
            <a:r>
              <a:rPr lang="zh-CN" altLang="en-US" smtClean="0"/>
              <a:t>的数据确定了，则系统的性质也就确定了。其中特别注意：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必须进行归一化处理，即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对于复杂信号激励下的线性系统，可以将激励信号在时域中分解为单位脉冲序列或单位阶跃序列，把这些单元激励信号分别加于系统求其响应，然后把这些响应叠加，即可得到复杂信号加于系统的零状态响应。因此，求解系统的冲激响应和阶跃响应尤为重要。由图</a:t>
            </a:r>
            <a:r>
              <a:rPr lang="en-US" altLang="zh-CN" smtClean="0"/>
              <a:t>6-1</a:t>
            </a:r>
            <a:r>
              <a:rPr lang="zh-CN" altLang="en-US" smtClean="0"/>
              <a:t>可以看出一个离散</a:t>
            </a:r>
            <a:r>
              <a:rPr lang="en-US" altLang="zh-CN" smtClean="0"/>
              <a:t>LSI</a:t>
            </a:r>
            <a:r>
              <a:rPr lang="zh-CN" altLang="en-US" smtClean="0"/>
              <a:t>系统响应与激励的关系。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87128"/>
      </a:hlink>
      <a:folHlink>
        <a:srgbClr val="BAAB6A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987128"/>
        </a:hlink>
        <a:folHlink>
          <a:srgbClr val="BAAB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276</Words>
  <Application>Microsoft Office PowerPoint</Application>
  <PresentationFormat>全屏显示(4:3)</PresentationFormat>
  <Paragraphs>32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默认设计模板</vt:lpstr>
      <vt:lpstr>公式</vt:lpstr>
      <vt:lpstr>Equation</vt:lpstr>
      <vt:lpstr>幻灯片 1</vt:lpstr>
      <vt:lpstr>MATLAB子函数 　　1.impz 　　功能：求解数字系统的冲激响应。 　　调用格式： 　　［h，t］＝impz(b，a)；求解数字系统的冲激响应h，取样点数为缺省值。 　　［h，t］＝impz(b，a，n)；求解数字系统的冲激响应h，取样点数由n确定。 　　impz(b，a)；在当前窗口用stem(t，h)函数出图。</vt:lpstr>
      <vt:lpstr>　　 2.dstep 　　功能：求解数字系统的阶跃响应。 　　调用格式： 　　［h，t］＝dstep(b，a)；求解数字系统的阶跃响应h，取样点数为缺省值。 　　［h，t］＝dstep(b，a，n)；求解数字系统的阶跃响应h，取样点数由n确定。 　　dstep(b，a)；在当前窗口用stairs(t，h)函数出图。</vt:lpstr>
      <vt:lpstr>      3.filter 　  功能：对数字系统的输入信号进行滤波处理。 　  调用格式： 　　y＝filter(b，a，x)；对于由矢量a、b定义的数字系统，当输入信号为x时，对x中的数据进行滤波，结果放于y中，长度取max(na，nb)。 　　［y，zf］＝filter(b，a，x)；除得到结果矢量y外，还得到x的最终状态矢量zf。 　　y＝filter(b，a，x，zi)；可在zi中指定x的初始状态</vt:lpstr>
      <vt:lpstr>　　4.filtic 　   功能：为filter函数选择初始条件。 　   调用格式： 　　z＝filtic(b，a，y，x)；求给定输入x和y时的初始状态。 　　z＝filtic(b，a，y)；求x＝0，给定输入y时的初始状态。 　　其中，矢量x和y分别表示过去的输入和输出： 　　x＝［x(－1)，x(－2)，…，x(－N)］ 　　y＝［y(－1)，y(－2)，…，y(－N)］</vt:lpstr>
      <vt:lpstr>         说明：以上子函数中的b和a，分别表示系统函数H(z)中由对应的分子项和分母项系数所构成的数组。如式(5-2)所示，H(z)按z－1(或z)的降幂排列。在列写b和a系数向量时，两个系数的长度必须相等，它们的同次幂系数排在同样的位置上，缺项的系数赋值为0。 　　在MATLAB信号处理工具箱中，许多用于多项式处理的函数，都采用以上的方法来处理分子项和分母项系数所构成的数组。在后面的实验中不再说明。</vt:lpstr>
      <vt:lpstr>实验原理 　　1.离散LTI系统的响应与激励 　　由离散时间系统的时域和频域分析方法可知，一个线性移不变离散系统可以用线性常系数差分方程表示：                                                                                           (5-1)</vt:lpstr>
      <vt:lpstr> 也可以用系统函数来表示：                                                                                 (6-2)</vt:lpstr>
      <vt:lpstr>        系统函数H(z)反映了系统响应与激励间的关系。一旦上式中的bm和ak的数据确定了，则系统的性质也就确定了。其中特别注意：a0必须进行归一化处理，即a0＝1。  　　对于复杂信号激励下的线性系统，可以将激励信号在时域中分解为单位脉冲序列或单位阶跃序列，把这些单元激励信号分别加于系统求其响应，然后把这些响应叠加，即可得到复杂信号加于系统的零状态响应。因此，求解系统的冲激响应和阶跃响应尤为重要。由图6-1可以看出一个离散LSI系统响应与激励的关系。</vt:lpstr>
      <vt:lpstr>                     同时，图6-1显示了系统时域分析方法和Z变换域分析法的关系。  如果已知系统的冲激响应h(n)，则对它进行z变换即可求得系统函数H(z)；  反之，知道了系统函数H(z)，对其进行z逆变换，即可求得系统的冲激响应h(n)。</vt:lpstr>
      <vt:lpstr>　　</vt:lpstr>
      <vt:lpstr>　　2.用impz和dstep子函数求解离散系统的单位冲激响应和阶跃响应 　　在MATLAB语言中，求解系统单位冲激响应和阶跃响应的最简单的方法是使用MATLAB提供的impz和dstep子函数。 　　下面举例说明使用impz和dstep子函数求解系统单位冲激响应和阶跃响应的方法。 </vt:lpstr>
      <vt:lpstr>　   例6-1 已知一个因果系统的差分方程为 　    6y(n)＋2y(n－2)＝x(n)＋3x(n－1)＋3x(n－2)＋x(n－3) 　　满足初始条件y(－1)＝0，x(－1)＝0，求系统的单位冲激响应和阶跃响应。  　　解 将y(n)项的系数a0进行归一化，得到   </vt:lpstr>
      <vt:lpstr>　　</vt:lpstr>
      <vt:lpstr>　　hn＝impz(b，a，n)；             %求时域单位冲激响应 　　gn＝dstep(b，a，n)；  %求时域单位阶跃响应 　　subplot(1，2，1)，stem(n，hn，¢k¢)；%显示冲激响应曲线 　　title(¢系统的单位冲激响应¢)； 　　ylabel(¢h(n)¢)；xlabel(¢n¢)； 　　axis(［0，N，－1.1*min(hn)，1.1*max(hn)］)； 　　subplot(1，2，2)，stem(n，gn，¢k¢)；%显示阶跃响应曲线 　　title(¢系统的单位阶跃响应¢)；         ylabel(¢g(n)¢)；xlabel(¢n¢)； 　　axis(［0，N，－1.1*min(gn)，1.1*max(gn)］)； 　　系统的单位冲激响应和阶跃响应如图6-2所示。 </vt:lpstr>
      <vt:lpstr>图6-2 例6-1系统的单位冲激响应和阶跃响应 </vt:lpstr>
      <vt:lpstr>         例 6-2 已知一个系统函数公式    　　求该系统的单位冲激响应和阶跃响应。  　　解 分析上式可知，这是一个6阶系统，直接用MATLAB语言列出其bm和ak系数： a＝［1，0，0.34319，0，0.60439，0，0.20407］； b＝［0.1321，0，－0.3963，0，0.3963，0，－0.1321］； 　　 注意：原公式中存在着缺项，必须在相应的位置上补零。</vt:lpstr>
      <vt:lpstr>         用impz和dstep子函数编写程序如下： 　　a＝［1，0，0.34319，0，0.60439，0，0.20407］； 　　b＝［0.1321，0，－0.3963，0，0.3963，0，－0.1321］； 　　N＝32； 　　n＝0：N－1； 　　hn＝impz(b，a，n)；             %求时域单位冲激响应 　　gn＝dstep(b，a，n)； %求时域单位阶跃响应 　　subplot(1，2，1)，stem(n，hn)；%显示冲激响应曲线 　　title(¢系统的单位冲激响应¢)； 　　ylabel(¢h(n)¢)；xlabel(¢n¢)； 　　subplot(1，2，2)，stem(n，gn)；%显示阶跃响应曲线 　　title(¢系统的单位阶跃响应¢)； 　　ylabel(¢g(n)¢)；xlabel(¢n¢)； 　　结果如图6-3所示。</vt:lpstr>
      <vt:lpstr>图6-3 例6-2系统的单位冲激响应和阶跃响应 </vt:lpstr>
      <vt:lpstr>　　 3.用filtic和filter子函数求解离散系统的单位冲激响应 　　      MATLAB提供了两个子函数filtic和filter来求解离散系统的响应。当输入信号为单位冲激信号时，求得的响应即为系统的单位冲激响应；当输入信号为单位阶跃信号时，求得的响应即为系统的单位阶跃响应。</vt:lpstr>
      <vt:lpstr>      例6-3 已知一个因果系统的差分方程为        6y(n)－2y(n－4)＝x(n)－3x(n－2)＋3x(n－4)－x(n－6) 　　满足初始条件y(－1)＝0，x(－1)＝0，求系统的单位冲激响应和单位阶跃响应。时间轴上N取32点作图。 　　 解： 将y(n)项的系数a0进行归一化，得到 　　 </vt:lpstr>
      <vt:lpstr>        分析上式可知，这是一个6阶系统，直接用MATLAB语言列出其bm和ak系数： 　　a＝［1，0，0，0，－1/3，0，0］； 　　b＝［1/6，0，－1/2，0，1/2，0，－1/6］； 　　注意：原公式中存在着缺项，必须在相应的位置上补零。 　　 编写MATLAB程序如下： 　　x01＝0；y01＝0；N＝32；    %赋初始条件和采样点数 　　a＝［1，0，0，0，－1/3，0，0］；%输入差分方程系数 　　b＝［1/6，0，－1/2，0，1/2，0，－1/6］； </vt:lpstr>
      <vt:lpstr>　　</vt:lpstr>
      <vt:lpstr>图6-4 用filter子函数求解例6-3系统的响应 </vt:lpstr>
    </vt:vector>
  </TitlesOfParts>
  <Company>xd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JUJUMAO</dc:creator>
  <cp:lastModifiedBy>DZM</cp:lastModifiedBy>
  <cp:revision>89</cp:revision>
  <dcterms:created xsi:type="dcterms:W3CDTF">2007-10-24T02:24:36Z</dcterms:created>
  <dcterms:modified xsi:type="dcterms:W3CDTF">2019-03-22T14:42:04Z</dcterms:modified>
</cp:coreProperties>
</file>