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420" r:id="rId3"/>
    <p:sldId id="551" r:id="rId4"/>
    <p:sldId id="552" r:id="rId5"/>
    <p:sldId id="553" r:id="rId6"/>
    <p:sldId id="555" r:id="rId7"/>
    <p:sldId id="532" r:id="rId8"/>
    <p:sldId id="556" r:id="rId9"/>
    <p:sldId id="557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88159" autoAdjust="0"/>
  </p:normalViewPr>
  <p:slideViewPr>
    <p:cSldViewPr>
      <p:cViewPr varScale="1">
        <p:scale>
          <a:sx n="101" d="100"/>
          <a:sy n="101" d="100"/>
        </p:scale>
        <p:origin x="160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518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考试内容：简述算法流程</a:t>
            </a:r>
          </a:p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634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考试内容：简述算法流程</a:t>
            </a:r>
          </a:p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149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941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可能的考试内容：最小生成树算法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450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588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41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2" indent="0">
              <a:buNone/>
              <a:defRPr sz="2400"/>
            </a:lvl3pPr>
            <a:lvl4pPr marL="1371544" indent="0">
              <a:buNone/>
              <a:defRPr sz="2000"/>
            </a:lvl4pPr>
            <a:lvl5pPr marL="1828725" indent="0">
              <a:buNone/>
              <a:defRPr sz="2000"/>
            </a:lvl5pPr>
            <a:lvl6pPr marL="2285906" indent="0">
              <a:buNone/>
              <a:defRPr sz="2000"/>
            </a:lvl6pPr>
            <a:lvl7pPr marL="2743088" indent="0">
              <a:buNone/>
              <a:defRPr sz="2000"/>
            </a:lvl7pPr>
            <a:lvl8pPr marL="3200268" indent="0">
              <a:buNone/>
              <a:defRPr sz="2000"/>
            </a:lvl8pPr>
            <a:lvl9pPr marL="365745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18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36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54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72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886" indent="-34288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3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9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1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Zhiguang.chen@nscc-gz.cn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Box 18"/>
          <p:cNvSpPr txBox="1">
            <a:spLocks noChangeArrowheads="1"/>
          </p:cNvSpPr>
          <p:nvPr/>
        </p:nvSpPr>
        <p:spPr bwMode="auto">
          <a:xfrm>
            <a:off x="2266950" y="3853503"/>
            <a:ext cx="4679950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陈志广</a:t>
            </a: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2266950" y="6608389"/>
            <a:ext cx="4679950" cy="27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www.nscc-gz.cn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9" y="307976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255588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403648" y="4653136"/>
            <a:ext cx="6888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13316052680</a:t>
            </a:r>
          </a:p>
          <a:p>
            <a:pPr algn="ctr">
              <a:spcBef>
                <a:spcPts val="1800"/>
              </a:spcBef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超算中心四楼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410</a:t>
            </a:r>
          </a:p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Zhiguang.chen@nscc-gz.cn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103ED0A-B145-4B88-99D4-2A1FBD48D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612" y="2765244"/>
            <a:ext cx="6984776" cy="64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讲：基本图算法（三）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1531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基本图算法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135836" y="980728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不依赖于生成树的受限洪泛算法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最小权重生成树算法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33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187624" y="115888"/>
            <a:ext cx="5976664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不依赖于生成树的受限洪泛算法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算法意义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需要在一个图中广播消息，但不致引入过多的消息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核心思想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每个进程使用向量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𝑆𝐸𝑄𝑁𝑂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1⋯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，其中，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𝑆𝐸𝑄𝑁𝑂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记录本进程看到的由进程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发出的消息的最大编号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如果新到达的来自进程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的消息编号</a:t>
                </a:r>
                <a:r>
                  <a:rPr lang="zh-CN" altLang="en-US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不大于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𝑆𝐸𝑄𝑁𝑂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，则直接丢弃该消息；否则，将该消息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Forward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到本进程的每个出边上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“不大于”能够保证把冗余的消息排除掉，从而实现受限的洪泛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以上算法最终也生成一棵树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复杂度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最坏情况下是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2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消息，时间复杂度与网络直径相关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452" r="-7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53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187624" y="115888"/>
            <a:ext cx="5976664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不依赖于生成树的受限洪泛算法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35496" y="862728"/>
            <a:ext cx="9031932" cy="587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算法分析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  <a:defRPr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97D418-048C-4EA2-B97C-EC02131D8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90" y="1409726"/>
            <a:ext cx="7242943" cy="512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9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最小权重生成树算法（同步）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单节点上的最小生成树算法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Kruskal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算法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核心思想：将森林逐步合并成一棵树，森林的初始值就是图的顶点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在每次迭代中，找出连接两个不同单元的边，将两个单元合并成一个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最终将所有单元合并成一棵树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Prim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算法和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Dijkstra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算法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核心思想：逐步扩充生成子树，子树最开始只包含一个节点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每一轮迭代中，找出已经生成的子树到图的剩余部分的最小边，将该边及连接的顶点纳入生成子树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经过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次迭代后，最终生成一棵树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1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90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最小权重生成树算法（同步）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分布式系统中的最小生成树算法（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+mn-ea"/>
                  </a:rPr>
                  <a:t>GHS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算法）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以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Kruskal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算法为基础，因此能够充分利用并发性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主要流程，以下步骤循环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次：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在整个森林中，每棵树有一个根节点，由它沿着树边发布一个广播消息，要求所有的节点都找出自己权重最小的出边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每个收到广播消息的节点检查自己的所有边</a:t>
                </a:r>
                <a14:m>
                  <m:oMath xmlns:m="http://schemas.openxmlformats.org/officeDocument/2006/math">
                    <m:r>
                      <a:rPr lang="en-US" altLang="zh-CN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𝐿𝑜𝑐𝑎𝑙𝐼𝐷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𝑅𝑒𝑚𝑜𝑡𝑒𝐼𝐷</m:t>
                    </m:r>
                    <m:r>
                      <a:rPr lang="en-US" altLang="zh-CN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节点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𝐿𝑜𝑐𝑎𝑙𝐼𝐷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𝑅𝑒𝑚𝑜𝑡𝑒𝐼𝐷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是否在同一颗子树上，是否同一个根？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找出不属于同一棵子树的最小出边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由叶子节点沿着生成树发起聚播操作，将最小权重边逐步上报到树根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树根收集所有信息，确定最小的权重边，再次发送广播消息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边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𝐿𝑜𝑐𝑎𝑙𝐼𝐷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𝑅𝑒𝑚𝑜𝑡𝑒𝐼𝐷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加入生成子树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节点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𝑀𝐴𝑋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𝐿𝑜𝑐𝑎𝑙𝐼𝐷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𝑅𝑒𝑚𝑜𝑡𝑒𝐼𝐷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发送广播消息，宣称自己为新的树根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有利于树的平衡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1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44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最小权重生成树算法（同步）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7"/>
                <a:ext cx="9031932" cy="5693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0"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GHS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算法法的正确性：有没有可能形成环路？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如下左图，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C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选定同一条边，不会形成环路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如下右图，存在环路，但是意味着：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𝐴𝐵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&gt;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𝐵𝐶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&gt;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𝐶𝐴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&gt;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𝐴𝐵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，这是不可能的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但是，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𝐴𝐵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𝐵𝐶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𝐶𝐴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𝐴𝐵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是可能的，这时需要对相关的边排一个优先顺序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例如，如果一个子树向外延伸时有两个权重相同的边，它们分别与两个子树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T1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T2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相连，如果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T1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的根节点进程号更大，则选择与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T1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相连的边，因为不可能出现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𝑅𝑜𝑜𝑡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𝐴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)&gt;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𝑅𝑜𝑜𝑡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𝑅𝑜𝑜𝑡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𝑅𝑜𝑜𝑡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以上做法能够确保正确性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0"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0"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7"/>
                <a:ext cx="9031932" cy="5693325"/>
              </a:xfrm>
              <a:prstGeom prst="rect">
                <a:avLst/>
              </a:prstGeom>
              <a:blipFill>
                <a:blip r:embed="rId4"/>
                <a:stretch>
                  <a:fillRect l="-608" t="-1501" r="-7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4D711826-C4E2-4C34-97DF-4FA63602E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4" y="4233129"/>
            <a:ext cx="2175802" cy="23349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0354D0-D844-4ADC-9B92-A80E319829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1828" y="4201963"/>
            <a:ext cx="2339159" cy="239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2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最小权重生成树算法（同步）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+mn-ea"/>
                  </a:rPr>
                  <a:t>GHS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算法时间复杂度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每次迭代至少把子树的数量减半，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次迭代之后每个部分的节点数目至少为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，因此最多需要次迭代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次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每次迭代的时间复杂度为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，因为广播和聚播的时间复杂度为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整个算法的时间复杂度为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∙</m:t>
                    </m:r>
                    <m:func>
                      <m:func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func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+mn-ea"/>
                  </a:rPr>
                  <a:t>GHS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算法消息复杂度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在每一轮中，广播和聚播发送的消息为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 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，寻找最小权重边发送的消息为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 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，总的消息复杂度为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((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)∙</m:t>
                    </m:r>
                    <m:func>
                      <m:func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log</m:t>
                        </m:r>
                      </m:fName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func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141" r="-10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57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最小权重生成树算法（异步）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两种方法将同步算法改进为异步算法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显示加入控制消息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方法一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Cambria Math" panose="02040503050406030204" pitchFamily="18" charset="0"/>
                    <a:ea typeface="仿宋" panose="02010609060101010101" pitchFamily="49" charset="-122"/>
                  </a:rPr>
                  <a:t>在每轮之后，新确认的树根广播它的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Cambria Math" panose="02040503050406030204" pitchFamily="18" charset="0"/>
                    <a:ea typeface="仿宋" panose="02010609060101010101" pitchFamily="49" charset="-122"/>
                  </a:rPr>
                  <a:t>ID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Cambria Math" panose="02040503050406030204" pitchFamily="18" charset="0"/>
                    <a:ea typeface="仿宋" panose="02010609060101010101" pitchFamily="49" charset="-122"/>
                  </a:rPr>
                  <a:t>和轮次，并汇聚叶子节点的聚播，聚播完成时进入下一轮</a:t>
                </a:r>
                <a:endParaRPr lang="en-US" altLang="zh-CN" kern="0" dirty="0">
                  <a:solidFill>
                    <a:srgbClr val="003366"/>
                  </a:solidFill>
                  <a:latin typeface="Cambria Math" panose="02040503050406030204" pitchFamily="18" charset="0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Cambria Math" panose="02040503050406030204" pitchFamily="18" charset="0"/>
                    <a:ea typeface="仿宋" panose="02010609060101010101" pitchFamily="49" charset="-122"/>
                  </a:rPr>
                  <a:t>两个处于不同轮次的子树不能合并</a:t>
                </a:r>
                <a:endParaRPr lang="en-US" altLang="zh-CN" kern="0" dirty="0">
                  <a:solidFill>
                    <a:srgbClr val="003366"/>
                  </a:solidFill>
                  <a:latin typeface="Cambria Math" panose="02040503050406030204" pitchFamily="18" charset="0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Cambria Math" panose="02040503050406030204" pitchFamily="18" charset="0"/>
                    <a:ea typeface="仿宋" panose="02010609060101010101" pitchFamily="49" charset="-122"/>
                  </a:rPr>
                  <a:t>以上方法能够强制所有的子树合并过程都是一轮一轮的进行</a:t>
                </a:r>
                <a:endParaRPr lang="en-US" altLang="zh-CN" kern="0" dirty="0">
                  <a:solidFill>
                    <a:srgbClr val="003366"/>
                  </a:solidFill>
                  <a:latin typeface="Cambria Math" panose="02040503050406030204" pitchFamily="18" charset="0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Cambria Math" panose="02040503050406030204" pitchFamily="18" charset="0"/>
                    <a:ea typeface="仿宋" panose="02010609060101010101" pitchFamily="49" charset="-122"/>
                  </a:rPr>
                  <a:t>需要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∙</m:t>
                    </m:r>
                    <m:func>
                      <m:func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log</m:t>
                        </m:r>
                      </m:fName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func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的额外消息</a:t>
                </a:r>
                <a:endParaRPr lang="en-US" altLang="zh-CN" kern="0" dirty="0">
                  <a:solidFill>
                    <a:srgbClr val="003366"/>
                  </a:solidFill>
                  <a:latin typeface="Cambria Math" panose="02040503050406030204" pitchFamily="18" charset="0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方法二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2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u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Cambria Math" panose="02040503050406030204" pitchFamily="18" charset="0"/>
                    <a:ea typeface="仿宋" panose="02010609060101010101" pitchFamily="49" charset="-122"/>
                  </a:rPr>
                  <a:t>当一个节点进入新的一轮时，它只联系跟它处于同一轮的邻居节点</a:t>
                </a:r>
                <a:endParaRPr lang="en-US" altLang="zh-CN" kern="0" dirty="0">
                  <a:solidFill>
                    <a:srgbClr val="003366"/>
                  </a:solidFill>
                  <a:latin typeface="Cambria Math" panose="02040503050406030204" pitchFamily="18" charset="0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Cambria Math" panose="02040503050406030204" pitchFamily="18" charset="0"/>
                    <a:ea typeface="仿宋" panose="02010609060101010101" pitchFamily="49" charset="-122"/>
                  </a:rPr>
                  <a:t>需要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∙</m:t>
                    </m:r>
                    <m:func>
                      <m:func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log</m:t>
                        </m:r>
                      </m:fName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func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Cambria Math" panose="02040503050406030204" pitchFamily="18" charset="0"/>
                    <a:ea typeface="仿宋" panose="02010609060101010101" pitchFamily="49" charset="-122"/>
                  </a:rPr>
                  <a:t>的额外消息</a:t>
                </a:r>
                <a:endParaRPr lang="en-US" altLang="zh-CN" kern="0" dirty="0">
                  <a:solidFill>
                    <a:srgbClr val="003366"/>
                  </a:solidFill>
                  <a:latin typeface="Cambria Math" panose="020405030504060302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1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5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18323</TotalTime>
  <Words>957</Words>
  <Application>Microsoft Office PowerPoint</Application>
  <PresentationFormat>全屏显示(4:3)</PresentationFormat>
  <Paragraphs>92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仿宋</vt:lpstr>
      <vt:lpstr>宋体</vt:lpstr>
      <vt:lpstr>微软雅黑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chen</cp:lastModifiedBy>
  <cp:revision>1345</cp:revision>
  <dcterms:created xsi:type="dcterms:W3CDTF">2016-04-18T09:33:21Z</dcterms:created>
  <dcterms:modified xsi:type="dcterms:W3CDTF">2019-04-09T10:17:29Z</dcterms:modified>
</cp:coreProperties>
</file>