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handoutMasterIdLst>
    <p:handoutMasterId r:id="rId29"/>
  </p:handoutMasterIdLst>
  <p:sldIdLst>
    <p:sldId id="256" r:id="rId2"/>
    <p:sldId id="488" r:id="rId3"/>
    <p:sldId id="1065" r:id="rId4"/>
    <p:sldId id="1064" r:id="rId5"/>
    <p:sldId id="1066" r:id="rId6"/>
    <p:sldId id="1067" r:id="rId7"/>
    <p:sldId id="1068" r:id="rId8"/>
    <p:sldId id="1070" r:id="rId9"/>
    <p:sldId id="1071" r:id="rId10"/>
    <p:sldId id="1072" r:id="rId11"/>
    <p:sldId id="1073" r:id="rId12"/>
    <p:sldId id="1077" r:id="rId13"/>
    <p:sldId id="1078" r:id="rId14"/>
    <p:sldId id="1075" r:id="rId15"/>
    <p:sldId id="1074" r:id="rId16"/>
    <p:sldId id="1079" r:id="rId17"/>
    <p:sldId id="1080" r:id="rId18"/>
    <p:sldId id="1082" r:id="rId19"/>
    <p:sldId id="1081" r:id="rId20"/>
    <p:sldId id="1083" r:id="rId21"/>
    <p:sldId id="1084" r:id="rId22"/>
    <p:sldId id="1085" r:id="rId23"/>
    <p:sldId id="1086" r:id="rId24"/>
    <p:sldId id="1087" r:id="rId25"/>
    <p:sldId id="1088" r:id="rId26"/>
    <p:sldId id="1076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18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3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54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7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5906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08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26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450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9" autoAdjust="0"/>
    <p:restoredTop sz="82528" autoAdjust="0"/>
  </p:normalViewPr>
  <p:slideViewPr>
    <p:cSldViewPr>
      <p:cViewPr varScale="1">
        <p:scale>
          <a:sx n="94" d="100"/>
          <a:sy n="94" d="100"/>
        </p:scale>
        <p:origin x="178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2019/4/16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020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800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155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98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972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837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713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992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399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902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223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3371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21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2775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43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0316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6353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2096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855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可能的考试内容</a:t>
            </a: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367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628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620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86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604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286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87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2" indent="0">
              <a:buNone/>
              <a:defRPr sz="2400"/>
            </a:lvl3pPr>
            <a:lvl4pPr marL="1371544" indent="0">
              <a:buNone/>
              <a:defRPr sz="2000"/>
            </a:lvl4pPr>
            <a:lvl5pPr marL="1828725" indent="0">
              <a:buNone/>
              <a:defRPr sz="2000"/>
            </a:lvl5pPr>
            <a:lvl6pPr marL="2285906" indent="0">
              <a:buNone/>
              <a:defRPr sz="2000"/>
            </a:lvl6pPr>
            <a:lvl7pPr marL="2743088" indent="0">
              <a:buNone/>
              <a:defRPr sz="2000"/>
            </a:lvl7pPr>
            <a:lvl8pPr marL="3200268" indent="0">
              <a:buNone/>
              <a:defRPr sz="2000"/>
            </a:lvl8pPr>
            <a:lvl9pPr marL="365745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18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36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54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72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886" indent="-34288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3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9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1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Zhiguang.chen@nscc-gz.cn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emf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1.emf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Box 17"/>
          <p:cNvSpPr txBox="1">
            <a:spLocks noChangeArrowheads="1"/>
          </p:cNvSpPr>
          <p:nvPr/>
        </p:nvSpPr>
        <p:spPr bwMode="auto">
          <a:xfrm>
            <a:off x="323851" y="2296616"/>
            <a:ext cx="8820149" cy="70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0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40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</a:t>
            </a:r>
            <a:r>
              <a:rPr lang="en-US" altLang="zh-CN" sz="40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P2P</a:t>
            </a:r>
            <a:r>
              <a:rPr lang="zh-CN" altLang="en-US" sz="40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系统中的查询算法</a:t>
            </a:r>
          </a:p>
        </p:txBody>
      </p:sp>
      <p:sp>
        <p:nvSpPr>
          <p:cNvPr id="2054" name="TextBox 18"/>
          <p:cNvSpPr txBox="1">
            <a:spLocks noChangeArrowheads="1"/>
          </p:cNvSpPr>
          <p:nvPr/>
        </p:nvSpPr>
        <p:spPr bwMode="auto">
          <a:xfrm>
            <a:off x="2266950" y="3853503"/>
            <a:ext cx="4679950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陈志广</a:t>
            </a:r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2266950" y="6608389"/>
            <a:ext cx="4679950" cy="276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www.nscc-gz.cn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9" y="307976"/>
            <a:ext cx="4546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255588"/>
            <a:ext cx="2447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1403648" y="4653136"/>
            <a:ext cx="6888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13316052680</a:t>
            </a:r>
          </a:p>
          <a:p>
            <a:pPr algn="ctr">
              <a:spcBef>
                <a:spcPts val="1800"/>
              </a:spcBef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超算中心四楼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410</a:t>
            </a:r>
          </a:p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Zhiguang.chen@nscc-gz.cn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614"/>
                <a:ext cx="9108504" cy="5884862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Pastry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的对象布局方法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类似于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Chord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Pastry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将所有对象哈希后放置在一个环中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基本的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Pastry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路由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每个节点保存自己的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个前驱节点和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个后继节点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路由时总是转发到距离目标节点最近的前驱或后继节点上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当目标节点在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</m:t>
                        </m:r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𝑙</m:t>
                        </m:r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之间时，直接路由到目标节点上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当目标节点大于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时，路由到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当目标节点小于</a:t>
                </a:r>
                <a14:m>
                  <m:oMath xmlns:m="http://schemas.openxmlformats.org/officeDocument/2006/math">
                    <m:r>
                      <a:rPr lang="en-US" altLang="zh-CN" sz="20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</m:t>
                    </m:r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时，路由到</a:t>
                </a:r>
                <a14:m>
                  <m:oMath xmlns:m="http://schemas.openxmlformats.org/officeDocument/2006/math">
                    <m:r>
                      <a:rPr lang="en-US" altLang="zh-CN" sz="20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</m:t>
                    </m:r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614"/>
                <a:ext cx="9108504" cy="5884862"/>
              </a:xfrm>
              <a:blipFill>
                <a:blip r:embed="rId4"/>
                <a:stretch>
                  <a:fillRect l="-602" t="-1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839D8F46-FB51-4C10-A283-6E530F2D9D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96" y="3429000"/>
            <a:ext cx="3339396" cy="31306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8BBAC23-7761-48E8-A252-CF1ECE066009}"/>
                  </a:ext>
                </a:extLst>
              </p:cNvPr>
              <p:cNvSpPr/>
              <p:nvPr/>
            </p:nvSpPr>
            <p:spPr>
              <a:xfrm>
                <a:off x="51480" y="4163345"/>
                <a:ext cx="4572000" cy="83099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在具有</a:t>
                </a:r>
                <a14:m>
                  <m:oMath xmlns:m="http://schemas.openxmlformats.org/officeDocument/2006/math">
                    <m:r>
                      <a:rPr lang="en-US" altLang="zh-CN" sz="2400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个节点的网络中，路由平均跳数为</a:t>
                </a:r>
                <a14:m>
                  <m:oMath xmlns:m="http://schemas.openxmlformats.org/officeDocument/2006/math">
                    <m:r>
                      <a:rPr lang="en-US" altLang="zh-CN" sz="2400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sz="2400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/2</m:t>
                    </m:r>
                    <m:r>
                      <a:rPr lang="en-US" altLang="zh-CN" sz="2400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8BBAC23-7761-48E8-A252-CF1ECE0660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" y="4163345"/>
                <a:ext cx="4572000" cy="830997"/>
              </a:xfrm>
              <a:prstGeom prst="rect">
                <a:avLst/>
              </a:prstGeom>
              <a:blipFill>
                <a:blip r:embed="rId6"/>
                <a:stretch>
                  <a:fillRect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76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36614"/>
            <a:ext cx="9108504" cy="5884862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改进的</a:t>
            </a: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Pastry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路由（前缀路由）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假定每个对象的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ID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128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位，可用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16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进制数表示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每个节点上的路由表共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行，每行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16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列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路由时总是寻找能够匹配的最大前缀，下图展示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65A1…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路由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A89A35-AD4A-4EFC-BB37-8A1EBA309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541082"/>
            <a:ext cx="7812360" cy="398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30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614"/>
                <a:ext cx="9108504" cy="5884862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前缀路由的本质</a:t>
                </a: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如果将所有节点上的前缀路由表拼接到一起，实际上形成了一棵树，如果用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128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位哈希值，采用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32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16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进制数表示，则：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树的每个节点最多有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16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个孩子节点，树的深度最大为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32</a:t>
                </a: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整个树最多有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16</m:t>
                        </m:r>
                      </m:e>
                      <m:sup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32</m:t>
                        </m:r>
                      </m:sup>
                    </m:sSup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个节点，注意：有的节点上可能有空洞，即一个节点并没有完整的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16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个孩子节点，缺失的孩子节点成为空洞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树在初始化的时候，所有节点的孩子节点都是空洞，随着存储对象和服务器节点的不断增多，这些空洞被慢慢填上，形成一棵树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614"/>
                <a:ext cx="9108504" cy="5884862"/>
              </a:xfrm>
              <a:blipFill>
                <a:blip r:embed="rId4"/>
                <a:stretch>
                  <a:fillRect l="-602" t="-1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组合 58">
            <a:extLst>
              <a:ext uri="{FF2B5EF4-FFF2-40B4-BE49-F238E27FC236}">
                <a16:creationId xmlns:a16="http://schemas.microsoft.com/office/drawing/2014/main" id="{354A6B12-8B02-4526-85E1-6AF9089361EB}"/>
              </a:ext>
            </a:extLst>
          </p:cNvPr>
          <p:cNvGrpSpPr/>
          <p:nvPr/>
        </p:nvGrpSpPr>
        <p:grpSpPr>
          <a:xfrm>
            <a:off x="323528" y="3803165"/>
            <a:ext cx="7785422" cy="2650171"/>
            <a:chOff x="323528" y="3803165"/>
            <a:chExt cx="7785422" cy="2650171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375625DE-7801-4D71-A734-A583718D5521}"/>
                </a:ext>
              </a:extLst>
            </p:cNvPr>
            <p:cNvSpPr/>
            <p:nvPr/>
          </p:nvSpPr>
          <p:spPr>
            <a:xfrm>
              <a:off x="3995936" y="3803165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976E51C-D2BE-43CE-9FCD-5A3BE1152408}"/>
                </a:ext>
              </a:extLst>
            </p:cNvPr>
            <p:cNvSpPr/>
            <p:nvPr/>
          </p:nvSpPr>
          <p:spPr>
            <a:xfrm>
              <a:off x="2123728" y="4437112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6EBCC83-FE03-49ED-8056-84C46856599F}"/>
                </a:ext>
              </a:extLst>
            </p:cNvPr>
            <p:cNvSpPr/>
            <p:nvPr/>
          </p:nvSpPr>
          <p:spPr>
            <a:xfrm>
              <a:off x="3356738" y="4437112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9CB87A5-1EAE-4F2E-950D-2461C9FB6B89}"/>
                </a:ext>
              </a:extLst>
            </p:cNvPr>
            <p:cNvSpPr/>
            <p:nvPr/>
          </p:nvSpPr>
          <p:spPr>
            <a:xfrm>
              <a:off x="4589748" y="4437112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A2C8C7B-E5E8-4A2E-BEDE-EC76B9D237CD}"/>
                </a:ext>
              </a:extLst>
            </p:cNvPr>
            <p:cNvSpPr/>
            <p:nvPr/>
          </p:nvSpPr>
          <p:spPr>
            <a:xfrm>
              <a:off x="5822758" y="4437112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29848EE-E2A7-4708-B266-560067E940A3}"/>
                </a:ext>
              </a:extLst>
            </p:cNvPr>
            <p:cNvSpPr/>
            <p:nvPr/>
          </p:nvSpPr>
          <p:spPr>
            <a:xfrm>
              <a:off x="755576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47A104D-8ECA-4307-8D21-CACCE3D1D546}"/>
                </a:ext>
              </a:extLst>
            </p:cNvPr>
            <p:cNvSpPr/>
            <p:nvPr/>
          </p:nvSpPr>
          <p:spPr>
            <a:xfrm>
              <a:off x="1331640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140057F-78F1-4404-8E4F-61F0D5D49921}"/>
                </a:ext>
              </a:extLst>
            </p:cNvPr>
            <p:cNvSpPr/>
            <p:nvPr/>
          </p:nvSpPr>
          <p:spPr>
            <a:xfrm>
              <a:off x="1884720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5337AF0-60F3-49C0-9166-F22C00C1960F}"/>
                </a:ext>
              </a:extLst>
            </p:cNvPr>
            <p:cNvSpPr/>
            <p:nvPr/>
          </p:nvSpPr>
          <p:spPr>
            <a:xfrm>
              <a:off x="2460784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DABB7-51A1-46B8-8896-9C47EE98F074}"/>
                </a:ext>
              </a:extLst>
            </p:cNvPr>
            <p:cNvSpPr/>
            <p:nvPr/>
          </p:nvSpPr>
          <p:spPr>
            <a:xfrm>
              <a:off x="5580112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5040C70-3245-40E2-AB79-252D03992B37}"/>
                </a:ext>
              </a:extLst>
            </p:cNvPr>
            <p:cNvSpPr/>
            <p:nvPr/>
          </p:nvSpPr>
          <p:spPr>
            <a:xfrm>
              <a:off x="6156176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6C01F1F-161D-4743-BB22-A9AB93B7FAB1}"/>
                </a:ext>
              </a:extLst>
            </p:cNvPr>
            <p:cNvSpPr/>
            <p:nvPr/>
          </p:nvSpPr>
          <p:spPr>
            <a:xfrm>
              <a:off x="6709256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86F87DD-50F4-445B-BEA6-D881DA1E98FD}"/>
                </a:ext>
              </a:extLst>
            </p:cNvPr>
            <p:cNvSpPr/>
            <p:nvPr/>
          </p:nvSpPr>
          <p:spPr>
            <a:xfrm>
              <a:off x="7285320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CD8AE030-9788-49CD-8540-539BFDFEEB3F}"/>
                </a:ext>
              </a:extLst>
            </p:cNvPr>
            <p:cNvCxnSpPr>
              <a:stCxn id="2" idx="6"/>
              <a:endCxn id="10" idx="1"/>
            </p:cNvCxnSpPr>
            <p:nvPr/>
          </p:nvCxnSpPr>
          <p:spPr>
            <a:xfrm>
              <a:off x="4355976" y="3983185"/>
              <a:ext cx="1519509" cy="506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ED655D30-C1D7-4AA4-894F-CBAF4A1DB5EB}"/>
                </a:ext>
              </a:extLst>
            </p:cNvPr>
            <p:cNvCxnSpPr>
              <a:stCxn id="2" idx="5"/>
              <a:endCxn id="9" idx="1"/>
            </p:cNvCxnSpPr>
            <p:nvPr/>
          </p:nvCxnSpPr>
          <p:spPr>
            <a:xfrm>
              <a:off x="4303249" y="4110478"/>
              <a:ext cx="339226" cy="379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7F814C7E-029C-46FA-B21E-C6AC114A8B99}"/>
                </a:ext>
              </a:extLst>
            </p:cNvPr>
            <p:cNvCxnSpPr>
              <a:stCxn id="2" idx="3"/>
              <a:endCxn id="8" idx="7"/>
            </p:cNvCxnSpPr>
            <p:nvPr/>
          </p:nvCxnSpPr>
          <p:spPr>
            <a:xfrm flipH="1">
              <a:off x="3664051" y="4110478"/>
              <a:ext cx="384612" cy="379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79135074-D3A8-48E6-98D1-8FDDE51AD61C}"/>
                </a:ext>
              </a:extLst>
            </p:cNvPr>
            <p:cNvCxnSpPr>
              <a:endCxn id="7" idx="7"/>
            </p:cNvCxnSpPr>
            <p:nvPr/>
          </p:nvCxnSpPr>
          <p:spPr>
            <a:xfrm flipH="1">
              <a:off x="2431041" y="3983185"/>
              <a:ext cx="1526246" cy="506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B4475453-4BCB-436E-89FF-1244A16B2BD8}"/>
                </a:ext>
              </a:extLst>
            </p:cNvPr>
            <p:cNvCxnSpPr>
              <a:stCxn id="7" idx="3"/>
              <a:endCxn id="11" idx="0"/>
            </p:cNvCxnSpPr>
            <p:nvPr/>
          </p:nvCxnSpPr>
          <p:spPr>
            <a:xfrm flipH="1">
              <a:off x="935596" y="4744425"/>
              <a:ext cx="1240859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476C3C06-B04E-4B70-8EB5-F2E9E1CCF092}"/>
                </a:ext>
              </a:extLst>
            </p:cNvPr>
            <p:cNvCxnSpPr>
              <a:stCxn id="7" idx="4"/>
              <a:endCxn id="12" idx="7"/>
            </p:cNvCxnSpPr>
            <p:nvPr/>
          </p:nvCxnSpPr>
          <p:spPr>
            <a:xfrm flipH="1">
              <a:off x="1638953" y="4797152"/>
              <a:ext cx="664795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08847FCA-3F5D-4533-A49D-723A650E9EBB}"/>
                </a:ext>
              </a:extLst>
            </p:cNvPr>
            <p:cNvCxnSpPr>
              <a:stCxn id="7" idx="4"/>
              <a:endCxn id="13" idx="7"/>
            </p:cNvCxnSpPr>
            <p:nvPr/>
          </p:nvCxnSpPr>
          <p:spPr>
            <a:xfrm flipH="1">
              <a:off x="2192033" y="4797152"/>
              <a:ext cx="111715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A6FD22D7-734A-4CA6-950B-E23AFFB69183}"/>
                </a:ext>
              </a:extLst>
            </p:cNvPr>
            <p:cNvCxnSpPr>
              <a:stCxn id="7" idx="5"/>
              <a:endCxn id="14" idx="0"/>
            </p:cNvCxnSpPr>
            <p:nvPr/>
          </p:nvCxnSpPr>
          <p:spPr>
            <a:xfrm>
              <a:off x="2431041" y="4744425"/>
              <a:ext cx="209763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4B8DC18-D7B4-47D5-854B-5C8227D71340}"/>
                </a:ext>
              </a:extLst>
            </p:cNvPr>
            <p:cNvCxnSpPr>
              <a:stCxn id="10" idx="4"/>
              <a:endCxn id="15" idx="0"/>
            </p:cNvCxnSpPr>
            <p:nvPr/>
          </p:nvCxnSpPr>
          <p:spPr>
            <a:xfrm flipH="1">
              <a:off x="5760132" y="4797152"/>
              <a:ext cx="242646" cy="648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8EE171EF-E4D0-4F77-A9B1-E8D8DED1C385}"/>
                </a:ext>
              </a:extLst>
            </p:cNvPr>
            <p:cNvCxnSpPr>
              <a:stCxn id="10" idx="5"/>
              <a:endCxn id="16" idx="0"/>
            </p:cNvCxnSpPr>
            <p:nvPr/>
          </p:nvCxnSpPr>
          <p:spPr>
            <a:xfrm>
              <a:off x="6130071" y="4744425"/>
              <a:ext cx="206125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B2094F42-6B32-4C34-84B2-9AA17FE40BC2}"/>
                </a:ext>
              </a:extLst>
            </p:cNvPr>
            <p:cNvCxnSpPr>
              <a:stCxn id="10" idx="6"/>
              <a:endCxn id="17" idx="0"/>
            </p:cNvCxnSpPr>
            <p:nvPr/>
          </p:nvCxnSpPr>
          <p:spPr>
            <a:xfrm>
              <a:off x="6182798" y="4617132"/>
              <a:ext cx="706478" cy="82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FF61D114-0C35-4948-AED6-8779402A7CB7}"/>
                </a:ext>
              </a:extLst>
            </p:cNvPr>
            <p:cNvCxnSpPr>
              <a:stCxn id="10" idx="6"/>
              <a:endCxn id="21" idx="0"/>
            </p:cNvCxnSpPr>
            <p:nvPr/>
          </p:nvCxnSpPr>
          <p:spPr>
            <a:xfrm>
              <a:off x="6182798" y="4617132"/>
              <a:ext cx="1282542" cy="82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C6667077-B3ED-44AA-A2E2-801CEF7AA81D}"/>
                </a:ext>
              </a:extLst>
            </p:cNvPr>
            <p:cNvCxnSpPr>
              <a:stCxn id="8" idx="3"/>
            </p:cNvCxnSpPr>
            <p:nvPr/>
          </p:nvCxnSpPr>
          <p:spPr>
            <a:xfrm flipH="1">
              <a:off x="3059832" y="4744425"/>
              <a:ext cx="349633" cy="844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0B165A9D-7C27-4482-B1B1-2B691A67F2B7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3664051" y="4744425"/>
              <a:ext cx="187869" cy="9168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9D63AC90-E215-4208-813A-CA2E735A04BA}"/>
                </a:ext>
              </a:extLst>
            </p:cNvPr>
            <p:cNvCxnSpPr>
              <a:stCxn id="9" idx="3"/>
            </p:cNvCxnSpPr>
            <p:nvPr/>
          </p:nvCxnSpPr>
          <p:spPr>
            <a:xfrm flipH="1">
              <a:off x="4303249" y="4744425"/>
              <a:ext cx="339226" cy="844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6D9305E4-344C-49CD-9B79-9EB6E0CC25F7}"/>
                </a:ext>
              </a:extLst>
            </p:cNvPr>
            <p:cNvCxnSpPr>
              <a:stCxn id="9" idx="4"/>
            </p:cNvCxnSpPr>
            <p:nvPr/>
          </p:nvCxnSpPr>
          <p:spPr>
            <a:xfrm>
              <a:off x="4769768" y="4797152"/>
              <a:ext cx="306288" cy="864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A1A39E81-CEBB-453E-84F1-11FB7063AC72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323528" y="5752537"/>
              <a:ext cx="484775" cy="603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89E076F6-ACA9-4370-91B9-2CDE85A1CB6A}"/>
                </a:ext>
              </a:extLst>
            </p:cNvPr>
            <p:cNvCxnSpPr>
              <a:stCxn id="21" idx="6"/>
            </p:cNvCxnSpPr>
            <p:nvPr/>
          </p:nvCxnSpPr>
          <p:spPr>
            <a:xfrm>
              <a:off x="7645360" y="5625244"/>
              <a:ext cx="463590" cy="82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585C221E-F535-431E-BCF5-CBE143E43CA4}"/>
                </a:ext>
              </a:extLst>
            </p:cNvPr>
            <p:cNvCxnSpPr>
              <a:stCxn id="14" idx="5"/>
            </p:cNvCxnSpPr>
            <p:nvPr/>
          </p:nvCxnSpPr>
          <p:spPr>
            <a:xfrm>
              <a:off x="2768097" y="5752537"/>
              <a:ext cx="291735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F9B285D6-01B0-4F31-A320-E93FFB4101DF}"/>
                </a:ext>
              </a:extLst>
            </p:cNvPr>
            <p:cNvCxnSpPr>
              <a:stCxn id="15" idx="3"/>
            </p:cNvCxnSpPr>
            <p:nvPr/>
          </p:nvCxnSpPr>
          <p:spPr>
            <a:xfrm flipH="1">
              <a:off x="5364088" y="5752537"/>
              <a:ext cx="268751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1121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614"/>
                <a:ext cx="9108504" cy="5884862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前缀路由的本质</a:t>
                </a: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这棵树被划分到集群的所有服务器节点上，每个服务器节点上的路由表有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32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行，每行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16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列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在这个</a:t>
                </a: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32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×16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个路由项中，每个都形如：</a:t>
                </a:r>
                <a14:m>
                  <m:oMath xmlns:m="http://schemas.openxmlformats.org/officeDocument/2006/math">
                    <m:r>
                      <a:rPr lang="en-US" altLang="zh-CN" sz="200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zh-CN" altLang="en-US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路由前缀</m:t>
                    </m:r>
                    <m:r>
                      <a:rPr lang="zh-CN" altLang="en-US" sz="200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目标</m:t>
                    </m:r>
                    <m:r>
                      <a:rPr lang="zh-CN" altLang="en-US" sz="200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节点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𝐼𝑃</m:t>
                    </m:r>
                    <m:r>
                      <a:rPr lang="en-US" altLang="zh-CN" sz="200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前缀路由查找实际上就是在上述的树中实施匹配，直到找到目标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，在查找过程中可能会跨节点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614"/>
                <a:ext cx="9108504" cy="5884862"/>
              </a:xfrm>
              <a:blipFill>
                <a:blip r:embed="rId4"/>
                <a:stretch>
                  <a:fillRect l="-602" t="-1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6E495AD5-6A4E-4EBA-83C2-0C34F5F324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0984" y="3233780"/>
            <a:ext cx="6480720" cy="330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44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5C414E9-55B4-4658-8B8D-41C6BC281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787808"/>
            <a:ext cx="8928992" cy="4798758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36614"/>
            <a:ext cx="9108504" cy="5884862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改进的</a:t>
            </a: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Pastry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路由（前缀路由）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匹配最大前缀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2228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Pastry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前缀寻址网络的节点加入，如何构建路由表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假设待加入节点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值为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ABCDEF</a:t>
                </a:r>
                <a14:m>
                  <m:oMath xmlns:m="http://schemas.openxmlformats.org/officeDocument/2006/math">
                    <m:r>
                      <a:rPr lang="en-US" altLang="zh-CN" sz="2400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⋯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，它在网络中取得联系的第一个节点为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0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，可以认为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0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的物理距离最近，将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0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的第一行作为的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的第一行</a:t>
                </a: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0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根据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值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ABCDEF</a:t>
                </a:r>
                <a14:m>
                  <m:oMath xmlns:m="http://schemas.openxmlformats.org/officeDocument/2006/math">
                    <m:r>
                      <a:rPr lang="en-US" altLang="zh-CN" sz="2400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⋯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路由到节点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上，注意此时节点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都有共同前缀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A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，所以可将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的第二行作为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的第二行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0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根据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值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ABCDEF</a:t>
                </a:r>
                <a14:m>
                  <m:oMath xmlns:m="http://schemas.openxmlformats.org/officeDocument/2006/math">
                    <m:r>
                      <a:rPr lang="en-US" altLang="zh-CN" sz="2400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⋯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路由到节点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上，注意此时节点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都有共同前缀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AB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，所以可将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的第三行作为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的第三行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…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  <a:blipFill>
                <a:blip r:embed="rId4"/>
                <a:stretch>
                  <a:fillRect l="-610" t="-1346" r="-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224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Tapestry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36614"/>
            <a:ext cx="9000554" cy="5884862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Tapestry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前缀寻址网络的目的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前面几种寻址方式的共同点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都仅仅考虑了逻辑上的相邻，即仅仅考虑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ID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值的相邻，而没有考虑物理网络上的相邻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沿着逻辑上相邻的节点转发路由，可能引起较大的延迟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Tapestry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在构建路由表时充分考虑物理网络的距离，核心原理是：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B59633-FDBC-4F31-928F-A53B6459D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754" y="3554250"/>
            <a:ext cx="3155240" cy="26695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5CF13B9-4585-4F74-952A-BDC41D5DAD60}"/>
                  </a:ext>
                </a:extLst>
              </p:cNvPr>
              <p:cNvSpPr/>
              <p:nvPr/>
            </p:nvSpPr>
            <p:spPr>
              <a:xfrm>
                <a:off x="0" y="3501008"/>
                <a:ext cx="5507658" cy="2800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43000" lvl="2" indent="-228600" eaLnBrk="1" hangingPunct="1">
                  <a:spcBef>
                    <a:spcPct val="2000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每个服务器节点的前缀路由表只能记录个</a:t>
                </a:r>
                <a14:m>
                  <m:oMath xmlns:m="http://schemas.openxmlformats.org/officeDocument/2006/math">
                    <m:r>
                      <a:rPr lang="en-US" altLang="zh-CN" sz="2000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32×16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路由项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spcBef>
                    <a:spcPct val="2000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但能够纳入该路由表的路由项有很多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714482" lvl="3" indent="-342900" eaLnBrk="1" hangingPunct="1">
                  <a:spcBef>
                    <a:spcPct val="2000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只要与服务器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具有公共前缀，就可以纳入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spcBef>
                    <a:spcPct val="2000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Tapestry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选择距离本节点物理网络距离最短的那些项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5CF13B9-4585-4F74-952A-BDC41D5DA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01008"/>
                <a:ext cx="5507658" cy="2800767"/>
              </a:xfrm>
              <a:prstGeom prst="rect">
                <a:avLst/>
              </a:prstGeom>
              <a:blipFill>
                <a:blip r:embed="rId5"/>
                <a:stretch>
                  <a:fillRect t="-1087" r="-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833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Tapestry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Tapestry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前缀寻址网络的路由表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路由表一共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32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行，第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行（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的第一个值是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0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不是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）的每个路由项与当前服务器节点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具有长度为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的公共前缀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在越靠近树根的上层，公共前缀越短，条件越宽松，备选的路由项越多，但是我们仍然只需要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16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个路由项，此时：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可以选择网络距离最近的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16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也可以选择</a:t>
                </a: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16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𝑐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个，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𝑐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为常数。每个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Entry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保存多个路由项，提供更多的选择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  <a:blipFill>
                <a:blip r:embed="rId4"/>
                <a:stretch>
                  <a:fillRect l="-610" t="-1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907E599A-168E-48C5-BF0D-5C5F4FE65031}"/>
              </a:ext>
            </a:extLst>
          </p:cNvPr>
          <p:cNvGrpSpPr/>
          <p:nvPr/>
        </p:nvGrpSpPr>
        <p:grpSpPr>
          <a:xfrm>
            <a:off x="458986" y="3947181"/>
            <a:ext cx="7785422" cy="2650171"/>
            <a:chOff x="323528" y="3803165"/>
            <a:chExt cx="7785422" cy="2650171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340D18A-33F4-4195-9AB8-CC012956F88B}"/>
                </a:ext>
              </a:extLst>
            </p:cNvPr>
            <p:cNvSpPr/>
            <p:nvPr/>
          </p:nvSpPr>
          <p:spPr>
            <a:xfrm>
              <a:off x="3995936" y="3803165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856DB4B-1B93-48FD-BFB1-606639D5F6EB}"/>
                </a:ext>
              </a:extLst>
            </p:cNvPr>
            <p:cNvSpPr/>
            <p:nvPr/>
          </p:nvSpPr>
          <p:spPr>
            <a:xfrm>
              <a:off x="2123728" y="4437112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AB23418-629E-4AE0-97CA-0C5D2E6A63B2}"/>
                </a:ext>
              </a:extLst>
            </p:cNvPr>
            <p:cNvSpPr/>
            <p:nvPr/>
          </p:nvSpPr>
          <p:spPr>
            <a:xfrm>
              <a:off x="3356738" y="4437112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1B1C407-40D8-4F3D-BD8C-C17670EB9AC3}"/>
                </a:ext>
              </a:extLst>
            </p:cNvPr>
            <p:cNvSpPr/>
            <p:nvPr/>
          </p:nvSpPr>
          <p:spPr>
            <a:xfrm>
              <a:off x="4589748" y="4437112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0C2CE51-9D8D-4AD6-B8CF-6B5BF6DA5584}"/>
                </a:ext>
              </a:extLst>
            </p:cNvPr>
            <p:cNvSpPr/>
            <p:nvPr/>
          </p:nvSpPr>
          <p:spPr>
            <a:xfrm>
              <a:off x="5822758" y="4437112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95B8097-BAA7-49C7-859F-73E705799D19}"/>
                </a:ext>
              </a:extLst>
            </p:cNvPr>
            <p:cNvSpPr/>
            <p:nvPr/>
          </p:nvSpPr>
          <p:spPr>
            <a:xfrm>
              <a:off x="755576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C218911-DF38-4394-B8AE-C739835E09F5}"/>
                </a:ext>
              </a:extLst>
            </p:cNvPr>
            <p:cNvSpPr/>
            <p:nvPr/>
          </p:nvSpPr>
          <p:spPr>
            <a:xfrm>
              <a:off x="1331640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53E7491-7AC0-4066-A3AD-69255CCF85A0}"/>
                </a:ext>
              </a:extLst>
            </p:cNvPr>
            <p:cNvSpPr/>
            <p:nvPr/>
          </p:nvSpPr>
          <p:spPr>
            <a:xfrm>
              <a:off x="1884720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2C1908A-B0E8-4F54-8701-DA1245C5CEB5}"/>
                </a:ext>
              </a:extLst>
            </p:cNvPr>
            <p:cNvSpPr/>
            <p:nvPr/>
          </p:nvSpPr>
          <p:spPr>
            <a:xfrm>
              <a:off x="2460784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404FD8C-718E-4E82-9FE0-14A20F4F7AF7}"/>
                </a:ext>
              </a:extLst>
            </p:cNvPr>
            <p:cNvSpPr/>
            <p:nvPr/>
          </p:nvSpPr>
          <p:spPr>
            <a:xfrm>
              <a:off x="5580112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7B5F997-1164-4005-B034-73D3849F7755}"/>
                </a:ext>
              </a:extLst>
            </p:cNvPr>
            <p:cNvSpPr/>
            <p:nvPr/>
          </p:nvSpPr>
          <p:spPr>
            <a:xfrm>
              <a:off x="6156176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44F6BBC-92F9-42B2-AA59-DE051D4FC665}"/>
                </a:ext>
              </a:extLst>
            </p:cNvPr>
            <p:cNvSpPr/>
            <p:nvPr/>
          </p:nvSpPr>
          <p:spPr>
            <a:xfrm>
              <a:off x="6709256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681FB10-E472-4B62-89F2-4B0E78516686}"/>
                </a:ext>
              </a:extLst>
            </p:cNvPr>
            <p:cNvSpPr/>
            <p:nvPr/>
          </p:nvSpPr>
          <p:spPr>
            <a:xfrm>
              <a:off x="7285320" y="5445224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87FE1895-6C41-413D-AA60-B19177023C8F}"/>
                </a:ext>
              </a:extLst>
            </p:cNvPr>
            <p:cNvCxnSpPr>
              <a:cxnSpLocks/>
              <a:stCxn id="9" idx="6"/>
              <a:endCxn id="13" idx="1"/>
            </p:cNvCxnSpPr>
            <p:nvPr/>
          </p:nvCxnSpPr>
          <p:spPr>
            <a:xfrm>
              <a:off x="4355976" y="3983185"/>
              <a:ext cx="1519509" cy="506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89F61128-3F9B-45D8-BF90-BD65F7701DFE}"/>
                </a:ext>
              </a:extLst>
            </p:cNvPr>
            <p:cNvCxnSpPr>
              <a:cxnSpLocks/>
              <a:stCxn id="9" idx="5"/>
              <a:endCxn id="12" idx="1"/>
            </p:cNvCxnSpPr>
            <p:nvPr/>
          </p:nvCxnSpPr>
          <p:spPr>
            <a:xfrm>
              <a:off x="4303249" y="4110478"/>
              <a:ext cx="339226" cy="379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9E86A12-F907-4283-99C8-F23A6334D807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3664051" y="4110478"/>
              <a:ext cx="384612" cy="379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3100EB1F-F226-41E9-9759-94E973737851}"/>
                </a:ext>
              </a:extLst>
            </p:cNvPr>
            <p:cNvCxnSpPr>
              <a:cxnSpLocks/>
              <a:endCxn id="10" idx="7"/>
            </p:cNvCxnSpPr>
            <p:nvPr/>
          </p:nvCxnSpPr>
          <p:spPr>
            <a:xfrm flipH="1">
              <a:off x="2431041" y="3983185"/>
              <a:ext cx="1526246" cy="506654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C5EF30F-34B2-498E-9B92-60FAC3DF991B}"/>
                </a:ext>
              </a:extLst>
            </p:cNvPr>
            <p:cNvCxnSpPr>
              <a:cxnSpLocks/>
              <a:stCxn id="10" idx="3"/>
              <a:endCxn id="14" idx="0"/>
            </p:cNvCxnSpPr>
            <p:nvPr/>
          </p:nvCxnSpPr>
          <p:spPr>
            <a:xfrm flipH="1">
              <a:off x="935596" y="4744425"/>
              <a:ext cx="1240859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6E95DCB2-211F-469C-8520-E27C7C5C6E1F}"/>
                </a:ext>
              </a:extLst>
            </p:cNvPr>
            <p:cNvCxnSpPr>
              <a:cxnSpLocks/>
              <a:stCxn id="10" idx="4"/>
              <a:endCxn id="15" idx="7"/>
            </p:cNvCxnSpPr>
            <p:nvPr/>
          </p:nvCxnSpPr>
          <p:spPr>
            <a:xfrm flipH="1">
              <a:off x="1638953" y="4797152"/>
              <a:ext cx="664795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0C24D590-3F74-47DF-AB60-27CBE63167FF}"/>
                </a:ext>
              </a:extLst>
            </p:cNvPr>
            <p:cNvCxnSpPr>
              <a:cxnSpLocks/>
              <a:stCxn id="10" idx="4"/>
              <a:endCxn id="16" idx="7"/>
            </p:cNvCxnSpPr>
            <p:nvPr/>
          </p:nvCxnSpPr>
          <p:spPr>
            <a:xfrm flipH="1">
              <a:off x="2192033" y="4797152"/>
              <a:ext cx="111715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94AAF228-3669-4684-A3BE-25575414DF07}"/>
                </a:ext>
              </a:extLst>
            </p:cNvPr>
            <p:cNvCxnSpPr>
              <a:cxnSpLocks/>
              <a:stCxn id="10" idx="5"/>
              <a:endCxn id="17" idx="0"/>
            </p:cNvCxnSpPr>
            <p:nvPr/>
          </p:nvCxnSpPr>
          <p:spPr>
            <a:xfrm>
              <a:off x="2431041" y="4744425"/>
              <a:ext cx="209763" cy="700799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AD2D210A-15BF-4405-9288-D37754563BDB}"/>
                </a:ext>
              </a:extLst>
            </p:cNvPr>
            <p:cNvCxnSpPr>
              <a:cxnSpLocks/>
              <a:stCxn id="13" idx="4"/>
              <a:endCxn id="21" idx="0"/>
            </p:cNvCxnSpPr>
            <p:nvPr/>
          </p:nvCxnSpPr>
          <p:spPr>
            <a:xfrm flipH="1">
              <a:off x="5760132" y="4797152"/>
              <a:ext cx="242646" cy="648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0A455AC0-E4BF-4E19-BB75-56F367E3C814}"/>
                </a:ext>
              </a:extLst>
            </p:cNvPr>
            <p:cNvCxnSpPr>
              <a:cxnSpLocks/>
              <a:stCxn id="13" idx="5"/>
              <a:endCxn id="22" idx="0"/>
            </p:cNvCxnSpPr>
            <p:nvPr/>
          </p:nvCxnSpPr>
          <p:spPr>
            <a:xfrm>
              <a:off x="6130071" y="4744425"/>
              <a:ext cx="206125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DEAA9F98-CFBE-486D-90D5-948F9AA2717A}"/>
                </a:ext>
              </a:extLst>
            </p:cNvPr>
            <p:cNvCxnSpPr>
              <a:cxnSpLocks/>
              <a:stCxn id="13" idx="6"/>
              <a:endCxn id="23" idx="0"/>
            </p:cNvCxnSpPr>
            <p:nvPr/>
          </p:nvCxnSpPr>
          <p:spPr>
            <a:xfrm>
              <a:off x="6182798" y="4617132"/>
              <a:ext cx="706478" cy="82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3D70E915-CB30-4AC6-B439-3F70746E6202}"/>
                </a:ext>
              </a:extLst>
            </p:cNvPr>
            <p:cNvCxnSpPr>
              <a:cxnSpLocks/>
              <a:stCxn id="13" idx="6"/>
              <a:endCxn id="24" idx="0"/>
            </p:cNvCxnSpPr>
            <p:nvPr/>
          </p:nvCxnSpPr>
          <p:spPr>
            <a:xfrm>
              <a:off x="6182798" y="4617132"/>
              <a:ext cx="1282542" cy="82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9C25CD55-D146-44BB-BD46-2A4829CE44A0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H="1">
              <a:off x="3059832" y="4744425"/>
              <a:ext cx="349633" cy="844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AF49C1D9-60D6-4B60-AADB-D1BDAC0771A8}"/>
                </a:ext>
              </a:extLst>
            </p:cNvPr>
            <p:cNvCxnSpPr>
              <a:cxnSpLocks/>
              <a:stCxn id="11" idx="5"/>
            </p:cNvCxnSpPr>
            <p:nvPr/>
          </p:nvCxnSpPr>
          <p:spPr>
            <a:xfrm>
              <a:off x="3664051" y="4744425"/>
              <a:ext cx="187869" cy="9168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3B159482-CF3A-4286-B747-DD498AA734FE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H="1">
              <a:off x="4303249" y="4744425"/>
              <a:ext cx="339226" cy="844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9AE05033-6BA6-4FEC-80FD-D78840BFE881}"/>
                </a:ext>
              </a:extLst>
            </p:cNvPr>
            <p:cNvCxnSpPr>
              <a:cxnSpLocks/>
              <a:stCxn id="12" idx="4"/>
            </p:cNvCxnSpPr>
            <p:nvPr/>
          </p:nvCxnSpPr>
          <p:spPr>
            <a:xfrm>
              <a:off x="4769768" y="4797152"/>
              <a:ext cx="306288" cy="864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B663CB75-B91F-4348-9B36-CC7032944F3F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323528" y="5752537"/>
              <a:ext cx="484775" cy="603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41E848CA-8F35-49D6-8421-6E8B456B66C9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>
              <a:off x="7645360" y="5625244"/>
              <a:ext cx="463590" cy="82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5090A039-5D48-4B30-859C-CBD5260DC9BB}"/>
                </a:ext>
              </a:extLst>
            </p:cNvPr>
            <p:cNvCxnSpPr>
              <a:cxnSpLocks/>
              <a:stCxn id="17" idx="5"/>
            </p:cNvCxnSpPr>
            <p:nvPr/>
          </p:nvCxnSpPr>
          <p:spPr>
            <a:xfrm>
              <a:off x="2768097" y="5752537"/>
              <a:ext cx="291735" cy="700799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5E0F7EC6-0447-4536-A984-5BC5B592CC0B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H="1">
              <a:off x="5364088" y="5752537"/>
              <a:ext cx="268751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7532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Tapestry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36614"/>
            <a:ext cx="9000554" cy="5884862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Tapestry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前缀寻址网络的路由表实例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与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7C25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相连的节点很多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每条边上标明了路由的跳数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注意：在有的层次存在空洞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4EBC526-23CF-48BE-9577-04843CD74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3573016"/>
            <a:ext cx="4008375" cy="261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09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Tapestry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Tapestry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前缀寻址网络的路由方法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的服务器节点上查找路由表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  <a:blipFill>
                <a:blip r:embed="rId4"/>
                <a:stretch>
                  <a:fillRect l="-610" t="-1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4F29FC58-1989-4392-BB62-DD3D5E177B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049" y="1988840"/>
            <a:ext cx="8703901" cy="440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对话气泡: 矩形 44">
                <a:extLst>
                  <a:ext uri="{FF2B5EF4-FFF2-40B4-BE49-F238E27FC236}">
                    <a16:creationId xmlns:a16="http://schemas.microsoft.com/office/drawing/2014/main" id="{7A50B81B-5185-4709-9902-982A5E55F409}"/>
                  </a:ext>
                </a:extLst>
              </p:cNvPr>
              <p:cNvSpPr/>
              <p:nvPr/>
            </p:nvSpPr>
            <p:spPr>
              <a:xfrm>
                <a:off x="3779912" y="3246437"/>
                <a:ext cx="3194992" cy="365125"/>
              </a:xfrm>
              <a:prstGeom prst="wedgeRectCallout">
                <a:avLst>
                  <a:gd name="adj1" fmla="val -48252"/>
                  <a:gd name="adj2" fmla="val 168494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如果存在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空洞，则选择下一个</a:t>
                </a:r>
              </a:p>
            </p:txBody>
          </p:sp>
        </mc:Choice>
        <mc:Fallback xmlns="">
          <p:sp>
            <p:nvSpPr>
              <p:cNvPr id="45" name="对话气泡: 矩形 44">
                <a:extLst>
                  <a:ext uri="{FF2B5EF4-FFF2-40B4-BE49-F238E27FC236}">
                    <a16:creationId xmlns:a16="http://schemas.microsoft.com/office/drawing/2014/main" id="{7A50B81B-5185-4709-9902-982A5E55F4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3246437"/>
                <a:ext cx="3194992" cy="365125"/>
              </a:xfrm>
              <a:prstGeom prst="wedgeRectCallout">
                <a:avLst>
                  <a:gd name="adj1" fmla="val -48252"/>
                  <a:gd name="adj2" fmla="val 168494"/>
                </a:avLst>
              </a:prstGeom>
              <a:blipFill>
                <a:blip r:embed="rId6"/>
                <a:stretch>
                  <a:fillRect l="-2083" t="-4511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72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729187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分布式哈希算法（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DHT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56C0887D-8E51-4FA7-808C-D6F73FC5F593}"/>
              </a:ext>
            </a:extLst>
          </p:cNvPr>
          <p:cNvSpPr txBox="1">
            <a:spLocks/>
          </p:cNvSpPr>
          <p:nvPr/>
        </p:nvSpPr>
        <p:spPr bwMode="auto">
          <a:xfrm>
            <a:off x="135836" y="1216819"/>
            <a:ext cx="8756644" cy="451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Chord</a:t>
            </a:r>
            <a:r>
              <a:rPr lang="zh-CN" altLang="en-US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分布式哈希表</a:t>
            </a:r>
            <a:endParaRPr lang="en-US" altLang="zh-CN" kern="0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CAN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内容寻址网络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Pastry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前缀路由算法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Tapestry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前缀路由算法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5505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Tapestry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36614"/>
            <a:ext cx="9000554" cy="5884862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Tapestry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前缀寻址网络的路由方法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一个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ID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62C35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的对象，从节点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FAB11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开始查找路由表，最终达到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ID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62C35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的服务器节点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C5C3D0-7D9B-4991-9EE7-54EA49048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2852936"/>
            <a:ext cx="5688076" cy="3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71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Tapestry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Tapestry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前缀寻址网络的对象发布方法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一个对象（如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1234ABCD…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）已经存储在一个服务器节点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sz="2400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0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它从该服务器开始发起一个路由请求，试图路由到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同为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1234ABCD…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的服务器节点上，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当然，该节点也可能不存在，那就路由到拥有最大公共前缀的服务器节点上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假定路由经过的节点序列为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2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4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5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…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，则可以在这些节点上创建指向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0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的反向指针，以加速该对象的查找，但这只是一个可选项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  <a:blipFill>
                <a:blip r:embed="rId4"/>
                <a:stretch>
                  <a:fillRect l="-610" t="-1346" r="-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97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Tapestry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36614"/>
            <a:ext cx="9000554" cy="5884862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Tapestry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前缀寻址网络的对象发布方法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一个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ID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72EA1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的对象分别在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C2B40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1F329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创建副本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EA88087-AFA1-409A-B758-C2E1AB90A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668" y="2132856"/>
            <a:ext cx="6083658" cy="442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75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Tapestry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Tapestry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前缀寻址网络的服务器节点加入方法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路由表中可能存在空洞，如果一个节点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的加入能填补这个空洞，则应该填补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其他节点的路由表可能改变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如果一个对象的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与加入节点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一致，则应该创建一个指向该对象的指针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存储对象的状态可能改变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加入的节点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应该创建自己的路由表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自己的状态改变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在网络距离上相近的节点应该将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加入自己的路由表中，以提升路由的效率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邻居节点的路由表可能变化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  <a:blipFill>
                <a:blip r:embed="rId4"/>
                <a:stretch>
                  <a:fillRect l="-610" t="-1346" r="-6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497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Tapestry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Tapestry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前缀寻址网络的服务器节点加入方法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步骤一：向下搜索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根据节点</a:t>
                </a:r>
                <a14:m>
                  <m:oMath xmlns:m="http://schemas.openxmlformats.org/officeDocument/2006/math">
                    <m:r>
                      <a:rPr lang="en-US" altLang="zh-CN" sz="2000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路由到拥有最大公共前缀的节点上，假定为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𝑌</m:t>
                    </m:r>
                  </m:oMath>
                </a14:m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以节点</a:t>
                </a:r>
                <a14:m>
                  <m:oMath xmlns:m="http://schemas.openxmlformats.org/officeDocument/2006/math">
                    <m:r>
                      <a:rPr lang="en-US" altLang="zh-CN" sz="20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𝑌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为根，逐层向下发展，每一层的所有节点都是</a:t>
                </a:r>
                <a14:m>
                  <m:oMath xmlns:m="http://schemas.openxmlformats.org/officeDocument/2006/math">
                    <m:r>
                      <a:rPr lang="en-US" altLang="zh-CN" sz="2000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的潜在路由表项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从每层中选出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16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个物理网络距离最近的节点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假设公共前缀长度为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𝑙𝑒𝑛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，则向下搜索建立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𝑙𝑒𝑛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到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32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层的路由表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  <a:blipFill>
                <a:blip r:embed="rId4"/>
                <a:stretch>
                  <a:fillRect l="-610" t="-1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8A5BAF6A-37AE-4267-82A0-22B680825015}"/>
              </a:ext>
            </a:extLst>
          </p:cNvPr>
          <p:cNvGrpSpPr/>
          <p:nvPr/>
        </p:nvGrpSpPr>
        <p:grpSpPr>
          <a:xfrm>
            <a:off x="458986" y="3947181"/>
            <a:ext cx="7785422" cy="2650171"/>
            <a:chOff x="458986" y="3947181"/>
            <a:chExt cx="7785422" cy="265017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44D8A94-F5B8-4868-9E4E-52DE18B3F35F}"/>
                </a:ext>
              </a:extLst>
            </p:cNvPr>
            <p:cNvSpPr/>
            <p:nvPr/>
          </p:nvSpPr>
          <p:spPr>
            <a:xfrm>
              <a:off x="4131394" y="3947181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4E1565E-8328-4B6E-ACBC-3A1A773B733B}"/>
                </a:ext>
              </a:extLst>
            </p:cNvPr>
            <p:cNvSpPr/>
            <p:nvPr/>
          </p:nvSpPr>
          <p:spPr>
            <a:xfrm>
              <a:off x="2259186" y="4581128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B29EC65-AEC5-4A28-A639-C948B38DA718}"/>
                </a:ext>
              </a:extLst>
            </p:cNvPr>
            <p:cNvSpPr/>
            <p:nvPr/>
          </p:nvSpPr>
          <p:spPr>
            <a:xfrm>
              <a:off x="3492196" y="4581128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B4933CB-CE1C-401F-A264-9802BBCBF08D}"/>
                </a:ext>
              </a:extLst>
            </p:cNvPr>
            <p:cNvSpPr/>
            <p:nvPr/>
          </p:nvSpPr>
          <p:spPr>
            <a:xfrm>
              <a:off x="4725206" y="4581128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36C4FB9-A13A-4C27-9D91-D6A1EC0AF434}"/>
                </a:ext>
              </a:extLst>
            </p:cNvPr>
            <p:cNvSpPr/>
            <p:nvPr/>
          </p:nvSpPr>
          <p:spPr>
            <a:xfrm>
              <a:off x="5958216" y="4581128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E5155EB-7FE8-4DF1-8A1D-6D6A3D2D76A3}"/>
                </a:ext>
              </a:extLst>
            </p:cNvPr>
            <p:cNvSpPr/>
            <p:nvPr/>
          </p:nvSpPr>
          <p:spPr>
            <a:xfrm>
              <a:off x="891034" y="5589240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840D89B-7879-42CB-8608-1F74C7AE19DB}"/>
                </a:ext>
              </a:extLst>
            </p:cNvPr>
            <p:cNvSpPr/>
            <p:nvPr/>
          </p:nvSpPr>
          <p:spPr>
            <a:xfrm>
              <a:off x="1467098" y="5589240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5D38912-836F-43CB-B066-6215298EFDCD}"/>
                </a:ext>
              </a:extLst>
            </p:cNvPr>
            <p:cNvSpPr/>
            <p:nvPr/>
          </p:nvSpPr>
          <p:spPr>
            <a:xfrm>
              <a:off x="2020178" y="5589240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2216B18-B3F0-4DB6-A7D7-5C2A99A72251}"/>
                </a:ext>
              </a:extLst>
            </p:cNvPr>
            <p:cNvSpPr/>
            <p:nvPr/>
          </p:nvSpPr>
          <p:spPr>
            <a:xfrm>
              <a:off x="2596242" y="5589240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A19D98A-419A-4F1D-9F81-C21A56370387}"/>
                </a:ext>
              </a:extLst>
            </p:cNvPr>
            <p:cNvSpPr/>
            <p:nvPr/>
          </p:nvSpPr>
          <p:spPr>
            <a:xfrm>
              <a:off x="5715570" y="5589240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26C02AA-DE4A-46E4-A07D-97F5CC68CD19}"/>
                </a:ext>
              </a:extLst>
            </p:cNvPr>
            <p:cNvSpPr/>
            <p:nvPr/>
          </p:nvSpPr>
          <p:spPr>
            <a:xfrm>
              <a:off x="6291634" y="5589240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CC3F5C20-A3A8-409E-95A1-50F7BDB622DC}"/>
                </a:ext>
              </a:extLst>
            </p:cNvPr>
            <p:cNvSpPr/>
            <p:nvPr/>
          </p:nvSpPr>
          <p:spPr>
            <a:xfrm>
              <a:off x="6844714" y="5589240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0AC86FA1-D04B-407E-A096-8194D482ABE1}"/>
                </a:ext>
              </a:extLst>
            </p:cNvPr>
            <p:cNvSpPr/>
            <p:nvPr/>
          </p:nvSpPr>
          <p:spPr>
            <a:xfrm>
              <a:off x="7420778" y="5589240"/>
              <a:ext cx="360040" cy="3600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A7E9B79-CD20-4154-A17F-19670232D411}"/>
                </a:ext>
              </a:extLst>
            </p:cNvPr>
            <p:cNvCxnSpPr>
              <a:cxnSpLocks/>
              <a:stCxn id="8" idx="6"/>
              <a:endCxn id="12" idx="1"/>
            </p:cNvCxnSpPr>
            <p:nvPr/>
          </p:nvCxnSpPr>
          <p:spPr>
            <a:xfrm>
              <a:off x="4491434" y="4127201"/>
              <a:ext cx="1519509" cy="506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CF610D0-C6FC-49BB-A448-7B3D671CC2B8}"/>
                </a:ext>
              </a:extLst>
            </p:cNvPr>
            <p:cNvCxnSpPr>
              <a:cxnSpLocks/>
              <a:stCxn id="8" idx="5"/>
              <a:endCxn id="11" idx="1"/>
            </p:cNvCxnSpPr>
            <p:nvPr/>
          </p:nvCxnSpPr>
          <p:spPr>
            <a:xfrm>
              <a:off x="4438707" y="4254494"/>
              <a:ext cx="339226" cy="379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3AD24A0C-9A03-4DD9-8066-E03D172A507A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3799509" y="4254494"/>
              <a:ext cx="384612" cy="379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52FE303E-DCB9-4EB0-B2A3-27C0E7654909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H="1">
              <a:off x="2566499" y="4127201"/>
              <a:ext cx="1526246" cy="506654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808A1F4A-8319-491F-AE25-7C97185E5FFA}"/>
                </a:ext>
              </a:extLst>
            </p:cNvPr>
            <p:cNvCxnSpPr>
              <a:cxnSpLocks/>
              <a:stCxn id="9" idx="3"/>
              <a:endCxn id="13" idx="0"/>
            </p:cNvCxnSpPr>
            <p:nvPr/>
          </p:nvCxnSpPr>
          <p:spPr>
            <a:xfrm flipH="1">
              <a:off x="1071054" y="4888441"/>
              <a:ext cx="1240859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DEE71040-79A8-4A0C-97AF-5198B6B054D4}"/>
                </a:ext>
              </a:extLst>
            </p:cNvPr>
            <p:cNvCxnSpPr>
              <a:cxnSpLocks/>
              <a:stCxn id="9" idx="4"/>
              <a:endCxn id="14" idx="7"/>
            </p:cNvCxnSpPr>
            <p:nvPr/>
          </p:nvCxnSpPr>
          <p:spPr>
            <a:xfrm flipH="1">
              <a:off x="1774411" y="4941168"/>
              <a:ext cx="664795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38F0E944-C4B9-4DDA-84D3-FD95CFA48E31}"/>
                </a:ext>
              </a:extLst>
            </p:cNvPr>
            <p:cNvCxnSpPr>
              <a:cxnSpLocks/>
              <a:stCxn id="9" idx="4"/>
              <a:endCxn id="15" idx="7"/>
            </p:cNvCxnSpPr>
            <p:nvPr/>
          </p:nvCxnSpPr>
          <p:spPr>
            <a:xfrm flipH="1">
              <a:off x="2327491" y="4941168"/>
              <a:ext cx="111715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B21F7A5B-D762-4B95-86EB-3E20F39DB9BC}"/>
                </a:ext>
              </a:extLst>
            </p:cNvPr>
            <p:cNvCxnSpPr>
              <a:cxnSpLocks/>
              <a:stCxn id="9" idx="5"/>
              <a:endCxn id="16" idx="0"/>
            </p:cNvCxnSpPr>
            <p:nvPr/>
          </p:nvCxnSpPr>
          <p:spPr>
            <a:xfrm>
              <a:off x="2566499" y="4888441"/>
              <a:ext cx="209763" cy="700799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B9E3A0AC-9431-4E08-939E-18E969B5661C}"/>
                </a:ext>
              </a:extLst>
            </p:cNvPr>
            <p:cNvCxnSpPr>
              <a:cxnSpLocks/>
              <a:stCxn id="12" idx="4"/>
              <a:endCxn id="17" idx="0"/>
            </p:cNvCxnSpPr>
            <p:nvPr/>
          </p:nvCxnSpPr>
          <p:spPr>
            <a:xfrm flipH="1">
              <a:off x="5895590" y="4941168"/>
              <a:ext cx="242646" cy="648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10516465-4DDC-4D06-B4A0-8C369F319E82}"/>
                </a:ext>
              </a:extLst>
            </p:cNvPr>
            <p:cNvCxnSpPr>
              <a:cxnSpLocks/>
              <a:stCxn id="12" idx="5"/>
              <a:endCxn id="21" idx="0"/>
            </p:cNvCxnSpPr>
            <p:nvPr/>
          </p:nvCxnSpPr>
          <p:spPr>
            <a:xfrm>
              <a:off x="6265529" y="4888441"/>
              <a:ext cx="206125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3E1CA10D-BFA1-476D-9019-673D60529580}"/>
                </a:ext>
              </a:extLst>
            </p:cNvPr>
            <p:cNvCxnSpPr>
              <a:cxnSpLocks/>
              <a:stCxn id="12" idx="6"/>
              <a:endCxn id="22" idx="0"/>
            </p:cNvCxnSpPr>
            <p:nvPr/>
          </p:nvCxnSpPr>
          <p:spPr>
            <a:xfrm>
              <a:off x="6318256" y="4761148"/>
              <a:ext cx="706478" cy="82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31DB4A90-2855-40D6-905B-C5E2EA12789B}"/>
                </a:ext>
              </a:extLst>
            </p:cNvPr>
            <p:cNvCxnSpPr>
              <a:cxnSpLocks/>
              <a:stCxn id="12" idx="6"/>
              <a:endCxn id="23" idx="0"/>
            </p:cNvCxnSpPr>
            <p:nvPr/>
          </p:nvCxnSpPr>
          <p:spPr>
            <a:xfrm>
              <a:off x="6318256" y="4761148"/>
              <a:ext cx="1282542" cy="82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2BC20C54-2C41-4529-9EA0-B6CBA38D5E61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H="1">
              <a:off x="3195290" y="4888441"/>
              <a:ext cx="349633" cy="844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DBBAF2C4-97E2-4B6C-A7CB-6DDB4EB13302}"/>
                </a:ext>
              </a:extLst>
            </p:cNvPr>
            <p:cNvCxnSpPr>
              <a:cxnSpLocks/>
              <a:stCxn id="10" idx="5"/>
            </p:cNvCxnSpPr>
            <p:nvPr/>
          </p:nvCxnSpPr>
          <p:spPr>
            <a:xfrm>
              <a:off x="3799509" y="4888441"/>
              <a:ext cx="187869" cy="9168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9AFBF993-ACF2-464C-8D14-C17BBA47D60D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H="1">
              <a:off x="4438707" y="4888441"/>
              <a:ext cx="339226" cy="844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C640C76F-5BCD-49A2-8DAC-8236E460C6DB}"/>
                </a:ext>
              </a:extLst>
            </p:cNvPr>
            <p:cNvCxnSpPr>
              <a:cxnSpLocks/>
              <a:stCxn id="11" idx="4"/>
            </p:cNvCxnSpPr>
            <p:nvPr/>
          </p:nvCxnSpPr>
          <p:spPr>
            <a:xfrm>
              <a:off x="4905226" y="4941168"/>
              <a:ext cx="306288" cy="864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387134B2-DB9E-43F7-90C4-BC946929D4F2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458986" y="5896553"/>
              <a:ext cx="484775" cy="603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C2735FA5-3810-4A12-9336-A06F8EB8AED6}"/>
                </a:ext>
              </a:extLst>
            </p:cNvPr>
            <p:cNvCxnSpPr>
              <a:cxnSpLocks/>
              <a:stCxn id="23" idx="6"/>
            </p:cNvCxnSpPr>
            <p:nvPr/>
          </p:nvCxnSpPr>
          <p:spPr>
            <a:xfrm>
              <a:off x="7780818" y="5769260"/>
              <a:ext cx="463590" cy="82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239F0F3B-E7C3-4D9A-B943-9E8E417A06B2}"/>
                </a:ext>
              </a:extLst>
            </p:cNvPr>
            <p:cNvCxnSpPr>
              <a:cxnSpLocks/>
              <a:stCxn id="16" idx="5"/>
            </p:cNvCxnSpPr>
            <p:nvPr/>
          </p:nvCxnSpPr>
          <p:spPr>
            <a:xfrm>
              <a:off x="2903555" y="5896553"/>
              <a:ext cx="291735" cy="700799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EDC24E0E-2148-4DFF-A9E5-DB41EC7E57FC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H="1">
              <a:off x="5499546" y="5896553"/>
              <a:ext cx="268751" cy="70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B56A3C6-A8F4-4908-B728-805241BD00AF}"/>
                </a:ext>
              </a:extLst>
            </p:cNvPr>
            <p:cNvSpPr/>
            <p:nvPr/>
          </p:nvSpPr>
          <p:spPr>
            <a:xfrm>
              <a:off x="1903540" y="4528401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9066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Tapestry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前缀寻址网络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Tapestry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前缀寻址网络的服务器节点加入方法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步骤二：向上搜索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假定步骤一的最大公共前缀为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ABCDEFG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，则依次通过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ABCDEF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ABCDE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ABCD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ABC…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建立上面各层的路由表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向上搜索建立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𝑙𝑒𝑛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层的路由表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在以上的步骤一和步骤二中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任何在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加入过程中接收到消息的几点都试图使用</a:t>
                </a:r>
                <a14:m>
                  <m:oMath xmlns:m="http://schemas.openxmlformats.org/officeDocument/2006/math">
                    <m:r>
                      <a:rPr lang="en-US" altLang="zh-CN" sz="20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填补自己的空洞，甚至更改自己已经保存的路由表项，甚至将自己保存的部分对象交由</a:t>
                </a:r>
                <a14:m>
                  <m:oMath xmlns:m="http://schemas.openxmlformats.org/officeDocument/2006/math">
                    <m:r>
                      <a:rPr lang="en-US" altLang="zh-CN" sz="20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管理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  <a:blipFill>
                <a:blip r:embed="rId4"/>
                <a:stretch>
                  <a:fillRect l="-610" t="-1346" r="-3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>
            <a:extLst>
              <a:ext uri="{FF2B5EF4-FFF2-40B4-BE49-F238E27FC236}">
                <a16:creationId xmlns:a16="http://schemas.microsoft.com/office/drawing/2014/main" id="{444D8A94-F5B8-4868-9E4E-52DE18B3F35F}"/>
              </a:ext>
            </a:extLst>
          </p:cNvPr>
          <p:cNvSpPr/>
          <p:nvPr/>
        </p:nvSpPr>
        <p:spPr>
          <a:xfrm>
            <a:off x="4131394" y="3947181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4E1565E-8328-4B6E-ACBC-3A1A773B733B}"/>
              </a:ext>
            </a:extLst>
          </p:cNvPr>
          <p:cNvSpPr/>
          <p:nvPr/>
        </p:nvSpPr>
        <p:spPr>
          <a:xfrm>
            <a:off x="2259186" y="458112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B29EC65-AEC5-4A28-A639-C948B38DA718}"/>
              </a:ext>
            </a:extLst>
          </p:cNvPr>
          <p:cNvSpPr/>
          <p:nvPr/>
        </p:nvSpPr>
        <p:spPr>
          <a:xfrm>
            <a:off x="3492196" y="458112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B4933CB-CE1C-401F-A264-9802BBCBF08D}"/>
              </a:ext>
            </a:extLst>
          </p:cNvPr>
          <p:cNvSpPr/>
          <p:nvPr/>
        </p:nvSpPr>
        <p:spPr>
          <a:xfrm>
            <a:off x="4725206" y="458112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36C4FB9-A13A-4C27-9D91-D6A1EC0AF434}"/>
              </a:ext>
            </a:extLst>
          </p:cNvPr>
          <p:cNvSpPr/>
          <p:nvPr/>
        </p:nvSpPr>
        <p:spPr>
          <a:xfrm>
            <a:off x="5958216" y="458112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E5155EB-7FE8-4DF1-8A1D-6D6A3D2D76A3}"/>
              </a:ext>
            </a:extLst>
          </p:cNvPr>
          <p:cNvSpPr/>
          <p:nvPr/>
        </p:nvSpPr>
        <p:spPr>
          <a:xfrm>
            <a:off x="891034" y="558924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840D89B-7879-42CB-8608-1F74C7AE19DB}"/>
              </a:ext>
            </a:extLst>
          </p:cNvPr>
          <p:cNvSpPr/>
          <p:nvPr/>
        </p:nvSpPr>
        <p:spPr>
          <a:xfrm>
            <a:off x="1467098" y="558924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5D38912-836F-43CB-B066-6215298EFDCD}"/>
              </a:ext>
            </a:extLst>
          </p:cNvPr>
          <p:cNvSpPr/>
          <p:nvPr/>
        </p:nvSpPr>
        <p:spPr>
          <a:xfrm>
            <a:off x="2020178" y="558924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2216B18-B3F0-4DB6-A7D7-5C2A99A72251}"/>
              </a:ext>
            </a:extLst>
          </p:cNvPr>
          <p:cNvSpPr/>
          <p:nvPr/>
        </p:nvSpPr>
        <p:spPr>
          <a:xfrm>
            <a:off x="2596242" y="558924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A19D98A-419A-4F1D-9F81-C21A56370387}"/>
              </a:ext>
            </a:extLst>
          </p:cNvPr>
          <p:cNvSpPr/>
          <p:nvPr/>
        </p:nvSpPr>
        <p:spPr>
          <a:xfrm>
            <a:off x="5715570" y="558924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26C02AA-DE4A-46E4-A07D-97F5CC68CD19}"/>
              </a:ext>
            </a:extLst>
          </p:cNvPr>
          <p:cNvSpPr/>
          <p:nvPr/>
        </p:nvSpPr>
        <p:spPr>
          <a:xfrm>
            <a:off x="6291634" y="558924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C3F5C20-A3A8-409E-95A1-50F7BDB622DC}"/>
              </a:ext>
            </a:extLst>
          </p:cNvPr>
          <p:cNvSpPr/>
          <p:nvPr/>
        </p:nvSpPr>
        <p:spPr>
          <a:xfrm>
            <a:off x="6844714" y="558924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AC86FA1-D04B-407E-A096-8194D482ABE1}"/>
              </a:ext>
            </a:extLst>
          </p:cNvPr>
          <p:cNvSpPr/>
          <p:nvPr/>
        </p:nvSpPr>
        <p:spPr>
          <a:xfrm>
            <a:off x="7420778" y="558924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A7E9B79-CD20-4154-A17F-19670232D411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4491434" y="4127201"/>
            <a:ext cx="1519509" cy="50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CF610D0-C6FC-49BB-A448-7B3D671CC2B8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4438707" y="4254494"/>
            <a:ext cx="339226" cy="379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AD24A0C-9A03-4DD9-8066-E03D172A507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3799509" y="4254494"/>
            <a:ext cx="384612" cy="379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2FE303E-DCB9-4EB0-B2A3-27C0E7654909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2566499" y="4127201"/>
            <a:ext cx="1526246" cy="50665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08A1F4A-8319-491F-AE25-7C97185E5FFA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1071054" y="4888441"/>
            <a:ext cx="1240859" cy="70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EE71040-79A8-4A0C-97AF-5198B6B054D4}"/>
              </a:ext>
            </a:extLst>
          </p:cNvPr>
          <p:cNvCxnSpPr>
            <a:cxnSpLocks/>
            <a:stCxn id="9" idx="4"/>
            <a:endCxn id="14" idx="7"/>
          </p:cNvCxnSpPr>
          <p:nvPr/>
        </p:nvCxnSpPr>
        <p:spPr>
          <a:xfrm flipH="1">
            <a:off x="1774411" y="4941168"/>
            <a:ext cx="664795" cy="70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8F0E944-C4B9-4DDA-84D3-FD95CFA48E31}"/>
              </a:ext>
            </a:extLst>
          </p:cNvPr>
          <p:cNvCxnSpPr>
            <a:cxnSpLocks/>
            <a:stCxn id="9" idx="4"/>
            <a:endCxn id="15" idx="7"/>
          </p:cNvCxnSpPr>
          <p:nvPr/>
        </p:nvCxnSpPr>
        <p:spPr>
          <a:xfrm flipH="1">
            <a:off x="2327491" y="4941168"/>
            <a:ext cx="111715" cy="70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21F7A5B-D762-4B95-86EB-3E20F39DB9BC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66499" y="4888441"/>
            <a:ext cx="209763" cy="700799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9E3A0AC-9431-4E08-939E-18E969B5661C}"/>
              </a:ext>
            </a:extLst>
          </p:cNvPr>
          <p:cNvCxnSpPr>
            <a:cxnSpLocks/>
            <a:stCxn id="12" idx="4"/>
            <a:endCxn id="17" idx="0"/>
          </p:cNvCxnSpPr>
          <p:nvPr/>
        </p:nvCxnSpPr>
        <p:spPr>
          <a:xfrm flipH="1">
            <a:off x="5895590" y="4941168"/>
            <a:ext cx="242646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0516465-4DDC-4D06-B4A0-8C369F319E82}"/>
              </a:ext>
            </a:extLst>
          </p:cNvPr>
          <p:cNvCxnSpPr>
            <a:cxnSpLocks/>
            <a:stCxn id="12" idx="5"/>
            <a:endCxn id="21" idx="0"/>
          </p:cNvCxnSpPr>
          <p:nvPr/>
        </p:nvCxnSpPr>
        <p:spPr>
          <a:xfrm>
            <a:off x="6265529" y="4888441"/>
            <a:ext cx="206125" cy="70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E1CA10D-BFA1-476D-9019-673D60529580}"/>
              </a:ext>
            </a:extLst>
          </p:cNvPr>
          <p:cNvCxnSpPr>
            <a:cxnSpLocks/>
            <a:stCxn id="12" idx="6"/>
            <a:endCxn id="22" idx="0"/>
          </p:cNvCxnSpPr>
          <p:nvPr/>
        </p:nvCxnSpPr>
        <p:spPr>
          <a:xfrm>
            <a:off x="6318256" y="4761148"/>
            <a:ext cx="706478" cy="8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1DB4A90-2855-40D6-905B-C5E2EA12789B}"/>
              </a:ext>
            </a:extLst>
          </p:cNvPr>
          <p:cNvCxnSpPr>
            <a:cxnSpLocks/>
            <a:stCxn id="12" idx="6"/>
            <a:endCxn id="23" idx="0"/>
          </p:cNvCxnSpPr>
          <p:nvPr/>
        </p:nvCxnSpPr>
        <p:spPr>
          <a:xfrm>
            <a:off x="6318256" y="4761148"/>
            <a:ext cx="1282542" cy="8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BC20C54-2C41-4529-9EA0-B6CBA38D5E61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3195290" y="4888441"/>
            <a:ext cx="349633" cy="844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BBAF2C4-97E2-4B6C-A7CB-6DDB4EB13302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3799509" y="4888441"/>
            <a:ext cx="187869" cy="91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AFBF993-ACF2-464C-8D14-C17BBA47D60D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4438707" y="4888441"/>
            <a:ext cx="339226" cy="844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640C76F-5BCD-49A2-8DAC-8236E460C6DB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4905226" y="4941168"/>
            <a:ext cx="306288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87134B2-DB9E-43F7-90C4-BC946929D4F2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458986" y="5896553"/>
            <a:ext cx="484775" cy="60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2735FA5-3810-4A12-9336-A06F8EB8AED6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7780818" y="5769260"/>
            <a:ext cx="463590" cy="8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39F0F3B-E7C3-4D9A-B943-9E8E417A06B2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2903555" y="5896553"/>
            <a:ext cx="291735" cy="700799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DC24E0E-2148-4DFF-A9E5-DB41EC7E57FC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5499546" y="5896553"/>
            <a:ext cx="268751" cy="70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2CF9C96C-00FB-42A3-B510-11F658106132}"/>
              </a:ext>
            </a:extLst>
          </p:cNvPr>
          <p:cNvSpPr/>
          <p:nvPr/>
        </p:nvSpPr>
        <p:spPr>
          <a:xfrm>
            <a:off x="2961242" y="5711887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855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729187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云计算系统的重要算法（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DHT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56C0887D-8E51-4FA7-808C-D6F73FC5F593}"/>
              </a:ext>
            </a:extLst>
          </p:cNvPr>
          <p:cNvSpPr txBox="1">
            <a:spLocks/>
          </p:cNvSpPr>
          <p:nvPr/>
        </p:nvSpPr>
        <p:spPr bwMode="auto">
          <a:xfrm>
            <a:off x="135836" y="1216819"/>
            <a:ext cx="8756644" cy="451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Chord</a:t>
            </a: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分布式哈希表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CAN</a:t>
            </a: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内容寻址网络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Pastry</a:t>
            </a: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前缀路由算法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Tapestry</a:t>
            </a: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前缀路由算法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009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分布式哈希表（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DHT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000554" cy="5591647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P2P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环境下的对象查找问题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主要思路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每个存储在集群中的对象，都有一个经哈希生成的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ID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（如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160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SHA1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每个组成集群的服务节点，也有一个经哈希生成的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ID</a:t>
            </a: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存储对象与服务节点共享一个哈希空间，因此，可以将存储对象放置在与其具有</a:t>
            </a:r>
            <a:r>
              <a:rPr lang="zh-CN" altLang="en-US" sz="2000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相近哈希值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的服务节点上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各种算法的核心：怎么定义和查找相近的哈希值？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Chord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分布式哈希表</a:t>
            </a: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CAN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内容寻址网络</a:t>
            </a: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Pastry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前缀路由算法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Tapestry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前缀路由算法</a:t>
            </a: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主要挑战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集群的动态性：不断有服务节点加入、退出、故障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寻址的高效性：查找时的网络跳数尽可能少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endParaRPr lang="zh-CN" altLang="en-US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796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Chord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分布式哈希表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712"/>
                <a:ext cx="9000554" cy="5591647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Chord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的对象布局方法（左图）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对象的键值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被分配到满足以下条件的第一个节点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形成的环中，节点的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等于或者大于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，记节点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𝑠𝑢𝑐𝑐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Chord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的可扩展查找优化（右图）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每个节点不仅保存直接的后继节点，而是保存多个间接后继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节点</a:t>
                </a: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保存的数组为</a:t>
                </a: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.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𝑓𝑖𝑛𝑔𝑒𝑟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𝑠𝑢𝑐𝑐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sSup>
                      <m:sSupPr>
                        <m:ctrlP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𝑥</m:t>
                        </m:r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−1</m:t>
                        </m:r>
                      </m:sup>
                    </m:sSup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  <m:r>
                      <a:rPr lang="en-US" altLang="zh-CN" sz="2000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=1,2,3⋯</m:t>
                    </m:r>
                  </m:oMath>
                </a14:m>
                <a:endParaRPr lang="zh-CN" altLang="en-US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712"/>
                <a:ext cx="9000554" cy="5591647"/>
              </a:xfrm>
              <a:blipFill>
                <a:blip r:embed="rId4"/>
                <a:stretch>
                  <a:fillRect l="-610" t="-1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01D0804D-1605-4ABB-AD2F-1F0BDA60E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3869359"/>
            <a:ext cx="3155240" cy="266955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839AB75-9711-4290-A997-DD20442BFC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1960" y="3644954"/>
            <a:ext cx="4572000" cy="292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2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Chord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分布式哈希表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712"/>
                <a:ext cx="9000554" cy="5591647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节点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/>
                      </a:rPr>
                      <m:t>𝑖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加入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ID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环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节点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与已存在于环中节点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取得联系，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在环中确定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的位置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的后继节点需要更新其前驱节点指针，使之指向节点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的前驱节点需要更细其后继节点指针，使之指向节点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节点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创建其路由表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生成数组</a:t>
                </a:r>
                <a14:m>
                  <m:oMath xmlns:m="http://schemas.openxmlformats.org/officeDocument/2006/math"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.</m:t>
                    </m:r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𝑓𝑖𝑛𝑔𝑒𝑟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𝑠𝑢𝑐𝑐</m:t>
                    </m:r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sSup>
                      <m:sSupPr>
                        <m:ctrlP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𝑥</m:t>
                        </m:r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−1</m:t>
                        </m:r>
                      </m:sup>
                    </m:sSup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  <m:r>
                      <a:rPr lang="en-US" altLang="zh-CN" sz="20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=1,2,3⋯</m:t>
                    </m:r>
                  </m:oMath>
                </a14:m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其它所有节点的路由表都可能更新，以显示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的存在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更新数组</a:t>
                </a: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.</m:t>
                    </m:r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𝑓𝑖𝑛𝑔𝑒𝑟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𝑠𝑢𝑐𝑐</m:t>
                    </m:r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sSup>
                      <m:sSupPr>
                        <m:ctrlP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𝑥</m:t>
                        </m:r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−1</m:t>
                        </m:r>
                      </m:sup>
                    </m:sSup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  <m:r>
                      <a:rPr lang="en-US" altLang="zh-CN" sz="20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=1,2,3⋯</m:t>
                    </m:r>
                  </m:oMath>
                </a14:m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复杂度分析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对于有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个节点的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Chord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集群，查找的时间复杂度</a:t>
                </a:r>
                <a14:m>
                  <m:oMath xmlns:m="http://schemas.openxmlformats.org/officeDocument/2006/math">
                    <m:r>
                      <a:rPr lang="en-US" altLang="zh-CN" sz="24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𝑂</m:t>
                    </m:r>
                    <m:r>
                      <a:rPr lang="en-US" altLang="zh-CN" sz="24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func>
                      <m:funcPr>
                        <m:ctrlPr>
                          <a:rPr lang="en-US" altLang="zh-CN" sz="24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func>
                    <m:r>
                      <a:rPr lang="en-US" altLang="zh-CN" sz="24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每个节点的路由表大小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log</m:t>
                        </m:r>
                      </m:fName>
                      <m:e>
                        <m:r>
                          <a:rPr lang="en-US" altLang="zh-CN" sz="24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func>
                    <m:r>
                      <a:rPr lang="en-US" altLang="zh-CN" sz="240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𝑚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ID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的位数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endParaRPr lang="zh-CN" altLang="en-US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712"/>
                <a:ext cx="9000554" cy="5591647"/>
              </a:xfrm>
              <a:blipFill>
                <a:blip r:embed="rId4"/>
                <a:stretch>
                  <a:fillRect l="-610" t="-1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39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8042A80-BB1C-4E6F-8EE9-550083120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2985683"/>
            <a:ext cx="3310679" cy="3231905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内容寻址网络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615"/>
                <a:ext cx="9000554" cy="1296242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CAN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的对象布局方法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对象的键值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被转换为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𝑑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维笛卡尔坐标系中的一个点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每个服务节点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在笛卡尔坐标空间中负责独立的一篇区域</a:t>
                </a:r>
                <a14:m>
                  <m:oMath xmlns:m="http://schemas.openxmlformats.org/officeDocument/2006/math">
                    <m:r>
                      <a:rPr lang="en-US" altLang="zh-CN" sz="24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𝑟</m:t>
                    </m:r>
                    <m:r>
                      <a:rPr lang="en-US" altLang="zh-CN" sz="24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sz="24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  <m:r>
                      <a:rPr lang="en-US" altLang="zh-CN" sz="24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615"/>
                <a:ext cx="9000554" cy="1296242"/>
              </a:xfrm>
              <a:blipFill>
                <a:blip r:embed="rId5"/>
                <a:stretch>
                  <a:fillRect l="-610" t="-6103" b="-5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DC0813E-D50C-4DF3-86C8-BED333958E29}"/>
                  </a:ext>
                </a:extLst>
              </p:cNvPr>
              <p:cNvSpPr/>
              <p:nvPr/>
            </p:nvSpPr>
            <p:spPr>
              <a:xfrm>
                <a:off x="40615" y="2099597"/>
                <a:ext cx="5655059" cy="4893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1" indent="-342900" eaLnBrk="1" hangingPunct="1">
                  <a:spcBef>
                    <a:spcPct val="2000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CAN</a:t>
                </a: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的节点加入</a:t>
                </a: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待加入节点在笛卡尔坐标系中选择一个随机点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</m:t>
                    </m:r>
                  </m:oMath>
                </a14:m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根据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路由到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CAN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中已经存在的某个区域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将该区域一分为二，其中一半留给原来的节点，一半分给待加入节点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spcBef>
                    <a:spcPct val="2000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一分为二的方法：只在一个维度上划分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spcBef>
                    <a:spcPct val="2000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规则地划分：从高维到低维依次划分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更新邻居节点信息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spcBef>
                    <a:spcPct val="2000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新加入节点的邻居一定包含其分裂节点，可能包含分裂节点的邻居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DC0813E-D50C-4DF3-86C8-BED333958E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5" y="2099597"/>
                <a:ext cx="5655059" cy="4893647"/>
              </a:xfrm>
              <a:prstGeom prst="rect">
                <a:avLst/>
              </a:prstGeom>
              <a:blipFill>
                <a:blip r:embed="rId6"/>
                <a:stretch>
                  <a:fillRect l="-971" t="-1619" r="-5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40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内容寻址网络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CAN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的路由方法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每个节点对应的区域都是一个凸面，典型地，可描述如下：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𝑟𝑒𝑔𝑖𝑜𝑛</m:t>
                    </m:r>
                    <m:d>
                      <m:dPr>
                        <m:ctrlP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𝑚𝑖𝑛</m:t>
                                </m:r>
                              </m:sub>
                              <m:sup>
                                <m: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altLang="zh-CN" sz="2000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𝑚𝑎𝑥</m:t>
                                </m:r>
                              </m:sub>
                              <m:sup>
                                <m: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,⋯,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𝑚𝑖𝑛</m:t>
                                </m:r>
                              </m:sub>
                              <m:sup>
                                <m: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𝑑</m:t>
                                </m:r>
                              </m:sup>
                            </m:sSubSup>
                            <m: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𝑚𝑎𝑥</m:t>
                                </m:r>
                              </m:sub>
                              <m:sup>
                                <m: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𝑑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每个节点维护一张路由表，用来跟踪其在逻辑坐标空间的邻居节点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𝑑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维空间中，如果两个节点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𝑦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𝑑</m:t>
                    </m:r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−1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维的坐标区域重合，而另外一维坐标空间相邻，则他们为邻居节点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𝑟𝑒𝑔𝑖𝑜𝑛</m:t>
                    </m:r>
                    <m:d>
                      <m:dPr>
                        <m:ctrlP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𝑚𝑖𝑛</m:t>
                                </m:r>
                              </m:sub>
                              <m:sup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𝑚𝑎𝑥</m:t>
                                </m:r>
                              </m:sub>
                              <m:sup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,⋯,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𝑚𝑖𝑛</m:t>
                                </m:r>
                              </m:sub>
                              <m:sup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𝑑</m:t>
                                </m:r>
                              </m:sup>
                            </m:sSubSup>
                            <m: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𝑚𝑎𝑥</m:t>
                                </m:r>
                              </m:sub>
                              <m:sup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𝑑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𝑟𝑒𝑔𝑖𝑜𝑛</m:t>
                    </m:r>
                    <m:d>
                      <m:dPr>
                        <m:ctrlP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𝑦</m:t>
                        </m:r>
                      </m:e>
                    </m:d>
                    <m:r>
                      <a:rPr lang="en-US" altLang="zh-CN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𝑚𝑖𝑛</m:t>
                                </m:r>
                              </m:sub>
                              <m:sup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𝑚𝑎𝑥</m:t>
                                </m:r>
                              </m:sub>
                              <m:sup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,⋯,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𝑚𝑖𝑛</m:t>
                                </m:r>
                              </m:sub>
                              <m:sup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𝑑</m:t>
                                </m:r>
                              </m:sup>
                            </m:sSubSup>
                            <m: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𝑚𝑎𝑥</m:t>
                                </m:r>
                              </m:sub>
                              <m:sup>
                                <m:r>
                                  <a:rPr lang="en-US" altLang="zh-CN" sz="2000" i="1" ker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𝑑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两个区域，如果其它维度发生重合，只有在第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维上有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𝑚𝑖𝑛</m:t>
                        </m:r>
                      </m:sub>
                      <m:sup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p>
                    </m:sSubSup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</m:t>
                        </m:r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𝑎𝑥</m:t>
                        </m:r>
                      </m:sub>
                      <m:sup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p>
                    </m:sSubSup>
                    <m:r>
                      <a:rPr lang="zh-CN" altLang="en-US" sz="20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则判定以上两个区域相邻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路由过程中，每个节点都采用贪婪策略，将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转发到与目标坐标最为接近的邻居节点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  <a:blipFill>
                <a:blip r:embed="rId4"/>
                <a:stretch>
                  <a:fillRect l="-610" t="-1346" r="-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217BA5F-6916-4139-B568-00141EA634BE}"/>
                  </a:ext>
                </a:extLst>
              </p:cNvPr>
              <p:cNvSpPr/>
              <p:nvPr/>
            </p:nvSpPr>
            <p:spPr>
              <a:xfrm>
                <a:off x="2482343" y="5869405"/>
                <a:ext cx="4651915" cy="491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𝑎𝑟𝑔𝑚𝑖𝑛</m:t>
                          </m:r>
                        </m:e>
                        <m:sub>
                          <m:r>
                            <a:rPr lang="en-US" altLang="zh-CN" sz="2400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𝑘</m:t>
                          </m:r>
                          <m:r>
                            <a:rPr lang="en-US" altLang="zh-CN" sz="2400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𝑁𝑒𝑖𝑔h𝑏𝑜𝑟𝑠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𝑚𝑖𝑛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kern="0" smtClean="0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kern="0" smtClean="0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𝑣</m:t>
                              </m:r>
                              <m:r>
                                <a:rPr lang="en-US" altLang="zh-CN" sz="2400" b="0" i="1" kern="0" smtClean="0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400" b="0" i="1" kern="0" smtClean="0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𝑘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217BA5F-6916-4139-B568-00141EA634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343" y="5869405"/>
                <a:ext cx="4651915" cy="491738"/>
              </a:xfrm>
              <a:prstGeom prst="rect">
                <a:avLst/>
              </a:prstGeom>
              <a:blipFill>
                <a:blip r:embed="rId5"/>
                <a:stretch>
                  <a:fillRect b="-1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44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内容寻址网络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CAN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的节点删除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如果一个节点需要离开集群，其负责的区域将由其某个邻居节点接管，此时需要区域合并操作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可以与当初分离出来的区域合并吗？是的，但是可能不能直接合并，因为原来的“兄弟节点”可能已经被再次分裂过，如果直接合并，则会产生非凸面的区域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当一个节点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离开网络时，存在两种情况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如果其兄弟节点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𝑦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也是一个叶子节点，则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𝑦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可以直接合并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如果其兄弟节点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𝑦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不是一个叶子节点，则在以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𝑦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为根的子树上进行一个深度优先搜索，直到找到一对兄弟节点（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），将他们合并后的区域交给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000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，并将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x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负责的区域交给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节点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2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失效，直接与节点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3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合并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节点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7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失效，合并节点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5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6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6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接管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7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614"/>
                <a:ext cx="9000554" cy="5884862"/>
              </a:xfrm>
              <a:blipFill>
                <a:blip r:embed="rId4"/>
                <a:stretch>
                  <a:fillRect l="-610" t="-1346" r="-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6A5E7902-AC47-4362-AA7E-5734DF4CE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3026" y="4918783"/>
            <a:ext cx="1725238" cy="173228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2338DCF-79A6-43C2-BE5C-B5FA1CBB5E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3119" y="4918782"/>
            <a:ext cx="1961369" cy="162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1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内容寻址网络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614"/>
                <a:ext cx="9108504" cy="5884862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CAN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的优化策略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更高的维度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路由的平均路径长度为</a:t>
                </a: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𝑂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𝑑</m:t>
                    </m:r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，所以可以采用更高的维度提升性能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多实现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采用多种不同的坐标系，但是管理同一个集群，可针对一个对象形成不同的路由方案，且在集群上实现复制功能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延迟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除了采用笛卡尔坐标作为路由的策略，还可根据网络延迟来辅助决策，进一步优化性能，本质上是因为网络中有很多冗余路径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多哈希函数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使用多个哈希函数为同一个对象产生不同的坐标值，与多实现一样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614"/>
                <a:ext cx="9108504" cy="5884862"/>
              </a:xfrm>
              <a:blipFill>
                <a:blip r:embed="rId4"/>
                <a:stretch>
                  <a:fillRect l="-602" t="-1346" r="-1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156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19798</TotalTime>
  <Words>2473</Words>
  <Application>Microsoft Office PowerPoint</Application>
  <PresentationFormat>全屏显示(4:3)</PresentationFormat>
  <Paragraphs>241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仿宋</vt:lpstr>
      <vt:lpstr>微软雅黑</vt:lpstr>
      <vt:lpstr>Arial</vt:lpstr>
      <vt:lpstr>Calibri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chen</cp:lastModifiedBy>
  <cp:revision>1547</cp:revision>
  <dcterms:created xsi:type="dcterms:W3CDTF">2016-04-18T09:33:21Z</dcterms:created>
  <dcterms:modified xsi:type="dcterms:W3CDTF">2019-04-16T13:10:02Z</dcterms:modified>
</cp:coreProperties>
</file>