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0" r:id="rId3"/>
    <p:sldId id="510" r:id="rId4"/>
    <p:sldId id="511" r:id="rId5"/>
    <p:sldId id="512" r:id="rId6"/>
    <p:sldId id="514" r:id="rId7"/>
    <p:sldId id="522" r:id="rId8"/>
    <p:sldId id="523" r:id="rId9"/>
    <p:sldId id="524" r:id="rId10"/>
    <p:sldId id="515" r:id="rId11"/>
    <p:sldId id="526" r:id="rId12"/>
    <p:sldId id="519" r:id="rId13"/>
    <p:sldId id="527" r:id="rId14"/>
    <p:sldId id="528" r:id="rId15"/>
    <p:sldId id="513" r:id="rId16"/>
    <p:sldId id="529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92263" autoAdjust="0"/>
  </p:normalViewPr>
  <p:slideViewPr>
    <p:cSldViewPr>
      <p:cViewPr varScale="1">
        <p:scale>
          <a:sx n="105" d="100"/>
          <a:sy n="105" d="100"/>
        </p:scale>
        <p:origin x="14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2019/3/11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8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813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99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3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8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4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18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5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3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考试内容：向量时间的推进计算</a:t>
            </a:r>
          </a:p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9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826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2FA1E-DE58-4277-AF8C-1F679A34E4FA}" type="slidenum">
              <a:rPr lang="zh-CN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5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4" indent="0">
              <a:buNone/>
              <a:defRPr sz="1600" b="1"/>
            </a:lvl4pPr>
            <a:lvl5pPr marL="1828725" indent="0">
              <a:buNone/>
              <a:defRPr sz="1600" b="1"/>
            </a:lvl5pPr>
            <a:lvl6pPr marL="2285906" indent="0">
              <a:buNone/>
              <a:defRPr sz="1600" b="1"/>
            </a:lvl6pPr>
            <a:lvl7pPr marL="2743088" indent="0">
              <a:buNone/>
              <a:defRPr sz="1600" b="1"/>
            </a:lvl7pPr>
            <a:lvl8pPr marL="3200268" indent="0">
              <a:buNone/>
              <a:defRPr sz="1600" b="1"/>
            </a:lvl8pPr>
            <a:lvl9pPr marL="365745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2" indent="0">
              <a:buNone/>
              <a:defRPr sz="2400"/>
            </a:lvl3pPr>
            <a:lvl4pPr marL="1371544" indent="0">
              <a:buNone/>
              <a:defRPr sz="2000"/>
            </a:lvl4pPr>
            <a:lvl5pPr marL="1828725" indent="0">
              <a:buNone/>
              <a:defRPr sz="2000"/>
            </a:lvl5pPr>
            <a:lvl6pPr marL="2285906" indent="0">
              <a:buNone/>
              <a:defRPr sz="2000"/>
            </a:lvl6pPr>
            <a:lvl7pPr marL="2743088" indent="0">
              <a:buNone/>
              <a:defRPr sz="2000"/>
            </a:lvl7pPr>
            <a:lvl8pPr marL="3200268" indent="0">
              <a:buNone/>
              <a:defRPr sz="2000"/>
            </a:lvl8pPr>
            <a:lvl9pPr marL="365745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2" indent="0">
              <a:buNone/>
              <a:defRPr sz="1000"/>
            </a:lvl3pPr>
            <a:lvl4pPr marL="1371544" indent="0">
              <a:buNone/>
              <a:defRPr sz="900"/>
            </a:lvl4pPr>
            <a:lvl5pPr marL="1828725" indent="0">
              <a:buNone/>
              <a:defRPr sz="900"/>
            </a:lvl5pPr>
            <a:lvl6pPr marL="2285906" indent="0">
              <a:buNone/>
              <a:defRPr sz="900"/>
            </a:lvl6pPr>
            <a:lvl7pPr marL="2743088" indent="0">
              <a:buNone/>
              <a:defRPr sz="900"/>
            </a:lvl7pPr>
            <a:lvl8pPr marL="3200268" indent="0">
              <a:buNone/>
              <a:defRPr sz="900"/>
            </a:lvl8pPr>
            <a:lvl9pPr marL="365745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18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362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54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725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886" indent="-34288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0" indent="-2857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3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5" indent="-2285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9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1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Zhiguang.chen@nscc-gz.cn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em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Box 18"/>
          <p:cNvSpPr txBox="1">
            <a:spLocks noChangeArrowheads="1"/>
          </p:cNvSpPr>
          <p:nvPr/>
        </p:nvSpPr>
        <p:spPr bwMode="auto">
          <a:xfrm>
            <a:off x="2266950" y="3853503"/>
            <a:ext cx="4679950" cy="5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陈志广</a:t>
            </a:r>
          </a:p>
        </p:txBody>
      </p:sp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2266950" y="6608389"/>
            <a:ext cx="4679950" cy="276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www.nscc-gz.cn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9" y="307976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55588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1403648" y="4653136"/>
            <a:ext cx="6888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13316052680</a:t>
            </a:r>
          </a:p>
          <a:p>
            <a:pPr algn="ctr">
              <a:spcBef>
                <a:spcPts val="1800"/>
              </a:spcBef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超算中心四楼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410</a:t>
            </a:r>
          </a:p>
          <a:p>
            <a:pPr algn="ctr">
              <a:spcBef>
                <a:spcPts val="1800"/>
              </a:spcBef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Zhiguang.chen@nscc-gz.cn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103ED0A-B145-4B88-99D4-2A1FBD48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612" y="2765244"/>
            <a:ext cx="6984776" cy="64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2400"/>
              </a:spcAft>
              <a:buFontTx/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讲：逻辑时钟与物理时钟同步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08" y="881462"/>
                <a:ext cx="8460432" cy="5643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强一致性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分别有逻辑时间戳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根据两个事件的因果关系可以推导出它们时间戳的大小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根据两个时间戳的大小可以推导出他们是否存在依赖关系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根据时间戳的不可比较性推导出两个事件是可并发的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事件计数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假定事件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的逻辑时间戳为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上因果关系先于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的事件总数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e>
                    </m:nary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表示在整个计算系统中因果关系先于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的事件总数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08" y="881462"/>
                <a:ext cx="8460432" cy="5643881"/>
              </a:xfrm>
              <a:prstGeom prst="rect">
                <a:avLst/>
              </a:prstGeom>
              <a:blipFill>
                <a:blip r:embed="rId4"/>
                <a:stretch>
                  <a:fillRect l="-576" t="-1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000" y="809455"/>
                <a:ext cx="8460432" cy="5643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强一致性的进一步延伸理解</a:t>
                </a:r>
                <a:r>
                  <a:rPr lang="zh-CN" altLang="en-US" sz="2000" kern="0" dirty="0">
                    <a:solidFill>
                      <a:srgbClr val="FF0000"/>
                    </a:solidFill>
                    <a:latin typeface="Arial"/>
                    <a:ea typeface="宋体"/>
                  </a:rPr>
                  <a:t>（扩展内容不作要求）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分别有逻辑时间戳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𝑣𝑦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如果能确定两个事件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分别发生在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上，则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∧ 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以上两点性质能够显著降低判断事件因果关系的开销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00" y="809455"/>
                <a:ext cx="8460432" cy="5643881"/>
              </a:xfrm>
              <a:prstGeom prst="rect">
                <a:avLst/>
              </a:prstGeom>
              <a:blipFill>
                <a:blip r:embed="rId4"/>
                <a:stretch>
                  <a:fillRect l="-576" t="-11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5AA594-CA46-4A10-A143-228D79324F37}"/>
                  </a:ext>
                </a:extLst>
              </p:cNvPr>
              <p:cNvSpPr/>
              <p:nvPr/>
            </p:nvSpPr>
            <p:spPr>
              <a:xfrm>
                <a:off x="179512" y="3206857"/>
                <a:ext cx="8460432" cy="2382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zh-CN" altLang="en-US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辅助理解：既然𝑥和𝑦无关，为什么会出现</a:t>
                </a:r>
                <a14:m>
                  <m:oMath xmlns:m="http://schemas.openxmlformats.org/officeDocument/2006/math">
                    <m:r>
                      <a:rPr lang="en-US" altLang="zh-CN" sz="24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𝑥和𝑦无关，说明𝑥的时间戳不会传导到𝑦，进程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不会利用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或者比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更大的值更新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的值更小</a:t>
                </a:r>
                <a:endParaRPr lang="en-US" altLang="zh-CN" sz="20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从另一个角度理解，进程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kern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上原本保存了进程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的本地时钟值，该值为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 ker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，由于进程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上的发生了事件𝑥，它的本地时钟向前推进到</a:t>
                </a:r>
                <a14:m>
                  <m:oMath xmlns:m="http://schemas.openxmlformats.org/officeDocument/2006/math">
                    <m:r>
                      <a:rPr lang="en-US" altLang="zh-CN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zh-CN" sz="2000" b="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sz="2000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但是，由于𝑥和𝑦无关，进程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上时钟推进并没有及时地通知进程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，导致进程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上关于进程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的时钟落后了，而不自知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D5AA594-CA46-4A10-A143-228D7932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206857"/>
                <a:ext cx="8460432" cy="2382383"/>
              </a:xfrm>
              <a:prstGeom prst="rect">
                <a:avLst/>
              </a:prstGeom>
              <a:blipFill>
                <a:blip r:embed="rId5"/>
                <a:stretch>
                  <a:fillRect l="-937" t="-2813" r="-288" b="-1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97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向量时间压缩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836712"/>
                <a:ext cx="9073008" cy="5987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向量时间的缺陷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每个消息中都附加一个很大的向量，额外开销较大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改进措施：仅仅附加向量的差量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𝑙𝑎𝑠𝑡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_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𝑠𝑒𝑛𝑑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，而不是整个向量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需要记录所有的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𝑙𝑎𝑠𝑡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_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𝑠𝑒𝑛𝑑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，存储开销为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𝑂</m:t>
                    </m:r>
                    <m:d>
                      <m:d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向量时间压缩</a:t>
                </a: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维护两个向量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发送消息时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的值，即：进程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发消息时的本地时钟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仿宋" panose="02010609060101010101" pitchFamily="49" charset="-122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的值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发消息时，以下向量元素需要发送给进程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𝐿𝑎𝑠𝑡𝑆𝑒𝑛𝑑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𝐿𝑎𝑠𝑡𝑈𝑝𝑑𝑎𝑡𝑒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zh-CN" altLang="en-US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则第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个向量元素需发送到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以上表明，进程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上次给进程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发消息之后，第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个向量元素被更新过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836712"/>
                <a:ext cx="9073008" cy="5987066"/>
              </a:xfrm>
              <a:prstGeom prst="rect">
                <a:avLst/>
              </a:prstGeom>
              <a:blipFill>
                <a:blip r:embed="rId4"/>
                <a:stretch>
                  <a:fillRect l="-605" t="-1324" r="-3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9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为进程总数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kern="0" dirty="0">
                        <a:solidFill>
                          <a:srgbClr val="003366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矩阵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  <m:r>
                          <a:rPr lang="zh-CN" altLang="en-US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，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视图中的全局时钟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的本地时钟，即：本地时钟包含在全局时钟中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所知的有关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的最新知识，注意：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,∙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实际上是前面所讲的向量时钟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所知的有关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的知识，该知识具体是指：进程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所知道的关于进程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的最新信息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曾经将自己的逻辑时钟发送给了进程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，该逻辑时钟包含了它所知道的进程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的时间，因此，进程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的时间也保存了下来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每个进程还间接保存了别人知道的信息，当然可能是过时的信息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>
                <a:blip r:embed="rId4"/>
                <a:stretch>
                  <a:fillRect l="-614" t="-1329" r="-34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A25B6F-4647-4403-BB6D-71AF3A437629}"/>
                  </a:ext>
                </a:extLst>
              </p:cNvPr>
              <p:cNvSpPr/>
              <p:nvPr/>
            </p:nvSpPr>
            <p:spPr>
              <a:xfrm>
                <a:off x="2771800" y="5599128"/>
                <a:ext cx="2290948" cy="854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mr>
                        <m:m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5A25B6F-4647-4403-BB6D-71AF3A437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5599128"/>
                <a:ext cx="2290948" cy="8542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BA0C4F8-B47C-43AD-BD59-CB49A891ABD8}"/>
              </a:ext>
            </a:extLst>
          </p:cNvPr>
          <p:cNvCxnSpPr/>
          <p:nvPr/>
        </p:nvCxnSpPr>
        <p:spPr>
          <a:xfrm flipH="1">
            <a:off x="3635896" y="5167080"/>
            <a:ext cx="360040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8291474-F508-4F81-85B9-7D2833B65F9C}"/>
                  </a:ext>
                </a:extLst>
              </p:cNvPr>
              <p:cNvSpPr/>
              <p:nvPr/>
            </p:nvSpPr>
            <p:spPr>
              <a:xfrm>
                <a:off x="3995936" y="4950900"/>
                <a:ext cx="202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的本地时钟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8291474-F508-4F81-85B9-7D2833B65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4950900"/>
                <a:ext cx="2023439" cy="369332"/>
              </a:xfrm>
              <a:prstGeom prst="rect">
                <a:avLst/>
              </a:prstGeom>
              <a:blipFill>
                <a:blip r:embed="rId6"/>
                <a:stretch>
                  <a:fillRect l="-2719" t="-13115" r="-2417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4EE0E207-AEE8-4895-88F8-CFB33E9690F7}"/>
              </a:ext>
            </a:extLst>
          </p:cNvPr>
          <p:cNvSpPr/>
          <p:nvPr/>
        </p:nvSpPr>
        <p:spPr>
          <a:xfrm>
            <a:off x="3419872" y="5580856"/>
            <a:ext cx="1612941" cy="29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B99B265-B214-45F6-B4A4-F7891B1F6E56}"/>
                  </a:ext>
                </a:extLst>
              </p:cNvPr>
              <p:cNvSpPr/>
              <p:nvPr/>
            </p:nvSpPr>
            <p:spPr>
              <a:xfrm>
                <a:off x="6004503" y="5600624"/>
                <a:ext cx="20234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的向量时钟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B99B265-B214-45F6-B4A4-F7891B1F6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503" y="5600624"/>
                <a:ext cx="2023439" cy="369332"/>
              </a:xfrm>
              <a:prstGeom prst="rect">
                <a:avLst/>
              </a:prstGeom>
              <a:blipFill>
                <a:blip r:embed="rId7"/>
                <a:stretch>
                  <a:fillRect l="-2711" t="-15000" r="-2108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EB7BF3C-4410-47B4-AA48-84AD26CA96CF}"/>
              </a:ext>
            </a:extLst>
          </p:cNvPr>
          <p:cNvCxnSpPr>
            <a:cxnSpLocks/>
          </p:cNvCxnSpPr>
          <p:nvPr/>
        </p:nvCxnSpPr>
        <p:spPr>
          <a:xfrm flipH="1" flipV="1">
            <a:off x="5032813" y="5729440"/>
            <a:ext cx="907167" cy="14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978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发送一个消息时，将全局时钟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一个携带的逻辑时钟为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𝑚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的消息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第一步：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即：用进程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的向量时间更新进程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的向量时间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第二步：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即：更新通过第三方间接通知的信息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第三步：更新本地时钟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,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，本地发生一个接收事件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342900" lvl="2" indent="-34290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矩阵时间的性质</a:t>
                </a:r>
                <a:endParaRPr lang="en-US" altLang="zh-CN" sz="2800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矩阵时间具有向量时间的所有性质：强一致性、计数功能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 kern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𝑚𝑡</m:t>
                                </m:r>
                              </m:e>
                              <m:sub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𝑘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,</m:t>
                                </m:r>
                                <m:r>
                                  <a:rPr lang="en-US" altLang="zh-CN" b="0" i="1" kern="0" smtClean="0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  <m: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可以下结论：在所有进程的视图中，进程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的时间至少推进到了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>
                <a:blip r:embed="rId4"/>
                <a:stretch>
                  <a:fillRect l="-614" t="-1329" r="-546" b="-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8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4A56BBE-397C-4B0E-9836-0E0E72C5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61" y="4725144"/>
            <a:ext cx="3754993" cy="1928526"/>
          </a:xfrm>
          <a:prstGeom prst="rect">
            <a:avLst/>
          </a:prstGeom>
        </p:spPr>
      </p:pic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108" y="859234"/>
                <a:ext cx="9031892" cy="900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lvl="0"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假定两个时钟之间的偏差为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，采用如下方法估计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宋体"/>
                      </a:rPr>
                      <m:t>𝑂</m:t>
                    </m:r>
                  </m:oMath>
                </a14:m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之间的传递时间为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en-US" altLang="zh-CN" kern="0" dirty="0">
                    <a:solidFill>
                      <a:srgbClr val="003366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𝑇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之间的传递时间为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𝑡</m:t>
                        </m:r>
                      </m:e>
                      <m:sup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108" y="859234"/>
                <a:ext cx="9031892" cy="900125"/>
              </a:xfrm>
              <a:prstGeom prst="rect">
                <a:avLst/>
              </a:prstGeom>
              <a:blipFill>
                <a:blip r:embed="rId5"/>
                <a:stretch>
                  <a:fillRect l="-540" t="-9459" b="-189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08F61E-445D-44BC-B321-362F7DA282FE}"/>
                  </a:ext>
                </a:extLst>
              </p:cNvPr>
              <p:cNvSpPr/>
              <p:nvPr/>
            </p:nvSpPr>
            <p:spPr>
              <a:xfrm>
                <a:off x="2051720" y="1778528"/>
                <a:ext cx="22320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F08F61E-445D-44BC-B321-362F7DA282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778528"/>
                <a:ext cx="2232021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BA08D5-8CE7-44C1-8F26-ECF8DA733745}"/>
                  </a:ext>
                </a:extLst>
              </p:cNvPr>
              <p:cNvSpPr/>
              <p:nvPr/>
            </p:nvSpPr>
            <p:spPr>
              <a:xfrm>
                <a:off x="2124463" y="2243551"/>
                <a:ext cx="2019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7BA08D5-8CE7-44C1-8F26-ECF8DA733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463" y="2243551"/>
                <a:ext cx="20196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554CBBB1-5A8F-4092-BC8C-53D5A6A55332}"/>
              </a:ext>
            </a:extLst>
          </p:cNvPr>
          <p:cNvSpPr/>
          <p:nvPr/>
        </p:nvSpPr>
        <p:spPr>
          <a:xfrm>
            <a:off x="4411636" y="1772816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22FEB-133C-4D95-975A-03CFEA9C899C}"/>
              </a:ext>
            </a:extLst>
          </p:cNvPr>
          <p:cNvSpPr/>
          <p:nvPr/>
        </p:nvSpPr>
        <p:spPr>
          <a:xfrm>
            <a:off x="4427984" y="227329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5EE445-86BE-4882-B82B-2CC04FA11F35}"/>
              </a:ext>
            </a:extLst>
          </p:cNvPr>
          <p:cNvSpPr/>
          <p:nvPr/>
        </p:nvSpPr>
        <p:spPr>
          <a:xfrm>
            <a:off x="399301" y="2683159"/>
            <a:ext cx="3305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由公式</a:t>
            </a:r>
            <a:r>
              <a:rPr lang="en-US" altLang="zh-CN" dirty="0"/>
              <a:t>1</a:t>
            </a:r>
            <a:r>
              <a:rPr lang="zh-CN" altLang="en-US" dirty="0"/>
              <a:t>减去公式</a:t>
            </a:r>
            <a:r>
              <a:rPr lang="en-US" altLang="zh-CN" dirty="0"/>
              <a:t>2</a:t>
            </a:r>
            <a:r>
              <a:rPr lang="zh-CN" altLang="en-US" dirty="0"/>
              <a:t>可得公式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DC8DF33-9838-48B7-A3F0-C623F09C0838}"/>
                  </a:ext>
                </a:extLst>
              </p:cNvPr>
              <p:cNvSpPr/>
              <p:nvPr/>
            </p:nvSpPr>
            <p:spPr>
              <a:xfrm>
                <a:off x="2106090" y="3036938"/>
                <a:ext cx="4141583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DC8DF33-9838-48B7-A3F0-C623F09C0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090" y="3036938"/>
                <a:ext cx="4141583" cy="628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95430ED4-90B8-4EFE-B03D-CC88E0DE0569}"/>
              </a:ext>
            </a:extLst>
          </p:cNvPr>
          <p:cNvSpPr/>
          <p:nvPr/>
        </p:nvSpPr>
        <p:spPr>
          <a:xfrm>
            <a:off x="6541654" y="314668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D5D758-D0FE-431E-B7D7-700A0E845507}"/>
                  </a:ext>
                </a:extLst>
              </p:cNvPr>
              <p:cNvSpPr/>
              <p:nvPr/>
            </p:nvSpPr>
            <p:spPr>
              <a:xfrm>
                <a:off x="669810" y="4869160"/>
                <a:ext cx="375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D5D758-D0FE-431E-B7D7-700A0E845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0" y="4869160"/>
                <a:ext cx="3756028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626873-470D-4711-9206-C1DFA810D822}"/>
                  </a:ext>
                </a:extLst>
              </p:cNvPr>
              <p:cNvSpPr/>
              <p:nvPr/>
            </p:nvSpPr>
            <p:spPr>
              <a:xfrm>
                <a:off x="395536" y="3707740"/>
                <a:ext cx="8060605" cy="503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与𝑡近似相等，所以可用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作为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dirty="0"/>
                  <a:t>的估计，但会引入的误差</a:t>
                </a: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626873-470D-4711-9206-C1DFA810D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707740"/>
                <a:ext cx="8060605" cy="503471"/>
              </a:xfrm>
              <a:prstGeom prst="rect">
                <a:avLst/>
              </a:prstGeom>
              <a:blipFill>
                <a:blip r:embed="rId10"/>
                <a:stretch>
                  <a:fillRect l="-681" r="-227"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130B419-A5A1-455A-8E80-338378232BCF}"/>
                  </a:ext>
                </a:extLst>
              </p:cNvPr>
              <p:cNvSpPr/>
              <p:nvPr/>
            </p:nvSpPr>
            <p:spPr>
              <a:xfrm>
                <a:off x="395536" y="4219096"/>
                <a:ext cx="6725111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误差的绝对值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确定了误差的上界</a:t>
                </a: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130B419-A5A1-455A-8E80-338378232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19096"/>
                <a:ext cx="6725111" cy="585288"/>
              </a:xfrm>
              <a:prstGeom prst="rect">
                <a:avLst/>
              </a:prstGeom>
              <a:blipFill>
                <a:blip r:embed="rId11"/>
                <a:stretch>
                  <a:fillRect l="-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046FA0A-64C2-4426-965C-817B612D78BE}"/>
              </a:ext>
            </a:extLst>
          </p:cNvPr>
          <p:cNvSpPr/>
          <p:nvPr/>
        </p:nvSpPr>
        <p:spPr>
          <a:xfrm>
            <a:off x="4438240" y="4869160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公式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B475C19-FAB7-4BF2-994E-4E5D52FC6664}"/>
                  </a:ext>
                </a:extLst>
              </p:cNvPr>
              <p:cNvSpPr/>
              <p:nvPr/>
            </p:nvSpPr>
            <p:spPr>
              <a:xfrm>
                <a:off x="117860" y="5303268"/>
                <a:ext cx="505712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NTP</a:t>
                </a:r>
                <a:r>
                  <a:rPr lang="zh-CN" altLang="en-US" sz="24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同步方法</a:t>
                </a:r>
                <a:endParaRPr lang="en-US" altLang="zh-CN" sz="2400" b="1" kern="0" dirty="0">
                  <a:solidFill>
                    <a:srgbClr val="7030A0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marL="800082" lvl="1" indent="-342900">
                  <a:buFont typeface="Wingdings" panose="05000000000000000000" pitchFamily="2" charset="2"/>
                  <a:buChar char="ü"/>
                </a:pP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</a:t>
                </a:r>
                <a:r>
                  <a:rPr lang="en-US" altLang="zh-CN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8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次交互消息，根据公式</a:t>
                </a:r>
                <a:r>
                  <a:rPr lang="en-US" altLang="zh-CN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4</a:t>
                </a:r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最小那个消息的参数为基础，计算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𝑶</m:t>
                    </m:r>
                  </m:oMath>
                </a14:m>
                <a:r>
                  <a:rPr lang="zh-CN" altLang="en-US" sz="2000" b="1" kern="0" dirty="0">
                    <a:solidFill>
                      <a:srgbClr val="7030A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值</a:t>
                </a: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B475C19-FAB7-4BF2-994E-4E5D52FC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0" y="5303268"/>
                <a:ext cx="5057127" cy="1384995"/>
              </a:xfrm>
              <a:prstGeom prst="rect">
                <a:avLst/>
              </a:prstGeom>
              <a:blipFill>
                <a:blip r:embed="rId12"/>
                <a:stretch>
                  <a:fillRect l="-1566" t="-3524" b="-6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57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逻辑时间与物理时钟同步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逻辑时间的定义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向量时间的压缩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物理时钟同步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021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15312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逻辑时间与物理时钟同步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5836" y="1216820"/>
            <a:ext cx="8460432" cy="5139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主要内容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逻辑时间的定义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向量时间的压缩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矩阵时间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物理时钟同步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3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逻辑时间的形式化定义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12068" y="862728"/>
                <a:ext cx="9031932" cy="5879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逻辑时钟系统由一个时间域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𝑇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和映射关系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/>
                        <a:cs typeface="+mn-cs"/>
                      </a:rPr>
                      <m:t>𝐶</m:t>
                    </m:r>
                  </m:oMath>
                </a14:m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组成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时间域𝑇是一个集合，它包含了所有事件的发生时间，集合内的元素一般呈现偏序关系，因为不是所有的事件都能两两排序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映射关系𝐶定义了每个事件发生的时间：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: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𝐻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，例如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的发生时间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，则这个逻辑时钟系统是一致的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一致性是逻辑时钟系统必须满足的条件，否则该系统不可用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强一致性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，则这个逻辑时钟系统是一致的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强一致性不是逻辑时钟系统必须满足的，但满足强一致性有很多好处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根据两个事件的发生时间，即可推出他们是否依赖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068" y="862728"/>
                <a:ext cx="9031932" cy="5879384"/>
              </a:xfrm>
              <a:prstGeom prst="rect">
                <a:avLst/>
              </a:prstGeom>
              <a:blipFill>
                <a:blip r:embed="rId4"/>
                <a:stretch>
                  <a:fillRect l="-540" t="-1452" r="-1080" b="-8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18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5081115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逻辑时间的一般实现原则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12068" y="764704"/>
            <a:ext cx="8923982" cy="599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逻辑时间系统的两个要素：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时间表示数据结构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和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推进方法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时间表示数据结构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本地时间如何表示：一个单调递增的标量就够了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全局时间如何表示：标量时间、向量时间、矩阵时间</a:t>
            </a: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…</a:t>
            </a: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一般来说，本地时间可以包含在全局时间中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zh-CN" altLang="en-US" kern="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重点注意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：所谓全局时钟，是指每个进程自己看到的全局时钟，并不意味着所有进程上的全局时钟完全相同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时间推进方法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R1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规则：对应本地发生的时间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当进程执行一个事件时，如何更新自己的本地时钟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2" eaLnBrk="1" hangingPunct="1">
              <a:buClr>
                <a:srgbClr val="006666"/>
              </a:buClr>
              <a:buFont typeface="Wingdings" panose="05000000000000000000" pitchFamily="2" charset="2"/>
              <a:buChar char="u"/>
            </a:pPr>
            <a:r>
              <a:rPr lang="en-US" altLang="zh-CN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R2</a:t>
            </a: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规则：对应消息传递事件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当进程发送一个消息时，如何将自己视图中的全局时钟附加到消息中，促使目标进程的时钟推进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3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r>
              <a:rPr lang="zh-CN" altLang="en-US" kern="0" dirty="0">
                <a:solidFill>
                  <a:srgbClr val="00336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当进程接收到一个消息时，如何更近消息中附加的“发送进程视图的全局时钟”推进自己的全局时钟</a:t>
            </a:r>
            <a:endParaRPr lang="en-US" altLang="zh-CN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Clr>
                <a:srgbClr val="006666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solidFill>
                  <a:srgbClr val="003366"/>
                </a:solidFill>
                <a:latin typeface="Arial"/>
                <a:ea typeface="宋体"/>
              </a:rPr>
              <a:t>在本地事件和消息传递的共同推动下，时间向前推进</a:t>
            </a:r>
            <a:endParaRPr lang="en-US" altLang="zh-CN" kern="0" dirty="0">
              <a:solidFill>
                <a:srgbClr val="003366"/>
              </a:solidFill>
              <a:latin typeface="Arial"/>
              <a:ea typeface="宋体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41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79512" y="764704"/>
                <a:ext cx="8928992" cy="4225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本地逻辑时钟和本地所见的全局时钟用同一个标量表示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具体地，整数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的的逻辑时钟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接收到一个消息，且消息携带的逻辑时钟为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𝑚𝑠𝑔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，更新逻辑时钟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max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⁡(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, 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𝑚𝑠𝑔</m:t>
                        </m:r>
                      </m:sub>
                    </m:sSub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764704"/>
                <a:ext cx="8928992" cy="4225950"/>
              </a:xfrm>
              <a:prstGeom prst="rect">
                <a:avLst/>
              </a:prstGeom>
              <a:blipFill>
                <a:blip r:embed="rId4"/>
                <a:stretch>
                  <a:fillRect l="-546" t="-1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41D12277-A032-4C49-A207-B8BB0D5A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869160"/>
            <a:ext cx="5010426" cy="17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9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99" y="809157"/>
                <a:ext cx="8986202" cy="39773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一致性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对于两个事件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标量时间沿着事件依赖的路径是单调递增的，满足一致性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强一致性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标量时间不是强一致的，即：</a:t>
                </a:r>
                <a:r>
                  <a:rPr lang="en-US" altLang="zh-CN" kern="0" dirty="0">
                    <a:solidFill>
                      <a:srgbClr val="0033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 ker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⇏ 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在图中，进程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的第三个事件与进程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的第三个事件是可并发的，但他们的逻辑时间是可比较的，前者的时间较小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非强一致的原因：每个进程的本地逻辑时钟和本地全局时钟压缩成一个，一些事件之间的依赖</a:t>
                </a: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/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不依赖关系无法刻画</a:t>
                </a: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9" y="809157"/>
                <a:ext cx="8986202" cy="3977383"/>
              </a:xfrm>
              <a:prstGeom prst="rect">
                <a:avLst/>
              </a:prstGeom>
              <a:blipFill>
                <a:blip r:embed="rId4"/>
                <a:stretch>
                  <a:fillRect l="-611" t="-2147" b="-55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FE368C9-6DE8-4DE1-97FC-ED815AC6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869160"/>
            <a:ext cx="5010426" cy="17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2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标量时间的性质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8899" y="963785"/>
                <a:ext cx="8986202" cy="3041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事件计数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如果事件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对应的逻辑时间戳为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，则说明到达事件</a:t>
                </a:r>
                <a14:m>
                  <m:oMath xmlns:m="http://schemas.openxmlformats.org/officeDocument/2006/math">
                    <m:r>
                      <a:rPr lang="en-US" altLang="zh-CN" b="0" i="1" kern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的所有依赖路径中，最长的路径为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h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被称为事件</a:t>
                </a:r>
                <a14:m>
                  <m:oMath xmlns:m="http://schemas.openxmlformats.org/officeDocument/2006/math">
                    <m:r>
                      <a:rPr lang="en-US" altLang="zh-CN" i="1" ker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𝑒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的高度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9" y="963785"/>
                <a:ext cx="8986202" cy="3041279"/>
              </a:xfrm>
              <a:prstGeom prst="rect">
                <a:avLst/>
              </a:prstGeom>
              <a:blipFill>
                <a:blip r:embed="rId4"/>
                <a:stretch>
                  <a:fillRect l="-611" t="-26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FFE368C9-6DE8-4DE1-97FC-ED815AC65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4225041"/>
            <a:ext cx="5010426" cy="17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itchFamily="2" charset="2"/>
                  <a:buChar char="¡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R="0" lvl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6666"/>
                  </a:buClr>
                  <a:buSzPct val="7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Arial"/>
                    <a:ea typeface="宋体"/>
                    <a:cs typeface="+mn-cs"/>
                  </a:rPr>
                  <a:t>表示时间的数据结构</a:t>
                </a:r>
                <a:endPara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/>
                  <a:ea typeface="宋体"/>
                  <a:cs typeface="+mn-cs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每个进程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维护一个向量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为进程总数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视图中的全局时钟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的本地时钟，即：本地时钟包含在全局时钟中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表示进程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所知道的有关进程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本地时钟的最近信息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>
                  <a:buClr>
                    <a:srgbClr val="006666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Arial"/>
                    <a:ea typeface="宋体"/>
                  </a:rPr>
                  <a:t>逻辑时间推进方法</a:t>
                </a:r>
                <a:endParaRPr lang="en-US" altLang="zh-CN" kern="0" dirty="0">
                  <a:solidFill>
                    <a:srgbClr val="003366"/>
                  </a:solidFill>
                  <a:latin typeface="Arial"/>
                  <a:ea typeface="宋体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R1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发生一个内部事件时，更新本地时钟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R2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规则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消息发送：当进程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发送一个消息时，将全局时钟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1⋯</m:t>
                        </m:r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附加到消息中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消息接收：当进程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接收到一个消息，且消息携带的逻辑时钟为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𝑣𝑡</m:t>
                    </m:r>
                  </m:oMath>
                </a14:m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第一步：</a:t>
                </a:r>
                <a14:m>
                  <m:oMath xmlns:m="http://schemas.openxmlformats.org/officeDocument/2006/math"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即：进程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b="0" i="1" kern="0" dirty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的逻辑时间在我不知情的时候推进了，现在通知我了，我需要更新关于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𝑝</m:t>
                        </m:r>
                      </m:e>
                      <m:sub>
                        <m:r>
                          <a:rPr lang="en-US" altLang="zh-CN" i="1" kern="0" dirty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的信息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3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第二步：更新本地逻辑时钟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𝑣𝑡</m:t>
                        </m:r>
                      </m:e>
                      <m:sub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kern="0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+1</m:t>
                    </m:r>
                  </m:oMath>
                </a14:m>
                <a:r>
                  <a:rPr lang="zh-CN" altLang="en-US" kern="0" dirty="0">
                    <a:solidFill>
                      <a:srgbClr val="003366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，本地发生一个接收事件</a:t>
                </a: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2" eaLnBrk="1" hangingPunct="1">
                  <a:buClr>
                    <a:srgbClr val="006666"/>
                  </a:buClr>
                  <a:buFont typeface="Wingdings" panose="05000000000000000000" pitchFamily="2" charset="2"/>
                  <a:buChar char="u"/>
                </a:pPr>
                <a:endParaRPr lang="en-US" altLang="zh-CN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>
                  <a:buClr>
                    <a:srgbClr val="006666"/>
                  </a:buClr>
                  <a:buFont typeface="Wingdings" panose="05000000000000000000" pitchFamily="2" charset="2"/>
                  <a:buChar char="ü"/>
                </a:pPr>
                <a:endParaRPr lang="en-US" altLang="en-US" kern="0" dirty="0">
                  <a:solidFill>
                    <a:srgbClr val="003366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5B72932F-F3D6-46BF-9A61-0930A2E33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764704"/>
                <a:ext cx="8928992" cy="5956772"/>
              </a:xfrm>
              <a:prstGeom prst="rect">
                <a:avLst/>
              </a:prstGeom>
              <a:blipFill>
                <a:blip r:embed="rId4"/>
                <a:stretch>
                  <a:fillRect l="-614" t="-13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170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1435101" y="115888"/>
            <a:ext cx="43608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6" tIns="45718" rIns="91436" bIns="4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向量时间的比较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6974904" y="6356351"/>
            <a:ext cx="21336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20" indent="-285738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2953" indent="-22859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135" indent="-22859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315" indent="-22859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497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678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8859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041" indent="-22859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9042A-73EB-4748-98EF-861469C4C2ED}" type="slidenum">
              <a:rPr lang="zh-CN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20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950" y="-26987"/>
            <a:ext cx="927100" cy="86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72932F-F3D6-46BF-9A61-0930A2E33BD6}"/>
              </a:ext>
            </a:extLst>
          </p:cNvPr>
          <p:cNvSpPr txBox="1">
            <a:spLocks/>
          </p:cNvSpPr>
          <p:nvPr/>
        </p:nvSpPr>
        <p:spPr bwMode="auto">
          <a:xfrm>
            <a:off x="133990" y="859234"/>
            <a:ext cx="8460432" cy="68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向量时间推进举例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051DD0-62ED-4B72-B871-E8C9CC083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822" y="1412776"/>
            <a:ext cx="5095547" cy="2517209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DA440F4-2C83-4551-BEC1-0D5077902C0A}"/>
              </a:ext>
            </a:extLst>
          </p:cNvPr>
          <p:cNvSpPr txBox="1">
            <a:spLocks/>
          </p:cNvSpPr>
          <p:nvPr/>
        </p:nvSpPr>
        <p:spPr bwMode="auto">
          <a:xfrm>
            <a:off x="133990" y="4146934"/>
            <a:ext cx="5014074" cy="192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Pct val="7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向量时间的比较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lvl="1" eaLnBrk="1" hangingPunct="1">
              <a:buClr>
                <a:srgbClr val="006666"/>
              </a:buClr>
              <a:buFont typeface="Wingdings" panose="05000000000000000000" pitchFamily="2" charset="2"/>
              <a:buChar char="ü"/>
            </a:pPr>
            <a:endParaRPr lang="en-US" altLang="en-US" kern="0" dirty="0">
              <a:solidFill>
                <a:srgbClr val="00336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4C959A-6B92-4E10-983B-464601D0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0292" y="4646742"/>
            <a:ext cx="4577866" cy="19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61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16654</TotalTime>
  <Words>2036</Words>
  <Application>Microsoft Office PowerPoint</Application>
  <PresentationFormat>全屏显示(4:3)</PresentationFormat>
  <Paragraphs>192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仿宋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chen</cp:lastModifiedBy>
  <cp:revision>1175</cp:revision>
  <dcterms:created xsi:type="dcterms:W3CDTF">2016-04-18T09:33:21Z</dcterms:created>
  <dcterms:modified xsi:type="dcterms:W3CDTF">2019-03-11T08:19:08Z</dcterms:modified>
</cp:coreProperties>
</file>