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88" r:id="rId14"/>
    <p:sldId id="562" r:id="rId15"/>
    <p:sldId id="589" r:id="rId16"/>
    <p:sldId id="564" r:id="rId17"/>
    <p:sldId id="565" r:id="rId18"/>
    <p:sldId id="566" r:id="rId19"/>
    <p:sldId id="590" r:id="rId20"/>
    <p:sldId id="568" r:id="rId21"/>
    <p:sldId id="569" r:id="rId22"/>
    <p:sldId id="591" r:id="rId23"/>
    <p:sldId id="571" r:id="rId24"/>
    <p:sldId id="59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93" r:id="rId36"/>
    <p:sldId id="584" r:id="rId37"/>
    <p:sldId id="585" r:id="rId38"/>
    <p:sldId id="586" r:id="rId39"/>
    <p:sldId id="587" r:id="rId40"/>
    <p:sldId id="275" r:id="rId41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77" d="100"/>
          <a:sy n="77" d="100"/>
        </p:scale>
        <p:origin x="-84" y="-117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48" y="3112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A174AE3C-4B4C-421D-87CB-DB28DDB5C627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1281F3C1-AC21-492E-AE53-1587A0292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24502" y="2091622"/>
            <a:ext cx="2451822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重复渐变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重复线性渐变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repeating-linear-gradient (angle, color-point1 , color-point2 …)</a:t>
            </a:r>
          </a:p>
          <a:p>
            <a:pPr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</a:p>
          <a:p>
            <a:pPr>
              <a:lnSpc>
                <a:spcPct val="80000"/>
              </a:lnSpc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width:200px;height:200px;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border:1px solid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background-image: repeating-linear-gradient(to top,#fff,#f9f9f9 10px,#ccc 50px);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</a:p>
        </p:txBody>
      </p:sp>
      <p:pic>
        <p:nvPicPr>
          <p:cNvPr id="2027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860" y="814388"/>
            <a:ext cx="1921669" cy="200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重复渐变（续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重复线性渐变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repeating-radial-gradient ([size at position], color-point1 , color-point2 …)</a:t>
            </a:r>
          </a:p>
          <a:p>
            <a:pPr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</a:p>
          <a:p>
            <a:pPr>
              <a:lnSpc>
                <a:spcPct val="8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width:200px;height:200px;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border:1px solid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background-image: repeating-radial-gradient(25px at 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center,,red</a:t>
            </a:r>
            <a:r>
              <a:rPr lang="en-US" altLang="zh-CN" sz="1500" dirty="0" smtClean="0">
                <a:solidFill>
                  <a:schemeClr val="bg1"/>
                </a:solidFill>
              </a:rPr>
              <a:t> 0px,green 10px, orange 25px 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898" y="1807369"/>
            <a:ext cx="1863328" cy="190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浏览器兼容性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目前，各浏览器的新版本均支持渐变属性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zh-CN" altLang="en-US" sz="1500" dirty="0" smtClean="0">
                <a:solidFill>
                  <a:schemeClr val="bg1"/>
                </a:solidFill>
              </a:rPr>
              <a:t>对于不支持的版本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Firefox </a:t>
            </a:r>
            <a:r>
              <a:rPr lang="zh-CN" altLang="en-US" sz="1500" dirty="0" smtClean="0">
                <a:solidFill>
                  <a:schemeClr val="bg1"/>
                </a:solidFill>
              </a:rPr>
              <a:t>需要前缀 </a:t>
            </a:r>
            <a:r>
              <a:rPr lang="en-US" altLang="zh-CN" sz="1500" dirty="0" smtClean="0">
                <a:solidFill>
                  <a:schemeClr val="bg1"/>
                </a:solidFill>
              </a:rPr>
              <a:t>–moz-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Chrome </a:t>
            </a:r>
            <a:r>
              <a:rPr lang="zh-CN" altLang="en-US" sz="1500" dirty="0" smtClean="0">
                <a:solidFill>
                  <a:schemeClr val="bg1"/>
                </a:solidFill>
              </a:rPr>
              <a:t>和</a:t>
            </a:r>
            <a:r>
              <a:rPr lang="en-US" altLang="zh-CN" sz="1500" dirty="0" smtClean="0">
                <a:solidFill>
                  <a:schemeClr val="bg1"/>
                </a:solidFill>
              </a:rPr>
              <a:t>Safari </a:t>
            </a:r>
            <a:r>
              <a:rPr lang="zh-CN" altLang="en-US" sz="1500" dirty="0" smtClean="0">
                <a:solidFill>
                  <a:schemeClr val="bg1"/>
                </a:solidFill>
              </a:rPr>
              <a:t>需要前缀 </a:t>
            </a:r>
            <a:r>
              <a:rPr lang="en-US" altLang="zh-CN" sz="1500" dirty="0" smtClean="0">
                <a:solidFill>
                  <a:schemeClr val="bg1"/>
                </a:solidFill>
              </a:rPr>
              <a:t>–webkit-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Opera </a:t>
            </a:r>
            <a:r>
              <a:rPr lang="zh-CN" altLang="en-US" sz="1500" dirty="0" smtClean="0">
                <a:solidFill>
                  <a:schemeClr val="bg1"/>
                </a:solidFill>
              </a:rPr>
              <a:t>需要前缀 </a:t>
            </a:r>
            <a:r>
              <a:rPr lang="en-US" altLang="zh-CN" sz="1500" dirty="0" smtClean="0">
                <a:solidFill>
                  <a:schemeClr val="bg1"/>
                </a:solidFill>
              </a:rPr>
              <a:t>–o-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background-image: repeating-radial-gradient(... 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background-image: </a:t>
            </a:r>
            <a:r>
              <a:rPr lang="en-US" altLang="zh-CN" sz="1500" dirty="0" smtClean="0">
                <a:solidFill>
                  <a:srgbClr val="FF0000"/>
                </a:solidFill>
              </a:rPr>
              <a:t>-moz-</a:t>
            </a:r>
            <a:r>
              <a:rPr lang="en-US" altLang="zh-CN" sz="1500" dirty="0" smtClean="0">
                <a:solidFill>
                  <a:schemeClr val="bg1"/>
                </a:solidFill>
              </a:rPr>
              <a:t>repeating-radial-gradient(... 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background-image:</a:t>
            </a:r>
            <a:r>
              <a:rPr lang="en-US" altLang="zh-CN" sz="1500" dirty="0" smtClean="0">
                <a:solidFill>
                  <a:srgbClr val="FF0000"/>
                </a:solidFill>
              </a:rPr>
              <a:t> -webkit-</a:t>
            </a:r>
            <a:r>
              <a:rPr lang="en-US" altLang="zh-CN" sz="1500" dirty="0" smtClean="0">
                <a:solidFill>
                  <a:schemeClr val="bg1"/>
                </a:solidFill>
              </a:rPr>
              <a:t>repeating-radial-gradient(... 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background-image: </a:t>
            </a:r>
            <a:r>
              <a:rPr lang="en-US" altLang="zh-CN" sz="1500" dirty="0" smtClean="0">
                <a:solidFill>
                  <a:srgbClr val="FF0000"/>
                </a:solidFill>
              </a:rPr>
              <a:t>-o- </a:t>
            </a:r>
            <a:r>
              <a:rPr lang="en-US" altLang="zh-CN" sz="1500" dirty="0" smtClean="0">
                <a:solidFill>
                  <a:schemeClr val="bg1"/>
                </a:solidFill>
              </a:rPr>
              <a:t>repeating-radial-gradient(... 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文本格式化概述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文本格式化概述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主要包括</a:t>
            </a:r>
          </a:p>
          <a:p>
            <a:pPr>
              <a:lnSpc>
                <a:spcPct val="80000"/>
              </a:lnSpc>
            </a:pPr>
            <a:endParaRPr lang="zh-CN" alt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</a:t>
            </a:r>
            <a:r>
              <a:rPr lang="zh-CN" altLang="en-US" sz="1500" dirty="0" smtClean="0">
                <a:solidFill>
                  <a:schemeClr val="bg1"/>
                </a:solidFill>
              </a:rPr>
              <a:t>控制字体：如字体大小，字体加粗，字体系列等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设置文本格式：如文本颜色，文本排列和文本缩进等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建议使用文本格式相关的样式，取代加粗（</a:t>
            </a:r>
            <a:r>
              <a:rPr lang="en-US" altLang="zh-CN" sz="1500" dirty="0" smtClean="0">
                <a:solidFill>
                  <a:schemeClr val="bg1"/>
                </a:solidFill>
              </a:rPr>
              <a:t>&lt;b&gt;</a:t>
            </a:r>
            <a:r>
              <a:rPr lang="zh-CN" altLang="en-US" sz="1500" dirty="0" smtClean="0">
                <a:solidFill>
                  <a:schemeClr val="bg1"/>
                </a:solidFill>
              </a:rPr>
              <a:t>）斜体（</a:t>
            </a:r>
            <a:r>
              <a:rPr lang="en-US" altLang="zh-CN" sz="1500" dirty="0" smtClean="0">
                <a:solidFill>
                  <a:schemeClr val="bg1"/>
                </a:solidFill>
              </a:rPr>
              <a:t>&lt;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500" dirty="0" smtClean="0">
                <a:solidFill>
                  <a:schemeClr val="bg1"/>
                </a:solidFill>
              </a:rPr>
              <a:t>&gt;</a:t>
            </a:r>
            <a:r>
              <a:rPr lang="zh-CN" altLang="en-US" sz="1500" dirty="0" smtClean="0">
                <a:solidFill>
                  <a:schemeClr val="bg1"/>
                </a:solidFill>
              </a:rPr>
              <a:t>）等</a:t>
            </a:r>
            <a:r>
              <a:rPr lang="en-US" altLang="zh-CN" sz="1500" dirty="0" smtClean="0">
                <a:solidFill>
                  <a:schemeClr val="bg1"/>
                </a:solidFill>
              </a:rPr>
              <a:t>HTML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字体属性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控制字体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指定字体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font-family : value1,value2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字体大小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font-size : value ;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字体加粗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font-weight: normal/bold/value;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字体样式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font-style : normal/italic;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控制字体（续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样式表中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p{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font-size: 14px;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font-family: </a:t>
            </a:r>
            <a:r>
              <a:rPr lang="en-US" altLang="zh-CN" sz="1500" dirty="0" smtClean="0">
                <a:solidFill>
                  <a:schemeClr val="bg1"/>
                </a:solidFill>
              </a:rPr>
              <a:t>Times</a:t>
            </a:r>
            <a:r>
              <a:rPr lang="en-US" altLang="zh-CN" sz="1500" dirty="0" smtClean="0">
                <a:solidFill>
                  <a:schemeClr val="bg1"/>
                </a:solidFill>
              </a:rPr>
              <a:t>,'New York';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font-weight: bold;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font-style: italic;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font-variant: small-caps;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&lt;p&gt; this is a paragraph&lt;/p&gt;</a:t>
            </a:r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894" y="1164431"/>
            <a:ext cx="3071813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字体属性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font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字体属性</a:t>
            </a:r>
            <a:r>
              <a:rPr lang="en-US" altLang="zh-CN" dirty="0" smtClean="0">
                <a:solidFill>
                  <a:schemeClr val="bg1"/>
                </a:solidFill>
              </a:rPr>
              <a:t>font </a:t>
            </a:r>
            <a:r>
              <a:rPr lang="zh-CN" altLang="en-US" dirty="0" smtClean="0">
                <a:solidFill>
                  <a:schemeClr val="bg1"/>
                </a:solidFill>
              </a:rPr>
              <a:t>用于把所有针对字体的属性设置在一个声明中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为简写属性：包含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个值 可以按顺序设置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en-US" altLang="zh-CN" sz="1500" dirty="0" smtClean="0">
                <a:solidFill>
                  <a:schemeClr val="bg1"/>
                </a:solidFill>
              </a:rPr>
              <a:t>font:font-style </a:t>
            </a:r>
            <a:r>
              <a:rPr lang="en-US" altLang="zh-CN" sz="1500" dirty="0" smtClean="0">
                <a:solidFill>
                  <a:schemeClr val="bg1"/>
                </a:solidFill>
              </a:rPr>
              <a:t>font-variant font-weight font-size font-family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不设置的值则使用默认设置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文本属性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461117" y="2439901"/>
            <a:ext cx="31663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控制文本格式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文本颜色 </a:t>
            </a:r>
            <a:r>
              <a:rPr lang="en-US" altLang="zh-CN" dirty="0" smtClean="0">
                <a:solidFill>
                  <a:schemeClr val="bg1"/>
                </a:solidFill>
              </a:rPr>
              <a:t>color : value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文本排列 </a:t>
            </a:r>
            <a:r>
              <a:rPr lang="en-US" altLang="zh-CN" dirty="0" smtClean="0">
                <a:solidFill>
                  <a:schemeClr val="bg1"/>
                </a:solidFill>
              </a:rPr>
              <a:t>text-align : left/right/center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文字修饰 </a:t>
            </a:r>
            <a:r>
              <a:rPr lang="en-US" altLang="zh-CN" dirty="0" smtClean="0">
                <a:solidFill>
                  <a:schemeClr val="bg1"/>
                </a:solidFill>
              </a:rPr>
              <a:t>text-decoration : none/underline 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行高 </a:t>
            </a:r>
            <a:r>
              <a:rPr lang="en-US" altLang="zh-CN" dirty="0" smtClean="0">
                <a:solidFill>
                  <a:schemeClr val="bg1"/>
                </a:solidFill>
              </a:rPr>
              <a:t>line-height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value;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首行缩进 </a:t>
            </a:r>
            <a:r>
              <a:rPr lang="en-US" altLang="zh-CN" dirty="0" smtClean="0">
                <a:solidFill>
                  <a:schemeClr val="bg1"/>
                </a:solidFill>
              </a:rPr>
              <a:t>text-indent : value;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文本阴影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text-shadow : h-shadow blur color ; 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控制文本格式（续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endParaRPr lang="en-US" altLang="zh-CN" sz="1500" dirty="0" smtClean="0">
              <a:solidFill>
                <a:schemeClr val="bg1"/>
              </a:solidFill>
            </a:endParaRPr>
          </a:p>
          <a:p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color:#ff0000;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text-align: left;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text-decoration: underline;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text-indent: 20px;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text-shadow: 5px </a:t>
            </a:r>
            <a:r>
              <a:rPr lang="en-US" altLang="zh-CN" sz="1500" dirty="0" smtClean="0">
                <a:solidFill>
                  <a:schemeClr val="bg1"/>
                </a:solidFill>
              </a:rPr>
              <a:t>5px</a:t>
            </a:r>
            <a:r>
              <a:rPr lang="en-US" altLang="zh-CN" sz="1500" dirty="0" smtClean="0">
                <a:solidFill>
                  <a:schemeClr val="bg1"/>
                </a:solidFill>
              </a:rPr>
              <a:t> 2px black;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069" y="664368"/>
            <a:ext cx="4614863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定位概述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定位概述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定位：定义元素框对于其正常位置出现的位置，或者相对于父元素，另一个元素甚至浏览器窗口本身的位置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浮动定位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相对定位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绝对定位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浮动定位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浮动概述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浮动定位是指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将元素排除在普通流之外，既元素将脱离标准文档流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元素将不在页面占用空间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将浮动元素放置在包含框的左边或者右边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浮动元素依旧位于包含框之内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浮动的框可以向左或向友移动，直到它的外边缘碰到包含框或另一个浮动框的边框为止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经常使用它来实现特殊的定位效果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浮动定位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浮动定位是指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将元素排除在普通流之外，既元素将脱离标准文档流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元素将不在页面占用空间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将浮动元素放置在包含框的左边或者右边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浮动元素依旧位于包含框之内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浮动的框可以向左或向友移动，直到它的外边缘碰到包含框或另一个浮动框的边框为止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经常使用它来实现特殊的定位效果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浮动定位（续</a:t>
            </a:r>
            <a:r>
              <a:rPr lang="en-US" altLang="zh-CN" sz="2700" dirty="0" smtClean="0">
                <a:solidFill>
                  <a:schemeClr val="bg1"/>
                </a:solidFill>
              </a:rPr>
              <a:t>1</a:t>
            </a:r>
            <a:r>
              <a:rPr lang="zh-CN" altLang="en-US" sz="2700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包含框中有三个元素框，如果把框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向右浮动，则它脱离文档流并且向右移动，直到它的右边缘碰到包含框的右边缘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50" y="2028825"/>
            <a:ext cx="51720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浮动定位（续</a:t>
            </a:r>
            <a:r>
              <a:rPr lang="en-US" altLang="zh-CN" sz="2700" dirty="0" smtClean="0">
                <a:solidFill>
                  <a:schemeClr val="bg1"/>
                </a:solidFill>
              </a:rPr>
              <a:t>2</a:t>
            </a:r>
            <a:r>
              <a:rPr lang="zh-CN" altLang="en-US" sz="2700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如果把所有三个框都向左浮动，那么框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向左浮动直到碰到包含框，另外两个框向左浮动直到碰到前一个浮动框，三个框同一行上显示</a:t>
            </a:r>
          </a:p>
          <a:p>
            <a:r>
              <a:rPr lang="zh-CN" altLang="en-US" sz="1500" dirty="0" smtClean="0">
                <a:solidFill>
                  <a:srgbClr val="FF0000"/>
                </a:solidFill>
              </a:rPr>
              <a:t>在需要设置多个块级元素同行排列的情况下非常有用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116" y="2428875"/>
            <a:ext cx="4979194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浮动定位（续</a:t>
            </a:r>
            <a:r>
              <a:rPr lang="en-US" altLang="zh-CN" sz="2700" dirty="0" smtClean="0">
                <a:solidFill>
                  <a:schemeClr val="bg1"/>
                </a:solidFill>
              </a:rPr>
              <a:t>3</a:t>
            </a:r>
            <a:r>
              <a:rPr lang="zh-CN" altLang="en-US" sz="2700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如果包含框太窄，那么其它浮动块会自动向下移动，直到有足够的空间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如果浮动元素的高度不同，那么当它们向下移动时可能被其它浮动元素“卡在”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235" y="2268141"/>
            <a:ext cx="5122069" cy="226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渐变属性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浮动定位（续</a:t>
            </a:r>
            <a:r>
              <a:rPr lang="en-US" altLang="zh-CN" sz="2700" dirty="0" smtClean="0">
                <a:solidFill>
                  <a:schemeClr val="bg1"/>
                </a:solidFill>
              </a:rPr>
              <a:t>4</a:t>
            </a:r>
            <a:r>
              <a:rPr lang="zh-CN" altLang="en-US" sz="2700" dirty="0" smtClean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浮动元素的外边缘不会超过其父元素的内边缘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浮动元素不会互相重叠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浮动元素不会上下浮动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00" dirty="0" smtClean="0">
                <a:solidFill>
                  <a:schemeClr val="bg1"/>
                </a:solidFill>
              </a:rPr>
              <a:t>float </a:t>
            </a:r>
            <a:r>
              <a:rPr lang="zh-CN" altLang="en-US" sz="2700" dirty="0" smtClean="0">
                <a:solidFill>
                  <a:schemeClr val="bg1"/>
                </a:solidFill>
              </a:rPr>
              <a:t>属性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如果需要设置框浮动在包含框的左边或者右边，可以通过</a:t>
            </a:r>
            <a:r>
              <a:rPr lang="en-US" altLang="zh-CN" dirty="0" smtClean="0">
                <a:solidFill>
                  <a:schemeClr val="bg1"/>
                </a:solidFill>
              </a:rPr>
              <a:t>float </a:t>
            </a:r>
            <a:r>
              <a:rPr lang="zh-CN" altLang="en-US" dirty="0" smtClean="0">
                <a:solidFill>
                  <a:schemeClr val="bg1"/>
                </a:solidFill>
              </a:rPr>
              <a:t>属性来实现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float </a:t>
            </a:r>
            <a:r>
              <a:rPr lang="zh-CN" altLang="en-US" dirty="0" smtClean="0">
                <a:solidFill>
                  <a:schemeClr val="bg1"/>
                </a:solidFill>
              </a:rPr>
              <a:t>属性定义元素在哪个方向浮动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在</a:t>
            </a:r>
            <a:r>
              <a:rPr lang="en-US" altLang="zh-CN" sz="1500" dirty="0" smtClean="0">
                <a:solidFill>
                  <a:schemeClr val="bg1"/>
                </a:solidFill>
              </a:rPr>
              <a:t>CSS </a:t>
            </a:r>
            <a:r>
              <a:rPr lang="zh-CN" altLang="en-US" sz="1500" dirty="0" smtClean="0">
                <a:solidFill>
                  <a:schemeClr val="bg1"/>
                </a:solidFill>
              </a:rPr>
              <a:t>中，任何元素都可以浮动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- float </a:t>
            </a:r>
            <a:r>
              <a:rPr lang="zh-CN" altLang="en-US" sz="1500" dirty="0" smtClean="0">
                <a:solidFill>
                  <a:schemeClr val="bg1"/>
                </a:solidFill>
              </a:rPr>
              <a:t>：</a:t>
            </a:r>
            <a:r>
              <a:rPr lang="en-US" altLang="zh-CN" sz="1500" dirty="0" smtClean="0">
                <a:solidFill>
                  <a:schemeClr val="bg1"/>
                </a:solidFill>
              </a:rPr>
              <a:t>none/left/right</a:t>
            </a:r>
          </a:p>
          <a:p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width:100px;height:80px;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rgbClr val="FF0000"/>
                </a:solidFill>
              </a:rPr>
              <a:t>    float:left;</a:t>
            </a:r>
            <a:r>
              <a:rPr lang="en-US" altLang="zh-CN" sz="1500" dirty="0" smtClean="0">
                <a:solidFill>
                  <a:schemeClr val="bg1"/>
                </a:solidFill>
              </a:rPr>
              <a:t/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2868216"/>
            <a:ext cx="3843338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00" dirty="0" smtClean="0">
                <a:solidFill>
                  <a:schemeClr val="bg1"/>
                </a:solidFill>
              </a:rPr>
              <a:t>clear </a:t>
            </a:r>
            <a:r>
              <a:rPr lang="zh-CN" altLang="en-US" sz="2700" dirty="0" smtClean="0">
                <a:solidFill>
                  <a:schemeClr val="bg1"/>
                </a:solidFill>
              </a:rPr>
              <a:t>属性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147763"/>
            <a:ext cx="7886700" cy="352186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clear </a:t>
            </a:r>
            <a:r>
              <a:rPr lang="zh-CN" altLang="en-US" dirty="0" smtClean="0">
                <a:solidFill>
                  <a:schemeClr val="bg1"/>
                </a:solidFill>
              </a:rPr>
              <a:t>属性用于清除浮动所带来的影响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clear : none/left/right/both;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定义了元素的哪边上不允许出现浮动元素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&lt;div style=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"</a:t>
            </a:r>
            <a:r>
              <a:rPr lang="en-US" altLang="zh-CN" sz="1500" dirty="0" smtClean="0">
                <a:solidFill>
                  <a:schemeClr val="bg1"/>
                </a:solidFill>
              </a:rPr>
              <a:t>float: 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left</a:t>
            </a:r>
            <a:r>
              <a:rPr lang="en-US" altLang="zh-CN" sz="1500" dirty="0" smtClean="0">
                <a:solidFill>
                  <a:schemeClr val="bg1"/>
                </a:solidFill>
              </a:rPr>
              <a:t>;border:1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px solid red "</a:t>
            </a:r>
            <a:r>
              <a:rPr lang="en-US" altLang="zh-CN" sz="1500" dirty="0" smtClean="0">
                <a:solidFill>
                  <a:schemeClr val="bg1"/>
                </a:solidFill>
              </a:rPr>
              <a:t>&gt;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div text</a:t>
            </a: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&lt;p&gt;</a:t>
            </a:r>
            <a:r>
              <a:rPr lang="en-US" altLang="zh-CN" sz="1500" b="1" dirty="0" smtClean="0">
                <a:solidFill>
                  <a:schemeClr val="bg1"/>
                </a:solidFill>
              </a:rPr>
              <a:t>p text</a:t>
            </a: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清除浮动带来的影响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&lt;div style="float: left;border:1px solid red "&gt;div text&lt;/div&gt;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&lt;p style="clear:left "&gt;p text&lt;/p&gt;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0016" y="2489598"/>
            <a:ext cx="2750344" cy="83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6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454" y="3711179"/>
            <a:ext cx="1664494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00" dirty="0" smtClean="0">
                <a:solidFill>
                  <a:schemeClr val="bg1"/>
                </a:solidFill>
              </a:rPr>
              <a:t>float </a:t>
            </a:r>
            <a:r>
              <a:rPr lang="zh-CN" altLang="en-US" sz="2700" dirty="0" smtClean="0">
                <a:solidFill>
                  <a:schemeClr val="bg1"/>
                </a:solidFill>
              </a:rPr>
              <a:t>与</a:t>
            </a:r>
            <a:r>
              <a:rPr lang="en-US" altLang="zh-CN" sz="2700" dirty="0" smtClean="0">
                <a:solidFill>
                  <a:schemeClr val="bg1"/>
                </a:solidFill>
              </a:rPr>
              <a:t>overflow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147763"/>
            <a:ext cx="7886700" cy="3521869"/>
          </a:xfrm>
        </p:spPr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包含框内的元素被应用了</a:t>
            </a:r>
            <a:r>
              <a:rPr lang="en-US" altLang="zh-CN" sz="1500" dirty="0" smtClean="0">
                <a:solidFill>
                  <a:schemeClr val="bg1"/>
                </a:solidFill>
              </a:rPr>
              <a:t>float </a:t>
            </a:r>
            <a:r>
              <a:rPr lang="zh-CN" altLang="en-US" sz="1500" dirty="0" smtClean="0">
                <a:solidFill>
                  <a:schemeClr val="bg1"/>
                </a:solidFill>
              </a:rPr>
              <a:t>之后，包含框的高度会发生变化</a:t>
            </a:r>
          </a:p>
          <a:p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div.parent{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width:150px;border:1px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div.parent 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#fdedd2;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float:left;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width:50px;height:50px;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5245894" y="1600200"/>
            <a:ext cx="1534203" cy="10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</a:rPr>
              <a:t>Html</a:t>
            </a:r>
            <a:r>
              <a:rPr lang="zh-CN" altLang="en-US" b="0" dirty="0">
                <a:solidFill>
                  <a:srgbClr val="FF0000"/>
                </a:solidFill>
              </a:rPr>
              <a:t>文档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chemeClr val="bg1"/>
                </a:solidFill>
              </a:rPr>
              <a:t>&lt;div class="parent"&gt;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    &lt;div&gt;son&lt;/div&gt;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    &lt;div&gt;son&lt;/div&gt;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&lt;/div&gt;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pic>
        <p:nvPicPr>
          <p:cNvPr id="22734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5" y="3071813"/>
            <a:ext cx="2228850" cy="90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00" dirty="0" smtClean="0">
                <a:solidFill>
                  <a:schemeClr val="bg1"/>
                </a:solidFill>
              </a:rPr>
              <a:t>float </a:t>
            </a:r>
            <a:r>
              <a:rPr lang="zh-CN" altLang="en-US" sz="2700" dirty="0" smtClean="0">
                <a:solidFill>
                  <a:schemeClr val="bg1"/>
                </a:solidFill>
              </a:rPr>
              <a:t>与</a:t>
            </a:r>
            <a:r>
              <a:rPr lang="en-US" altLang="zh-CN" sz="2700" dirty="0" smtClean="0">
                <a:solidFill>
                  <a:schemeClr val="bg1"/>
                </a:solidFill>
              </a:rPr>
              <a:t>overflow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147763"/>
            <a:ext cx="7886700" cy="3521869"/>
          </a:xfrm>
        </p:spPr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包含框内的元素被应用了</a:t>
            </a:r>
            <a:r>
              <a:rPr lang="en-US" altLang="zh-CN" sz="1500" dirty="0" smtClean="0">
                <a:solidFill>
                  <a:schemeClr val="bg1"/>
                </a:solidFill>
              </a:rPr>
              <a:t>float </a:t>
            </a:r>
            <a:r>
              <a:rPr lang="zh-CN" altLang="en-US" sz="1500" dirty="0" smtClean="0">
                <a:solidFill>
                  <a:schemeClr val="bg1"/>
                </a:solidFill>
              </a:rPr>
              <a:t>之后，包含框的高度会发生变化</a:t>
            </a:r>
          </a:p>
          <a:p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div.parent{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width:150px;border:1px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rgbClr val="FF0000"/>
                </a:solidFill>
              </a:rPr>
              <a:t> overflow:hidden;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div.parent 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red;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#fdedd2;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float:left;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width:50px;height:50px;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5245894" y="1600200"/>
            <a:ext cx="1534203" cy="10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</a:rPr>
              <a:t>Html</a:t>
            </a:r>
            <a:r>
              <a:rPr lang="zh-CN" altLang="en-US" b="0" dirty="0">
                <a:solidFill>
                  <a:srgbClr val="FF0000"/>
                </a:solidFill>
              </a:rPr>
              <a:t>文档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>
                <a:solidFill>
                  <a:schemeClr val="bg1"/>
                </a:solidFill>
              </a:rPr>
              <a:t>&lt;div class="parent"&gt;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    &lt;div&gt;son&lt;/div&gt;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    &lt;div&gt;son&lt;/div&gt;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&lt;/div&gt;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2088" y="3050381"/>
            <a:ext cx="24003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完成下图所示的页面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8650" y="1176338"/>
            <a:ext cx="7886700" cy="35218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完成下图所示的页面（提示）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完成如图－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所示的页面时，先分析一下页面的布局，可以看出，页面主要分为页头部分（放置</a:t>
            </a:r>
            <a:r>
              <a:rPr lang="en-US" altLang="zh-CN" sz="1500" dirty="0" smtClean="0">
                <a:solidFill>
                  <a:schemeClr val="bg1"/>
                </a:solidFill>
              </a:rPr>
              <a:t>logo</a:t>
            </a:r>
            <a:r>
              <a:rPr lang="zh-CN" altLang="en-US" sz="1500" dirty="0" smtClean="0">
                <a:solidFill>
                  <a:schemeClr val="bg1"/>
                </a:solidFill>
              </a:rPr>
              <a:t>图片）和页面主体部分（放置图片和登录框）。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其中，登录框：宽 </a:t>
            </a:r>
            <a:r>
              <a:rPr lang="en-US" altLang="zh-CN" sz="1500" dirty="0" smtClean="0">
                <a:solidFill>
                  <a:schemeClr val="bg1"/>
                </a:solidFill>
              </a:rPr>
              <a:t>295px</a:t>
            </a:r>
            <a:r>
              <a:rPr lang="zh-CN" altLang="en-US" sz="1500" dirty="0" smtClean="0">
                <a:solidFill>
                  <a:schemeClr val="bg1"/>
                </a:solidFill>
              </a:rPr>
              <a:t>，上边框颜色：</a:t>
            </a:r>
            <a:r>
              <a:rPr lang="en-US" altLang="zh-CN" sz="1500" dirty="0" smtClean="0">
                <a:solidFill>
                  <a:schemeClr val="bg1"/>
                </a:solidFill>
              </a:rPr>
              <a:t>#ff4200</a:t>
            </a:r>
            <a:r>
              <a:rPr lang="zh-CN" altLang="en-US" sz="1500" dirty="0" smtClean="0">
                <a:solidFill>
                  <a:schemeClr val="bg1"/>
                </a:solidFill>
              </a:rPr>
              <a:t>，其他边框颜色：</a:t>
            </a:r>
            <a:r>
              <a:rPr lang="en-US" altLang="zh-CN" sz="1500" dirty="0" smtClean="0">
                <a:solidFill>
                  <a:schemeClr val="bg1"/>
                </a:solidFill>
              </a:rPr>
              <a:t>#dedede</a:t>
            </a:r>
            <a:r>
              <a:rPr lang="zh-CN" altLang="en-US" sz="1500" dirty="0" smtClean="0">
                <a:solidFill>
                  <a:schemeClr val="bg1"/>
                </a:solidFill>
              </a:rPr>
              <a:t>；文本框的边框颜色为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#dedede</a:t>
            </a:r>
            <a:r>
              <a:rPr lang="zh-CN" altLang="en-US" sz="1500" dirty="0" smtClean="0">
                <a:solidFill>
                  <a:schemeClr val="bg1"/>
                </a:solidFill>
              </a:rPr>
              <a:t>；“登录”按钮的背景颜色为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#ff4700</a:t>
            </a:r>
            <a:r>
              <a:rPr lang="zh-CN" altLang="en-US" sz="1500" dirty="0" smtClean="0">
                <a:solidFill>
                  <a:schemeClr val="bg1"/>
                </a:solidFill>
              </a:rPr>
              <a:t>，鼠标悬停时的背景颜色为 </a:t>
            </a:r>
            <a:r>
              <a:rPr lang="en-US" altLang="zh-CN" sz="1500" dirty="0" smtClean="0">
                <a:solidFill>
                  <a:schemeClr val="bg1"/>
                </a:solidFill>
              </a:rPr>
              <a:t>#f73500</a:t>
            </a:r>
            <a:r>
              <a:rPr lang="zh-CN" altLang="en-US" sz="1500" dirty="0" smtClean="0">
                <a:solidFill>
                  <a:schemeClr val="bg1"/>
                </a:solidFill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完成下图所示的页面</a:t>
            </a:r>
          </a:p>
        </p:txBody>
      </p:sp>
      <p:pic>
        <p:nvPicPr>
          <p:cNvPr id="22938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7225" y="1183481"/>
            <a:ext cx="7886700" cy="3263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完成下图所示的页面（提示）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126331"/>
            <a:ext cx="7886700" cy="3320654"/>
          </a:xfrm>
        </p:spPr>
        <p:txBody>
          <a:bodyPr/>
          <a:lstStyle/>
          <a:p>
            <a:r>
              <a:rPr lang="zh-CN" altLang="en-US" sz="1500" dirty="0" smtClean="0">
                <a:solidFill>
                  <a:schemeClr val="bg1"/>
                </a:solidFill>
              </a:rPr>
              <a:t>完成图－</a:t>
            </a:r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r>
              <a:rPr lang="zh-CN" altLang="en-US" sz="1500" dirty="0" smtClean="0">
                <a:solidFill>
                  <a:schemeClr val="bg1"/>
                </a:solidFill>
              </a:rPr>
              <a:t>所展示的页面，其中，页面的导航链接部分、注册步骤部分以及页脚部分，留待以后的练习继续完成，本次练习只完成图－</a:t>
            </a:r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r>
              <a:rPr lang="zh-CN" altLang="en-US" sz="1500" dirty="0" smtClean="0">
                <a:solidFill>
                  <a:schemeClr val="bg1"/>
                </a:solidFill>
              </a:rPr>
              <a:t>所展示的效果即可。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页面数据提示如下：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页面顶部的导航部分：宽度为</a:t>
            </a:r>
            <a:r>
              <a:rPr lang="en-US" altLang="zh-CN" sz="1500" dirty="0" smtClean="0">
                <a:solidFill>
                  <a:schemeClr val="bg1"/>
                </a:solidFill>
              </a:rPr>
              <a:t>100%</a:t>
            </a:r>
            <a:r>
              <a:rPr lang="zh-CN" altLang="en-US" sz="1500" dirty="0" smtClean="0">
                <a:solidFill>
                  <a:schemeClr val="bg1"/>
                </a:solidFill>
              </a:rPr>
              <a:t>，高度为</a:t>
            </a:r>
            <a:r>
              <a:rPr lang="en-US" altLang="zh-CN" sz="1500" dirty="0" smtClean="0">
                <a:solidFill>
                  <a:schemeClr val="bg1"/>
                </a:solidFill>
              </a:rPr>
              <a:t>35px</a:t>
            </a:r>
            <a:r>
              <a:rPr lang="zh-CN" altLang="en-US" sz="1500" dirty="0" smtClean="0">
                <a:solidFill>
                  <a:schemeClr val="bg1"/>
                </a:solidFill>
              </a:rPr>
              <a:t>，背景色为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#F5F5F5</a:t>
            </a:r>
            <a:r>
              <a:rPr lang="zh-CN" altLang="en-US" sz="1500" dirty="0" smtClean="0">
                <a:solidFill>
                  <a:schemeClr val="bg1"/>
                </a:solidFill>
              </a:rPr>
              <a:t>，边框颜色为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#EEE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页面头部（</a:t>
            </a:r>
            <a:r>
              <a:rPr lang="en-US" altLang="zh-CN" sz="1500" dirty="0" smtClean="0">
                <a:solidFill>
                  <a:schemeClr val="bg1"/>
                </a:solidFill>
              </a:rPr>
              <a:t>logo</a:t>
            </a:r>
            <a:r>
              <a:rPr lang="zh-CN" altLang="en-US" sz="1500" dirty="0" smtClean="0">
                <a:solidFill>
                  <a:schemeClr val="bg1"/>
                </a:solidFill>
              </a:rPr>
              <a:t>图标部分）：文本的行高为</a:t>
            </a:r>
            <a:r>
              <a:rPr lang="en-US" altLang="zh-CN" sz="1500" dirty="0" smtClean="0">
                <a:solidFill>
                  <a:schemeClr val="bg1"/>
                </a:solidFill>
              </a:rPr>
              <a:t>43px</a:t>
            </a:r>
            <a:r>
              <a:rPr lang="zh-CN" altLang="en-US" sz="1500" dirty="0" smtClean="0">
                <a:solidFill>
                  <a:schemeClr val="bg1"/>
                </a:solidFill>
              </a:rPr>
              <a:t>，字体大小为</a:t>
            </a:r>
            <a:r>
              <a:rPr lang="en-US" altLang="zh-CN" sz="1500" dirty="0" smtClean="0">
                <a:solidFill>
                  <a:schemeClr val="bg1"/>
                </a:solidFill>
              </a:rPr>
              <a:t>22px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注册步骤部分：高度为</a:t>
            </a:r>
            <a:r>
              <a:rPr lang="en-US" altLang="zh-CN" sz="1500" dirty="0" smtClean="0">
                <a:solidFill>
                  <a:schemeClr val="bg1"/>
                </a:solidFill>
              </a:rPr>
              <a:t>40px</a:t>
            </a:r>
            <a:r>
              <a:rPr lang="zh-CN" altLang="en-US" sz="1500" dirty="0" smtClean="0">
                <a:solidFill>
                  <a:schemeClr val="bg1"/>
                </a:solidFill>
              </a:rPr>
              <a:t>，下边框宽度为</a:t>
            </a:r>
            <a:r>
              <a:rPr lang="en-US" altLang="zh-CN" sz="1500" dirty="0" smtClean="0">
                <a:solidFill>
                  <a:schemeClr val="bg1"/>
                </a:solidFill>
              </a:rPr>
              <a:t>2px</a:t>
            </a:r>
            <a:r>
              <a:rPr lang="zh-CN" altLang="en-US" sz="1500" dirty="0" smtClean="0">
                <a:solidFill>
                  <a:schemeClr val="bg1"/>
                </a:solidFill>
              </a:rPr>
              <a:t>，颜色为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#e6e6e6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注册框：宽度为</a:t>
            </a:r>
            <a:r>
              <a:rPr lang="en-US" altLang="zh-CN" sz="1500" dirty="0" smtClean="0">
                <a:solidFill>
                  <a:schemeClr val="bg1"/>
                </a:solidFill>
              </a:rPr>
              <a:t>770px</a:t>
            </a:r>
            <a:r>
              <a:rPr lang="zh-CN" altLang="en-US" sz="1500" dirty="0" smtClean="0">
                <a:solidFill>
                  <a:schemeClr val="bg1"/>
                </a:solidFill>
              </a:rPr>
              <a:t>，上下内边距为</a:t>
            </a:r>
            <a:r>
              <a:rPr lang="en-US" altLang="zh-CN" sz="1500" dirty="0" smtClean="0">
                <a:solidFill>
                  <a:schemeClr val="bg1"/>
                </a:solidFill>
              </a:rPr>
              <a:t>10px</a:t>
            </a:r>
            <a:r>
              <a:rPr lang="zh-CN" altLang="en-US" sz="1500" dirty="0" smtClean="0">
                <a:solidFill>
                  <a:schemeClr val="bg1"/>
                </a:solidFill>
              </a:rPr>
              <a:t>，字体大小为</a:t>
            </a:r>
            <a:r>
              <a:rPr lang="en-US" altLang="zh-CN" sz="1500" dirty="0" smtClean="0">
                <a:solidFill>
                  <a:schemeClr val="bg1"/>
                </a:solidFill>
              </a:rPr>
              <a:t>14px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注册信息行：行高为</a:t>
            </a:r>
            <a:r>
              <a:rPr lang="en-US" altLang="zh-CN" sz="1500" dirty="0" smtClean="0">
                <a:solidFill>
                  <a:schemeClr val="bg1"/>
                </a:solidFill>
              </a:rPr>
              <a:t>36px</a:t>
            </a:r>
            <a:r>
              <a:rPr lang="zh-CN" altLang="en-US" sz="1500" dirty="0" smtClean="0">
                <a:solidFill>
                  <a:schemeClr val="bg1"/>
                </a:solidFill>
              </a:rPr>
              <a:t>，内边距为</a:t>
            </a:r>
            <a:r>
              <a:rPr lang="en-US" altLang="zh-CN" sz="1500" dirty="0" smtClean="0">
                <a:solidFill>
                  <a:schemeClr val="bg1"/>
                </a:solidFill>
              </a:rPr>
              <a:t>10px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注册的信息文本（如“手机号码”）：宽</a:t>
            </a:r>
            <a:r>
              <a:rPr lang="en-US" altLang="zh-CN" sz="1500" dirty="0" smtClean="0">
                <a:solidFill>
                  <a:schemeClr val="bg1"/>
                </a:solidFill>
              </a:rPr>
              <a:t>240px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文本“</a:t>
            </a:r>
            <a:r>
              <a:rPr lang="en-US" altLang="zh-CN" sz="1500" dirty="0" smtClean="0">
                <a:solidFill>
                  <a:schemeClr val="bg1"/>
                </a:solidFill>
              </a:rPr>
              <a:t>+86”</a:t>
            </a:r>
            <a:r>
              <a:rPr lang="zh-CN" altLang="en-US" sz="1500" dirty="0" smtClean="0">
                <a:solidFill>
                  <a:schemeClr val="bg1"/>
                </a:solidFill>
              </a:rPr>
              <a:t>部分：背景色</a:t>
            </a:r>
            <a:r>
              <a:rPr lang="en-US" altLang="zh-CN" sz="1500" dirty="0" smtClean="0">
                <a:solidFill>
                  <a:schemeClr val="bg1"/>
                </a:solidFill>
              </a:rPr>
              <a:t>#ededed</a:t>
            </a:r>
            <a:r>
              <a:rPr lang="zh-CN" altLang="en-US" sz="1500" dirty="0" smtClean="0">
                <a:solidFill>
                  <a:schemeClr val="bg1"/>
                </a:solidFill>
              </a:rPr>
              <a:t>，边框颜色</a:t>
            </a:r>
            <a:r>
              <a:rPr lang="en-US" altLang="zh-CN" sz="1500" dirty="0" smtClean="0">
                <a:solidFill>
                  <a:schemeClr val="bg1"/>
                </a:solidFill>
              </a:rPr>
              <a:t>#dedede</a:t>
            </a:r>
            <a:r>
              <a:rPr lang="zh-CN" altLang="en-US" sz="1500" dirty="0" smtClean="0">
                <a:solidFill>
                  <a:schemeClr val="bg1"/>
                </a:solidFill>
              </a:rPr>
              <a:t>，字体颜色</a:t>
            </a:r>
            <a:r>
              <a:rPr lang="en-US" altLang="zh-CN" sz="1500" dirty="0" smtClean="0">
                <a:solidFill>
                  <a:schemeClr val="bg1"/>
                </a:solidFill>
              </a:rPr>
              <a:t>#999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提示信息部分：错误时，字体颜色为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#ff3f13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链接文本颜色：</a:t>
            </a:r>
            <a:r>
              <a:rPr lang="en-US" altLang="zh-CN" sz="1500" dirty="0" smtClean="0">
                <a:solidFill>
                  <a:schemeClr val="bg1"/>
                </a:solidFill>
              </a:rPr>
              <a:t>#ff5b20</a:t>
            </a:r>
            <a:r>
              <a:rPr lang="zh-CN" altLang="en-US" sz="1500" dirty="0" smtClean="0">
                <a:solidFill>
                  <a:schemeClr val="bg1"/>
                </a:solidFill>
              </a:rPr>
              <a:t>；按钮：背景色为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#ff4001</a:t>
            </a:r>
            <a:r>
              <a:rPr lang="zh-CN" altLang="en-US" sz="1500" dirty="0" smtClean="0">
                <a:solidFill>
                  <a:schemeClr val="bg1"/>
                </a:solidFill>
              </a:rPr>
              <a:t>，字体大小为</a:t>
            </a:r>
            <a:r>
              <a:rPr lang="en-US" altLang="zh-CN" sz="1500" dirty="0" smtClean="0">
                <a:solidFill>
                  <a:schemeClr val="bg1"/>
                </a:solidFill>
              </a:rPr>
              <a:t>16px</a:t>
            </a:r>
            <a:r>
              <a:rPr lang="zh-CN" altLang="en-US" sz="1500" dirty="0" smtClean="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什么是渐变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渐变指：两种或多种颜色之间的平滑过度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可以指定多个中间颜色值（色标）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从每一个色标的颜色淡出到下一个，以创建平滑的渐变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渐变可以用在任何使用背景图片的地方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线性渐变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径向渐变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重复渐变 </a:t>
            </a:r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2810" y="2678906"/>
            <a:ext cx="3044428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渐变语法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background-image </a:t>
            </a:r>
            <a:r>
              <a:rPr lang="zh-CN" altLang="en-US" dirty="0" smtClean="0">
                <a:solidFill>
                  <a:schemeClr val="bg1"/>
                </a:solidFill>
              </a:rPr>
              <a:t>属性进行设置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可以取值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linear-gradient </a:t>
            </a:r>
            <a:r>
              <a:rPr lang="zh-CN" altLang="en-US" sz="1500" dirty="0" smtClean="0">
                <a:solidFill>
                  <a:schemeClr val="bg1"/>
                </a:solidFill>
              </a:rPr>
              <a:t>线性渐变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radial-gradient </a:t>
            </a:r>
            <a:r>
              <a:rPr lang="zh-CN" altLang="en-US" sz="1500" dirty="0" smtClean="0">
                <a:solidFill>
                  <a:schemeClr val="bg1"/>
                </a:solidFill>
              </a:rPr>
              <a:t>径向渐变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repeat-linear-gradient </a:t>
            </a:r>
            <a:r>
              <a:rPr lang="zh-CN" altLang="en-US" sz="1500" dirty="0" smtClean="0">
                <a:solidFill>
                  <a:schemeClr val="bg1"/>
                </a:solidFill>
              </a:rPr>
              <a:t>重复线性渐变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repeat-radial-gradient </a:t>
            </a:r>
            <a:r>
              <a:rPr lang="zh-CN" altLang="en-US" sz="1500" dirty="0" smtClean="0">
                <a:solidFill>
                  <a:schemeClr val="bg1"/>
                </a:solidFill>
              </a:rPr>
              <a:t>重复径向渐变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线性渐变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linear-gradient </a:t>
            </a:r>
            <a:r>
              <a:rPr lang="zh-CN" altLang="en-US" dirty="0" smtClean="0">
                <a:solidFill>
                  <a:schemeClr val="bg1"/>
                </a:solidFill>
              </a:rPr>
              <a:t>线性渐变（</a:t>
            </a:r>
            <a:r>
              <a:rPr lang="en-US" altLang="zh-CN" dirty="0" smtClean="0">
                <a:solidFill>
                  <a:schemeClr val="bg1"/>
                </a:solidFill>
              </a:rPr>
              <a:t>angle,color-point1, color-point2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angle </a:t>
            </a:r>
            <a:r>
              <a:rPr lang="zh-CN" altLang="en-US" sz="1500" dirty="0" smtClean="0">
                <a:solidFill>
                  <a:schemeClr val="bg1"/>
                </a:solidFill>
              </a:rPr>
              <a:t>为第一个参数，指定渐变的方向，可以是角度值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也可以是关键词，如 </a:t>
            </a:r>
            <a:r>
              <a:rPr lang="en-US" altLang="zh-CN" sz="1500" dirty="0" smtClean="0">
                <a:solidFill>
                  <a:schemeClr val="bg1"/>
                </a:solidFill>
              </a:rPr>
              <a:t>to top</a:t>
            </a:r>
            <a:r>
              <a:rPr lang="zh-CN" altLang="en-US" sz="1500" dirty="0" smtClean="0">
                <a:solidFill>
                  <a:schemeClr val="bg1"/>
                </a:solidFill>
              </a:rPr>
              <a:t>（对应</a:t>
            </a:r>
            <a:r>
              <a:rPr lang="en-US" altLang="zh-CN" sz="1500" dirty="0" smtClean="0">
                <a:solidFill>
                  <a:schemeClr val="bg1"/>
                </a:solidFill>
              </a:rPr>
              <a:t>0deg</a:t>
            </a:r>
            <a:r>
              <a:rPr lang="zh-CN" altLang="en-US" sz="1500" dirty="0" smtClean="0">
                <a:solidFill>
                  <a:schemeClr val="bg1"/>
                </a:solidFill>
              </a:rPr>
              <a:t>） </a:t>
            </a:r>
            <a:r>
              <a:rPr lang="en-US" altLang="zh-CN" sz="1500" dirty="0" smtClean="0">
                <a:solidFill>
                  <a:schemeClr val="bg1"/>
                </a:solidFill>
              </a:rPr>
              <a:t>to right (</a:t>
            </a:r>
            <a:r>
              <a:rPr lang="zh-CN" altLang="en-US" sz="1500" dirty="0" smtClean="0">
                <a:solidFill>
                  <a:schemeClr val="bg1"/>
                </a:solidFill>
              </a:rPr>
              <a:t>对应</a:t>
            </a:r>
            <a:r>
              <a:rPr lang="en-US" altLang="zh-CN" sz="1500" dirty="0" smtClean="0">
                <a:solidFill>
                  <a:schemeClr val="bg1"/>
                </a:solidFill>
              </a:rPr>
              <a:t>90deg) to bottom (</a:t>
            </a:r>
            <a:r>
              <a:rPr lang="zh-CN" altLang="en-US" sz="1500" dirty="0" smtClean="0">
                <a:solidFill>
                  <a:schemeClr val="bg1"/>
                </a:solidFill>
              </a:rPr>
              <a:t>对应</a:t>
            </a:r>
            <a:r>
              <a:rPr lang="en-US" altLang="zh-CN" sz="1500" dirty="0" smtClean="0">
                <a:solidFill>
                  <a:schemeClr val="bg1"/>
                </a:solidFill>
              </a:rPr>
              <a:t>180deg) to left (</a:t>
            </a:r>
            <a:r>
              <a:rPr lang="zh-CN" altLang="en-US" sz="1500" dirty="0" smtClean="0">
                <a:solidFill>
                  <a:schemeClr val="bg1"/>
                </a:solidFill>
              </a:rPr>
              <a:t>对应</a:t>
            </a:r>
            <a:r>
              <a:rPr lang="en-US" altLang="zh-CN" sz="1500" dirty="0" smtClean="0">
                <a:solidFill>
                  <a:schemeClr val="bg1"/>
                </a:solidFill>
              </a:rPr>
              <a:t>270deg)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color-point </a:t>
            </a:r>
            <a:r>
              <a:rPr lang="zh-CN" altLang="en-US" sz="1500" dirty="0" smtClean="0">
                <a:solidFill>
                  <a:schemeClr val="bg1"/>
                </a:solidFill>
              </a:rPr>
              <a:t>表示颜色的起始点，中间点或者结束点，取值为颜色和位置的结合。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如</a:t>
            </a:r>
            <a:r>
              <a:rPr lang="en-US" altLang="zh-CN" sz="1500" dirty="0" smtClean="0">
                <a:solidFill>
                  <a:schemeClr val="bg1"/>
                </a:solidFill>
              </a:rPr>
              <a:t>:  red0% green50%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线性渐变（续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样式表中</a:t>
            </a:r>
          </a:p>
          <a:p>
            <a:pPr>
              <a:lnSpc>
                <a:spcPct val="8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width:200px;height:200px;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border:1px solid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#d1{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background-image: linear-gradient(to 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bottom,red,#fff</a:t>
            </a:r>
            <a:r>
              <a:rPr lang="en-US" altLang="zh-CN" sz="1500" dirty="0" smtClean="0">
                <a:solidFill>
                  <a:schemeClr val="bg1"/>
                </a:solidFill>
              </a:rPr>
              <a:t>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#d2{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background-image: linear-gradient(90deg,red 0,#ccc 30%,#fff 100%);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5841" y="950119"/>
            <a:ext cx="1607344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3218260"/>
            <a:ext cx="1543050" cy="159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径向渐变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radial- gradient ([size at position], color-point1, color-point2….)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position </a:t>
            </a:r>
            <a:r>
              <a:rPr lang="zh-CN" altLang="en-US" sz="1500" dirty="0" smtClean="0">
                <a:solidFill>
                  <a:schemeClr val="bg1"/>
                </a:solidFill>
              </a:rPr>
              <a:t>为第一个参数，指定渐变的圆心位置，默认值为</a:t>
            </a:r>
            <a:r>
              <a:rPr lang="en-US" altLang="zh-CN" sz="1500" dirty="0" smtClean="0">
                <a:solidFill>
                  <a:schemeClr val="bg1"/>
                </a:solidFill>
              </a:rPr>
              <a:t>center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可以取值为 数值，百分比，或者关键字，此参数可以省略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- color-point </a:t>
            </a:r>
            <a:r>
              <a:rPr lang="zh-CN" altLang="en-US" sz="1500" dirty="0" smtClean="0">
                <a:solidFill>
                  <a:schemeClr val="bg1"/>
                </a:solidFill>
              </a:rPr>
              <a:t>表示颜色的起始点，中间点或者结束点， 取值为颜色和位置的结合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  如</a:t>
            </a:r>
            <a:r>
              <a:rPr lang="en-US" altLang="zh-CN" sz="1500" dirty="0" smtClean="0">
                <a:solidFill>
                  <a:schemeClr val="bg1"/>
                </a:solidFill>
              </a:rPr>
              <a:t>red 0% , green 50%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径向渐变（续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9188"/>
            <a:ext cx="7886700" cy="35790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 p 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width:200px;height:200px;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border:1px solid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#d1{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en-US" altLang="zh-CN" sz="1500" dirty="0" smtClean="0">
                <a:solidFill>
                  <a:schemeClr val="bg1"/>
                </a:solidFill>
              </a:rPr>
              <a:t>background-image:radial-gradient(red,blue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#d2{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background-image:radial-gradient(200px at left top,red,blue);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7963" y="560785"/>
            <a:ext cx="1571625" cy="159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685" y="2986088"/>
            <a:ext cx="1507331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2199</Words>
  <Application>Microsoft Office PowerPoint</Application>
  <PresentationFormat>全屏显示(16:9)</PresentationFormat>
  <Paragraphs>204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幻灯片 1</vt:lpstr>
      <vt:lpstr>幻灯片 2</vt:lpstr>
      <vt:lpstr>幻灯片 3</vt:lpstr>
      <vt:lpstr>什么是渐变</vt:lpstr>
      <vt:lpstr>渐变语法</vt:lpstr>
      <vt:lpstr>线性渐变</vt:lpstr>
      <vt:lpstr>线性渐变（续1）</vt:lpstr>
      <vt:lpstr>径向渐变</vt:lpstr>
      <vt:lpstr>径向渐变（续1）</vt:lpstr>
      <vt:lpstr>重复渐变</vt:lpstr>
      <vt:lpstr>重复渐变（续1）</vt:lpstr>
      <vt:lpstr>浏览器兼容性</vt:lpstr>
      <vt:lpstr>幻灯片 13</vt:lpstr>
      <vt:lpstr>文本格式化概述</vt:lpstr>
      <vt:lpstr>幻灯片 15</vt:lpstr>
      <vt:lpstr>控制字体</vt:lpstr>
      <vt:lpstr>控制字体（续1）</vt:lpstr>
      <vt:lpstr>字体属性 font</vt:lpstr>
      <vt:lpstr>幻灯片 19</vt:lpstr>
      <vt:lpstr>控制文本格式</vt:lpstr>
      <vt:lpstr>控制文本格式（续1）</vt:lpstr>
      <vt:lpstr>幻灯片 22</vt:lpstr>
      <vt:lpstr>定位概述</vt:lpstr>
      <vt:lpstr>幻灯片 24</vt:lpstr>
      <vt:lpstr>浮动概述</vt:lpstr>
      <vt:lpstr>浮动定位</vt:lpstr>
      <vt:lpstr>浮动定位（续1）</vt:lpstr>
      <vt:lpstr>浮动定位（续2）</vt:lpstr>
      <vt:lpstr>浮动定位（续3）</vt:lpstr>
      <vt:lpstr>浮动定位（续4）</vt:lpstr>
      <vt:lpstr>float 属性</vt:lpstr>
      <vt:lpstr>clear 属性</vt:lpstr>
      <vt:lpstr>float 与overflow</vt:lpstr>
      <vt:lpstr>float 与overflow</vt:lpstr>
      <vt:lpstr>幻灯片 35</vt:lpstr>
      <vt:lpstr>完成下图所示的页面</vt:lpstr>
      <vt:lpstr>完成下图所示的页面（提示）</vt:lpstr>
      <vt:lpstr>完成下图所示的页面</vt:lpstr>
      <vt:lpstr>完成下图所示的页面（提示）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957</cp:revision>
  <dcterms:created xsi:type="dcterms:W3CDTF">2015-08-19T06:36:00Z</dcterms:created>
  <dcterms:modified xsi:type="dcterms:W3CDTF">2017-02-22T05:35:00Z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