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9" r:id="rId3"/>
    <p:sldId id="551" r:id="rId4"/>
    <p:sldId id="552" r:id="rId5"/>
    <p:sldId id="553" r:id="rId6"/>
    <p:sldId id="554" r:id="rId7"/>
    <p:sldId id="580" r:id="rId8"/>
    <p:sldId id="556" r:id="rId9"/>
    <p:sldId id="557" r:id="rId10"/>
    <p:sldId id="558" r:id="rId11"/>
    <p:sldId id="559" r:id="rId12"/>
    <p:sldId id="581" r:id="rId13"/>
    <p:sldId id="561" r:id="rId14"/>
    <p:sldId id="562" r:id="rId15"/>
    <p:sldId id="582" r:id="rId16"/>
    <p:sldId id="564" r:id="rId17"/>
    <p:sldId id="565" r:id="rId18"/>
    <p:sldId id="566" r:id="rId19"/>
    <p:sldId id="567" r:id="rId20"/>
    <p:sldId id="583" r:id="rId21"/>
    <p:sldId id="569" r:id="rId22"/>
    <p:sldId id="570" r:id="rId23"/>
    <p:sldId id="584" r:id="rId24"/>
    <p:sldId id="572" r:id="rId25"/>
    <p:sldId id="573" r:id="rId26"/>
    <p:sldId id="574" r:id="rId27"/>
    <p:sldId id="575" r:id="rId28"/>
    <p:sldId id="576" r:id="rId29"/>
    <p:sldId id="585" r:id="rId30"/>
    <p:sldId id="578" r:id="rId31"/>
    <p:sldId id="579" r:id="rId32"/>
    <p:sldId id="275" r:id="rId33"/>
  </p:sldIdLst>
  <p:sldSz cx="9144000" cy="5143500" type="screen16x9"/>
  <p:notesSz cx="6858000" cy="9144000"/>
  <p:defaultTextStyle>
    <a:defPPr>
      <a:defRPr lang="zh-CN"/>
    </a:defPPr>
    <a:lvl1pPr marL="0" lvl="0" indent="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342900" lvl="1" indent="1143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685800" lvl="2" indent="2286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028700" lvl="3" indent="3429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371600" lvl="4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="" xmlns:p14="http://schemas.microsoft.com/office/powerpoint/2010/main" val="1"/>
      </p:ext>
    </p:extLst>
  </p:showPr>
  <p:clrMru>
    <a:srgbClr val="137EEC"/>
    <a:srgbClr val="202C36"/>
    <a:srgbClr val="2E3E4D"/>
    <a:srgbClr val="1C272F"/>
    <a:srgbClr val="37B9FC"/>
    <a:srgbClr val="D4D7DB"/>
    <a:srgbClr val="0C5196"/>
    <a:srgbClr val="2EB4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3" autoAdjust="0"/>
    <p:restoredTop sz="94660" autoAdjust="0"/>
  </p:normalViewPr>
  <p:slideViewPr>
    <p:cSldViewPr snapToGrid="0" showGuides="1">
      <p:cViewPr varScale="1">
        <p:scale>
          <a:sx n="77" d="100"/>
          <a:sy n="77" d="100"/>
        </p:scale>
        <p:origin x="-84" y="-1176"/>
      </p:cViewPr>
      <p:guideLst>
        <p:guide orient="horz" pos="1649"/>
        <p:guide pos="2880"/>
      </p:guideLst>
    </p:cSldViewPr>
  </p:slideViewPr>
  <p:outlineViewPr>
    <p:cViewPr>
      <p:scale>
        <a:sx n="33" d="100"/>
        <a:sy n="33" d="100"/>
      </p:scale>
      <p:origin x="90" y="2301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QQ图片2017011610160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65100" y="146050"/>
            <a:ext cx="1155700" cy="50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QQ图片2017011610160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66075" y="4537075"/>
            <a:ext cx="1155700" cy="50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/>
          </p:cNvPicPr>
          <p:nvPr userDrawn="1"/>
        </p:nvPicPr>
        <p:blipFill>
          <a:blip r:embed="rId3" cstate="print"/>
          <a:srcRect l="2" r="-169" b="14841"/>
          <a:stretch>
            <a:fillRect/>
          </a:stretch>
        </p:blipFill>
        <p:spPr>
          <a:xfrm>
            <a:off x="0" y="0"/>
            <a:ext cx="9159875" cy="5192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fld id="{5D075463-1070-4375-BC62-AC1B6691EF1C}" type="datetime1">
              <a:rPr lang="zh-CN" altLang="en-US"/>
              <a:pPr>
                <a:defRPr/>
              </a:pPr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fld id="{FDFF15AC-27F0-4E5E-B51A-00B4D491FF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mtClean="0"/>
            </a:lvl1pPr>
          </a:lstStyle>
          <a:p>
            <a:pPr>
              <a:defRPr/>
            </a:pPr>
            <a:fld id="{8E9823AA-EEBC-41D7-B321-20664180DFE9}" type="datetime1">
              <a:rPr lang="zh-CN" altLang="en-US"/>
              <a:pPr>
                <a:defRPr/>
              </a:pPr>
              <a:t>2017/2/22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mtClean="0"/>
            </a:lvl1pPr>
          </a:lstStyle>
          <a:p>
            <a:pPr>
              <a:defRPr/>
            </a:pPr>
            <a:fld id="{083432E9-819C-4F85-8D40-FD2B3840E0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9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泪滴形 40"/>
          <p:cNvSpPr/>
          <p:nvPr/>
        </p:nvSpPr>
        <p:spPr>
          <a:xfrm>
            <a:off x="3987800" y="0"/>
            <a:ext cx="5156200" cy="5156200"/>
          </a:xfrm>
          <a:prstGeom prst="teardrop">
            <a:avLst/>
          </a:prstGeom>
          <a:solidFill>
            <a:srgbClr val="202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4" name="文本框 7"/>
          <p:cNvSpPr txBox="1"/>
          <p:nvPr/>
        </p:nvSpPr>
        <p:spPr>
          <a:xfrm>
            <a:off x="6596380" y="1975803"/>
            <a:ext cx="1101090" cy="6400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defTabSz="514350" eaLnBrk="1" hangingPunct="1"/>
            <a:r>
              <a:rPr lang="zh-CN" altLang="zh-CN" sz="3600" b="1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课程</a:t>
            </a:r>
          </a:p>
        </p:txBody>
      </p:sp>
      <p:sp>
        <p:nvSpPr>
          <p:cNvPr id="5125" name="文本框 9"/>
          <p:cNvSpPr txBox="1"/>
          <p:nvPr/>
        </p:nvSpPr>
        <p:spPr>
          <a:xfrm>
            <a:off x="6235383" y="2615883"/>
            <a:ext cx="1733167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主讲人</a:t>
            </a:r>
            <a:r>
              <a:rPr lang="zh-CN" altLang="en-US" sz="20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：聂荧</a:t>
            </a:r>
            <a:endParaRPr lang="zh-CN" altLang="en-US" sz="20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115685" y="2606675"/>
            <a:ext cx="2355215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824502" y="2091622"/>
            <a:ext cx="2451822" cy="110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  <a:r>
              <a:rPr lang="en-US" altLang="zh-CN" sz="6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CSS</a:t>
            </a:r>
            <a:endParaRPr lang="en-US" altLang="zh-CN" sz="6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opacity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76338"/>
            <a:ext cx="7886700" cy="3521869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opacity </a:t>
            </a:r>
            <a:r>
              <a:rPr lang="zh-CN" altLang="en-US" dirty="0" smtClean="0">
                <a:solidFill>
                  <a:schemeClr val="bg1"/>
                </a:solidFill>
              </a:rPr>
              <a:t>属性设置元素的不透明级别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取值 </a:t>
            </a:r>
            <a:r>
              <a:rPr lang="en-US" altLang="zh-CN" dirty="0" smtClean="0">
                <a:solidFill>
                  <a:schemeClr val="bg1"/>
                </a:solidFill>
              </a:rPr>
              <a:t>opacity : value ;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value </a:t>
            </a:r>
            <a:r>
              <a:rPr lang="zh-CN" altLang="en-US" sz="1500" dirty="0" smtClean="0">
                <a:solidFill>
                  <a:schemeClr val="bg1"/>
                </a:solidFill>
              </a:rPr>
              <a:t>规定不透明度 从 </a:t>
            </a:r>
            <a:r>
              <a:rPr lang="en-US" altLang="zh-CN" sz="1500" dirty="0" smtClean="0">
                <a:solidFill>
                  <a:schemeClr val="bg1"/>
                </a:solidFill>
              </a:rPr>
              <a:t>0.0 </a:t>
            </a:r>
            <a:r>
              <a:rPr lang="zh-CN" altLang="en-US" sz="1500" dirty="0" smtClean="0">
                <a:solidFill>
                  <a:schemeClr val="bg1"/>
                </a:solidFill>
              </a:rPr>
              <a:t>（完全透明）到</a:t>
            </a:r>
            <a:r>
              <a:rPr lang="en-US" altLang="zh-CN" sz="1500" dirty="0" smtClean="0">
                <a:solidFill>
                  <a:schemeClr val="bg1"/>
                </a:solidFill>
              </a:rPr>
              <a:t>1.0 </a:t>
            </a:r>
            <a:r>
              <a:rPr lang="zh-CN" altLang="en-US" sz="1500" dirty="0" smtClean="0">
                <a:solidFill>
                  <a:schemeClr val="bg1"/>
                </a:solidFill>
              </a:rPr>
              <a:t>（完全不透明）</a:t>
            </a:r>
            <a:r>
              <a:rPr lang="zh-CN" altLang="en-US" sz="1800" dirty="0" smtClean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opacity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 （续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33475"/>
            <a:ext cx="7886700" cy="3521869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sz="1800" dirty="0" smtClean="0">
                <a:solidFill>
                  <a:srgbClr val="FF0000"/>
                </a:solidFill>
              </a:rPr>
              <a:t>css</a:t>
            </a:r>
            <a:r>
              <a:rPr lang="zh-CN" altLang="en-US" sz="1800" dirty="0" smtClean="0">
                <a:solidFill>
                  <a:srgbClr val="FF0000"/>
                </a:solidFill>
              </a:rPr>
              <a:t>样式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1500" dirty="0" smtClean="0">
                <a:solidFill>
                  <a:schemeClr val="bg1"/>
                </a:solidFill>
              </a:rPr>
              <a:t>p{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border:1px solid #000;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}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#p1{opacity: 0.2;  }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#p2{opacity: 0.5;  }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#p3{opacity: 1;  }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1500" dirty="0" smtClean="0">
                <a:solidFill>
                  <a:srgbClr val="FF0000"/>
                </a:solidFill>
              </a:rPr>
              <a:t>Html </a:t>
            </a:r>
            <a:r>
              <a:rPr lang="zh-CN" altLang="en-US" sz="1500" dirty="0" smtClean="0">
                <a:solidFill>
                  <a:srgbClr val="FF0000"/>
                </a:solidFill>
              </a:rPr>
              <a:t>样式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1500" dirty="0" smtClean="0">
                <a:solidFill>
                  <a:schemeClr val="bg1"/>
                </a:solidFill>
              </a:rPr>
              <a:t>&lt;p id="p1"&gt;</a:t>
            </a:r>
            <a:r>
              <a:rPr lang="zh-CN" altLang="en-US" sz="1500" dirty="0" smtClean="0">
                <a:solidFill>
                  <a:schemeClr val="bg1"/>
                </a:solidFill>
              </a:rPr>
              <a:t>段落</a:t>
            </a:r>
            <a:r>
              <a:rPr lang="en-US" altLang="zh-CN" sz="1500" dirty="0" smtClean="0">
                <a:solidFill>
                  <a:schemeClr val="bg1"/>
                </a:solidFill>
              </a:rPr>
              <a:t>p </a:t>
            </a:r>
            <a:r>
              <a:rPr lang="zh-CN" altLang="en-US" sz="1500" dirty="0" smtClean="0">
                <a:solidFill>
                  <a:schemeClr val="bg1"/>
                </a:solidFill>
              </a:rPr>
              <a:t>当前的</a:t>
            </a:r>
            <a:r>
              <a:rPr lang="en-US" altLang="zh-CN" sz="1500" dirty="0" smtClean="0">
                <a:solidFill>
                  <a:schemeClr val="bg1"/>
                </a:solidFill>
              </a:rPr>
              <a:t>opacity </a:t>
            </a:r>
            <a:r>
              <a:rPr lang="zh-CN" altLang="en-US" sz="1500" dirty="0" smtClean="0">
                <a:solidFill>
                  <a:schemeClr val="bg1"/>
                </a:solidFill>
              </a:rPr>
              <a:t>值为</a:t>
            </a:r>
            <a:r>
              <a:rPr lang="en-US" altLang="zh-CN" sz="1500" dirty="0" smtClean="0">
                <a:solidFill>
                  <a:schemeClr val="bg1"/>
                </a:solidFill>
              </a:rPr>
              <a:t>0.2&lt;/p&gt;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&lt;p id="p2"&gt;</a:t>
            </a:r>
            <a:r>
              <a:rPr lang="zh-CN" altLang="en-US" sz="1500" dirty="0" smtClean="0">
                <a:solidFill>
                  <a:schemeClr val="bg1"/>
                </a:solidFill>
              </a:rPr>
              <a:t>段落</a:t>
            </a:r>
            <a:r>
              <a:rPr lang="en-US" altLang="zh-CN" sz="1500" dirty="0" smtClean="0">
                <a:solidFill>
                  <a:schemeClr val="bg1"/>
                </a:solidFill>
              </a:rPr>
              <a:t>p </a:t>
            </a:r>
            <a:r>
              <a:rPr lang="zh-CN" altLang="en-US" sz="1500" dirty="0" smtClean="0">
                <a:solidFill>
                  <a:schemeClr val="bg1"/>
                </a:solidFill>
              </a:rPr>
              <a:t>当前的</a:t>
            </a:r>
            <a:r>
              <a:rPr lang="en-US" altLang="zh-CN" sz="1500" dirty="0" smtClean="0">
                <a:solidFill>
                  <a:schemeClr val="bg1"/>
                </a:solidFill>
              </a:rPr>
              <a:t>opacity </a:t>
            </a:r>
            <a:r>
              <a:rPr lang="zh-CN" altLang="en-US" sz="1500" dirty="0" smtClean="0">
                <a:solidFill>
                  <a:schemeClr val="bg1"/>
                </a:solidFill>
              </a:rPr>
              <a:t>值为</a:t>
            </a:r>
            <a:r>
              <a:rPr lang="en-US" altLang="zh-CN" sz="1500" dirty="0" smtClean="0">
                <a:solidFill>
                  <a:schemeClr val="bg1"/>
                </a:solidFill>
              </a:rPr>
              <a:t>0.5&lt;/p&gt;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&lt;p id="p3"&gt;</a:t>
            </a:r>
            <a:r>
              <a:rPr lang="zh-CN" altLang="en-US" sz="1500" dirty="0" smtClean="0">
                <a:solidFill>
                  <a:schemeClr val="bg1"/>
                </a:solidFill>
              </a:rPr>
              <a:t>段落</a:t>
            </a:r>
            <a:r>
              <a:rPr lang="en-US" altLang="zh-CN" sz="1500" dirty="0" smtClean="0">
                <a:solidFill>
                  <a:schemeClr val="bg1"/>
                </a:solidFill>
              </a:rPr>
              <a:t>p </a:t>
            </a:r>
            <a:r>
              <a:rPr lang="zh-CN" altLang="en-US" sz="1500" dirty="0" smtClean="0">
                <a:solidFill>
                  <a:schemeClr val="bg1"/>
                </a:solidFill>
              </a:rPr>
              <a:t>当前的</a:t>
            </a:r>
            <a:r>
              <a:rPr lang="en-US" altLang="zh-CN" sz="1500" dirty="0" smtClean="0">
                <a:solidFill>
                  <a:schemeClr val="bg1"/>
                </a:solidFill>
              </a:rPr>
              <a:t>opacity </a:t>
            </a:r>
            <a:r>
              <a:rPr lang="zh-CN" altLang="en-US" sz="1500" dirty="0" smtClean="0">
                <a:solidFill>
                  <a:schemeClr val="bg1"/>
                </a:solidFill>
              </a:rPr>
              <a:t>值为</a:t>
            </a:r>
            <a:r>
              <a:rPr lang="en-US" altLang="zh-CN" sz="1500" dirty="0" smtClean="0">
                <a:solidFill>
                  <a:schemeClr val="bg1"/>
                </a:solidFill>
              </a:rPr>
              <a:t>1.0&lt;/p&gt;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</a:pPr>
            <a:endParaRPr lang="zh-CN" altLang="en-US" sz="1500" dirty="0" smtClean="0">
              <a:solidFill>
                <a:schemeClr val="bg1"/>
              </a:solidFill>
            </a:endParaRPr>
          </a:p>
        </p:txBody>
      </p:sp>
      <p:pic>
        <p:nvPicPr>
          <p:cNvPr id="2017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4681" y="1421606"/>
            <a:ext cx="5072063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248033" y="2314918"/>
            <a:ext cx="835171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CSS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958460" y="2427544"/>
            <a:ext cx="80021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光标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光标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76338"/>
            <a:ext cx="7886700" cy="3521869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默认情况下，光标会根据用户的操作发生改变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</a:t>
            </a:r>
            <a:r>
              <a:rPr lang="zh-CN" altLang="en-US" sz="1500" dirty="0" smtClean="0">
                <a:solidFill>
                  <a:schemeClr val="bg1"/>
                </a:solidFill>
              </a:rPr>
              <a:t>当鼠标悬停在一个链接上时，光标将从指针形状变为小手形状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</a:t>
            </a:r>
            <a:r>
              <a:rPr lang="zh-CN" altLang="en-US" sz="1500" dirty="0" smtClean="0">
                <a:solidFill>
                  <a:schemeClr val="bg1"/>
                </a:solidFill>
              </a:rPr>
              <a:t>当鼠标悬停在文本区域时，会显示 </a:t>
            </a:r>
            <a:r>
              <a:rPr lang="en-US" altLang="zh-CN" sz="1500" dirty="0" smtClean="0">
                <a:solidFill>
                  <a:schemeClr val="bg1"/>
                </a:solidFill>
              </a:rPr>
              <a:t>I </a:t>
            </a:r>
            <a:r>
              <a:rPr lang="zh-CN" altLang="en-US" sz="1500" dirty="0" smtClean="0">
                <a:solidFill>
                  <a:schemeClr val="bg1"/>
                </a:solidFill>
              </a:rPr>
              <a:t>形状 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</a:t>
            </a:r>
            <a:r>
              <a:rPr lang="zh-CN" altLang="en-US" sz="1500" dirty="0" smtClean="0">
                <a:solidFill>
                  <a:schemeClr val="bg1"/>
                </a:solidFill>
              </a:rPr>
              <a:t>当鼠标悬停在一个按钮上时，光标会显示为箭头</a:t>
            </a:r>
            <a:endParaRPr lang="zh-CN" alt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可以使用</a:t>
            </a:r>
            <a:r>
              <a:rPr lang="en-US" altLang="zh-CN" dirty="0" smtClean="0">
                <a:solidFill>
                  <a:schemeClr val="bg1"/>
                </a:solidFill>
              </a:rPr>
              <a:t>cursor</a:t>
            </a:r>
            <a:r>
              <a:rPr lang="zh-CN" altLang="en-US" dirty="0" smtClean="0">
                <a:solidFill>
                  <a:schemeClr val="bg1"/>
                </a:solidFill>
              </a:rPr>
              <a:t>属性指定显示给用户的鼠标光标类型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形状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</a:t>
            </a:r>
            <a:r>
              <a:rPr lang="zh-CN" altLang="en-US" sz="1500" dirty="0" smtClean="0">
                <a:solidFill>
                  <a:schemeClr val="bg1"/>
                </a:solidFill>
              </a:rPr>
              <a:t>可以为用户提供一种可视化的暗示，提示可以进行的操作</a:t>
            </a:r>
            <a:endParaRPr lang="zh-CN" alt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</a:pPr>
            <a:endParaRPr lang="zh-CN" altLang="en-US" sz="1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cursor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76338"/>
            <a:ext cx="7886700" cy="3521869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cursor </a:t>
            </a:r>
            <a:r>
              <a:rPr lang="zh-CN" altLang="en-US" dirty="0" smtClean="0">
                <a:solidFill>
                  <a:schemeClr val="bg1"/>
                </a:solidFill>
              </a:rPr>
              <a:t>属性定义了鼠标指针放在一个元素边界范围内时所用的光标形状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可取值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default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pointer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crosshair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text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wait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help </a:t>
            </a:r>
            <a:r>
              <a:rPr lang="zh-CN" altLang="en-US" sz="1500" dirty="0" smtClean="0">
                <a:solidFill>
                  <a:schemeClr val="bg1"/>
                </a:solidFill>
              </a:rPr>
              <a:t>等</a:t>
            </a:r>
            <a:endParaRPr lang="zh-CN" altLang="en-US" sz="1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248033" y="2314918"/>
            <a:ext cx="835171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CSS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958460" y="2427544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列表样式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列表项标志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list-style-type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76338"/>
            <a:ext cx="7886700" cy="3521869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list-style-type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属性用于控制列表中列表项标志的样式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无序列表：出现在各列表项旁边的圆点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有序列表：可能是数字、字母或另外某种计数体系中的一个符号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无序列表取值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none </a:t>
            </a:r>
            <a:r>
              <a:rPr lang="zh-CN" altLang="en-US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无标记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disc </a:t>
            </a:r>
            <a:r>
              <a:rPr lang="zh-CN" altLang="en-US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实心圆 默认值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circle </a:t>
            </a:r>
            <a:r>
              <a:rPr lang="zh-CN" altLang="en-US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空心圆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square </a:t>
            </a:r>
            <a:r>
              <a:rPr lang="zh-CN" altLang="en-US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实心方块</a:t>
            </a:r>
            <a:endParaRPr lang="zh-CN" alt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列表项标志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list-style-type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76338"/>
            <a:ext cx="7886700" cy="3521869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有序列表取值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none </a:t>
            </a:r>
            <a:r>
              <a:rPr lang="zh-CN" altLang="en-US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无标记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decimal </a:t>
            </a:r>
            <a:r>
              <a:rPr lang="zh-CN" altLang="en-US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数字（如</a:t>
            </a:r>
            <a:r>
              <a:rPr lang="en-US" altLang="zh-CN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1,2,3,4,5</a:t>
            </a:r>
            <a:r>
              <a:rPr lang="zh-CN" altLang="en-US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）为默认值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lower-roman </a:t>
            </a:r>
            <a:r>
              <a:rPr lang="zh-CN" altLang="en-US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小写罗马数字</a:t>
            </a:r>
            <a:r>
              <a:rPr lang="en-US" altLang="zh-CN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 </a:t>
            </a:r>
            <a:r>
              <a:rPr lang="en-US" altLang="zh-CN" sz="15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ii iii iv v)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- upper-roman </a:t>
            </a:r>
            <a:r>
              <a:rPr lang="zh-CN" altLang="en-US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大写罗马数字（如 </a:t>
            </a:r>
            <a:r>
              <a:rPr lang="en-US" altLang="zh-CN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 II III IV V</a:t>
            </a:r>
            <a:r>
              <a:rPr lang="zh-CN" altLang="en-US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列表项图像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list-style-image</a:t>
            </a:r>
            <a:endParaRPr lang="zh-CN" altLang="en-US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76338"/>
            <a:ext cx="7886700" cy="3521869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list-style-image </a:t>
            </a:r>
            <a:r>
              <a:rPr lang="zh-CN" altLang="en-US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属性使用图像来替代列表项的标记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取值：</a:t>
            </a:r>
            <a:r>
              <a:rPr lang="en-US" altLang="zh-CN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url( ) </a:t>
            </a:r>
            <a:r>
              <a:rPr lang="zh-CN" altLang="en-US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指定图像作为有序或无序列表项的标志 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zh-CN" altLang="en-US" sz="15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&lt;ul&gt;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&lt;li class="zhanghao"&gt;</a:t>
            </a:r>
            <a:r>
              <a:rPr lang="zh-CN" altLang="en-US" sz="1500" dirty="0" smtClean="0">
                <a:solidFill>
                  <a:schemeClr val="bg1"/>
                </a:solidFill>
              </a:rPr>
              <a:t>账号</a:t>
            </a:r>
            <a:br>
              <a:rPr lang="zh-CN" altLang="en-US" sz="1500" dirty="0" smtClean="0">
                <a:solidFill>
                  <a:schemeClr val="bg1"/>
                </a:solidFill>
              </a:rPr>
            </a:br>
            <a:r>
              <a:rPr lang="zh-CN" altLang="en-US" sz="1500" dirty="0" smtClean="0">
                <a:solidFill>
                  <a:schemeClr val="bg1"/>
                </a:solidFill>
              </a:rPr>
              <a:t>       </a:t>
            </a:r>
            <a:r>
              <a:rPr lang="en-US" altLang="zh-CN" sz="1500" dirty="0" smtClean="0">
                <a:solidFill>
                  <a:schemeClr val="bg1"/>
                </a:solidFill>
              </a:rPr>
              <a:t>&lt;ul&gt;&lt;li&gt;&lt;a&gt;</a:t>
            </a:r>
            <a:r>
              <a:rPr lang="zh-CN" altLang="en-US" sz="1500" dirty="0" smtClean="0">
                <a:solidFill>
                  <a:schemeClr val="bg1"/>
                </a:solidFill>
              </a:rPr>
              <a:t>基本信息</a:t>
            </a:r>
            <a:r>
              <a:rPr lang="en-US" altLang="zh-CN" sz="1500" dirty="0" smtClean="0">
                <a:solidFill>
                  <a:schemeClr val="bg1"/>
                </a:solidFill>
              </a:rPr>
              <a:t>&lt;/a&gt;&lt;/li&gt; &lt;li&gt;&lt;a&gt;</a:t>
            </a:r>
            <a:r>
              <a:rPr lang="zh-CN" altLang="en-US" sz="1500" dirty="0" smtClean="0">
                <a:solidFill>
                  <a:schemeClr val="bg1"/>
                </a:solidFill>
              </a:rPr>
              <a:t>基本信息</a:t>
            </a:r>
            <a:r>
              <a:rPr lang="en-US" altLang="zh-CN" sz="1500" dirty="0" smtClean="0">
                <a:solidFill>
                  <a:schemeClr val="bg1"/>
                </a:solidFill>
              </a:rPr>
              <a:t>&lt;/a&gt;&lt;/li&gt;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   &lt;/ul&gt;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&lt;/li&gt;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&lt;li class="xiangce"&gt;</a:t>
            </a:r>
            <a:r>
              <a:rPr lang="zh-CN" altLang="en-US" sz="1500" dirty="0" smtClean="0">
                <a:solidFill>
                  <a:schemeClr val="bg1"/>
                </a:solidFill>
              </a:rPr>
              <a:t>相册</a:t>
            </a:r>
            <a:br>
              <a:rPr lang="zh-CN" altLang="en-US" sz="1500" dirty="0" smtClean="0">
                <a:solidFill>
                  <a:schemeClr val="bg1"/>
                </a:solidFill>
              </a:rPr>
            </a:br>
            <a:r>
              <a:rPr lang="zh-CN" altLang="en-US" sz="1500" dirty="0" smtClean="0">
                <a:solidFill>
                  <a:schemeClr val="bg1"/>
                </a:solidFill>
              </a:rPr>
              <a:t>       </a:t>
            </a:r>
            <a:r>
              <a:rPr lang="en-US" altLang="zh-CN" sz="1500" dirty="0" smtClean="0">
                <a:solidFill>
                  <a:schemeClr val="bg1"/>
                </a:solidFill>
              </a:rPr>
              <a:t>&lt;ul&gt;&lt;li&gt;&lt;a&gt;</a:t>
            </a:r>
            <a:r>
              <a:rPr lang="zh-CN" altLang="en-US" sz="1500" dirty="0" smtClean="0">
                <a:solidFill>
                  <a:schemeClr val="bg1"/>
                </a:solidFill>
              </a:rPr>
              <a:t>上传照片</a:t>
            </a:r>
            <a:r>
              <a:rPr lang="en-US" altLang="zh-CN" sz="1500" dirty="0" smtClean="0">
                <a:solidFill>
                  <a:schemeClr val="bg1"/>
                </a:solidFill>
              </a:rPr>
              <a:t>&lt;/a&gt;&lt;/li&gt;&lt;li&gt;&lt;a&gt;</a:t>
            </a:r>
            <a:r>
              <a:rPr lang="zh-CN" altLang="en-US" sz="1500" dirty="0" smtClean="0">
                <a:solidFill>
                  <a:schemeClr val="bg1"/>
                </a:solidFill>
              </a:rPr>
              <a:t>我的相册</a:t>
            </a:r>
            <a:r>
              <a:rPr lang="en-US" altLang="zh-CN" sz="1500" dirty="0" smtClean="0">
                <a:solidFill>
                  <a:schemeClr val="bg1"/>
                </a:solidFill>
              </a:rPr>
              <a:t>&lt;/a&gt;&lt;/li&gt;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   &lt;/ul&gt;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&lt;/li&gt;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&lt;/ul&gt;</a:t>
            </a:r>
            <a:endParaRPr lang="zh-CN" altLang="en-US" sz="15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列表项图像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list-style-image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76338"/>
            <a:ext cx="7886700" cy="3521869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css </a:t>
            </a:r>
            <a:r>
              <a:rPr lang="zh-CN" altLang="en-US" sz="15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样式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li{list-style-type: none;}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li a{text-decoration: none}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.zhanghao{list-style-image: url(image/zhanghao.png)}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.zhanghao ul li{list-style-image: url(image/xinxi.png)}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.xiangce{list-style-image: url(image/xiangce.png)}</a:t>
            </a:r>
            <a:endParaRPr lang="zh-CN" altLang="en-US" sz="1500" dirty="0" smtClean="0">
              <a:solidFill>
                <a:schemeClr val="bg1"/>
              </a:solidFill>
            </a:endParaRPr>
          </a:p>
        </p:txBody>
      </p:sp>
      <p:pic>
        <p:nvPicPr>
          <p:cNvPr id="2089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8623" y="2336007"/>
            <a:ext cx="2350294" cy="2156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248033" y="2314918"/>
            <a:ext cx="835171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CSS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461117" y="2439901"/>
            <a:ext cx="316631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CSS4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248033" y="2314918"/>
            <a:ext cx="835171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CSS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958460" y="2427544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定位概述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定位属性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76338"/>
            <a:ext cx="7886700" cy="3521869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position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属性：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endParaRPr lang="zh-CN" alt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更改定位模式为相对定位，绝对定位或者固定定位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定位属性（续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endParaRPr lang="zh-CN" altLang="en-US" sz="14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endParaRPr lang="zh-CN" alt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209958" name="Group 38"/>
          <p:cNvGraphicFramePr>
            <a:graphicFrameLocks noGrp="1"/>
          </p:cNvGraphicFramePr>
          <p:nvPr>
            <p:ph sz="half" idx="2"/>
          </p:nvPr>
        </p:nvGraphicFramePr>
        <p:xfrm>
          <a:off x="814387" y="1297782"/>
          <a:ext cx="7329488" cy="3337292"/>
        </p:xfrm>
        <a:graphic>
          <a:graphicData uri="http://schemas.openxmlformats.org/drawingml/2006/table">
            <a:tbl>
              <a:tblPr/>
              <a:tblGrid>
                <a:gridCol w="1628775"/>
                <a:gridCol w="5700713"/>
              </a:tblGrid>
              <a:tr h="653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属性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说明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6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position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规定元素的定位类型，可取值：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static/relative/absolute/fixed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6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偏移属性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 top/bottom/left/right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属性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用于定义元素框的偏移位置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z-index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设置元素的堆叠顺序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float/clear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等线"/>
                          <a:ea typeface="等线"/>
                          <a:cs typeface="等线"/>
                        </a:rPr>
                        <a:t>浮动定位属性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248033" y="2314918"/>
            <a:ext cx="835171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CSS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958460" y="2427544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定位方式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7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相对定位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62050"/>
            <a:ext cx="7886700" cy="3521869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sz="15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css</a:t>
            </a:r>
            <a:r>
              <a:rPr lang="zh-CN" altLang="en-US" sz="15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样式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1500" dirty="0" smtClean="0">
                <a:solidFill>
                  <a:schemeClr val="bg1"/>
                </a:solidFill>
              </a:rPr>
              <a:t>div{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width:100px;height:50px;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border:1px solid #ddd;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</a:pPr>
            <a:endParaRPr lang="zh-CN" altLang="en-US" sz="15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</a:pPr>
            <a:endParaRPr lang="zh-CN" altLang="en-US" sz="15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5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zh-CN" altLang="en-US" sz="15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500" dirty="0" smtClean="0">
                <a:solidFill>
                  <a:schemeClr val="bg1"/>
                </a:solidFill>
              </a:rPr>
              <a:t>   </a:t>
            </a:r>
            <a:r>
              <a:rPr lang="en-US" altLang="zh-CN" sz="1500" dirty="0" smtClean="0">
                <a:solidFill>
                  <a:schemeClr val="bg1"/>
                </a:solidFill>
              </a:rPr>
              <a:t>&lt;div&gt;&lt;/div&gt;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&lt;div style="position: relative;left: 20px;top:0;"&gt;&lt;/div&gt;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&lt;p&gt;</a:t>
            </a:r>
            <a:r>
              <a:rPr lang="zh-CN" altLang="en-US" sz="1500" dirty="0" smtClean="0">
                <a:solidFill>
                  <a:schemeClr val="bg1"/>
                </a:solidFill>
              </a:rPr>
              <a:t>后续段落</a:t>
            </a:r>
            <a:r>
              <a:rPr lang="en-US" altLang="zh-CN" sz="1500" dirty="0" smtClean="0">
                <a:solidFill>
                  <a:schemeClr val="bg1"/>
                </a:solidFill>
              </a:rPr>
              <a:t>&lt;/p&gt;</a:t>
            </a:r>
            <a:endParaRPr lang="zh-CN" altLang="en-US" sz="15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</a:pPr>
            <a:endParaRPr lang="zh-CN" altLang="en-US" sz="15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50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0457" y="600076"/>
            <a:ext cx="4479131" cy="276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7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绝对定位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62050"/>
            <a:ext cx="7886700" cy="3521869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sz="15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css</a:t>
            </a:r>
            <a:r>
              <a:rPr lang="zh-CN" altLang="en-US" sz="15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样式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1500" dirty="0" smtClean="0">
                <a:solidFill>
                  <a:schemeClr val="bg1"/>
                </a:solidFill>
              </a:rPr>
              <a:t>div.parent{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width:150px;height:150px;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border:1px solid #ddd;}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div.child{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width:50px;height:30px;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border:1px solid #000;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background: #ddd;}</a:t>
            </a:r>
            <a:endParaRPr lang="zh-CN" altLang="en-US" sz="15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5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zh-CN" altLang="en-US" sz="15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&lt;div class="parent"&gt;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&lt;div class="child"&gt;child1&lt;/div&gt;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&lt;div class="child"&gt;child2&lt;/div&gt;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&lt;/div&gt;</a:t>
            </a:r>
            <a:endParaRPr lang="zh-CN" altLang="en-US" sz="1500" dirty="0" smtClean="0">
              <a:solidFill>
                <a:schemeClr val="bg1"/>
              </a:solidFill>
            </a:endParaRPr>
          </a:p>
        </p:txBody>
      </p:sp>
      <p:pic>
        <p:nvPicPr>
          <p:cNvPr id="2170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4129" y="1107282"/>
            <a:ext cx="3436144" cy="287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7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绝对定位（续</a:t>
            </a:r>
            <a:r>
              <a:rPr lang="en-US" altLang="zh-CN" sz="27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7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62050"/>
            <a:ext cx="7886700" cy="3521869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altLang="zh-CN" sz="15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sz="15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元素框不再占用原有位置，会产生重叠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15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相对于最近的已经定位的祖先元素定位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15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如果没有已定位的祖先元素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15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那么它的位置相对于</a:t>
            </a:r>
            <a:r>
              <a:rPr lang="en-US" altLang="zh-CN" sz="15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body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15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zh-CN" altLang="en-US" sz="15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15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（给第二个子元素添加绝对定位）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&lt;div class="parent"&gt;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&lt;div class="child"&gt;child1&lt;/div&gt;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&lt;div class="child" </a:t>
            </a:r>
            <a:r>
              <a:rPr lang="en-US" altLang="zh-CN" sz="1500" dirty="0" smtClean="0">
                <a:solidFill>
                  <a:srgbClr val="FF0000"/>
                </a:solidFill>
              </a:rPr>
              <a:t>style="position: absolute;top:30px;left:30px;"</a:t>
            </a:r>
            <a:r>
              <a:rPr lang="en-US" altLang="zh-CN" sz="1500" dirty="0" smtClean="0">
                <a:solidFill>
                  <a:schemeClr val="bg1"/>
                </a:solidFill>
              </a:rPr>
              <a:t>&gt;child2&lt;/div&gt;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&lt;/div&gt;</a:t>
            </a:r>
            <a:endParaRPr lang="zh-CN" altLang="en-US" sz="1500" dirty="0" smtClean="0">
              <a:solidFill>
                <a:schemeClr val="bg1"/>
              </a:solidFill>
            </a:endParaRPr>
          </a:p>
        </p:txBody>
      </p:sp>
      <p:pic>
        <p:nvPicPr>
          <p:cNvPr id="21811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2716" y="889398"/>
            <a:ext cx="2493169" cy="248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7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堆叠顺序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62050"/>
            <a:ext cx="7886700" cy="3521869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一旦修改了元素的定位方式，则元素可能会发生堆叠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可以使用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z-index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属性来控制元素框出现的重叠顺序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z-index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- </a:t>
            </a:r>
            <a:r>
              <a:rPr lang="zh-CN" altLang="en-US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值为数值：数值越大表示堆叠顺序更高，即离用户越近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拥有更高堆叠顺序的元素总是会处于堆叠顺序较低的元素的前面，即元素的显示会接近页         面表面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可设置为负值：表示离用户更远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7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堆叠顺序（续</a:t>
            </a:r>
            <a:r>
              <a:rPr lang="en-US" altLang="zh-CN" sz="27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7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62050"/>
            <a:ext cx="7886700" cy="3521869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sz="1500" dirty="0" smtClean="0">
                <a:solidFill>
                  <a:schemeClr val="bg1"/>
                </a:solidFill>
              </a:rPr>
              <a:t>div{z-index:100;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width:200px;height:100px;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border:1px solid #000;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background: #fff;}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endParaRPr lang="en-US" altLang="zh-CN" sz="15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500" dirty="0" smtClean="0">
                <a:solidFill>
                  <a:schemeClr val="bg1"/>
                </a:solidFill>
              </a:rPr>
              <a:t>div.first{   position: relative;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left:30px;top:-20px;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z-index: 1;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background: #999;}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1500" dirty="0" smtClean="0">
                <a:solidFill>
                  <a:schemeClr val="bg1"/>
                </a:solidFill>
              </a:rPr>
              <a:t>div.second{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position: absolute;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left:150px;top:60px;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z-index: 2;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background: #666;}</a:t>
            </a:r>
            <a:endParaRPr lang="zh-CN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220168" name="Text Box 8"/>
          <p:cNvSpPr txBox="1">
            <a:spLocks noChangeArrowheads="1"/>
          </p:cNvSpPr>
          <p:nvPr/>
        </p:nvSpPr>
        <p:spPr bwMode="auto">
          <a:xfrm>
            <a:off x="3874294" y="867967"/>
            <a:ext cx="4406504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ts val="750"/>
              </a:spcBef>
              <a:buFont typeface="Arial" pitchFamily="34" charset="0"/>
              <a:buChar char="•"/>
            </a:pPr>
            <a:r>
              <a:rPr lang="en-US" altLang="zh-CN" b="0" dirty="0">
                <a:solidFill>
                  <a:srgbClr val="FF0000"/>
                </a:solidFill>
              </a:rPr>
              <a:t>Html </a:t>
            </a:r>
            <a:r>
              <a:rPr lang="zh-CN" altLang="en-US" b="0" dirty="0">
                <a:solidFill>
                  <a:srgbClr val="FF0000"/>
                </a:solidFill>
              </a:rPr>
              <a:t>文档</a:t>
            </a:r>
            <a:endParaRPr lang="en-US" altLang="zh-CN" b="0" dirty="0"/>
          </a:p>
          <a:p>
            <a:r>
              <a:rPr lang="en-US" altLang="zh-CN" b="0" dirty="0">
                <a:solidFill>
                  <a:schemeClr val="bg1"/>
                </a:solidFill>
              </a:rPr>
              <a:t>&lt;div&gt; </a:t>
            </a:r>
            <a:r>
              <a:rPr lang="zh-CN" altLang="en-US" b="0" dirty="0">
                <a:solidFill>
                  <a:schemeClr val="bg1"/>
                </a:solidFill>
              </a:rPr>
              <a:t>没有堆叠效果的</a:t>
            </a:r>
            <a:r>
              <a:rPr lang="en-US" altLang="zh-CN" b="0" dirty="0">
                <a:solidFill>
                  <a:schemeClr val="bg1"/>
                </a:solidFill>
              </a:rPr>
              <a:t>div&lt;/div&gt;</a:t>
            </a:r>
            <a:br>
              <a:rPr lang="en-US" altLang="zh-CN" b="0" dirty="0">
                <a:solidFill>
                  <a:schemeClr val="bg1"/>
                </a:solidFill>
              </a:rPr>
            </a:br>
            <a:r>
              <a:rPr lang="en-US" altLang="zh-CN" b="0" dirty="0">
                <a:solidFill>
                  <a:schemeClr val="bg1"/>
                </a:solidFill>
              </a:rPr>
              <a:t>&lt;div class="first"&gt;first div &lt;br /&gt;  </a:t>
            </a:r>
          </a:p>
          <a:p>
            <a:r>
              <a:rPr lang="en-US" altLang="zh-CN" b="0" dirty="0">
                <a:solidFill>
                  <a:schemeClr val="bg1"/>
                </a:solidFill>
              </a:rPr>
              <a:t>   z-index: 1;&lt;/div&gt;</a:t>
            </a:r>
            <a:br>
              <a:rPr lang="en-US" altLang="zh-CN" b="0" dirty="0">
                <a:solidFill>
                  <a:schemeClr val="bg1"/>
                </a:solidFill>
              </a:rPr>
            </a:br>
            <a:r>
              <a:rPr lang="en-US" altLang="zh-CN" b="0" dirty="0">
                <a:solidFill>
                  <a:schemeClr val="bg1"/>
                </a:solidFill>
              </a:rPr>
              <a:t>&lt;div class="second"&gt;second div &lt;br /&gt;     z-index:2;&lt;/div&gt;</a:t>
            </a:r>
            <a:r>
              <a:rPr lang="en-US" altLang="zh-CN" b="0" dirty="0"/>
              <a:t/>
            </a:r>
            <a:br>
              <a:rPr lang="en-US" altLang="zh-CN" b="0" dirty="0"/>
            </a:br>
            <a:endParaRPr lang="zh-CN" altLang="en-US" b="0" dirty="0"/>
          </a:p>
        </p:txBody>
      </p:sp>
      <p:pic>
        <p:nvPicPr>
          <p:cNvPr id="22016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5529" y="2564606"/>
            <a:ext cx="3321844" cy="184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248033" y="2314918"/>
            <a:ext cx="835171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CSS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958460" y="2427544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课后练习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248033" y="2314918"/>
            <a:ext cx="835171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CSS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958460" y="2427544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显示方式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完成如下图所示的页面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62050"/>
            <a:ext cx="7886700" cy="3521869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None/>
            </a:pPr>
            <a:r>
              <a:rPr lang="en-US" altLang="zh-CN" sz="1500" dirty="0" smtClean="0"/>
              <a:t> </a:t>
            </a:r>
            <a:endParaRPr lang="zh-CN" altLang="en-US" sz="1500" dirty="0" smtClean="0"/>
          </a:p>
        </p:txBody>
      </p:sp>
      <p:pic>
        <p:nvPicPr>
          <p:cNvPr id="2211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1787" y="1222772"/>
            <a:ext cx="5157788" cy="322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完成如下图所示的页面（提示）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62050"/>
            <a:ext cx="7886700" cy="3521869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zh-CN" altLang="en-US" sz="15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sz="1500" dirty="0" smtClean="0">
                <a:solidFill>
                  <a:schemeClr val="bg1"/>
                </a:solidFill>
              </a:rPr>
              <a:t>其中，页面顶部灰色的链接文本的颜色为</a:t>
            </a:r>
            <a:r>
              <a:rPr lang="en-US" altLang="zh-CN" sz="1500" dirty="0" smtClean="0">
                <a:solidFill>
                  <a:schemeClr val="bg1"/>
                </a:solidFill>
              </a:rPr>
              <a:t>#3c3c3c</a:t>
            </a:r>
            <a:r>
              <a:rPr lang="zh-CN" altLang="en-US" sz="1500" dirty="0" smtClean="0">
                <a:solidFill>
                  <a:schemeClr val="bg1"/>
                </a:solidFill>
              </a:rPr>
              <a:t>；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1500" dirty="0" smtClean="0">
                <a:solidFill>
                  <a:schemeClr val="bg1"/>
                </a:solidFill>
              </a:rPr>
              <a:t>橘红色链接文本的颜色为＃</a:t>
            </a:r>
            <a:r>
              <a:rPr lang="en-US" altLang="zh-CN" sz="1500" dirty="0" smtClean="0">
                <a:solidFill>
                  <a:schemeClr val="bg1"/>
                </a:solidFill>
              </a:rPr>
              <a:t>ff5b20</a:t>
            </a:r>
            <a:r>
              <a:rPr lang="zh-CN" altLang="en-US" sz="1500" dirty="0" smtClean="0">
                <a:solidFill>
                  <a:schemeClr val="bg1"/>
                </a:solidFill>
              </a:rPr>
              <a:t>；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1500" dirty="0" smtClean="0">
                <a:solidFill>
                  <a:schemeClr val="bg1"/>
                </a:solidFill>
              </a:rPr>
              <a:t>注册步骤中，高亮显示的步骤的下边框的颜色为</a:t>
            </a:r>
            <a:r>
              <a:rPr lang="en-US" altLang="zh-CN" sz="1500" dirty="0" smtClean="0">
                <a:solidFill>
                  <a:schemeClr val="bg1"/>
                </a:solidFill>
              </a:rPr>
              <a:t>#ff4700</a:t>
            </a:r>
            <a:r>
              <a:rPr lang="zh-CN" altLang="en-US" sz="1500" dirty="0" smtClean="0">
                <a:solidFill>
                  <a:schemeClr val="bg1"/>
                </a:solidFill>
              </a:rPr>
              <a:t>；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1500" dirty="0" smtClean="0">
                <a:solidFill>
                  <a:schemeClr val="bg1"/>
                </a:solidFill>
              </a:rPr>
              <a:t>页脚部分的边框颜色为</a:t>
            </a:r>
            <a:r>
              <a:rPr lang="en-US" altLang="zh-CN" sz="1500" dirty="0" smtClean="0">
                <a:solidFill>
                  <a:schemeClr val="bg1"/>
                </a:solidFill>
              </a:rPr>
              <a:t>#DDD</a:t>
            </a:r>
            <a:r>
              <a:rPr lang="zh-CN" altLang="en-US" sz="1500" dirty="0" smtClean="0">
                <a:solidFill>
                  <a:schemeClr val="bg1"/>
                </a:solidFill>
              </a:rPr>
              <a:t>；页脚部分超级链接的文本颜色为＃</a:t>
            </a:r>
            <a:r>
              <a:rPr lang="en-US" altLang="zh-CN" sz="1500" dirty="0" smtClean="0">
                <a:solidFill>
                  <a:schemeClr val="bg1"/>
                </a:solidFill>
              </a:rPr>
              <a:t>6C6C6C</a:t>
            </a:r>
            <a:r>
              <a:rPr lang="zh-CN" altLang="en-US" sz="1500" dirty="0" smtClean="0">
                <a:solidFill>
                  <a:schemeClr val="bg1"/>
                </a:solidFill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13" descr="C:\Users\Administrator\Desktop\714329165728367298.png71432916572836729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065906" y="1674813"/>
            <a:ext cx="1012190" cy="996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9" name="文本框 7"/>
          <p:cNvSpPr txBox="1"/>
          <p:nvPr/>
        </p:nvSpPr>
        <p:spPr>
          <a:xfrm>
            <a:off x="3571875" y="2747963"/>
            <a:ext cx="2019300" cy="6400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defTabSz="514350" eaLnBrk="1" hangingPunct="1"/>
            <a:r>
              <a:rPr lang="zh-CN" altLang="en-US" sz="3600" b="1" dirty="0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</a:rPr>
              <a:t>谢谢观看</a:t>
            </a:r>
          </a:p>
        </p:txBody>
      </p:sp>
      <p:sp>
        <p:nvSpPr>
          <p:cNvPr id="24580" name="文本框 9"/>
          <p:cNvSpPr txBox="1"/>
          <p:nvPr/>
        </p:nvSpPr>
        <p:spPr>
          <a:xfrm>
            <a:off x="3532188" y="3467100"/>
            <a:ext cx="2216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400" b="1" dirty="0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</a:rPr>
              <a:t>Thank you for watching</a:t>
            </a:r>
            <a:endParaRPr lang="zh-CN" altLang="en-US" sz="1400" b="1" dirty="0">
              <a:solidFill>
                <a:srgbClr val="FFFFFF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722688" y="3394075"/>
            <a:ext cx="1835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显示方式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76338"/>
            <a:ext cx="7886700" cy="352186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“一切皆为框”页面上所有的元素都可以显示为框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块级元素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 &lt;div&gt; &lt;h1&gt; </a:t>
            </a:r>
            <a:r>
              <a:rPr lang="zh-CN" altLang="en-US" sz="1500" dirty="0" smtClean="0">
                <a:solidFill>
                  <a:schemeClr val="bg1"/>
                </a:solidFill>
              </a:rPr>
              <a:t>或</a:t>
            </a:r>
            <a:r>
              <a:rPr lang="en-US" altLang="zh-CN" sz="1500" dirty="0" smtClean="0">
                <a:solidFill>
                  <a:schemeClr val="bg1"/>
                </a:solidFill>
              </a:rPr>
              <a:t>&lt;p&gt; </a:t>
            </a:r>
            <a:r>
              <a:rPr lang="zh-CN" altLang="en-US" sz="1500" dirty="0" smtClean="0">
                <a:solidFill>
                  <a:schemeClr val="bg1"/>
                </a:solidFill>
              </a:rPr>
              <a:t>元素等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 </a:t>
            </a:r>
            <a:r>
              <a:rPr lang="zh-CN" altLang="en-US" sz="1500" dirty="0" smtClean="0">
                <a:solidFill>
                  <a:schemeClr val="bg1"/>
                </a:solidFill>
              </a:rPr>
              <a:t>这些元素显示显示为一块内容，即“块框”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内联元素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</a:rPr>
              <a:t>行内元素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 &lt;span&gt; &lt;a&gt; </a:t>
            </a:r>
            <a:r>
              <a:rPr lang="zh-CN" altLang="en-US" sz="1500" dirty="0" smtClean="0">
                <a:solidFill>
                  <a:schemeClr val="bg1"/>
                </a:solidFill>
              </a:rPr>
              <a:t>元素等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- </a:t>
            </a:r>
            <a:r>
              <a:rPr lang="zh-CN" altLang="en-US" sz="1500" dirty="0" smtClean="0">
                <a:solidFill>
                  <a:schemeClr val="bg1"/>
                </a:solidFill>
              </a:rPr>
              <a:t>内容显示在行中，即“行内框”</a:t>
            </a:r>
          </a:p>
          <a:p>
            <a:pPr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rgbClr val="FF0000"/>
                </a:solidFill>
              </a:rPr>
              <a:t>除了默认的显示效果之外，可以使用</a:t>
            </a:r>
            <a:r>
              <a:rPr lang="en-US" altLang="zh-CN" sz="1500" dirty="0" smtClean="0">
                <a:solidFill>
                  <a:srgbClr val="FF0000"/>
                </a:solidFill>
              </a:rPr>
              <a:t>display </a:t>
            </a:r>
            <a:r>
              <a:rPr lang="zh-CN" altLang="en-US" sz="1500" dirty="0" smtClean="0">
                <a:solidFill>
                  <a:srgbClr val="FF0000"/>
                </a:solidFill>
              </a:rPr>
              <a:t>属性来修改元素框的显示方式，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rgbClr val="FF0000"/>
                </a:solidFill>
              </a:rPr>
              <a:t>即改变生成的框的类型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显示方式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76338"/>
            <a:ext cx="7886700" cy="3521869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zh-CN" altLang="en-US" sz="1400" dirty="0" smtClean="0">
                <a:solidFill>
                  <a:schemeClr val="bg1"/>
                </a:solidFill>
              </a:rPr>
              <a:t>取值</a:t>
            </a:r>
          </a:p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en-US" altLang="zh-CN" sz="1400" dirty="0" smtClean="0">
                <a:solidFill>
                  <a:schemeClr val="bg1"/>
                </a:solidFill>
              </a:rPr>
              <a:t> - display : none/block/inline/inline-block</a:t>
            </a:r>
          </a:p>
          <a:p>
            <a:pPr>
              <a:lnSpc>
                <a:spcPct val="70000"/>
              </a:lnSpc>
              <a:buFont typeface="Arial" pitchFamily="34" charset="0"/>
              <a:buNone/>
            </a:pPr>
            <a:endParaRPr lang="zh-CN" altLang="en-US" sz="1400" dirty="0" smtClean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altLang="zh-CN" sz="1400" dirty="0" smtClean="0">
                <a:solidFill>
                  <a:schemeClr val="bg1"/>
                </a:solidFill>
              </a:rPr>
              <a:t>none</a:t>
            </a:r>
          </a:p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en-US" altLang="zh-CN" sz="1400" dirty="0" smtClean="0">
                <a:solidFill>
                  <a:schemeClr val="bg1"/>
                </a:solidFill>
              </a:rPr>
              <a:t> - </a:t>
            </a:r>
            <a:r>
              <a:rPr lang="zh-CN" altLang="en-US" sz="1400" dirty="0" smtClean="0">
                <a:solidFill>
                  <a:schemeClr val="bg1"/>
                </a:solidFill>
              </a:rPr>
              <a:t>让生成的元素根本没有框</a:t>
            </a:r>
          </a:p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en-US" altLang="zh-CN" sz="1400" dirty="0" smtClean="0">
                <a:solidFill>
                  <a:schemeClr val="bg1"/>
                </a:solidFill>
              </a:rPr>
              <a:t> - </a:t>
            </a:r>
            <a:r>
              <a:rPr lang="zh-CN" altLang="en-US" sz="1400" dirty="0" smtClean="0">
                <a:solidFill>
                  <a:schemeClr val="bg1"/>
                </a:solidFill>
              </a:rPr>
              <a:t>该框及其所有内容就不再显示，不占用文档中的空间</a:t>
            </a:r>
          </a:p>
          <a:p>
            <a:pPr>
              <a:lnSpc>
                <a:spcPct val="70000"/>
              </a:lnSpc>
              <a:buFont typeface="Arial" pitchFamily="34" charset="0"/>
              <a:buNone/>
            </a:pPr>
            <a:endParaRPr lang="zh-CN" altLang="en-US" sz="1400" dirty="0" smtClean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altLang="zh-CN" sz="1400" dirty="0" smtClean="0">
                <a:solidFill>
                  <a:schemeClr val="bg1"/>
                </a:solidFill>
              </a:rPr>
              <a:t>block</a:t>
            </a:r>
          </a:p>
          <a:p>
            <a:pPr>
              <a:lnSpc>
                <a:spcPct val="70000"/>
              </a:lnSpc>
              <a:buFontTx/>
              <a:buChar char="-"/>
            </a:pPr>
            <a:r>
              <a:rPr lang="zh-CN" altLang="en-US" sz="1400" dirty="0" smtClean="0">
                <a:solidFill>
                  <a:schemeClr val="bg1"/>
                </a:solidFill>
              </a:rPr>
              <a:t>让行内元素（比如</a:t>
            </a:r>
            <a:r>
              <a:rPr lang="en-US" altLang="zh-CN" sz="1400" dirty="0" smtClean="0">
                <a:solidFill>
                  <a:schemeClr val="bg1"/>
                </a:solidFill>
              </a:rPr>
              <a:t>&lt;a&gt;</a:t>
            </a:r>
            <a:r>
              <a:rPr lang="zh-CN" altLang="en-US" sz="1400" dirty="0" smtClean="0">
                <a:solidFill>
                  <a:schemeClr val="bg1"/>
                </a:solidFill>
              </a:rPr>
              <a:t>元素）表现得像块级元素一样</a:t>
            </a:r>
          </a:p>
          <a:p>
            <a:pPr>
              <a:lnSpc>
                <a:spcPct val="70000"/>
              </a:lnSpc>
              <a:buFontTx/>
              <a:buChar char="-"/>
            </a:pPr>
            <a:endParaRPr lang="zh-CN" altLang="en-US" sz="1400" dirty="0" smtClean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altLang="zh-CN" sz="1400" dirty="0" smtClean="0">
                <a:solidFill>
                  <a:schemeClr val="bg1"/>
                </a:solidFill>
              </a:rPr>
              <a:t>inline</a:t>
            </a:r>
          </a:p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en-US" altLang="zh-CN" sz="1400" dirty="0" smtClean="0">
                <a:solidFill>
                  <a:schemeClr val="bg1"/>
                </a:solidFill>
              </a:rPr>
              <a:t> - </a:t>
            </a:r>
            <a:r>
              <a:rPr lang="zh-CN" altLang="en-US" sz="1400" dirty="0" smtClean="0">
                <a:solidFill>
                  <a:schemeClr val="bg1"/>
                </a:solidFill>
              </a:rPr>
              <a:t>让块级元素（比如</a:t>
            </a:r>
            <a:r>
              <a:rPr lang="en-US" altLang="zh-CN" sz="1400" dirty="0" smtClean="0">
                <a:solidFill>
                  <a:schemeClr val="bg1"/>
                </a:solidFill>
              </a:rPr>
              <a:t>&lt;p&gt;</a:t>
            </a:r>
            <a:r>
              <a:rPr lang="zh-CN" altLang="en-US" sz="1400" dirty="0" smtClean="0">
                <a:solidFill>
                  <a:schemeClr val="bg1"/>
                </a:solidFill>
              </a:rPr>
              <a:t>元素）表现得像内联元素一样</a:t>
            </a:r>
          </a:p>
          <a:p>
            <a:pPr>
              <a:lnSpc>
                <a:spcPct val="70000"/>
              </a:lnSpc>
              <a:buFont typeface="Arial" pitchFamily="34" charset="0"/>
              <a:buNone/>
            </a:pPr>
            <a:endParaRPr lang="zh-CN" altLang="en-US" sz="1400" dirty="0" smtClean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altLang="zh-CN" sz="1400" dirty="0" smtClean="0">
                <a:solidFill>
                  <a:schemeClr val="bg1"/>
                </a:solidFill>
              </a:rPr>
              <a:t>Inline-block</a:t>
            </a:r>
          </a:p>
          <a:p>
            <a:pPr>
              <a:lnSpc>
                <a:spcPct val="70000"/>
              </a:lnSpc>
              <a:buFont typeface="Arial" pitchFamily="34" charset="0"/>
              <a:buNone/>
            </a:pPr>
            <a:r>
              <a:rPr lang="en-US" altLang="zh-CN" sz="1400" dirty="0" smtClean="0">
                <a:solidFill>
                  <a:schemeClr val="bg1"/>
                </a:solidFill>
              </a:rPr>
              <a:t> - </a:t>
            </a:r>
            <a:r>
              <a:rPr lang="zh-CN" altLang="en-US" sz="1400" dirty="0" smtClean="0">
                <a:solidFill>
                  <a:schemeClr val="bg1"/>
                </a:solidFill>
              </a:rPr>
              <a:t>行内块元素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display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属性（续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76338"/>
            <a:ext cx="7886700" cy="3521869"/>
          </a:xfrm>
        </p:spPr>
        <p:txBody>
          <a:bodyPr/>
          <a:lstStyle/>
          <a:p>
            <a:r>
              <a:rPr lang="en-US" altLang="zh-CN" sz="1500" dirty="0" smtClean="0">
                <a:solidFill>
                  <a:srgbClr val="FF0000"/>
                </a:solidFill>
              </a:rPr>
              <a:t>CSS </a:t>
            </a:r>
            <a:r>
              <a:rPr lang="zh-CN" altLang="en-US" sz="1500" dirty="0" smtClean="0">
                <a:solidFill>
                  <a:srgbClr val="FF0000"/>
                </a:solidFill>
              </a:rPr>
              <a:t>样式</a:t>
            </a:r>
          </a:p>
          <a:p>
            <a:r>
              <a:rPr lang="en-US" altLang="zh-CN" sz="1500" dirty="0" smtClean="0">
                <a:solidFill>
                  <a:schemeClr val="bg1"/>
                </a:solidFill>
              </a:rPr>
              <a:t>a{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border:1px solid black;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width:50px;height:40px;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background: #ddd;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1500" dirty="0" smtClean="0">
                <a:solidFill>
                  <a:srgbClr val="FF0000"/>
                </a:solidFill>
              </a:rPr>
              <a:t>Html </a:t>
            </a:r>
            <a:r>
              <a:rPr lang="zh-CN" altLang="en-US" sz="1500" dirty="0" smtClean="0">
                <a:solidFill>
                  <a:srgbClr val="FF0000"/>
                </a:solidFill>
              </a:rPr>
              <a:t>文档</a:t>
            </a:r>
          </a:p>
          <a:p>
            <a:r>
              <a:rPr lang="en-US" altLang="zh-CN" sz="1500" dirty="0" smtClean="0">
                <a:solidFill>
                  <a:schemeClr val="bg1"/>
                </a:solidFill>
              </a:rPr>
              <a:t>&lt;a href="#"&gt;</a:t>
            </a:r>
            <a:r>
              <a:rPr lang="zh-CN" altLang="en-US" sz="1500" dirty="0" smtClean="0">
                <a:solidFill>
                  <a:schemeClr val="bg1"/>
                </a:solidFill>
              </a:rPr>
              <a:t>第</a:t>
            </a:r>
            <a:r>
              <a:rPr lang="en-US" altLang="zh-CN" sz="1500" dirty="0" smtClean="0">
                <a:solidFill>
                  <a:schemeClr val="bg1"/>
                </a:solidFill>
              </a:rPr>
              <a:t>1</a:t>
            </a:r>
            <a:r>
              <a:rPr lang="zh-CN" altLang="en-US" sz="1500" dirty="0" smtClean="0">
                <a:solidFill>
                  <a:schemeClr val="bg1"/>
                </a:solidFill>
              </a:rPr>
              <a:t>个链接</a:t>
            </a:r>
            <a:r>
              <a:rPr lang="en-US" altLang="zh-CN" sz="1500" dirty="0" smtClean="0">
                <a:solidFill>
                  <a:schemeClr val="bg1"/>
                </a:solidFill>
              </a:rPr>
              <a:t>&lt;/a&gt;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&lt;a href="#" style="display: inline-block"&gt;</a:t>
            </a:r>
            <a:r>
              <a:rPr lang="zh-CN" altLang="en-US" sz="1500" dirty="0" smtClean="0">
                <a:solidFill>
                  <a:schemeClr val="bg1"/>
                </a:solidFill>
              </a:rPr>
              <a:t>第</a:t>
            </a:r>
            <a:r>
              <a:rPr lang="en-US" altLang="zh-CN" sz="1500" dirty="0" smtClean="0">
                <a:solidFill>
                  <a:schemeClr val="bg1"/>
                </a:solidFill>
              </a:rPr>
              <a:t>2</a:t>
            </a:r>
            <a:r>
              <a:rPr lang="zh-CN" altLang="en-US" sz="1500" dirty="0" smtClean="0">
                <a:solidFill>
                  <a:schemeClr val="bg1"/>
                </a:solidFill>
              </a:rPr>
              <a:t>个链接</a:t>
            </a:r>
            <a:r>
              <a:rPr lang="en-US" altLang="zh-CN" sz="1500" dirty="0" smtClean="0">
                <a:solidFill>
                  <a:schemeClr val="bg1"/>
                </a:solidFill>
              </a:rPr>
              <a:t>&lt;/a&gt;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&lt;a href="#" style="display: inline"&gt;</a:t>
            </a:r>
            <a:r>
              <a:rPr lang="zh-CN" altLang="en-US" sz="1500" dirty="0" smtClean="0">
                <a:solidFill>
                  <a:schemeClr val="bg1"/>
                </a:solidFill>
              </a:rPr>
              <a:t>第</a:t>
            </a:r>
            <a:r>
              <a:rPr lang="en-US" altLang="zh-CN" sz="1500" dirty="0" smtClean="0">
                <a:solidFill>
                  <a:schemeClr val="bg1"/>
                </a:solidFill>
              </a:rPr>
              <a:t>3</a:t>
            </a:r>
            <a:r>
              <a:rPr lang="zh-CN" altLang="en-US" sz="1500" dirty="0" smtClean="0">
                <a:solidFill>
                  <a:schemeClr val="bg1"/>
                </a:solidFill>
              </a:rPr>
              <a:t>个链接</a:t>
            </a:r>
            <a:r>
              <a:rPr lang="en-US" altLang="zh-CN" sz="1500" dirty="0" smtClean="0">
                <a:solidFill>
                  <a:schemeClr val="bg1"/>
                </a:solidFill>
              </a:rPr>
              <a:t>&lt;/a&gt;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&lt;a href="#" style="display: block"&gt;</a:t>
            </a:r>
            <a:r>
              <a:rPr lang="zh-CN" altLang="en-US" sz="1500" dirty="0" smtClean="0">
                <a:solidFill>
                  <a:schemeClr val="bg1"/>
                </a:solidFill>
              </a:rPr>
              <a:t>第</a:t>
            </a:r>
            <a:r>
              <a:rPr lang="en-US" altLang="zh-CN" sz="1500" dirty="0" smtClean="0">
                <a:solidFill>
                  <a:schemeClr val="bg1"/>
                </a:solidFill>
              </a:rPr>
              <a:t>4</a:t>
            </a:r>
            <a:r>
              <a:rPr lang="zh-CN" altLang="en-US" sz="1500" dirty="0" smtClean="0">
                <a:solidFill>
                  <a:schemeClr val="bg1"/>
                </a:solidFill>
              </a:rPr>
              <a:t>个链接</a:t>
            </a:r>
            <a:r>
              <a:rPr lang="en-US" altLang="zh-CN" sz="1500" dirty="0" smtClean="0">
                <a:solidFill>
                  <a:schemeClr val="bg1"/>
                </a:solidFill>
              </a:rPr>
              <a:t>&lt;/a&gt;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&lt;a href="#"&gt;</a:t>
            </a:r>
            <a:r>
              <a:rPr lang="zh-CN" altLang="en-US" sz="1500" dirty="0" smtClean="0">
                <a:solidFill>
                  <a:schemeClr val="bg1"/>
                </a:solidFill>
              </a:rPr>
              <a:t>第</a:t>
            </a:r>
            <a:r>
              <a:rPr lang="en-US" altLang="zh-CN" sz="1500" dirty="0" smtClean="0">
                <a:solidFill>
                  <a:schemeClr val="bg1"/>
                </a:solidFill>
              </a:rPr>
              <a:t>5</a:t>
            </a:r>
            <a:r>
              <a:rPr lang="zh-CN" altLang="en-US" sz="1500" dirty="0" smtClean="0">
                <a:solidFill>
                  <a:schemeClr val="bg1"/>
                </a:solidFill>
              </a:rPr>
              <a:t>个链接</a:t>
            </a:r>
            <a:r>
              <a:rPr lang="en-US" altLang="zh-CN" sz="1500" dirty="0" smtClean="0">
                <a:solidFill>
                  <a:schemeClr val="bg1"/>
                </a:solidFill>
              </a:rPr>
              <a:t>&lt;/a&gt;</a:t>
            </a:r>
            <a:endParaRPr lang="zh-CN" altLang="en-US" sz="1500" dirty="0" smtClean="0">
              <a:solidFill>
                <a:schemeClr val="bg1"/>
              </a:solidFill>
            </a:endParaRPr>
          </a:p>
        </p:txBody>
      </p:sp>
      <p:pic>
        <p:nvPicPr>
          <p:cNvPr id="1986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7029" y="1046560"/>
            <a:ext cx="3600450" cy="175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248033" y="2314918"/>
            <a:ext cx="835171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CSS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958460" y="2427544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显示效果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visibility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 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76338"/>
            <a:ext cx="7886700" cy="3521869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visibility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属性规定元素是否可见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可取值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 visible </a:t>
            </a:r>
            <a:r>
              <a:rPr lang="zh-CN" altLang="en-US" sz="1500" dirty="0" smtClean="0">
                <a:solidFill>
                  <a:schemeClr val="bg1"/>
                </a:solidFill>
              </a:rPr>
              <a:t>默认值，元素可见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hidden </a:t>
            </a:r>
            <a:r>
              <a:rPr lang="zh-CN" altLang="en-US" sz="1500" dirty="0" smtClean="0">
                <a:solidFill>
                  <a:schemeClr val="bg1"/>
                </a:solidFill>
              </a:rPr>
              <a:t>元素不可见，但是依然占据空间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collapse </a:t>
            </a:r>
            <a:r>
              <a:rPr lang="zh-CN" altLang="en-US" sz="1500" dirty="0" smtClean="0">
                <a:solidFill>
                  <a:schemeClr val="bg1"/>
                </a:solidFill>
              </a:rPr>
              <a:t>用在表格元素时，可删除一行或一列，且不影响表格布局</a:t>
            </a:r>
          </a:p>
          <a:p>
            <a:pPr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rgbClr val="FF0000"/>
                </a:solidFill>
              </a:rPr>
              <a:t>   即使不可见的元素也会占据页面上的空间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rgbClr val="FF0000"/>
                </a:solidFill>
              </a:rPr>
              <a:t>   可以使用</a:t>
            </a:r>
            <a:r>
              <a:rPr lang="en-US" altLang="zh-CN" sz="1500" dirty="0" smtClean="0">
                <a:solidFill>
                  <a:srgbClr val="FF0000"/>
                </a:solidFill>
              </a:rPr>
              <a:t>”display”</a:t>
            </a:r>
            <a:r>
              <a:rPr lang="zh-CN" altLang="en-US" sz="1500" dirty="0" smtClean="0">
                <a:solidFill>
                  <a:srgbClr val="FF0000"/>
                </a:solidFill>
              </a:rPr>
              <a:t>属性来创建不占据页面空间的不可见元素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visibility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 （续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76338"/>
            <a:ext cx="7886700" cy="3521869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sz="1500" dirty="0" smtClean="0">
                <a:solidFill>
                  <a:srgbClr val="FF0000"/>
                </a:solidFill>
              </a:rPr>
              <a:t>css </a:t>
            </a:r>
            <a:r>
              <a:rPr lang="zh-CN" altLang="en-US" sz="1500" dirty="0" smtClean="0">
                <a:solidFill>
                  <a:srgbClr val="FF0000"/>
                </a:solidFill>
              </a:rPr>
              <a:t>样式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1500" dirty="0" smtClean="0">
                <a:solidFill>
                  <a:schemeClr val="bg1"/>
                </a:solidFill>
              </a:rPr>
              <a:t>div{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width:100px;height:50px;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border:1px solid #dd99ff;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</a:pPr>
            <a:endParaRPr lang="en-US" altLang="zh-CN" sz="15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500" dirty="0" smtClean="0">
                <a:solidFill>
                  <a:srgbClr val="FF0000"/>
                </a:solidFill>
              </a:rPr>
              <a:t>Html </a:t>
            </a:r>
            <a:r>
              <a:rPr lang="zh-CN" altLang="en-US" sz="1500" dirty="0" smtClean="0">
                <a:solidFill>
                  <a:srgbClr val="FF0000"/>
                </a:solidFill>
              </a:rPr>
              <a:t>文档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bg1"/>
                </a:solidFill>
              </a:rPr>
              <a:t>&lt;div&gt;div 1&lt;/div&gt;</a:t>
            </a:r>
            <a:br>
              <a:rPr lang="en-US" altLang="zh-CN" sz="1800" dirty="0" smtClean="0">
                <a:solidFill>
                  <a:schemeClr val="bg1"/>
                </a:solidFill>
              </a:rPr>
            </a:br>
            <a:r>
              <a:rPr lang="en-US" altLang="zh-CN" sz="1800" dirty="0" smtClean="0">
                <a:solidFill>
                  <a:schemeClr val="bg1"/>
                </a:solidFill>
              </a:rPr>
              <a:t>&lt;div style="visibility: hidden"&gt;div 2&lt;/div&gt;</a:t>
            </a:r>
            <a:br>
              <a:rPr lang="en-US" altLang="zh-CN" sz="1800" dirty="0" smtClean="0">
                <a:solidFill>
                  <a:schemeClr val="bg1"/>
                </a:solidFill>
              </a:rPr>
            </a:br>
            <a:r>
              <a:rPr lang="en-US" altLang="zh-CN" sz="1800" dirty="0" smtClean="0">
                <a:solidFill>
                  <a:schemeClr val="bg1"/>
                </a:solidFill>
              </a:rPr>
              <a:t>&lt;div&gt;div 3&lt;/div&gt;</a:t>
            </a:r>
            <a:endParaRPr lang="zh-CN" altLang="en-US" sz="1800" dirty="0" smtClean="0">
              <a:solidFill>
                <a:schemeClr val="bg1"/>
              </a:solidFill>
            </a:endParaRPr>
          </a:p>
        </p:txBody>
      </p:sp>
      <p:pic>
        <p:nvPicPr>
          <p:cNvPr id="1996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8610" y="517922"/>
            <a:ext cx="1621631" cy="2330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1451</Words>
  <Application>Microsoft Office PowerPoint</Application>
  <PresentationFormat>全屏显示(16:9)</PresentationFormat>
  <Paragraphs>180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幻灯片 1</vt:lpstr>
      <vt:lpstr>幻灯片 2</vt:lpstr>
      <vt:lpstr>幻灯片 3</vt:lpstr>
      <vt:lpstr>显示方式</vt:lpstr>
      <vt:lpstr>显示方式</vt:lpstr>
      <vt:lpstr>display 属性（续1）</vt:lpstr>
      <vt:lpstr>幻灯片 7</vt:lpstr>
      <vt:lpstr>visibility 属性 </vt:lpstr>
      <vt:lpstr>visibility 属性 （续1）</vt:lpstr>
      <vt:lpstr>opacity 属性</vt:lpstr>
      <vt:lpstr>opacity 属性 （续1）</vt:lpstr>
      <vt:lpstr>幻灯片 12</vt:lpstr>
      <vt:lpstr>光标</vt:lpstr>
      <vt:lpstr> cursor 属性</vt:lpstr>
      <vt:lpstr>幻灯片 15</vt:lpstr>
      <vt:lpstr>列表项标志 list-style-type</vt:lpstr>
      <vt:lpstr>列表项标志 list-style-type（续1）</vt:lpstr>
      <vt:lpstr>列表项图像 list-style-image</vt:lpstr>
      <vt:lpstr>列表项图像 list-style-image（续1）</vt:lpstr>
      <vt:lpstr>幻灯片 20</vt:lpstr>
      <vt:lpstr>定位属性</vt:lpstr>
      <vt:lpstr>定位属性（续1）</vt:lpstr>
      <vt:lpstr>幻灯片 23</vt:lpstr>
      <vt:lpstr>相对定位</vt:lpstr>
      <vt:lpstr>绝对定位</vt:lpstr>
      <vt:lpstr>绝对定位（续1）</vt:lpstr>
      <vt:lpstr>堆叠顺序</vt:lpstr>
      <vt:lpstr>堆叠顺序（续1）</vt:lpstr>
      <vt:lpstr>幻灯片 29</vt:lpstr>
      <vt:lpstr>完成如下图所示的页面</vt:lpstr>
      <vt:lpstr>完成如下图所示的页面（提示）</vt:lpstr>
      <vt:lpstr>幻灯片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</cp:lastModifiedBy>
  <cp:revision>956</cp:revision>
  <dcterms:created xsi:type="dcterms:W3CDTF">2015-08-19T06:36:00Z</dcterms:created>
  <dcterms:modified xsi:type="dcterms:W3CDTF">2017-02-22T05:43:48Z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