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9" r:id="rId3"/>
    <p:sldId id="564" r:id="rId4"/>
    <p:sldId id="565" r:id="rId5"/>
    <p:sldId id="586" r:id="rId6"/>
    <p:sldId id="567" r:id="rId7"/>
    <p:sldId id="568" r:id="rId8"/>
    <p:sldId id="569" r:id="rId9"/>
    <p:sldId id="570" r:id="rId10"/>
    <p:sldId id="571" r:id="rId11"/>
    <p:sldId id="572" r:id="rId12"/>
    <p:sldId id="587" r:id="rId13"/>
    <p:sldId id="574" r:id="rId14"/>
    <p:sldId id="575" r:id="rId15"/>
    <p:sldId id="588" r:id="rId16"/>
    <p:sldId id="577" r:id="rId17"/>
    <p:sldId id="578" r:id="rId18"/>
    <p:sldId id="579" r:id="rId19"/>
    <p:sldId id="580" r:id="rId20"/>
    <p:sldId id="581" r:id="rId21"/>
    <p:sldId id="582" r:id="rId22"/>
    <p:sldId id="589" r:id="rId23"/>
    <p:sldId id="584" r:id="rId24"/>
    <p:sldId id="585" r:id="rId25"/>
    <p:sldId id="275" r:id="rId26"/>
  </p:sldIdLst>
  <p:sldSz cx="9144000" cy="5143500" type="screen16x9"/>
  <p:notesSz cx="6858000" cy="9144000"/>
  <p:defaultTextStyle>
    <a:defPPr>
      <a:defRPr lang="zh-CN"/>
    </a:defPPr>
    <a:lvl1pPr marL="0" lvl="0" indent="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1pPr>
    <a:lvl2pPr marL="342900" lvl="1" indent="1143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2pPr>
    <a:lvl3pPr marL="685800" lvl="2" indent="2286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3pPr>
    <a:lvl4pPr marL="1028700" lvl="3" indent="3429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4pPr>
    <a:lvl5pPr marL="1371600" lvl="4" indent="4572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5pPr>
    <a:lvl6pPr marL="2286000" lvl="5" indent="4572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6pPr>
    <a:lvl7pPr marL="2743200" lvl="6" indent="4572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7pPr>
    <a:lvl8pPr marL="3200400" lvl="7" indent="4572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8pPr>
    <a:lvl9pPr marL="3657600" lvl="8" indent="4572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="" xmlns:p14="http://schemas.microsoft.com/office/powerpoint/2010/main" val="1"/>
      </p:ext>
    </p:extLst>
  </p:showPr>
  <p:clrMru>
    <a:srgbClr val="137EEC"/>
    <a:srgbClr val="202C36"/>
    <a:srgbClr val="2E3E4D"/>
    <a:srgbClr val="1C272F"/>
    <a:srgbClr val="37B9FC"/>
    <a:srgbClr val="D4D7DB"/>
    <a:srgbClr val="0C5196"/>
    <a:srgbClr val="2EB4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3" autoAdjust="0"/>
    <p:restoredTop sz="94660" autoAdjust="0"/>
  </p:normalViewPr>
  <p:slideViewPr>
    <p:cSldViewPr snapToGrid="0" showGuides="1">
      <p:cViewPr varScale="1">
        <p:scale>
          <a:sx n="152" d="100"/>
          <a:sy n="152" d="100"/>
        </p:scale>
        <p:origin x="-444" y="-90"/>
      </p:cViewPr>
      <p:guideLst>
        <p:guide orient="horz" pos="1649"/>
        <p:guide pos="2880"/>
      </p:guideLst>
    </p:cSldViewPr>
  </p:slideViewPr>
  <p:outlineViewPr>
    <p:cViewPr>
      <p:scale>
        <a:sx n="33" d="100"/>
        <a:sy n="33" d="100"/>
      </p:scale>
      <p:origin x="0" y="1209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2017/2/22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2017/2/22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QQ图片2017011610160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65100" y="146050"/>
            <a:ext cx="1155700" cy="50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QQ图片2017011610160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66075" y="4537075"/>
            <a:ext cx="1155700" cy="50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6"/>
          <p:cNvPicPr>
            <a:picLocks noChangeAspect="1"/>
          </p:cNvPicPr>
          <p:nvPr userDrawn="1"/>
        </p:nvPicPr>
        <p:blipFill>
          <a:blip r:embed="rId3" cstate="print"/>
          <a:srcRect l="2" r="-169" b="14841"/>
          <a:stretch>
            <a:fillRect/>
          </a:stretch>
        </p:blipFill>
        <p:spPr>
          <a:xfrm>
            <a:off x="0" y="0"/>
            <a:ext cx="9159875" cy="51927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lIns="68580" tIns="34290" rIns="68580" bIns="34290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/>
            </a:lvl1pPr>
          </a:lstStyle>
          <a:p>
            <a:pPr>
              <a:defRPr/>
            </a:pPr>
            <a:fld id="{52ADB114-936D-4C4D-B6BA-14091C0AE339}" type="datetime1">
              <a:rPr lang="zh-CN" altLang="en-US"/>
              <a:pPr>
                <a:defRPr/>
              </a:pPr>
              <a:t>2017/2/22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/>
            </a:lvl1pPr>
          </a:lstStyle>
          <a:p>
            <a:pPr>
              <a:defRPr/>
            </a:pPr>
            <a:fld id="{A7610E38-BBEA-4C08-B3A9-3FA5DF6A57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mtClean="0"/>
            </a:lvl1pPr>
          </a:lstStyle>
          <a:p>
            <a:pPr>
              <a:defRPr/>
            </a:pPr>
            <a:fld id="{640E5317-26CF-46B5-80FA-17F0947081A0}" type="datetime1">
              <a:rPr lang="zh-CN" altLang="en-US"/>
              <a:pPr>
                <a:defRPr/>
              </a:pPr>
              <a:t>2017/2/22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mtClean="0"/>
            </a:lvl1pPr>
          </a:lstStyle>
          <a:p>
            <a:pPr>
              <a:defRPr/>
            </a:pPr>
            <a:fld id="{D63C207F-E66D-4362-A40B-C353CA493A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9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泪滴形 40"/>
          <p:cNvSpPr/>
          <p:nvPr/>
        </p:nvSpPr>
        <p:spPr>
          <a:xfrm>
            <a:off x="3987800" y="0"/>
            <a:ext cx="5156200" cy="5156200"/>
          </a:xfrm>
          <a:prstGeom prst="teardrop">
            <a:avLst/>
          </a:prstGeom>
          <a:solidFill>
            <a:srgbClr val="202C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4" name="文本框 7"/>
          <p:cNvSpPr txBox="1"/>
          <p:nvPr/>
        </p:nvSpPr>
        <p:spPr>
          <a:xfrm>
            <a:off x="6596380" y="1975803"/>
            <a:ext cx="1101090" cy="6400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defTabSz="514350" eaLnBrk="1" hangingPunct="1"/>
            <a:r>
              <a:rPr lang="zh-CN" altLang="zh-CN" sz="3600" b="1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课程</a:t>
            </a:r>
          </a:p>
        </p:txBody>
      </p:sp>
      <p:sp>
        <p:nvSpPr>
          <p:cNvPr id="5125" name="文本框 9"/>
          <p:cNvSpPr txBox="1"/>
          <p:nvPr/>
        </p:nvSpPr>
        <p:spPr>
          <a:xfrm>
            <a:off x="6235383" y="2615883"/>
            <a:ext cx="1733167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000" b="1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主讲人</a:t>
            </a:r>
            <a:r>
              <a:rPr lang="zh-CN" altLang="en-US" sz="2000" b="1" dirty="0" smtClean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：聂荧</a:t>
            </a:r>
            <a:endParaRPr lang="zh-CN" altLang="en-US" sz="2000" b="1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6115685" y="2606675"/>
            <a:ext cx="2355215" cy="95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990336" y="1918627"/>
            <a:ext cx="3224204" cy="1106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</a:t>
            </a:r>
            <a:r>
              <a:rPr lang="en-US" altLang="zh-CN" sz="66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HTML</a:t>
            </a:r>
            <a:endParaRPr lang="en-US" altLang="zh-CN" sz="66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定义列表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&lt;dl&gt;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69219"/>
            <a:ext cx="7886700" cy="311467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定义列表往往用于要给出一类事物的定义的情形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- &lt;dl&gt; </a:t>
            </a:r>
            <a:r>
              <a:rPr lang="zh-CN" altLang="en-US" sz="1500" dirty="0" smtClean="0">
                <a:solidFill>
                  <a:schemeClr val="bg1"/>
                </a:solidFill>
              </a:rPr>
              <a:t>标记定义一个定义列表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- &lt;dt&gt; </a:t>
            </a:r>
            <a:r>
              <a:rPr lang="zh-CN" altLang="en-US" sz="1500" dirty="0" smtClean="0">
                <a:solidFill>
                  <a:schemeClr val="bg1"/>
                </a:solidFill>
              </a:rPr>
              <a:t>标记定义了列表中的一个术语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- &lt;dd&gt; </a:t>
            </a:r>
            <a:r>
              <a:rPr lang="zh-CN" altLang="en-US" sz="1500" dirty="0" smtClean="0">
                <a:solidFill>
                  <a:schemeClr val="bg1"/>
                </a:solidFill>
              </a:rPr>
              <a:t>标记对定义列表中的术语提供定义</a:t>
            </a:r>
          </a:p>
          <a:p>
            <a:pPr>
              <a:buFont typeface="Arial" pitchFamily="34" charset="0"/>
              <a:buNone/>
            </a:pPr>
            <a:endParaRPr lang="en-US" altLang="zh-CN" sz="15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定义列表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&lt;dl&gt;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（续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69219"/>
            <a:ext cx="7886700" cy="3114675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&lt;dl&gt;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&lt;dt&gt;</a:t>
            </a:r>
            <a:r>
              <a:rPr lang="zh-CN" altLang="en-US" sz="1500" dirty="0" smtClean="0">
                <a:solidFill>
                  <a:schemeClr val="bg1"/>
                </a:solidFill>
              </a:rPr>
              <a:t>计算机</a:t>
            </a:r>
            <a:r>
              <a:rPr lang="en-US" altLang="zh-CN" sz="1500" dirty="0" smtClean="0">
                <a:solidFill>
                  <a:schemeClr val="bg1"/>
                </a:solidFill>
              </a:rPr>
              <a:t>&lt;/dt&gt;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&lt;dd&gt;</a:t>
            </a:r>
            <a:r>
              <a:rPr lang="zh-CN" altLang="en-US" sz="1500" dirty="0" smtClean="0">
                <a:solidFill>
                  <a:schemeClr val="bg1"/>
                </a:solidFill>
              </a:rPr>
              <a:t>用来计算的仪器</a:t>
            </a:r>
            <a:r>
              <a:rPr lang="en-US" altLang="zh-CN" sz="1500" dirty="0" smtClean="0">
                <a:solidFill>
                  <a:schemeClr val="bg1"/>
                </a:solidFill>
              </a:rPr>
              <a:t>...&lt;/dd&gt;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&lt;dt&gt;</a:t>
            </a:r>
            <a:r>
              <a:rPr lang="zh-CN" altLang="en-US" sz="1500" dirty="0" smtClean="0">
                <a:solidFill>
                  <a:schemeClr val="bg1"/>
                </a:solidFill>
              </a:rPr>
              <a:t>显示器</a:t>
            </a:r>
            <a:r>
              <a:rPr lang="en-US" altLang="zh-CN" sz="1500" dirty="0" smtClean="0">
                <a:solidFill>
                  <a:schemeClr val="bg1"/>
                </a:solidFill>
              </a:rPr>
              <a:t>&lt;/dt&gt;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&lt;dd&gt;</a:t>
            </a:r>
            <a:r>
              <a:rPr lang="zh-CN" altLang="en-US" sz="1500" dirty="0" smtClean="0">
                <a:solidFill>
                  <a:schemeClr val="bg1"/>
                </a:solidFill>
              </a:rPr>
              <a:t>以视觉方式显示信息的设备</a:t>
            </a:r>
            <a:r>
              <a:rPr lang="en-US" altLang="zh-CN" sz="1500" dirty="0" smtClean="0">
                <a:solidFill>
                  <a:schemeClr val="bg1"/>
                </a:solidFill>
              </a:rPr>
              <a:t>...&lt;/dd&gt;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&lt;/dl&gt;</a:t>
            </a:r>
          </a:p>
        </p:txBody>
      </p:sp>
      <p:pic>
        <p:nvPicPr>
          <p:cNvPr id="1085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37385" y="2712244"/>
            <a:ext cx="3864769" cy="180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233488"/>
            <a:ext cx="9144000" cy="2581275"/>
          </a:xfrm>
          <a:prstGeom prst="rect">
            <a:avLst/>
          </a:prstGeom>
          <a:solidFill>
            <a:srgbClr val="202C3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同心圆 1"/>
          <p:cNvSpPr/>
          <p:nvPr/>
        </p:nvSpPr>
        <p:spPr>
          <a:xfrm>
            <a:off x="1020763" y="1962150"/>
            <a:ext cx="1309688" cy="1309688"/>
          </a:xfrm>
          <a:prstGeom prst="donut">
            <a:avLst>
              <a:gd name="adj" fmla="val 17619"/>
            </a:avLst>
          </a:prstGeom>
          <a:solidFill>
            <a:srgbClr val="137E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2" name="文本框 8"/>
          <p:cNvSpPr txBox="1"/>
          <p:nvPr/>
        </p:nvSpPr>
        <p:spPr>
          <a:xfrm>
            <a:off x="1181194" y="2314917"/>
            <a:ext cx="1500222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sz="3200" b="1" dirty="0" smtClean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HTML</a:t>
            </a:r>
            <a:endParaRPr lang="en-US" altLang="zh-CN" sz="3200" b="1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7173" name="文本框 8"/>
          <p:cNvSpPr txBox="1"/>
          <p:nvPr/>
        </p:nvSpPr>
        <p:spPr>
          <a:xfrm>
            <a:off x="3958976" y="2439901"/>
            <a:ext cx="2664245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结构标记概述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结构标记的作用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69219"/>
            <a:ext cx="7886700" cy="311467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经常使用</a:t>
            </a:r>
            <a:r>
              <a:rPr lang="en-US" altLang="zh-CN" dirty="0" smtClean="0">
                <a:solidFill>
                  <a:schemeClr val="bg1"/>
                </a:solidFill>
              </a:rPr>
              <a:t>&lt;div&gt;</a:t>
            </a:r>
            <a:r>
              <a:rPr lang="zh-CN" altLang="en-US" dirty="0" smtClean="0">
                <a:solidFill>
                  <a:schemeClr val="bg1"/>
                </a:solidFill>
              </a:rPr>
              <a:t>元素设计页面的大致布局，如页头，导航栏，主要内容部分和页脚等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- </a:t>
            </a:r>
            <a:r>
              <a:rPr lang="zh-CN" altLang="en-US" sz="1500" dirty="0" smtClean="0">
                <a:solidFill>
                  <a:schemeClr val="bg1"/>
                </a:solidFill>
              </a:rPr>
              <a:t>布局复杂时，会出现大量的</a:t>
            </a:r>
            <a:r>
              <a:rPr lang="en-US" altLang="zh-CN" sz="1500" dirty="0" smtClean="0">
                <a:solidFill>
                  <a:schemeClr val="bg1"/>
                </a:solidFill>
              </a:rPr>
              <a:t>&lt;div&gt;</a:t>
            </a:r>
            <a:r>
              <a:rPr lang="zh-CN" altLang="en-US" sz="1500" dirty="0" smtClean="0">
                <a:solidFill>
                  <a:schemeClr val="bg1"/>
                </a:solidFill>
              </a:rPr>
              <a:t>元素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- </a:t>
            </a:r>
            <a:r>
              <a:rPr lang="zh-CN" altLang="en-US" sz="1500" dirty="0" smtClean="0">
                <a:solidFill>
                  <a:schemeClr val="bg1"/>
                </a:solidFill>
              </a:rPr>
              <a:t>元素相互形成嵌套，页面会难以处理和维护</a:t>
            </a:r>
          </a:p>
          <a:p>
            <a:pPr>
              <a:buFont typeface="Arial" pitchFamily="34" charset="0"/>
              <a:buNone/>
            </a:pPr>
            <a:endParaRPr lang="zh-CN" altLang="en-US" sz="1500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HTML5</a:t>
            </a:r>
            <a:r>
              <a:rPr lang="zh-CN" altLang="en-US" dirty="0" smtClean="0">
                <a:solidFill>
                  <a:schemeClr val="bg1"/>
                </a:solidFill>
              </a:rPr>
              <a:t>提供了结构标识，专门用于标识常见的结构</a:t>
            </a:r>
            <a:endParaRPr lang="zh-CN" altLang="en-US" sz="15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- </a:t>
            </a:r>
            <a:r>
              <a:rPr lang="zh-CN" altLang="en-US" sz="1500" dirty="0" smtClean="0">
                <a:solidFill>
                  <a:schemeClr val="bg1"/>
                </a:solidFill>
              </a:rPr>
              <a:t>如页头，页脚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-</a:t>
            </a:r>
            <a:r>
              <a:rPr lang="zh-CN" altLang="en-US" sz="1500" dirty="0" smtClean="0">
                <a:solidFill>
                  <a:schemeClr val="bg1"/>
                </a:solidFill>
              </a:rPr>
              <a:t>可以很方便的实现页面各个部分的划分 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-</a:t>
            </a:r>
            <a:r>
              <a:rPr lang="zh-CN" altLang="en-US" sz="1500" dirty="0" smtClean="0">
                <a:solidFill>
                  <a:schemeClr val="bg1"/>
                </a:solidFill>
              </a:rPr>
              <a:t>使得文档结构更清晰明确，代码更容易阅读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结构标记的作用（续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69219"/>
            <a:ext cx="7886700" cy="3114675"/>
          </a:xfrm>
        </p:spPr>
        <p:txBody>
          <a:bodyPr/>
          <a:lstStyle/>
          <a:p>
            <a:r>
              <a:rPr lang="en-US" altLang="zh-CN" sz="1500" dirty="0" smtClean="0">
                <a:solidFill>
                  <a:schemeClr val="bg1"/>
                </a:solidFill>
              </a:rPr>
              <a:t>&lt;div id=“header”&gt;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</a:t>
            </a:r>
            <a:r>
              <a:rPr lang="zh-CN" altLang="en-US" sz="1500" dirty="0" smtClean="0">
                <a:solidFill>
                  <a:schemeClr val="bg1"/>
                </a:solidFill>
              </a:rPr>
              <a:t>页头部分内容</a:t>
            </a:r>
            <a:br>
              <a:rPr lang="zh-CN" altLang="en-US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&lt;/div&gt;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&lt;div id=“main”&gt;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</a:t>
            </a:r>
            <a:r>
              <a:rPr lang="zh-CN" altLang="en-US" sz="1500" dirty="0" smtClean="0">
                <a:solidFill>
                  <a:schemeClr val="bg1"/>
                </a:solidFill>
              </a:rPr>
              <a:t>页面主体部分内容</a:t>
            </a:r>
            <a:br>
              <a:rPr lang="zh-CN" altLang="en-US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&lt;/div&gt;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&lt;div id=“footer”&gt;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 </a:t>
            </a:r>
            <a:r>
              <a:rPr lang="zh-CN" altLang="en-US" sz="1500" dirty="0" smtClean="0">
                <a:solidFill>
                  <a:schemeClr val="bg1"/>
                </a:solidFill>
              </a:rPr>
              <a:t>页脚部分</a:t>
            </a:r>
            <a:br>
              <a:rPr lang="zh-CN" altLang="en-US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&lt;/div&gt;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endParaRPr lang="en-US" altLang="zh-CN" sz="1500" dirty="0" smtClean="0">
              <a:solidFill>
                <a:schemeClr val="bg1"/>
              </a:solidFill>
            </a:endParaRPr>
          </a:p>
        </p:txBody>
      </p:sp>
      <p:pic>
        <p:nvPicPr>
          <p:cNvPr id="1116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35166" y="1947863"/>
            <a:ext cx="2235994" cy="2172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233488"/>
            <a:ext cx="9144000" cy="2581275"/>
          </a:xfrm>
          <a:prstGeom prst="rect">
            <a:avLst/>
          </a:prstGeom>
          <a:solidFill>
            <a:srgbClr val="202C3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同心圆 1"/>
          <p:cNvSpPr/>
          <p:nvPr/>
        </p:nvSpPr>
        <p:spPr>
          <a:xfrm>
            <a:off x="1020763" y="1962150"/>
            <a:ext cx="1309688" cy="1309688"/>
          </a:xfrm>
          <a:prstGeom prst="donut">
            <a:avLst>
              <a:gd name="adj" fmla="val 17619"/>
            </a:avLst>
          </a:prstGeom>
          <a:solidFill>
            <a:srgbClr val="137E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2" name="文本框 8"/>
          <p:cNvSpPr txBox="1"/>
          <p:nvPr/>
        </p:nvSpPr>
        <p:spPr>
          <a:xfrm>
            <a:off x="1181194" y="2314917"/>
            <a:ext cx="1500222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sz="3200" b="1" dirty="0" smtClean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HTML</a:t>
            </a:r>
            <a:endParaRPr lang="en-US" altLang="zh-CN" sz="3200" b="1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7173" name="文本框 8"/>
          <p:cNvSpPr txBox="1"/>
          <p:nvPr/>
        </p:nvSpPr>
        <p:spPr>
          <a:xfrm>
            <a:off x="3958976" y="2439901"/>
            <a:ext cx="2664245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结构标记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&lt;header&gt;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元素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69219"/>
            <a:ext cx="7886700" cy="31146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 dirty="0" smtClean="0">
                <a:solidFill>
                  <a:schemeClr val="bg1"/>
                </a:solidFill>
              </a:rPr>
              <a:t>&lt;header&gt;</a:t>
            </a:r>
            <a:r>
              <a:rPr lang="zh-CN" altLang="en-US" sz="2400" dirty="0" smtClean="0">
                <a:solidFill>
                  <a:schemeClr val="bg1"/>
                </a:solidFill>
              </a:rPr>
              <a:t>标签，用于定义文档的页眉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1800" dirty="0" smtClean="0">
                <a:solidFill>
                  <a:schemeClr val="bg1"/>
                </a:solidFill>
              </a:rPr>
              <a:t> - </a:t>
            </a:r>
            <a:r>
              <a:rPr lang="zh-CN" altLang="en-US" sz="1800" dirty="0" smtClean="0">
                <a:solidFill>
                  <a:schemeClr val="bg1"/>
                </a:solidFill>
              </a:rPr>
              <a:t>通常一些介绍信息，导航信息，站点标题或</a:t>
            </a:r>
            <a:r>
              <a:rPr lang="en-US" altLang="zh-CN" sz="1800" dirty="0" smtClean="0">
                <a:solidFill>
                  <a:schemeClr val="bg1"/>
                </a:solidFill>
              </a:rPr>
              <a:t>logo,</a:t>
            </a:r>
            <a:r>
              <a:rPr lang="zh-CN" altLang="en-US" sz="1800" dirty="0" smtClean="0">
                <a:solidFill>
                  <a:schemeClr val="bg1"/>
                </a:solidFill>
              </a:rPr>
              <a:t>图片等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1800" dirty="0" smtClean="0">
                <a:solidFill>
                  <a:schemeClr val="bg1"/>
                </a:solidFill>
              </a:rPr>
              <a:t> - </a:t>
            </a:r>
            <a:r>
              <a:rPr lang="zh-CN" altLang="en-US" sz="1800" dirty="0" smtClean="0">
                <a:solidFill>
                  <a:schemeClr val="bg1"/>
                </a:solidFill>
              </a:rPr>
              <a:t>可以在页面上出现多次，可以作为任何部分的头部定义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endParaRPr lang="zh-CN" altLang="en-US" sz="1500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&lt;body&gt;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 &lt;header&gt;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      &lt;img src=“image/logo.jpg”/&gt;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        &lt;h1&gt;Welcome to youma&lt;/h1&gt;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&lt;/header&gt;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&lt;/body&gt;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&lt;nav&gt;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元素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250156"/>
            <a:ext cx="7886700" cy="3114675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&lt;nav&gt;</a:t>
            </a:r>
            <a:r>
              <a:rPr lang="zh-CN" altLang="en-US" dirty="0" smtClean="0">
                <a:solidFill>
                  <a:schemeClr val="bg1"/>
                </a:solidFill>
              </a:rPr>
              <a:t>元素来定义页面的导航链接部分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- </a:t>
            </a:r>
            <a:r>
              <a:rPr lang="zh-CN" altLang="en-US" sz="1500" dirty="0" smtClean="0">
                <a:solidFill>
                  <a:schemeClr val="bg1"/>
                </a:solidFill>
              </a:rPr>
              <a:t>用于包含表示链接的其他元素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&lt;body&gt;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 &lt;header&gt; Flowers&lt;/header&gt;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&lt;nav&gt;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     &lt;ul&gt;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         &lt;li&gt;Rose&lt;/li&gt; &lt;li&gt;lily &lt;/li&gt; &lt;li&gt;jasmine&lt;/li&gt;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     &lt;/ul&gt;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&lt;/nav&gt;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&lt;/body&gt;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&lt;section&gt;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元素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6744" y="1250156"/>
            <a:ext cx="7886700" cy="3114675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&lt; 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section</a:t>
            </a:r>
            <a:r>
              <a:rPr lang="en-US" altLang="zh-CN" dirty="0" smtClean="0">
                <a:solidFill>
                  <a:schemeClr val="bg1"/>
                </a:solidFill>
              </a:rPr>
              <a:t> &gt;</a:t>
            </a:r>
            <a:r>
              <a:rPr lang="zh-CN" altLang="en-US" dirty="0" smtClean="0">
                <a:solidFill>
                  <a:schemeClr val="bg1"/>
                </a:solidFill>
              </a:rPr>
              <a:t>标签用于定义文档中的节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表示文档中的一个具体的组成部分</a:t>
            </a:r>
          </a:p>
          <a:p>
            <a:endParaRPr lang="zh-CN" altLang="en-US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- </a:t>
            </a:r>
            <a:r>
              <a:rPr lang="zh-CN" altLang="en-US" sz="1500" dirty="0" smtClean="0">
                <a:solidFill>
                  <a:schemeClr val="bg1"/>
                </a:solidFill>
              </a:rPr>
              <a:t>常用于为页面上的内容分块，比如定义章节，页眉，页脚或文档中的其他部分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- </a:t>
            </a:r>
            <a:r>
              <a:rPr lang="zh-CN" altLang="en-US" sz="1500" dirty="0" smtClean="0">
                <a:solidFill>
                  <a:schemeClr val="bg1"/>
                </a:solidFill>
              </a:rPr>
              <a:t>可以使用</a:t>
            </a:r>
            <a:r>
              <a:rPr lang="en-US" altLang="zh-CN" sz="1500" dirty="0" smtClean="0">
                <a:solidFill>
                  <a:schemeClr val="bg1"/>
                </a:solidFill>
              </a:rPr>
              <a:t>&lt;header&gt;</a:t>
            </a:r>
            <a:r>
              <a:rPr lang="zh-CN" altLang="en-US" sz="1500" dirty="0" smtClean="0">
                <a:solidFill>
                  <a:schemeClr val="bg1"/>
                </a:solidFill>
              </a:rPr>
              <a:t>元素为内容添加标题</a:t>
            </a:r>
          </a:p>
          <a:p>
            <a:pPr>
              <a:buFont typeface="Arial" pitchFamily="34" charset="0"/>
              <a:buNone/>
            </a:pPr>
            <a:endParaRPr lang="zh-CN" altLang="en-US" sz="15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None/>
            </a:pPr>
            <a:endParaRPr lang="en-US" altLang="zh-CN" sz="15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&lt;article&gt;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元素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6744" y="1250156"/>
            <a:ext cx="7886700" cy="3114675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&lt; 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article</a:t>
            </a:r>
            <a:r>
              <a:rPr lang="en-US" altLang="zh-CN" dirty="0" smtClean="0">
                <a:solidFill>
                  <a:schemeClr val="bg1"/>
                </a:solidFill>
              </a:rPr>
              <a:t> &gt;</a:t>
            </a:r>
            <a:r>
              <a:rPr lang="zh-CN" altLang="en-US" dirty="0" smtClean="0">
                <a:solidFill>
                  <a:schemeClr val="bg1"/>
                </a:solidFill>
              </a:rPr>
              <a:t>标签长用于定义独立于文档的其他部分的内容</a:t>
            </a:r>
            <a:endParaRPr lang="en-US" altLang="zh-CN" sz="15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None/>
            </a:pPr>
            <a:endParaRPr lang="en-US" altLang="zh-CN" sz="15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- </a:t>
            </a:r>
            <a:r>
              <a:rPr lang="zh-CN" altLang="en-US" sz="1500" dirty="0" smtClean="0">
                <a:solidFill>
                  <a:schemeClr val="bg1"/>
                </a:solidFill>
              </a:rPr>
              <a:t>比如：论坛的一个帖子，一篇报纸文章，某个博客条目或者用户评论等</a:t>
            </a:r>
          </a:p>
          <a:p>
            <a:pPr>
              <a:buFont typeface="Arial" pitchFamily="34" charset="0"/>
              <a:buNone/>
            </a:pPr>
            <a:endParaRPr lang="zh-CN" altLang="en-US" sz="15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None/>
            </a:pPr>
            <a:endParaRPr lang="en-US" altLang="zh-CN" sz="15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233488"/>
            <a:ext cx="9144000" cy="2581275"/>
          </a:xfrm>
          <a:prstGeom prst="rect">
            <a:avLst/>
          </a:prstGeom>
          <a:solidFill>
            <a:srgbClr val="202C3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同心圆 1"/>
          <p:cNvSpPr/>
          <p:nvPr/>
        </p:nvSpPr>
        <p:spPr>
          <a:xfrm>
            <a:off x="1020763" y="1962150"/>
            <a:ext cx="1309688" cy="1309688"/>
          </a:xfrm>
          <a:prstGeom prst="donut">
            <a:avLst>
              <a:gd name="adj" fmla="val 17619"/>
            </a:avLst>
          </a:prstGeom>
          <a:solidFill>
            <a:srgbClr val="137E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2" name="文本框 8"/>
          <p:cNvSpPr txBox="1"/>
          <p:nvPr/>
        </p:nvSpPr>
        <p:spPr>
          <a:xfrm>
            <a:off x="1193551" y="2314918"/>
            <a:ext cx="1500222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sz="3200" b="1" dirty="0" smtClean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HTML</a:t>
            </a:r>
            <a:endParaRPr lang="en-US" altLang="zh-CN" sz="3200" b="1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7173" name="文本框 8"/>
          <p:cNvSpPr txBox="1"/>
          <p:nvPr/>
        </p:nvSpPr>
        <p:spPr>
          <a:xfrm>
            <a:off x="3291711" y="2439901"/>
            <a:ext cx="3689857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前端开发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HTML3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&lt;footer&gt;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元素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6744" y="1250156"/>
            <a:ext cx="7886700" cy="3114675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&lt; 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footer</a:t>
            </a:r>
            <a:r>
              <a:rPr lang="en-US" altLang="zh-CN" dirty="0" smtClean="0">
                <a:solidFill>
                  <a:schemeClr val="bg1"/>
                </a:solidFill>
              </a:rPr>
              <a:t> &gt;</a:t>
            </a:r>
            <a:r>
              <a:rPr lang="zh-CN" altLang="en-US" dirty="0" smtClean="0">
                <a:solidFill>
                  <a:schemeClr val="bg1"/>
                </a:solidFill>
              </a:rPr>
              <a:t>元素常用于定义某区域的脚注信息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- </a:t>
            </a:r>
            <a:r>
              <a:rPr lang="zh-CN" altLang="en-US" sz="1500" dirty="0" smtClean="0">
                <a:solidFill>
                  <a:schemeClr val="bg1"/>
                </a:solidFill>
              </a:rPr>
              <a:t>常用来定义文档的页脚，以包含友情链接，版权信息和作者信息等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- </a:t>
            </a:r>
            <a:r>
              <a:rPr lang="zh-CN" altLang="en-US" sz="1500" dirty="0" smtClean="0">
                <a:solidFill>
                  <a:schemeClr val="bg1"/>
                </a:solidFill>
              </a:rPr>
              <a:t>一个页面中也可以包含多个</a:t>
            </a:r>
            <a:r>
              <a:rPr lang="en-US" altLang="zh-CN" sz="1500" dirty="0" smtClean="0">
                <a:solidFill>
                  <a:schemeClr val="bg1"/>
                </a:solidFill>
              </a:rPr>
              <a:t>&lt;footer&gt;</a:t>
            </a:r>
            <a:r>
              <a:rPr lang="zh-CN" altLang="en-US" sz="1500" dirty="0" smtClean="0">
                <a:solidFill>
                  <a:schemeClr val="bg1"/>
                </a:solidFill>
              </a:rPr>
              <a:t>元素</a:t>
            </a:r>
          </a:p>
          <a:p>
            <a:pPr>
              <a:buFont typeface="Arial" pitchFamily="34" charset="0"/>
              <a:buNone/>
            </a:pPr>
            <a:endParaRPr lang="zh-CN" altLang="en-US" sz="15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&lt;footer&gt;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&lt;ul&gt;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    &lt;li&gt;</a:t>
            </a:r>
            <a:r>
              <a:rPr lang="zh-CN" altLang="en-US" sz="1500" dirty="0" smtClean="0">
                <a:solidFill>
                  <a:schemeClr val="bg1"/>
                </a:solidFill>
              </a:rPr>
              <a:t>关于我们</a:t>
            </a:r>
            <a:r>
              <a:rPr lang="en-US" altLang="zh-CN" sz="1500" dirty="0" smtClean="0">
                <a:solidFill>
                  <a:schemeClr val="bg1"/>
                </a:solidFill>
              </a:rPr>
              <a:t>&lt;/li&gt;&lt;li&gt;</a:t>
            </a:r>
            <a:r>
              <a:rPr lang="zh-CN" altLang="en-US" sz="1500" dirty="0" smtClean="0">
                <a:solidFill>
                  <a:schemeClr val="bg1"/>
                </a:solidFill>
              </a:rPr>
              <a:t>站点地图</a:t>
            </a:r>
            <a:r>
              <a:rPr lang="en-US" altLang="zh-CN" sz="1500" dirty="0" smtClean="0">
                <a:solidFill>
                  <a:schemeClr val="bg1"/>
                </a:solidFill>
              </a:rPr>
              <a:t>&lt;/li&gt;&lt;li&gt;</a:t>
            </a:r>
            <a:r>
              <a:rPr lang="zh-CN" altLang="en-US" sz="1500" dirty="0" smtClean="0">
                <a:solidFill>
                  <a:schemeClr val="bg1"/>
                </a:solidFill>
              </a:rPr>
              <a:t>帮助</a:t>
            </a:r>
            <a:r>
              <a:rPr lang="en-US" altLang="zh-CN" sz="1500" dirty="0" smtClean="0">
                <a:solidFill>
                  <a:schemeClr val="bg1"/>
                </a:solidFill>
              </a:rPr>
              <a:t>&lt;/li&gt;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&lt;/ul&gt;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&lt;/footer&gt;</a:t>
            </a:r>
            <a:endParaRPr lang="zh-CN" altLang="en-US" sz="15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None/>
            </a:pPr>
            <a:endParaRPr lang="zh-CN" altLang="en-US" sz="15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None/>
            </a:pPr>
            <a:endParaRPr lang="en-US" altLang="zh-CN" sz="15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&lt;aside&gt;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元素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6744" y="1250156"/>
            <a:ext cx="7886700" cy="3114675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&lt; 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aside</a:t>
            </a:r>
            <a:r>
              <a:rPr lang="en-US" altLang="zh-CN" dirty="0" smtClean="0">
                <a:solidFill>
                  <a:schemeClr val="bg1"/>
                </a:solidFill>
              </a:rPr>
              <a:t> &gt;</a:t>
            </a:r>
            <a:r>
              <a:rPr lang="zh-CN" altLang="en-US" dirty="0" smtClean="0">
                <a:solidFill>
                  <a:schemeClr val="bg1"/>
                </a:solidFill>
              </a:rPr>
              <a:t>元素常用于定于页面的一些额外组成部分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- </a:t>
            </a:r>
            <a:r>
              <a:rPr lang="zh-CN" altLang="en-US" sz="1500" dirty="0" smtClean="0">
                <a:solidFill>
                  <a:schemeClr val="bg1"/>
                </a:solidFill>
              </a:rPr>
              <a:t>如广告栏、侧边栏和相关引用信息等</a:t>
            </a:r>
          </a:p>
          <a:p>
            <a:pPr>
              <a:buFont typeface="Arial" pitchFamily="34" charset="0"/>
              <a:buNone/>
            </a:pPr>
            <a:endParaRPr lang="zh-CN" altLang="en-US" sz="15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None/>
            </a:pPr>
            <a:endParaRPr lang="en-US" altLang="zh-CN" sz="15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233488"/>
            <a:ext cx="9144000" cy="2581275"/>
          </a:xfrm>
          <a:prstGeom prst="rect">
            <a:avLst/>
          </a:prstGeom>
          <a:solidFill>
            <a:srgbClr val="202C3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同心圆 1"/>
          <p:cNvSpPr/>
          <p:nvPr/>
        </p:nvSpPr>
        <p:spPr>
          <a:xfrm>
            <a:off x="1020763" y="1962150"/>
            <a:ext cx="1309688" cy="1309688"/>
          </a:xfrm>
          <a:prstGeom prst="donut">
            <a:avLst>
              <a:gd name="adj" fmla="val 17619"/>
            </a:avLst>
          </a:prstGeom>
          <a:solidFill>
            <a:srgbClr val="137E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2" name="文本框 8"/>
          <p:cNvSpPr txBox="1"/>
          <p:nvPr/>
        </p:nvSpPr>
        <p:spPr>
          <a:xfrm>
            <a:off x="1181194" y="2314917"/>
            <a:ext cx="1500222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sz="3200" b="1" dirty="0" smtClean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HTML</a:t>
            </a:r>
            <a:endParaRPr lang="en-US" altLang="zh-CN" sz="3200" b="1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7173" name="文本框 8"/>
          <p:cNvSpPr txBox="1"/>
          <p:nvPr/>
        </p:nvSpPr>
        <p:spPr>
          <a:xfrm>
            <a:off x="3958976" y="2439901"/>
            <a:ext cx="2664245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课后练习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文本样式练习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9812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ChangeArrowheads="1"/>
          </p:cNvSpPr>
          <p:nvPr/>
        </p:nvSpPr>
        <p:spPr bwMode="auto">
          <a:xfrm>
            <a:off x="654844" y="601266"/>
            <a:ext cx="2976563" cy="389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2100" dirty="0">
                <a:solidFill>
                  <a:schemeClr val="bg1"/>
                </a:solidFill>
              </a:rPr>
              <a:t>创建如下图所示的页面</a:t>
            </a:r>
            <a:r>
              <a:rPr lang="zh-CN" altLang="en-US" b="1" dirty="0">
                <a:solidFill>
                  <a:schemeClr val="bg1"/>
                </a:solidFill>
              </a:rPr>
              <a:t>。</a:t>
            </a:r>
          </a:p>
        </p:txBody>
      </p:sp>
      <p:pic>
        <p:nvPicPr>
          <p:cNvPr id="1239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9282" y="1294210"/>
            <a:ext cx="5303044" cy="308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图片 13" descr="C:\Users\Administrator\Desktop\714329165728367298.png714329165728367298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065906" y="1674813"/>
            <a:ext cx="1012190" cy="996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79" name="文本框 7"/>
          <p:cNvSpPr txBox="1"/>
          <p:nvPr/>
        </p:nvSpPr>
        <p:spPr>
          <a:xfrm>
            <a:off x="3571875" y="2747963"/>
            <a:ext cx="2019300" cy="6400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defTabSz="514350" eaLnBrk="1" hangingPunct="1"/>
            <a:r>
              <a:rPr lang="zh-CN" altLang="en-US" sz="3600" b="1" dirty="0">
                <a:solidFill>
                  <a:srgbClr val="FFFFFF"/>
                </a:solidFill>
                <a:latin typeface="方正兰亭黑_GBK" pitchFamily="2" charset="-122"/>
                <a:ea typeface="方正兰亭黑_GBK" pitchFamily="2" charset="-122"/>
              </a:rPr>
              <a:t>谢谢观看</a:t>
            </a:r>
          </a:p>
        </p:txBody>
      </p:sp>
      <p:sp>
        <p:nvSpPr>
          <p:cNvPr id="24580" name="文本框 9"/>
          <p:cNvSpPr txBox="1"/>
          <p:nvPr/>
        </p:nvSpPr>
        <p:spPr>
          <a:xfrm>
            <a:off x="3532188" y="3467100"/>
            <a:ext cx="2216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1400" b="1" dirty="0">
                <a:solidFill>
                  <a:srgbClr val="FFFFFF"/>
                </a:solidFill>
                <a:latin typeface="方正兰亭黑_GBK" pitchFamily="2" charset="-122"/>
                <a:ea typeface="方正兰亭黑_GBK" pitchFamily="2" charset="-122"/>
              </a:rPr>
              <a:t>Thank you for watching</a:t>
            </a:r>
            <a:endParaRPr lang="zh-CN" altLang="en-US" sz="1400" b="1" dirty="0">
              <a:solidFill>
                <a:srgbClr val="FFFFFF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722688" y="3394075"/>
            <a:ext cx="1835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233488"/>
            <a:ext cx="9144000" cy="2581275"/>
          </a:xfrm>
          <a:prstGeom prst="rect">
            <a:avLst/>
          </a:prstGeom>
          <a:solidFill>
            <a:srgbClr val="202C3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同心圆 1"/>
          <p:cNvSpPr/>
          <p:nvPr/>
        </p:nvSpPr>
        <p:spPr>
          <a:xfrm>
            <a:off x="1020763" y="1962150"/>
            <a:ext cx="1309688" cy="1309688"/>
          </a:xfrm>
          <a:prstGeom prst="donut">
            <a:avLst>
              <a:gd name="adj" fmla="val 17619"/>
            </a:avLst>
          </a:prstGeom>
          <a:solidFill>
            <a:srgbClr val="137E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2" name="文本框 8"/>
          <p:cNvSpPr txBox="1"/>
          <p:nvPr/>
        </p:nvSpPr>
        <p:spPr>
          <a:xfrm>
            <a:off x="1181194" y="2314917"/>
            <a:ext cx="1500222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sz="3200" b="1" dirty="0" smtClean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HTML</a:t>
            </a:r>
            <a:endParaRPr lang="en-US" altLang="zh-CN" sz="3200" b="1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7173" name="文本框 8"/>
          <p:cNvSpPr txBox="1"/>
          <p:nvPr/>
        </p:nvSpPr>
        <p:spPr>
          <a:xfrm>
            <a:off x="3958976" y="2439901"/>
            <a:ext cx="2664245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列表的作用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列表的作用</a:t>
            </a:r>
          </a:p>
        </p:txBody>
      </p:sp>
      <p:sp>
        <p:nvSpPr>
          <p:cNvPr id="3687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列表是指将具有相似特征或具有先后顺序的几行文字进行对齐排列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所有的列表都由列表类型和列表项组成</a:t>
            </a:r>
          </a:p>
          <a:p>
            <a:endParaRPr lang="zh-CN" altLang="en-US" sz="15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 - </a:t>
            </a:r>
            <a:r>
              <a:rPr lang="zh-CN" altLang="en-US" sz="1500" dirty="0" smtClean="0">
                <a:solidFill>
                  <a:schemeClr val="bg1"/>
                </a:solidFill>
              </a:rPr>
              <a:t>列表类型：有序列表</a:t>
            </a:r>
            <a:r>
              <a:rPr lang="en-US" altLang="zh-CN" sz="1500" dirty="0" smtClean="0">
                <a:solidFill>
                  <a:schemeClr val="bg1"/>
                </a:solidFill>
              </a:rPr>
              <a:t>&lt;ol&gt; </a:t>
            </a:r>
            <a:r>
              <a:rPr lang="zh-CN" altLang="en-US" sz="1500" dirty="0" smtClean="0">
                <a:solidFill>
                  <a:schemeClr val="bg1"/>
                </a:solidFill>
              </a:rPr>
              <a:t>和无序列表</a:t>
            </a:r>
            <a:r>
              <a:rPr lang="en-US" altLang="zh-CN" sz="1500" dirty="0" smtClean="0">
                <a:solidFill>
                  <a:schemeClr val="bg1"/>
                </a:solidFill>
              </a:rPr>
              <a:t>&lt;ul&gt;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 - </a:t>
            </a:r>
            <a:r>
              <a:rPr lang="zh-CN" altLang="en-US" sz="1500" dirty="0" smtClean="0">
                <a:solidFill>
                  <a:schemeClr val="bg1"/>
                </a:solidFill>
              </a:rPr>
              <a:t>列表项：</a:t>
            </a:r>
            <a:r>
              <a:rPr lang="en-US" altLang="zh-CN" sz="1500" dirty="0" smtClean="0">
                <a:solidFill>
                  <a:schemeClr val="bg1"/>
                </a:solidFill>
              </a:rPr>
              <a:t>&lt;li&gt;</a:t>
            </a:r>
            <a:r>
              <a:rPr lang="zh-CN" altLang="en-US" sz="1500" dirty="0" smtClean="0">
                <a:solidFill>
                  <a:schemeClr val="bg1"/>
                </a:solidFill>
              </a:rPr>
              <a:t>用于指示具有的列表内容</a:t>
            </a:r>
          </a:p>
          <a:p>
            <a:pPr>
              <a:buFont typeface="Arial" pitchFamily="34" charset="0"/>
              <a:buNone/>
            </a:pPr>
            <a:endParaRPr lang="zh-CN" altLang="en-US" sz="15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233488"/>
            <a:ext cx="9144000" cy="2581275"/>
          </a:xfrm>
          <a:prstGeom prst="rect">
            <a:avLst/>
          </a:prstGeom>
          <a:solidFill>
            <a:srgbClr val="202C3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同心圆 1"/>
          <p:cNvSpPr/>
          <p:nvPr/>
        </p:nvSpPr>
        <p:spPr>
          <a:xfrm>
            <a:off x="1020763" y="1962150"/>
            <a:ext cx="1309688" cy="1309688"/>
          </a:xfrm>
          <a:prstGeom prst="donut">
            <a:avLst>
              <a:gd name="adj" fmla="val 17619"/>
            </a:avLst>
          </a:prstGeom>
          <a:solidFill>
            <a:srgbClr val="137E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2" name="文本框 8"/>
          <p:cNvSpPr txBox="1"/>
          <p:nvPr/>
        </p:nvSpPr>
        <p:spPr>
          <a:xfrm>
            <a:off x="1181194" y="2314917"/>
            <a:ext cx="1500222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sz="3200" b="1" dirty="0" smtClean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HTML</a:t>
            </a:r>
            <a:endParaRPr lang="en-US" altLang="zh-CN" sz="3200" b="1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7173" name="文本框 8"/>
          <p:cNvSpPr txBox="1"/>
          <p:nvPr/>
        </p:nvSpPr>
        <p:spPr>
          <a:xfrm>
            <a:off x="3958976" y="2439901"/>
            <a:ext cx="2664245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57175" indent="-257175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使用列表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有序列表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&lt;ol&gt;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69219"/>
            <a:ext cx="7886700" cy="3328988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&lt;ol&gt;</a:t>
            </a:r>
            <a:r>
              <a:rPr lang="zh-CN" altLang="en-US" dirty="0" smtClean="0">
                <a:solidFill>
                  <a:schemeClr val="bg1"/>
                </a:solidFill>
              </a:rPr>
              <a:t>元素编写有序列表，用于列出页面上有特定次序的一些项目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&lt;ol&gt;</a:t>
            </a:r>
            <a:r>
              <a:rPr lang="zh-CN" altLang="en-US" dirty="0" smtClean="0">
                <a:solidFill>
                  <a:schemeClr val="bg1"/>
                </a:solidFill>
              </a:rPr>
              <a:t>元素中只能包含列表项元素</a:t>
            </a:r>
            <a:r>
              <a:rPr lang="en-US" altLang="zh-CN" dirty="0" smtClean="0">
                <a:solidFill>
                  <a:schemeClr val="bg1"/>
                </a:solidFill>
              </a:rPr>
              <a:t>&lt;li&gt;</a:t>
            </a:r>
            <a:r>
              <a:rPr lang="en-US" altLang="zh-CN" sz="1800" dirty="0" smtClean="0">
                <a:solidFill>
                  <a:schemeClr val="bg1"/>
                </a:solidFill>
              </a:rPr>
              <a:t> </a:t>
            </a:r>
          </a:p>
          <a:p>
            <a:endParaRPr lang="en-US" altLang="zh-CN" sz="18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- &lt;ol type=“</a:t>
            </a:r>
            <a:r>
              <a:rPr lang="zh-CN" altLang="en-US" sz="1500" dirty="0" smtClean="0">
                <a:solidFill>
                  <a:schemeClr val="bg1"/>
                </a:solidFill>
              </a:rPr>
              <a:t>列表类型”</a:t>
            </a:r>
            <a:r>
              <a:rPr lang="en-US" altLang="zh-CN" sz="1500" dirty="0" smtClean="0">
                <a:solidFill>
                  <a:schemeClr val="bg1"/>
                </a:solidFill>
              </a:rPr>
              <a:t>start=“</a:t>
            </a:r>
            <a:r>
              <a:rPr lang="zh-CN" altLang="en-US" sz="1500" dirty="0" smtClean="0">
                <a:solidFill>
                  <a:schemeClr val="bg1"/>
                </a:solidFill>
              </a:rPr>
              <a:t>起始编号”</a:t>
            </a:r>
            <a:r>
              <a:rPr lang="en-US" altLang="zh-CN" sz="1500" dirty="0" smtClean="0">
                <a:solidFill>
                  <a:schemeClr val="bg1"/>
                </a:solidFill>
              </a:rPr>
              <a:t>&gt;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   &lt;li&gt;….&lt;/li&gt;   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 &lt;/ol&gt;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type</a:t>
            </a:r>
            <a:r>
              <a:rPr lang="zh-CN" altLang="en-US" dirty="0" smtClean="0">
                <a:solidFill>
                  <a:schemeClr val="bg1"/>
                </a:solidFill>
              </a:rPr>
              <a:t>属性值</a:t>
            </a:r>
          </a:p>
          <a:p>
            <a:pPr>
              <a:buFont typeface="Arial" pitchFamily="34" charset="0"/>
              <a:buNone/>
            </a:pPr>
            <a:r>
              <a:rPr lang="zh-CN" altLang="en-US" sz="1500" dirty="0" smtClean="0">
                <a:solidFill>
                  <a:schemeClr val="bg1"/>
                </a:solidFill>
              </a:rPr>
              <a:t>  </a:t>
            </a:r>
            <a:r>
              <a:rPr lang="en-US" altLang="zh-CN" sz="1500" dirty="0" smtClean="0">
                <a:solidFill>
                  <a:schemeClr val="bg1"/>
                </a:solidFill>
              </a:rPr>
              <a:t>-1 </a:t>
            </a:r>
            <a:r>
              <a:rPr lang="zh-CN" altLang="en-US" sz="1500" dirty="0" smtClean="0">
                <a:solidFill>
                  <a:schemeClr val="bg1"/>
                </a:solidFill>
              </a:rPr>
              <a:t>数字值</a:t>
            </a:r>
            <a:r>
              <a:rPr lang="en-US" altLang="zh-CN" sz="1500" dirty="0" smtClean="0">
                <a:solidFill>
                  <a:schemeClr val="bg1"/>
                </a:solidFill>
              </a:rPr>
              <a:t>(</a:t>
            </a:r>
            <a:r>
              <a:rPr lang="zh-CN" altLang="en-US" sz="1500" dirty="0" smtClean="0">
                <a:solidFill>
                  <a:schemeClr val="bg1"/>
                </a:solidFill>
              </a:rPr>
              <a:t>默认</a:t>
            </a:r>
            <a:r>
              <a:rPr lang="en-US" altLang="zh-CN" sz="1500" dirty="0" smtClean="0">
                <a:solidFill>
                  <a:schemeClr val="bg1"/>
                </a:solidFill>
              </a:rPr>
              <a:t>)   a </a:t>
            </a:r>
            <a:r>
              <a:rPr lang="zh-CN" altLang="en-US" sz="1500" dirty="0" smtClean="0">
                <a:solidFill>
                  <a:schemeClr val="bg1"/>
                </a:solidFill>
              </a:rPr>
              <a:t>小写字母   </a:t>
            </a:r>
            <a:r>
              <a:rPr lang="en-US" altLang="zh-CN" sz="1500" dirty="0" smtClean="0">
                <a:solidFill>
                  <a:schemeClr val="bg1"/>
                </a:solidFill>
              </a:rPr>
              <a:t>A </a:t>
            </a:r>
            <a:r>
              <a:rPr lang="zh-CN" altLang="en-US" sz="1500" dirty="0" smtClean="0">
                <a:solidFill>
                  <a:schemeClr val="bg1"/>
                </a:solidFill>
              </a:rPr>
              <a:t>大写字母  </a:t>
            </a:r>
            <a:r>
              <a:rPr lang="en-US" altLang="zh-CN" sz="1500" dirty="0" err="1" smtClean="0">
                <a:solidFill>
                  <a:schemeClr val="bg1"/>
                </a:solidFill>
              </a:rPr>
              <a:t>i</a:t>
            </a:r>
            <a:r>
              <a:rPr lang="zh-CN" altLang="en-US" sz="1500" dirty="0" smtClean="0">
                <a:solidFill>
                  <a:schemeClr val="bg1"/>
                </a:solidFill>
              </a:rPr>
              <a:t>小写罗马数字  </a:t>
            </a:r>
            <a:r>
              <a:rPr lang="en-US" altLang="zh-CN" sz="1500" dirty="0" smtClean="0">
                <a:solidFill>
                  <a:schemeClr val="bg1"/>
                </a:solidFill>
              </a:rPr>
              <a:t>I </a:t>
            </a:r>
            <a:r>
              <a:rPr lang="zh-CN" altLang="en-US" sz="1500" dirty="0" smtClean="0">
                <a:solidFill>
                  <a:schemeClr val="bg1"/>
                </a:solidFill>
              </a:rPr>
              <a:t>大写罗马数字  </a:t>
            </a:r>
          </a:p>
          <a:p>
            <a:pPr>
              <a:buFont typeface="Arial" pitchFamily="34" charset="0"/>
              <a:buNone/>
            </a:pPr>
            <a:endParaRPr lang="en-US" altLang="zh-CN" sz="15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有序列表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&lt;ol&gt;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（续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69219"/>
            <a:ext cx="7886700" cy="2403872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&lt;ol type="A" start="3"&gt;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&lt;li&gt;Rose&lt;/li&gt;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&lt;li&gt;Marry&lt;/li&gt;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&lt;li&gt;Jerry&lt;/li&gt;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&lt;li&gt;Tom&lt;/li&gt;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&lt;/ol&gt;</a:t>
            </a:r>
          </a:p>
        </p:txBody>
      </p:sp>
      <p:pic>
        <p:nvPicPr>
          <p:cNvPr id="7680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7187" y="2464594"/>
            <a:ext cx="3614738" cy="158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无序列表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&lt;ul&gt;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（续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&lt;ul type="circle"&gt;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&lt;li&gt;Rose&lt;/li&gt;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&lt;li&gt;Marry&lt;/li&gt;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&lt;li&gt;Jerry&lt;/li&gt;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&lt;li&gt;Tom&lt;/li&gt;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&lt;/ul&gt;</a:t>
            </a:r>
          </a:p>
        </p:txBody>
      </p:sp>
      <p:pic>
        <p:nvPicPr>
          <p:cNvPr id="778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44603" y="2283619"/>
            <a:ext cx="3671888" cy="1578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列表嵌套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69219"/>
            <a:ext cx="7886700" cy="2403872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zh-CN" altLang="en-US" sz="1500" dirty="0" smtClean="0">
                <a:solidFill>
                  <a:schemeClr val="bg1"/>
                </a:solidFill>
              </a:rPr>
              <a:t>常用于创建文档大纲，导航菜单等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&lt;ul&gt;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&lt;li&gt;Web</a:t>
            </a:r>
            <a:r>
              <a:rPr lang="zh-CN" altLang="en-US" sz="1500" dirty="0" smtClean="0">
                <a:solidFill>
                  <a:schemeClr val="bg1"/>
                </a:solidFill>
              </a:rPr>
              <a:t>基础知识</a:t>
            </a:r>
            <a:br>
              <a:rPr lang="zh-CN" altLang="en-US" sz="1500" dirty="0" smtClean="0">
                <a:solidFill>
                  <a:schemeClr val="bg1"/>
                </a:solidFill>
              </a:rPr>
            </a:br>
            <a:r>
              <a:rPr lang="zh-CN" altLang="en-US" sz="1500" dirty="0" smtClean="0">
                <a:solidFill>
                  <a:schemeClr val="bg1"/>
                </a:solidFill>
              </a:rPr>
              <a:t>      </a:t>
            </a:r>
            <a:r>
              <a:rPr lang="en-US" altLang="zh-CN" sz="1500" dirty="0" smtClean="0">
                <a:solidFill>
                  <a:schemeClr val="bg1"/>
                </a:solidFill>
              </a:rPr>
              <a:t>&lt;ul&gt;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    &lt;li&gt;HTML </a:t>
            </a:r>
            <a:r>
              <a:rPr lang="zh-CN" altLang="en-US" sz="1500" dirty="0" smtClean="0">
                <a:solidFill>
                  <a:schemeClr val="bg1"/>
                </a:solidFill>
              </a:rPr>
              <a:t>快速入门</a:t>
            </a:r>
            <a:r>
              <a:rPr lang="en-US" altLang="zh-CN" sz="1500" dirty="0" smtClean="0">
                <a:solidFill>
                  <a:schemeClr val="bg1"/>
                </a:solidFill>
              </a:rPr>
              <a:t>&lt;/li&gt;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    &lt;li&gt;CSS </a:t>
            </a:r>
            <a:r>
              <a:rPr lang="zh-CN" altLang="en-US" sz="1500" dirty="0" smtClean="0">
                <a:solidFill>
                  <a:schemeClr val="bg1"/>
                </a:solidFill>
              </a:rPr>
              <a:t>基础</a:t>
            </a:r>
            <a:r>
              <a:rPr lang="en-US" altLang="zh-CN" sz="1500" dirty="0" smtClean="0">
                <a:solidFill>
                  <a:schemeClr val="bg1"/>
                </a:solidFill>
              </a:rPr>
              <a:t>&lt;/li&gt;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  &lt;/ul&gt;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&lt;/li&gt;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&lt;/ul&gt;</a:t>
            </a:r>
            <a:endParaRPr lang="zh-CN" altLang="en-US" sz="1500" dirty="0" smtClean="0">
              <a:solidFill>
                <a:schemeClr val="bg1"/>
              </a:solidFill>
            </a:endParaRPr>
          </a:p>
        </p:txBody>
      </p:sp>
      <p:pic>
        <p:nvPicPr>
          <p:cNvPr id="7885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70697" y="2700338"/>
            <a:ext cx="3957638" cy="1593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1063</Words>
  <Application>Microsoft Office PowerPoint</Application>
  <PresentationFormat>全屏显示(16:9)</PresentationFormat>
  <Paragraphs>103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</vt:lpstr>
      <vt:lpstr>幻灯片 1</vt:lpstr>
      <vt:lpstr>幻灯片 2</vt:lpstr>
      <vt:lpstr>幻灯片 3</vt:lpstr>
      <vt:lpstr>列表的作用</vt:lpstr>
      <vt:lpstr>幻灯片 5</vt:lpstr>
      <vt:lpstr>有序列表&lt;ol&gt;</vt:lpstr>
      <vt:lpstr>有序列表&lt;ol&gt;（续1）</vt:lpstr>
      <vt:lpstr>无序列表&lt;ul&gt;（续1）</vt:lpstr>
      <vt:lpstr>列表嵌套</vt:lpstr>
      <vt:lpstr>定义列表&lt;dl&gt;</vt:lpstr>
      <vt:lpstr>定义列表&lt;dl&gt;（续1）</vt:lpstr>
      <vt:lpstr>幻灯片 12</vt:lpstr>
      <vt:lpstr>结构标记的作用</vt:lpstr>
      <vt:lpstr>结构标记的作用（续1）</vt:lpstr>
      <vt:lpstr>幻灯片 15</vt:lpstr>
      <vt:lpstr>&lt;header&gt;元素</vt:lpstr>
      <vt:lpstr>&lt;nav&gt;元素</vt:lpstr>
      <vt:lpstr>&lt;section&gt;元素</vt:lpstr>
      <vt:lpstr>&lt;article&gt;元素</vt:lpstr>
      <vt:lpstr>&lt;footer&gt;元素</vt:lpstr>
      <vt:lpstr>&lt;aside&gt;元素</vt:lpstr>
      <vt:lpstr>幻灯片 22</vt:lpstr>
      <vt:lpstr>文本样式练习</vt:lpstr>
      <vt:lpstr>幻灯片 24</vt:lpstr>
      <vt:lpstr>幻灯片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admin</cp:lastModifiedBy>
  <cp:revision>955</cp:revision>
  <dcterms:created xsi:type="dcterms:W3CDTF">2015-08-19T06:36:00Z</dcterms:created>
  <dcterms:modified xsi:type="dcterms:W3CDTF">2017-02-22T02:08:03Z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