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3"/>
    <p:sldId id="259" r:id="rId4"/>
    <p:sldId id="564" r:id="rId5"/>
    <p:sldId id="565" r:id="rId6"/>
    <p:sldId id="593" r:id="rId7"/>
    <p:sldId id="567" r:id="rId8"/>
    <p:sldId id="568" r:id="rId9"/>
    <p:sldId id="569" r:id="rId10"/>
    <p:sldId id="570" r:id="rId11"/>
    <p:sldId id="571" r:id="rId12"/>
    <p:sldId id="572" r:id="rId13"/>
    <p:sldId id="573" r:id="rId14"/>
    <p:sldId id="594" r:id="rId15"/>
    <p:sldId id="575" r:id="rId16"/>
    <p:sldId id="576" r:id="rId17"/>
    <p:sldId id="577" r:id="rId18"/>
    <p:sldId id="578" r:id="rId19"/>
    <p:sldId id="579" r:id="rId20"/>
    <p:sldId id="580" r:id="rId21"/>
    <p:sldId id="595" r:id="rId22"/>
    <p:sldId id="582" r:id="rId23"/>
    <p:sldId id="583" r:id="rId24"/>
    <p:sldId id="584" r:id="rId25"/>
    <p:sldId id="585" r:id="rId26"/>
    <p:sldId id="586" r:id="rId27"/>
    <p:sldId id="587" r:id="rId28"/>
    <p:sldId id="588" r:id="rId29"/>
    <p:sldId id="596" r:id="rId30"/>
    <p:sldId id="590" r:id="rId31"/>
    <p:sldId id="592" r:id="rId32"/>
    <p:sldId id="275" r:id="rId33"/>
  </p:sldIdLst>
  <p:sldSz cx="9144000" cy="5143500" type="screen16x9"/>
  <p:notesSz cx="6858000" cy="9144000"/>
  <p:defaultTextStyle>
    <a:defPPr>
      <a:defRPr lang="zh-CN"/>
    </a:defPPr>
    <a:lvl1pPr marL="0" lvl="0" indent="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342900" lvl="1" indent="1143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685800" lvl="2" indent="2286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028700" lvl="3" indent="3429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371600" lvl="4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137EEC"/>
    <a:srgbClr val="202C36"/>
    <a:srgbClr val="2E3E4D"/>
    <a:srgbClr val="1C272F"/>
    <a:srgbClr val="37B9FC"/>
    <a:srgbClr val="D4D7DB"/>
    <a:srgbClr val="0C5196"/>
    <a:srgbClr val="2EB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3" autoAdjust="0"/>
    <p:restoredTop sz="94660" autoAdjust="0"/>
  </p:normalViewPr>
  <p:slideViewPr>
    <p:cSldViewPr snapToGrid="0" showGuides="1">
      <p:cViewPr varScale="1">
        <p:scale>
          <a:sx n="77" d="100"/>
          <a:sy n="77" d="100"/>
        </p:scale>
        <p:origin x="-84" y="-1176"/>
      </p:cViewPr>
      <p:guideLst>
        <p:guide orient="horz" pos="1649"/>
        <p:guide pos="2880"/>
      </p:guideLst>
    </p:cSldViewPr>
  </p:slideViewPr>
  <p:outlineViewPr>
    <p:cViewPr>
      <p:scale>
        <a:sx n="33" d="100"/>
        <a:sy n="33" d="100"/>
      </p:scale>
      <p:origin x="0" y="1875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QQ图片2017011610160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65100" y="146050"/>
            <a:ext cx="1155700" cy="50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QQ图片2017011610160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66075" y="4537075"/>
            <a:ext cx="1155700" cy="50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/>
          <p:cNvPicPr>
            <a:picLocks noChangeAspect="1"/>
          </p:cNvPicPr>
          <p:nvPr userDrawn="1"/>
        </p:nvPicPr>
        <p:blipFill>
          <a:blip r:embed="rId3" cstate="print"/>
          <a:srcRect l="2" r="-169" b="14841"/>
          <a:stretch>
            <a:fillRect/>
          </a:stretch>
        </p:blipFill>
        <p:spPr>
          <a:xfrm>
            <a:off x="0" y="0"/>
            <a:ext cx="9159875" cy="5192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>
              <a:defRPr/>
            </a:pPr>
            <a:fld id="{7A725ABD-5678-4E50-A168-4893ADDCC3FF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>
              <a:defRPr/>
            </a:pPr>
            <a:fld id="{52371F6C-BEBD-40BE-BF50-EF4AB2F4F27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mtClean="0"/>
            </a:lvl1pPr>
          </a:lstStyle>
          <a:p>
            <a:pPr>
              <a:defRPr/>
            </a:pPr>
            <a:fld id="{A2A64F34-7DD3-49CD-9398-2EB10C413F6B}" type="datetime1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mtClean="0"/>
            </a:lvl1pPr>
          </a:lstStyle>
          <a:p>
            <a:pPr>
              <a:defRPr/>
            </a:pPr>
            <a:fld id="{F9517DC3-A684-4600-A36E-35EF2E90F6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8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泪滴形 40"/>
          <p:cNvSpPr/>
          <p:nvPr/>
        </p:nvSpPr>
        <p:spPr>
          <a:xfrm>
            <a:off x="3987800" y="0"/>
            <a:ext cx="5156200" cy="5156200"/>
          </a:xfrm>
          <a:prstGeom prst="teardrop">
            <a:avLst/>
          </a:prstGeom>
          <a:solidFill>
            <a:srgbClr val="202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4" name="文本框 7"/>
          <p:cNvSpPr txBox="1"/>
          <p:nvPr/>
        </p:nvSpPr>
        <p:spPr>
          <a:xfrm>
            <a:off x="6596380" y="1975803"/>
            <a:ext cx="1101090" cy="6400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defTabSz="514350" eaLnBrk="1" hangingPunct="1"/>
            <a:r>
              <a:rPr lang="zh-CN" altLang="zh-CN" sz="3600" b="1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课程</a:t>
            </a:r>
            <a:endParaRPr lang="zh-CN" altLang="zh-CN" sz="36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125" name="文本框 9"/>
          <p:cNvSpPr txBox="1"/>
          <p:nvPr/>
        </p:nvSpPr>
        <p:spPr>
          <a:xfrm>
            <a:off x="6235383" y="2615883"/>
            <a:ext cx="1733167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主讲人</a:t>
            </a:r>
            <a:r>
              <a:rPr lang="zh-CN" altLang="en-US" sz="20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：聂荧</a:t>
            </a:r>
            <a:endParaRPr lang="zh-CN" altLang="en-US" sz="20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115685" y="2606675"/>
            <a:ext cx="2355215" cy="95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990336" y="1918627"/>
            <a:ext cx="3224204" cy="110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</a:t>
            </a:r>
            <a:r>
              <a:rPr lang="en-US" altLang="zh-CN" sz="66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  <a:endParaRPr lang="en-US" altLang="zh-CN" sz="66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单选框和复选框（续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328988"/>
          </a:xfrm>
        </p:spPr>
        <p:txBody>
          <a:bodyPr/>
          <a:lstStyle/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性别：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&lt;input type="radio" name="sex" value="0" /&gt;</a:t>
            </a:r>
            <a:r>
              <a:rPr lang="zh-CN" altLang="en-US" sz="1500" dirty="0" smtClean="0">
                <a:solidFill>
                  <a:schemeClr val="bg1"/>
                </a:solidFill>
              </a:rPr>
              <a:t>男</a:t>
            </a:r>
            <a:br>
              <a:rPr lang="zh-CN" altLang="en-US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&lt;input type="radio" name="sex" value="1" /&gt;</a:t>
            </a:r>
            <a:r>
              <a:rPr lang="zh-CN" altLang="en-US" sz="1500" dirty="0" smtClean="0">
                <a:solidFill>
                  <a:schemeClr val="bg1"/>
                </a:solidFill>
              </a:rPr>
              <a:t>女</a:t>
            </a:r>
            <a:br>
              <a:rPr lang="zh-CN" altLang="en-US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&lt;input type="radio" name="sex" value="3" checked="checked"/&gt;</a:t>
            </a:r>
            <a:r>
              <a:rPr lang="zh-CN" altLang="en-US" sz="1500" dirty="0" smtClean="0">
                <a:solidFill>
                  <a:schemeClr val="bg1"/>
                </a:solidFill>
              </a:rPr>
              <a:t>保密</a:t>
            </a:r>
            <a:br>
              <a:rPr lang="zh-CN" altLang="en-US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&lt;br /&gt;&lt;br /&gt;</a:t>
            </a:r>
            <a:endParaRPr lang="en-US" altLang="zh-CN" sz="15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喜欢的城市：</a:t>
            </a:r>
            <a:br>
              <a:rPr lang="zh-CN" altLang="en-US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&lt;input type="checkbox" name="cities" value="1" /&gt;</a:t>
            </a:r>
            <a:r>
              <a:rPr lang="zh-CN" altLang="en-US" sz="1500" dirty="0" smtClean="0">
                <a:solidFill>
                  <a:schemeClr val="bg1"/>
                </a:solidFill>
              </a:rPr>
              <a:t>北京</a:t>
            </a:r>
            <a:br>
              <a:rPr lang="zh-CN" altLang="en-US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&lt;input type="checkbox" name="cities" value="2"  checked="checked"/&gt;</a:t>
            </a:r>
            <a:r>
              <a:rPr lang="zh-CN" altLang="en-US" sz="1500" dirty="0" smtClean="0">
                <a:solidFill>
                  <a:schemeClr val="bg1"/>
                </a:solidFill>
              </a:rPr>
              <a:t>杭州</a:t>
            </a:r>
            <a:br>
              <a:rPr lang="zh-CN" altLang="en-US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&lt;input type="checkbox" name="cities" value="3" /&gt;</a:t>
            </a:r>
            <a:r>
              <a:rPr lang="zh-CN" altLang="en-US" sz="1500" dirty="0" smtClean="0">
                <a:solidFill>
                  <a:schemeClr val="bg1"/>
                </a:solidFill>
              </a:rPr>
              <a:t>上海</a:t>
            </a:r>
            <a:endParaRPr lang="en-US" altLang="zh-CN" sz="1500" dirty="0" smtClean="0">
              <a:solidFill>
                <a:schemeClr val="bg1"/>
              </a:solidFill>
            </a:endParaRPr>
          </a:p>
        </p:txBody>
      </p:sp>
      <p:pic>
        <p:nvPicPr>
          <p:cNvPr id="123908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169694" y="3377804"/>
            <a:ext cx="3328988" cy="1421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32898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提交按钮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</a:rPr>
              <a:t>&lt;input type=“submit”/&gt;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</a:rPr>
              <a:t>-</a:t>
            </a:r>
            <a:r>
              <a:rPr lang="zh-CN" altLang="en-US" sz="1500" dirty="0" smtClean="0">
                <a:solidFill>
                  <a:schemeClr val="bg1"/>
                </a:solidFill>
              </a:rPr>
              <a:t>传送表单数据给服务器端或其它程序处理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重置按钮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</a:rPr>
              <a:t>&lt;input type=“reset”/&gt;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</a:t>
            </a:r>
            <a:r>
              <a:rPr lang="zh-CN" altLang="en-US" sz="1500" dirty="0" smtClean="0">
                <a:solidFill>
                  <a:schemeClr val="bg1"/>
                </a:solidFill>
              </a:rPr>
              <a:t>清空表单的内容并把所有表单控件设置为最初的默认值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普通按钮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</a:rPr>
              <a:t>&lt;input type=“button”/&gt;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 主要属性：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</a:rPr>
              <a:t>name:</a:t>
            </a:r>
            <a:r>
              <a:rPr lang="zh-CN" altLang="en-US" sz="1500" dirty="0" smtClean="0">
                <a:solidFill>
                  <a:schemeClr val="bg1"/>
                </a:solidFill>
              </a:rPr>
              <a:t>名称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</a:rPr>
              <a:t>value </a:t>
            </a:r>
            <a:r>
              <a:rPr lang="zh-CN" altLang="en-US" sz="1500" dirty="0" smtClean="0">
                <a:solidFill>
                  <a:schemeClr val="bg1"/>
                </a:solidFill>
              </a:rPr>
              <a:t>按钮的标题文本</a:t>
            </a:r>
            <a:endParaRPr lang="zh-CN" altLang="en-US" sz="15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隐藏域和文件选择框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32898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隐藏域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</a:rPr>
              <a:t>&lt;input type=“hidden”/&gt;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</a:t>
            </a:r>
            <a:r>
              <a:rPr lang="zh-CN" altLang="en-US" sz="1500" dirty="0" smtClean="0">
                <a:solidFill>
                  <a:schemeClr val="bg1"/>
                </a:solidFill>
              </a:rPr>
              <a:t>在表单中包含不希望用户看到的信息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  </a:t>
            </a:r>
            <a:r>
              <a:rPr lang="en-US" altLang="zh-CN" sz="1500" dirty="0" smtClean="0">
                <a:solidFill>
                  <a:schemeClr val="bg1"/>
                </a:solidFill>
              </a:rPr>
              <a:t>name</a:t>
            </a:r>
            <a:r>
              <a:rPr lang="zh-CN" altLang="en-US" sz="1500" dirty="0" smtClean="0">
                <a:solidFill>
                  <a:schemeClr val="bg1"/>
                </a:solidFill>
              </a:rPr>
              <a:t>属性</a:t>
            </a:r>
            <a:r>
              <a:rPr lang="en-US" altLang="zh-CN" sz="1500" dirty="0" smtClean="0">
                <a:solidFill>
                  <a:schemeClr val="bg1"/>
                </a:solidFill>
              </a:rPr>
              <a:t>:</a:t>
            </a:r>
            <a:r>
              <a:rPr lang="zh-CN" altLang="en-US" sz="1500" dirty="0" smtClean="0">
                <a:solidFill>
                  <a:schemeClr val="bg1"/>
                </a:solidFill>
              </a:rPr>
              <a:t>名称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  </a:t>
            </a:r>
            <a:r>
              <a:rPr lang="en-US" altLang="zh-CN" sz="1500" dirty="0" smtClean="0">
                <a:solidFill>
                  <a:schemeClr val="bg1"/>
                </a:solidFill>
              </a:rPr>
              <a:t>value</a:t>
            </a:r>
            <a:r>
              <a:rPr lang="zh-CN" altLang="en-US" sz="1500" dirty="0" smtClean="0">
                <a:solidFill>
                  <a:schemeClr val="bg1"/>
                </a:solidFill>
              </a:rPr>
              <a:t>属性： 值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文件选择框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</a:rPr>
              <a:t>&lt;input type=“file”/&gt;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</a:t>
            </a:r>
            <a:r>
              <a:rPr lang="zh-CN" altLang="en-US" sz="1500" dirty="0" smtClean="0">
                <a:solidFill>
                  <a:schemeClr val="bg1"/>
                </a:solidFill>
              </a:rPr>
              <a:t>清空表单的内容并把所有表单控件设置为最初的默认值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name</a:t>
            </a:r>
            <a:r>
              <a:rPr lang="zh-CN" altLang="en-US" sz="1500" dirty="0" smtClean="0">
                <a:solidFill>
                  <a:schemeClr val="bg1"/>
                </a:solidFill>
              </a:rPr>
              <a:t>属性</a:t>
            </a:r>
            <a:r>
              <a:rPr lang="en-US" altLang="zh-CN" sz="1500" dirty="0" smtClean="0">
                <a:solidFill>
                  <a:schemeClr val="bg1"/>
                </a:solidFill>
              </a:rPr>
              <a:t>:</a:t>
            </a:r>
            <a:r>
              <a:rPr lang="zh-CN" altLang="en-US" sz="1500" dirty="0" smtClean="0">
                <a:solidFill>
                  <a:schemeClr val="bg1"/>
                </a:solidFill>
              </a:rPr>
              <a:t>名称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500" dirty="0" smtClean="0">
              <a:solidFill>
                <a:schemeClr val="bg1"/>
              </a:solidFill>
            </a:endParaRPr>
          </a:p>
        </p:txBody>
      </p:sp>
      <p:pic>
        <p:nvPicPr>
          <p:cNvPr id="125957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093369" y="3755231"/>
            <a:ext cx="4433888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181194" y="2314917"/>
            <a:ext cx="1500222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HTML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4292608" y="2427545"/>
            <a:ext cx="266424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其他控件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&lt;label&gt;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32898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:&lt;label&gt;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&lt;/label&gt;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主要属性：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-for:</a:t>
            </a:r>
            <a:r>
              <a:rPr lang="zh-CN" altLang="en-US" sz="1500" dirty="0" smtClean="0">
                <a:solidFill>
                  <a:schemeClr val="bg1"/>
                </a:solidFill>
              </a:rPr>
              <a:t>表示与该元素相联系的控件的</a:t>
            </a:r>
            <a:r>
              <a:rPr lang="en-US" altLang="zh-CN" sz="1500" dirty="0" smtClean="0">
                <a:solidFill>
                  <a:schemeClr val="bg1"/>
                </a:solidFill>
              </a:rPr>
              <a:t>ID</a:t>
            </a:r>
            <a:r>
              <a:rPr lang="zh-CN" altLang="en-US" sz="1500" dirty="0" smtClean="0">
                <a:solidFill>
                  <a:schemeClr val="bg1"/>
                </a:solidFill>
              </a:rPr>
              <a:t>值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  作用：将文本与控件联系在一起后，单击文本，效果就同单击控件一样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&lt;input type="checkbox" name="ckd" id="ckd"&gt;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&lt;label for="ckd"&gt;</a:t>
            </a:r>
            <a:r>
              <a:rPr lang="zh-CN" altLang="en-US" sz="1500" dirty="0" smtClean="0">
                <a:solidFill>
                  <a:schemeClr val="bg1"/>
                </a:solidFill>
              </a:rPr>
              <a:t>不要公开我的信息</a:t>
            </a:r>
            <a:r>
              <a:rPr lang="en-US" altLang="zh-CN" sz="1500" dirty="0" smtClean="0">
                <a:solidFill>
                  <a:schemeClr val="bg1"/>
                </a:solidFill>
              </a:rPr>
              <a:t>&lt;/label&gt;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500" dirty="0" smtClean="0">
              <a:solidFill>
                <a:schemeClr val="bg1"/>
              </a:solidFill>
            </a:endParaRPr>
          </a:p>
        </p:txBody>
      </p:sp>
      <p:pic>
        <p:nvPicPr>
          <p:cNvPr id="126981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926806" y="3333750"/>
            <a:ext cx="34290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选项框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32898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两种：下拉选项框和滚动列表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-&lt;select&gt;</a:t>
            </a:r>
            <a:r>
              <a:rPr lang="zh-CN" altLang="en-US" sz="1500" dirty="0" smtClean="0">
                <a:solidFill>
                  <a:schemeClr val="bg1"/>
                </a:solidFill>
              </a:rPr>
              <a:t>创建选项框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-name:</a:t>
            </a:r>
            <a:r>
              <a:rPr lang="zh-CN" altLang="en-US" sz="1500" dirty="0" smtClean="0">
                <a:solidFill>
                  <a:schemeClr val="bg1"/>
                </a:solidFill>
              </a:rPr>
              <a:t>选项框命名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-size </a:t>
            </a:r>
            <a:r>
              <a:rPr lang="zh-CN" altLang="en-US" sz="1500" dirty="0" smtClean="0">
                <a:solidFill>
                  <a:schemeClr val="bg1"/>
                </a:solidFill>
              </a:rPr>
              <a:t>大于</a:t>
            </a:r>
            <a:r>
              <a:rPr lang="en-US" altLang="zh-CN" sz="1500" dirty="0" smtClean="0">
                <a:solidFill>
                  <a:schemeClr val="bg1"/>
                </a:solidFill>
              </a:rPr>
              <a:t>1 </a:t>
            </a:r>
            <a:r>
              <a:rPr lang="zh-CN" altLang="en-US" sz="1500" dirty="0" smtClean="0">
                <a:solidFill>
                  <a:schemeClr val="bg1"/>
                </a:solidFill>
              </a:rPr>
              <a:t>则为滚动列表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-multiple </a:t>
            </a:r>
            <a:r>
              <a:rPr lang="zh-CN" altLang="en-US" sz="1500" dirty="0" smtClean="0">
                <a:solidFill>
                  <a:schemeClr val="bg1"/>
                </a:solidFill>
              </a:rPr>
              <a:t>设置多选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-&lt;option&gt;</a:t>
            </a:r>
            <a:r>
              <a:rPr lang="zh-CN" altLang="en-US" sz="1500" dirty="0" smtClean="0">
                <a:solidFill>
                  <a:schemeClr val="bg1"/>
                </a:solidFill>
              </a:rPr>
              <a:t>选项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-value </a:t>
            </a:r>
            <a:r>
              <a:rPr lang="zh-CN" altLang="en-US" sz="1500" dirty="0" smtClean="0">
                <a:solidFill>
                  <a:schemeClr val="bg1"/>
                </a:solidFill>
              </a:rPr>
              <a:t>选项的值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-selected </a:t>
            </a:r>
            <a:r>
              <a:rPr lang="zh-CN" altLang="en-US" sz="1500" dirty="0" smtClean="0">
                <a:solidFill>
                  <a:schemeClr val="bg1"/>
                </a:solidFill>
              </a:rPr>
              <a:t>预选中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5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选项框（续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328988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&lt;select&gt;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&lt;option value="1"&gt;Java&lt;/option&gt;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&lt;option value="2"&gt;PHP&lt;/option&gt;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&lt;option value="3"&gt;WEB&lt;/option&gt;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&lt;/select&gt;</a:t>
            </a:r>
            <a:endParaRPr lang="en-US" altLang="zh-CN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&lt;select size="4"&gt;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&lt;option value="1"&gt;Java&lt;/option&gt;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&lt;option value="2"&gt;PHP&lt;/option&gt;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&lt;option value="3"&gt;WEB&lt;/option&gt;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&lt;/select&gt;</a:t>
            </a:r>
            <a:endParaRPr lang="zh-CN" altLang="en-US" sz="1500" dirty="0" smtClean="0">
              <a:solidFill>
                <a:schemeClr val="bg1"/>
              </a:solidFill>
            </a:endParaRPr>
          </a:p>
        </p:txBody>
      </p:sp>
      <p:pic>
        <p:nvPicPr>
          <p:cNvPr id="130052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21004" y="1532335"/>
            <a:ext cx="2530078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0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3638" y="2733675"/>
            <a:ext cx="1791891" cy="182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&lt;textarea&gt;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32898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多行文本输入框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-&lt;textarea&gt;</a:t>
            </a:r>
            <a:r>
              <a:rPr lang="zh-CN" altLang="en-US" sz="1500" dirty="0" smtClean="0">
                <a:solidFill>
                  <a:schemeClr val="bg1"/>
                </a:solidFill>
              </a:rPr>
              <a:t>文本</a:t>
            </a:r>
            <a:r>
              <a:rPr lang="en-US" altLang="zh-CN" sz="1500" dirty="0" smtClean="0">
                <a:solidFill>
                  <a:schemeClr val="bg1"/>
                </a:solidFill>
              </a:rPr>
              <a:t>&lt;/textarea&gt;</a:t>
            </a:r>
            <a:endParaRPr lang="en-US" altLang="zh-CN" sz="1500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主要属性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-name </a:t>
            </a:r>
            <a:r>
              <a:rPr lang="zh-CN" altLang="en-US" sz="1500" dirty="0" smtClean="0">
                <a:solidFill>
                  <a:schemeClr val="bg1"/>
                </a:solidFill>
              </a:rPr>
              <a:t>名称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-cols </a:t>
            </a:r>
            <a:r>
              <a:rPr lang="zh-CN" altLang="en-US" sz="1500" dirty="0" smtClean="0">
                <a:solidFill>
                  <a:schemeClr val="bg1"/>
                </a:solidFill>
              </a:rPr>
              <a:t>指定文本区域的列数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-rows </a:t>
            </a:r>
            <a:r>
              <a:rPr lang="zh-CN" altLang="en-US" sz="1500" dirty="0" smtClean="0">
                <a:solidFill>
                  <a:schemeClr val="bg1"/>
                </a:solidFill>
              </a:rPr>
              <a:t>指定文本区域的行数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-readonly </a:t>
            </a:r>
            <a:r>
              <a:rPr lang="zh-CN" altLang="en-US" sz="1500" dirty="0" smtClean="0">
                <a:solidFill>
                  <a:schemeClr val="bg1"/>
                </a:solidFill>
              </a:rPr>
              <a:t>只读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&lt;textarea name="txt" rows="4" cols="20"&gt;&lt;/textarea&gt;</a:t>
            </a:r>
            <a:endParaRPr lang="en-US" altLang="zh-CN" sz="1500" dirty="0" smtClean="0">
              <a:solidFill>
                <a:schemeClr val="bg1"/>
              </a:solidFill>
            </a:endParaRPr>
          </a:p>
        </p:txBody>
      </p:sp>
      <p:pic>
        <p:nvPicPr>
          <p:cNvPr id="131078" name="Picture 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50757" y="3111104"/>
            <a:ext cx="2336006" cy="1027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为控件分组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32898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&lt;fieldset&gt;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元素为控件分组</a:t>
            </a: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&lt;legend&gt;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 为分组指定一个标题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sz="1500" dirty="0" smtClean="0">
                <a:solidFill>
                  <a:schemeClr val="bg1"/>
                </a:solidFill>
              </a:rPr>
              <a:t>&lt;fieldset&gt;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&lt;legend&gt;</a:t>
            </a:r>
            <a:r>
              <a:rPr lang="zh-CN" altLang="en-US" sz="1500" dirty="0" smtClean="0">
                <a:solidFill>
                  <a:schemeClr val="bg1"/>
                </a:solidFill>
              </a:rPr>
              <a:t>地址信息</a:t>
            </a:r>
            <a:r>
              <a:rPr lang="en-US" altLang="zh-CN" sz="1500" dirty="0" smtClean="0">
                <a:solidFill>
                  <a:schemeClr val="bg1"/>
                </a:solidFill>
              </a:rPr>
              <a:t>&lt;/legend&gt;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</a:t>
            </a:r>
            <a:r>
              <a:rPr lang="zh-CN" altLang="en-US" sz="1500" dirty="0" smtClean="0">
                <a:solidFill>
                  <a:schemeClr val="bg1"/>
                </a:solidFill>
              </a:rPr>
              <a:t>地址：</a:t>
            </a:r>
            <a:r>
              <a:rPr lang="en-US" altLang="zh-CN" sz="1500" dirty="0" smtClean="0">
                <a:solidFill>
                  <a:schemeClr val="bg1"/>
                </a:solidFill>
              </a:rPr>
              <a:t>&lt;input type="text" /&gt;&lt;br&gt;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</a:t>
            </a:r>
            <a:r>
              <a:rPr lang="zh-CN" altLang="en-US" sz="1500" dirty="0" smtClean="0">
                <a:solidFill>
                  <a:schemeClr val="bg1"/>
                </a:solidFill>
              </a:rPr>
              <a:t>邮编：</a:t>
            </a:r>
            <a:r>
              <a:rPr lang="en-US" altLang="zh-CN" sz="1500" dirty="0" smtClean="0">
                <a:solidFill>
                  <a:schemeClr val="bg1"/>
                </a:solidFill>
              </a:rPr>
              <a:t>&lt;input type="text" /&gt;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&lt;/fieldset&gt;</a:t>
            </a:r>
            <a:endParaRPr lang="en-US" altLang="zh-CN" sz="1500" dirty="0" smtClean="0">
              <a:solidFill>
                <a:schemeClr val="bg1"/>
              </a:solidFill>
            </a:endParaRPr>
          </a:p>
        </p:txBody>
      </p:sp>
      <p:pic>
        <p:nvPicPr>
          <p:cNvPr id="132101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181601" y="3055144"/>
            <a:ext cx="2993231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表单（练习）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363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628650" y="1369219"/>
            <a:ext cx="7886700" cy="33289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193551" y="2314918"/>
            <a:ext cx="1500222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HTML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3291711" y="2439901"/>
            <a:ext cx="3689857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HTML4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181194" y="2314917"/>
            <a:ext cx="1500222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HTML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4292608" y="2427545"/>
            <a:ext cx="266424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其他常见标记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浮动框架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&lt;iframe&gt;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32898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可以在一个浏览器窗口中同时显示多个页面文档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</a:t>
            </a:r>
            <a:r>
              <a:rPr lang="zh-CN" altLang="en-US" sz="1500" dirty="0" smtClean="0">
                <a:solidFill>
                  <a:schemeClr val="bg1"/>
                </a:solidFill>
              </a:rPr>
              <a:t>在页面上使用</a:t>
            </a:r>
            <a:r>
              <a:rPr lang="en-US" altLang="zh-CN" sz="1500" dirty="0" smtClean="0">
                <a:solidFill>
                  <a:schemeClr val="bg1"/>
                </a:solidFill>
              </a:rPr>
              <a:t>&lt;iframe&gt;</a:t>
            </a:r>
            <a:r>
              <a:rPr lang="zh-CN" altLang="en-US" sz="1500" dirty="0" smtClean="0">
                <a:solidFill>
                  <a:schemeClr val="bg1"/>
                </a:solidFill>
              </a:rPr>
              <a:t>元素 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  设置</a:t>
            </a:r>
            <a:r>
              <a:rPr lang="en-US" altLang="zh-CN" sz="1500" dirty="0" smtClean="0">
                <a:solidFill>
                  <a:schemeClr val="bg1"/>
                </a:solidFill>
              </a:rPr>
              <a:t>&lt;iframe&gt;</a:t>
            </a:r>
            <a:r>
              <a:rPr lang="zh-CN" altLang="en-US" sz="1500" dirty="0" smtClean="0">
                <a:solidFill>
                  <a:schemeClr val="bg1"/>
                </a:solidFill>
              </a:rPr>
              <a:t>元素的</a:t>
            </a:r>
            <a:r>
              <a:rPr lang="en-US" altLang="zh-CN" sz="1500" dirty="0" smtClean="0">
                <a:solidFill>
                  <a:schemeClr val="bg1"/>
                </a:solidFill>
              </a:rPr>
              <a:t>src</a:t>
            </a:r>
            <a:r>
              <a:rPr lang="zh-CN" altLang="en-US" sz="1500" dirty="0" smtClean="0">
                <a:solidFill>
                  <a:schemeClr val="bg1"/>
                </a:solidFill>
              </a:rPr>
              <a:t>属性，指向其他页面的</a:t>
            </a:r>
            <a:r>
              <a:rPr lang="en-US" altLang="zh-CN" sz="1500" dirty="0" smtClean="0">
                <a:solidFill>
                  <a:schemeClr val="bg1"/>
                </a:solidFill>
              </a:rPr>
              <a:t>URL</a:t>
            </a:r>
            <a:endParaRPr lang="en-US" altLang="zh-CN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500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主要属性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src </a:t>
            </a:r>
            <a:r>
              <a:rPr lang="zh-CN" altLang="en-US" sz="1500" dirty="0" smtClean="0">
                <a:solidFill>
                  <a:schemeClr val="bg1"/>
                </a:solidFill>
              </a:rPr>
              <a:t>浮动框架中的网页的</a:t>
            </a:r>
            <a:r>
              <a:rPr lang="en-US" altLang="zh-CN" sz="1500" dirty="0" smtClean="0">
                <a:solidFill>
                  <a:schemeClr val="bg1"/>
                </a:solidFill>
              </a:rPr>
              <a:t>url    </a:t>
            </a:r>
            <a:endParaRPr lang="en-US" altLang="zh-CN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  </a:t>
            </a:r>
            <a:r>
              <a:rPr lang="en-US" altLang="zh-CN" sz="1500" dirty="0" smtClean="0">
                <a:solidFill>
                  <a:schemeClr val="bg1"/>
                </a:solidFill>
              </a:rPr>
              <a:t>height </a:t>
            </a:r>
            <a:r>
              <a:rPr lang="zh-CN" altLang="en-US" sz="1500" dirty="0" smtClean="0">
                <a:solidFill>
                  <a:schemeClr val="bg1"/>
                </a:solidFill>
              </a:rPr>
              <a:t>高度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   </a:t>
            </a:r>
            <a:r>
              <a:rPr lang="en-US" altLang="zh-CN" sz="1500" dirty="0" smtClean="0">
                <a:solidFill>
                  <a:schemeClr val="bg1"/>
                </a:solidFill>
              </a:rPr>
              <a:t>width </a:t>
            </a:r>
            <a:r>
              <a:rPr lang="zh-CN" altLang="en-US" sz="1500" dirty="0" smtClean="0">
                <a:solidFill>
                  <a:schemeClr val="bg1"/>
                </a:solidFill>
              </a:rPr>
              <a:t>宽度</a:t>
            </a:r>
            <a:endParaRPr lang="zh-CN" altLang="en-US" sz="15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摘要与细节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3289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网页中经常需要将部分信息进行展开或收起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&lt;details&gt;</a:t>
            </a:r>
            <a:r>
              <a:rPr lang="zh-CN" altLang="en-US" sz="1500" dirty="0" smtClean="0">
                <a:solidFill>
                  <a:schemeClr val="bg1"/>
                </a:solidFill>
              </a:rPr>
              <a:t>元素用于定义细节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   </a:t>
            </a:r>
            <a:r>
              <a:rPr lang="en-US" altLang="zh-CN" sz="1500" dirty="0" smtClean="0">
                <a:solidFill>
                  <a:schemeClr val="bg1"/>
                </a:solidFill>
              </a:rPr>
              <a:t>&lt;summary&gt; </a:t>
            </a:r>
            <a:r>
              <a:rPr lang="zh-CN" altLang="en-US" sz="1500" dirty="0" smtClean="0">
                <a:solidFill>
                  <a:schemeClr val="bg1"/>
                </a:solidFill>
              </a:rPr>
              <a:t>元素用来包含</a:t>
            </a:r>
            <a:r>
              <a:rPr lang="en-US" altLang="zh-CN" sz="1500" dirty="0" smtClean="0">
                <a:solidFill>
                  <a:schemeClr val="bg1"/>
                </a:solidFill>
              </a:rPr>
              <a:t>&lt;details&gt;</a:t>
            </a:r>
            <a:r>
              <a:rPr lang="zh-CN" altLang="en-US" sz="1500" dirty="0" smtClean="0">
                <a:solidFill>
                  <a:schemeClr val="bg1"/>
                </a:solidFill>
              </a:rPr>
              <a:t>元素的标题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1800" dirty="0" smtClean="0">
                <a:solidFill>
                  <a:schemeClr val="bg1"/>
                </a:solidFill>
              </a:rPr>
              <a:t>  </a:t>
            </a:r>
            <a:r>
              <a:rPr lang="en-US" altLang="zh-CN" sz="1800" dirty="0" smtClean="0">
                <a:solidFill>
                  <a:schemeClr val="bg1"/>
                </a:solidFill>
              </a:rPr>
              <a:t>&lt;details&gt;</a:t>
            </a:r>
            <a:br>
              <a:rPr lang="en-US" altLang="zh-CN" sz="1800" dirty="0" smtClean="0">
                <a:solidFill>
                  <a:schemeClr val="bg1"/>
                </a:solidFill>
              </a:rPr>
            </a:br>
            <a:r>
              <a:rPr lang="en-US" altLang="zh-CN" sz="1800" dirty="0" smtClean="0">
                <a:solidFill>
                  <a:schemeClr val="bg1"/>
                </a:solidFill>
              </a:rPr>
              <a:t>    &lt;summary&gt;</a:t>
            </a:r>
            <a:r>
              <a:rPr lang="zh-CN" altLang="en-US" sz="1800" dirty="0" smtClean="0">
                <a:solidFill>
                  <a:schemeClr val="bg1"/>
                </a:solidFill>
              </a:rPr>
              <a:t>发票抬头</a:t>
            </a:r>
            <a:r>
              <a:rPr lang="en-US" altLang="zh-CN" sz="1800" dirty="0" smtClean="0">
                <a:solidFill>
                  <a:schemeClr val="bg1"/>
                </a:solidFill>
              </a:rPr>
              <a:t>&lt;/summary&gt;</a:t>
            </a:r>
            <a:br>
              <a:rPr lang="en-US" altLang="zh-CN" sz="1800" dirty="0" smtClean="0">
                <a:solidFill>
                  <a:schemeClr val="bg1"/>
                </a:solidFill>
              </a:rPr>
            </a:br>
            <a:r>
              <a:rPr lang="en-US" altLang="zh-CN" sz="1800" dirty="0" smtClean="0">
                <a:solidFill>
                  <a:schemeClr val="bg1"/>
                </a:solidFill>
              </a:rPr>
              <a:t>     &lt;div&gt;</a:t>
            </a:r>
            <a:br>
              <a:rPr lang="en-US" altLang="zh-CN" sz="1800" dirty="0" smtClean="0">
                <a:solidFill>
                  <a:schemeClr val="bg1"/>
                </a:solidFill>
              </a:rPr>
            </a:br>
            <a:r>
              <a:rPr lang="en-US" altLang="zh-CN" sz="1800" dirty="0" smtClean="0">
                <a:solidFill>
                  <a:schemeClr val="bg1"/>
                </a:solidFill>
              </a:rPr>
              <a:t>         &lt;span&gt;</a:t>
            </a:r>
            <a:r>
              <a:rPr lang="zh-CN" altLang="en-US" sz="1800" dirty="0" smtClean="0">
                <a:solidFill>
                  <a:schemeClr val="bg1"/>
                </a:solidFill>
              </a:rPr>
              <a:t>发票抬头</a:t>
            </a:r>
            <a:r>
              <a:rPr lang="en-US" altLang="zh-CN" sz="1800" dirty="0" smtClean="0">
                <a:solidFill>
                  <a:schemeClr val="bg1"/>
                </a:solidFill>
              </a:rPr>
              <a:t>&lt;input /&gt;&lt;/span&gt;&lt;br&gt;</a:t>
            </a:r>
            <a:br>
              <a:rPr lang="en-US" altLang="zh-CN" sz="1800" dirty="0" smtClean="0">
                <a:solidFill>
                  <a:schemeClr val="bg1"/>
                </a:solidFill>
              </a:rPr>
            </a:br>
            <a:r>
              <a:rPr lang="en-US" altLang="zh-CN" sz="1800" dirty="0" smtClean="0">
                <a:solidFill>
                  <a:schemeClr val="bg1"/>
                </a:solidFill>
              </a:rPr>
              <a:t>         &lt;span&gt;</a:t>
            </a:r>
            <a:r>
              <a:rPr lang="zh-CN" altLang="en-US" sz="1800" dirty="0" smtClean="0">
                <a:solidFill>
                  <a:schemeClr val="bg1"/>
                </a:solidFill>
              </a:rPr>
              <a:t>发票内容</a:t>
            </a:r>
            <a:r>
              <a:rPr lang="en-US" altLang="zh-CN" sz="1800" dirty="0" smtClean="0">
                <a:solidFill>
                  <a:schemeClr val="bg1"/>
                </a:solidFill>
              </a:rPr>
              <a:t>&lt;input /&gt;&lt;/span&gt;</a:t>
            </a:r>
            <a:br>
              <a:rPr lang="en-US" altLang="zh-CN" sz="1800" dirty="0" smtClean="0">
                <a:solidFill>
                  <a:schemeClr val="bg1"/>
                </a:solidFill>
              </a:rPr>
            </a:br>
            <a:r>
              <a:rPr lang="en-US" altLang="zh-CN" sz="1800" dirty="0" smtClean="0">
                <a:solidFill>
                  <a:schemeClr val="bg1"/>
                </a:solidFill>
              </a:rPr>
              <a:t>         &lt;span&gt;&lt;/span&gt;</a:t>
            </a:r>
            <a:br>
              <a:rPr lang="en-US" altLang="zh-CN" sz="1800" dirty="0" smtClean="0">
                <a:solidFill>
                  <a:schemeClr val="bg1"/>
                </a:solidFill>
              </a:rPr>
            </a:br>
            <a:r>
              <a:rPr lang="en-US" altLang="zh-CN" sz="1800" dirty="0" smtClean="0">
                <a:solidFill>
                  <a:schemeClr val="bg1"/>
                </a:solidFill>
              </a:rPr>
              <a:t>     &lt;/div&gt;</a:t>
            </a:r>
            <a:br>
              <a:rPr lang="en-US" altLang="zh-CN" sz="1800" dirty="0" smtClean="0">
                <a:solidFill>
                  <a:schemeClr val="bg1"/>
                </a:solidFill>
              </a:rPr>
            </a:br>
            <a:r>
              <a:rPr lang="en-US" altLang="zh-CN" sz="1800" dirty="0" smtClean="0">
                <a:solidFill>
                  <a:schemeClr val="bg1"/>
                </a:solidFill>
              </a:rPr>
              <a:t>&lt;/details&gt;</a:t>
            </a:r>
            <a:endParaRPr lang="zh-CN" altLang="en-US" sz="18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zh-CN" altLang="en-US" sz="18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  </a:t>
            </a:r>
            <a:endParaRPr lang="zh-CN" altLang="en-US" sz="1500" dirty="0" smtClean="0">
              <a:solidFill>
                <a:schemeClr val="bg1"/>
              </a:solidFill>
            </a:endParaRPr>
          </a:p>
        </p:txBody>
      </p:sp>
      <p:pic>
        <p:nvPicPr>
          <p:cNvPr id="135172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660231" y="3193257"/>
            <a:ext cx="2971800" cy="145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摘要与细节（续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32898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&lt;details&gt;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元素用于定义细节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</a:t>
            </a:r>
            <a:r>
              <a:rPr lang="zh-CN" altLang="en-US" sz="1500" dirty="0" smtClean="0">
                <a:solidFill>
                  <a:schemeClr val="bg1"/>
                </a:solidFill>
              </a:rPr>
              <a:t>可以在此元素里添加文本或者图像等元素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</a:t>
            </a:r>
            <a:r>
              <a:rPr lang="zh-CN" altLang="en-US" sz="1500" dirty="0" smtClean="0">
                <a:solidFill>
                  <a:schemeClr val="bg1"/>
                </a:solidFill>
              </a:rPr>
              <a:t>需要配合</a:t>
            </a:r>
            <a:r>
              <a:rPr lang="en-US" altLang="zh-CN" sz="1500" dirty="0" smtClean="0">
                <a:solidFill>
                  <a:schemeClr val="bg1"/>
                </a:solidFill>
              </a:rPr>
              <a:t>&lt;summary&gt; </a:t>
            </a:r>
            <a:r>
              <a:rPr lang="zh-CN" altLang="en-US" sz="1500" dirty="0" smtClean="0">
                <a:solidFill>
                  <a:schemeClr val="bg1"/>
                </a:solidFill>
              </a:rPr>
              <a:t>元素使用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 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   目前只有</a:t>
            </a:r>
            <a:r>
              <a:rPr lang="en-US" altLang="zh-CN" sz="1500" dirty="0" smtClean="0">
                <a:solidFill>
                  <a:schemeClr val="bg1"/>
                </a:solidFill>
              </a:rPr>
              <a:t>Chrome </a:t>
            </a:r>
            <a:r>
              <a:rPr lang="zh-CN" altLang="en-US" sz="1500" dirty="0" smtClean="0">
                <a:solidFill>
                  <a:schemeClr val="bg1"/>
                </a:solidFill>
              </a:rPr>
              <a:t>支持</a:t>
            </a:r>
            <a:endParaRPr lang="zh-CN" altLang="en-US" sz="15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度量元素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&lt;meter&gt;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2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500" dirty="0" smtClean="0">
                <a:solidFill>
                  <a:schemeClr val="bg1"/>
                </a:solidFill>
              </a:rPr>
              <a:t>设备</a:t>
            </a:r>
            <a:r>
              <a:rPr lang="en-US" altLang="zh-CN" sz="1500" dirty="0" smtClean="0">
                <a:solidFill>
                  <a:schemeClr val="bg1"/>
                </a:solidFill>
              </a:rPr>
              <a:t>1&lt;meter value="10" min="0" max="100" &gt;&lt;/meter&gt;&lt;br&gt;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zh-CN" altLang="en-US" sz="1500" dirty="0" smtClean="0">
                <a:solidFill>
                  <a:schemeClr val="bg1"/>
                </a:solidFill>
              </a:rPr>
              <a:t>设备</a:t>
            </a:r>
            <a:r>
              <a:rPr lang="en-US" altLang="zh-CN" sz="1500" dirty="0" smtClean="0">
                <a:solidFill>
                  <a:schemeClr val="bg1"/>
                </a:solidFill>
              </a:rPr>
              <a:t>2&lt;meter value="50" min="0" max="100" &gt;&lt;/meter&gt;&lt;br&gt;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zh-CN" altLang="en-US" sz="1500" dirty="0" smtClean="0">
                <a:solidFill>
                  <a:schemeClr val="bg1"/>
                </a:solidFill>
              </a:rPr>
              <a:t>设备</a:t>
            </a:r>
            <a:r>
              <a:rPr lang="en-US" altLang="zh-CN" sz="1500" dirty="0" smtClean="0">
                <a:solidFill>
                  <a:schemeClr val="bg1"/>
                </a:solidFill>
              </a:rPr>
              <a:t>3&lt;meter value="90" min="0" max="100" &gt;&lt;/meter&gt;</a:t>
            </a:r>
            <a:endParaRPr lang="zh-CN" altLang="en-US" sz="1500" dirty="0" smtClean="0">
              <a:solidFill>
                <a:schemeClr val="bg1"/>
              </a:solidFill>
            </a:endParaRPr>
          </a:p>
        </p:txBody>
      </p:sp>
      <p:pic>
        <p:nvPicPr>
          <p:cNvPr id="138245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76863" y="2751535"/>
            <a:ext cx="2914650" cy="149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度量元素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&lt;meter&gt;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（续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32898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&lt;meter&gt;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元素用于定义度量衡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</a:t>
            </a:r>
            <a:r>
              <a:rPr lang="zh-CN" altLang="en-US" sz="1500" dirty="0" smtClean="0">
                <a:solidFill>
                  <a:schemeClr val="bg1"/>
                </a:solidFill>
              </a:rPr>
              <a:t>比如用于表示投票人数比例，磁盘使用量或者统计比例等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</a:t>
            </a:r>
            <a:r>
              <a:rPr lang="zh-CN" altLang="en-US" sz="1500" dirty="0" smtClean="0">
                <a:solidFill>
                  <a:schemeClr val="bg1"/>
                </a:solidFill>
              </a:rPr>
              <a:t>常用于静态比例的显示（已知最大和最小值）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   语法：</a:t>
            </a:r>
            <a:r>
              <a:rPr lang="en-US" altLang="zh-CN" sz="1500" dirty="0" smtClean="0">
                <a:solidFill>
                  <a:schemeClr val="bg1"/>
                </a:solidFill>
              </a:rPr>
              <a:t>&lt;meter&gt;</a:t>
            </a:r>
            <a:r>
              <a:rPr lang="zh-CN" altLang="en-US" sz="1500" dirty="0" smtClean="0">
                <a:solidFill>
                  <a:schemeClr val="bg1"/>
                </a:solidFill>
              </a:rPr>
              <a:t>文本</a:t>
            </a:r>
            <a:r>
              <a:rPr lang="en-US" altLang="zh-CN" sz="1500" dirty="0" smtClean="0">
                <a:solidFill>
                  <a:schemeClr val="bg1"/>
                </a:solidFill>
              </a:rPr>
              <a:t>&lt;/meter&gt;</a:t>
            </a:r>
            <a:endParaRPr lang="en-US" altLang="zh-CN" sz="1500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主要属性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   </a:t>
            </a:r>
            <a:r>
              <a:rPr lang="en-US" altLang="zh-CN" sz="1500" dirty="0" smtClean="0">
                <a:solidFill>
                  <a:schemeClr val="bg1"/>
                </a:solidFill>
              </a:rPr>
              <a:t>min </a:t>
            </a:r>
            <a:r>
              <a:rPr lang="zh-CN" altLang="en-US" sz="1500" dirty="0" smtClean="0">
                <a:solidFill>
                  <a:schemeClr val="bg1"/>
                </a:solidFill>
              </a:rPr>
              <a:t>范围最小值 默认为</a:t>
            </a:r>
            <a:r>
              <a:rPr lang="en-US" altLang="zh-CN" sz="1500" dirty="0" smtClean="0">
                <a:solidFill>
                  <a:schemeClr val="bg1"/>
                </a:solidFill>
              </a:rPr>
              <a:t>0</a:t>
            </a:r>
            <a:endParaRPr lang="en-US" altLang="zh-CN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max </a:t>
            </a:r>
            <a:r>
              <a:rPr lang="zh-CN" altLang="en-US" sz="1500" dirty="0" smtClean="0">
                <a:solidFill>
                  <a:schemeClr val="bg1"/>
                </a:solidFill>
              </a:rPr>
              <a:t>范围最大值 默认为</a:t>
            </a:r>
            <a:r>
              <a:rPr lang="en-US" altLang="zh-CN" sz="1500" dirty="0" smtClean="0">
                <a:solidFill>
                  <a:schemeClr val="bg1"/>
                </a:solidFill>
              </a:rPr>
              <a:t>1</a:t>
            </a:r>
            <a:endParaRPr lang="en-US" altLang="zh-CN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value </a:t>
            </a:r>
            <a:r>
              <a:rPr lang="zh-CN" altLang="en-US" sz="1500" dirty="0" smtClean="0">
                <a:solidFill>
                  <a:schemeClr val="bg1"/>
                </a:solidFill>
              </a:rPr>
              <a:t>度量值 默认为</a:t>
            </a:r>
            <a:r>
              <a:rPr lang="en-US" altLang="zh-CN" sz="1500" dirty="0" smtClean="0">
                <a:solidFill>
                  <a:schemeClr val="bg1"/>
                </a:solidFill>
              </a:rPr>
              <a:t>0 </a:t>
            </a:r>
            <a:endParaRPr lang="en-US" altLang="zh-CN" sz="15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时间元素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&lt;time&gt;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32898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&lt;time&gt;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元素用来定义公历的时间（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小时制）或日期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</a:t>
            </a:r>
            <a:r>
              <a:rPr lang="zh-CN" altLang="en-US" sz="1500" dirty="0" smtClean="0">
                <a:solidFill>
                  <a:schemeClr val="bg1"/>
                </a:solidFill>
              </a:rPr>
              <a:t>并不能为页面带来页面显示效果上的变化   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</a:t>
            </a:r>
            <a:r>
              <a:rPr lang="zh-CN" altLang="en-US" sz="1500" dirty="0" smtClean="0">
                <a:solidFill>
                  <a:schemeClr val="bg1"/>
                </a:solidFill>
              </a:rPr>
              <a:t>常用于对网页添加与时间相关的附加信息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   语法：</a:t>
            </a:r>
            <a:r>
              <a:rPr lang="en-US" altLang="zh-CN" sz="1500" dirty="0" smtClean="0">
                <a:solidFill>
                  <a:schemeClr val="bg1"/>
                </a:solidFill>
              </a:rPr>
              <a:t>&lt;time&gt;</a:t>
            </a:r>
            <a:r>
              <a:rPr lang="zh-CN" altLang="en-US" sz="1500" dirty="0" smtClean="0">
                <a:solidFill>
                  <a:schemeClr val="bg1"/>
                </a:solidFill>
              </a:rPr>
              <a:t>文本</a:t>
            </a:r>
            <a:r>
              <a:rPr lang="en-US" altLang="zh-CN" sz="1500" dirty="0" smtClean="0">
                <a:solidFill>
                  <a:schemeClr val="bg1"/>
                </a:solidFill>
              </a:rPr>
              <a:t>&lt;/ time&gt;</a:t>
            </a:r>
            <a:endParaRPr lang="en-US" altLang="zh-CN" sz="1500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主要属性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   </a:t>
            </a:r>
            <a:r>
              <a:rPr lang="en-US" altLang="zh-CN" sz="1500" dirty="0" smtClean="0">
                <a:solidFill>
                  <a:schemeClr val="bg1"/>
                </a:solidFill>
              </a:rPr>
              <a:t>datatime </a:t>
            </a:r>
            <a:r>
              <a:rPr lang="zh-CN" altLang="en-US" sz="1500" dirty="0" smtClean="0">
                <a:solidFill>
                  <a:schemeClr val="bg1"/>
                </a:solidFill>
              </a:rPr>
              <a:t>规定日期</a:t>
            </a:r>
            <a:r>
              <a:rPr lang="en-US" altLang="zh-CN" sz="1500" dirty="0" smtClean="0">
                <a:solidFill>
                  <a:schemeClr val="bg1"/>
                </a:solidFill>
              </a:rPr>
              <a:t>/</a:t>
            </a:r>
            <a:r>
              <a:rPr lang="zh-CN" altLang="en-US" sz="1500" dirty="0" smtClean="0">
                <a:solidFill>
                  <a:schemeClr val="bg1"/>
                </a:solidFill>
              </a:rPr>
              <a:t>时间 日期与时间之间用 ”</a:t>
            </a:r>
            <a:r>
              <a:rPr lang="en-US" altLang="zh-CN" sz="1500" dirty="0" smtClean="0">
                <a:solidFill>
                  <a:schemeClr val="bg1"/>
                </a:solidFill>
              </a:rPr>
              <a:t>T“ </a:t>
            </a:r>
            <a:r>
              <a:rPr lang="zh-CN" altLang="en-US" sz="1500" dirty="0" smtClean="0">
                <a:solidFill>
                  <a:schemeClr val="bg1"/>
                </a:solidFill>
              </a:rPr>
              <a:t>文字分割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  </a:t>
            </a:r>
            <a:r>
              <a:rPr lang="en-US" altLang="zh-CN" sz="1500" dirty="0" smtClean="0">
                <a:solidFill>
                  <a:schemeClr val="bg1"/>
                </a:solidFill>
              </a:rPr>
              <a:t>&lt;time datetime=“2016-6-7T12:00”&gt;&lt;/time&gt;</a:t>
            </a:r>
            <a:endParaRPr lang="en-US" altLang="zh-CN" sz="15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高亮文本显示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&lt;mark&gt;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32898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&lt;mark&gt;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元素用于定义页面中带有记号的文本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</a:t>
            </a:r>
            <a:r>
              <a:rPr lang="zh-CN" altLang="en-US" sz="1500" dirty="0" smtClean="0">
                <a:solidFill>
                  <a:schemeClr val="bg1"/>
                </a:solidFill>
              </a:rPr>
              <a:t>常用于需要突出显示的文本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</a:t>
            </a:r>
            <a:r>
              <a:rPr lang="zh-CN" altLang="en-US" sz="1500" dirty="0" smtClean="0">
                <a:solidFill>
                  <a:schemeClr val="bg1"/>
                </a:solidFill>
              </a:rPr>
              <a:t>被</a:t>
            </a:r>
            <a:r>
              <a:rPr lang="en-US" altLang="zh-CN" sz="1500" dirty="0" smtClean="0">
                <a:solidFill>
                  <a:schemeClr val="bg1"/>
                </a:solidFill>
              </a:rPr>
              <a:t>&lt;mark&gt;</a:t>
            </a:r>
            <a:r>
              <a:rPr lang="zh-CN" altLang="en-US" sz="1500" dirty="0" smtClean="0">
                <a:solidFill>
                  <a:schemeClr val="bg1"/>
                </a:solidFill>
              </a:rPr>
              <a:t>元素包围的文本会显示额外的背景色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   语法：</a:t>
            </a:r>
            <a:r>
              <a:rPr lang="en-US" altLang="zh-CN" sz="1500" dirty="0" smtClean="0">
                <a:solidFill>
                  <a:schemeClr val="bg1"/>
                </a:solidFill>
              </a:rPr>
              <a:t>&lt;mark&gt;</a:t>
            </a:r>
            <a:r>
              <a:rPr lang="zh-CN" altLang="en-US" sz="1500" dirty="0" smtClean="0">
                <a:solidFill>
                  <a:schemeClr val="bg1"/>
                </a:solidFill>
              </a:rPr>
              <a:t>文本</a:t>
            </a:r>
            <a:r>
              <a:rPr lang="en-US" altLang="zh-CN" sz="1500" dirty="0" smtClean="0">
                <a:solidFill>
                  <a:schemeClr val="bg1"/>
                </a:solidFill>
              </a:rPr>
              <a:t>&lt;/ mark&gt;</a:t>
            </a:r>
            <a:endParaRPr lang="en-US" altLang="zh-CN" sz="15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181194" y="2314917"/>
            <a:ext cx="1500222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HTML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4292608" y="2427545"/>
            <a:ext cx="266424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课后练习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654844" y="601266"/>
            <a:ext cx="2976563" cy="3893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2100" dirty="0">
                <a:solidFill>
                  <a:schemeClr val="bg1"/>
                </a:solidFill>
              </a:rPr>
              <a:t>创建如下图所示的页面</a:t>
            </a:r>
            <a:r>
              <a:rPr lang="zh-CN" altLang="en-US" b="1" dirty="0">
                <a:solidFill>
                  <a:schemeClr val="bg1"/>
                </a:solidFill>
              </a:rPr>
              <a:t>。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142340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297091" y="195262"/>
            <a:ext cx="3350419" cy="452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181194" y="2314917"/>
            <a:ext cx="1500222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HTML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4292608" y="2427545"/>
            <a:ext cx="266424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表单概述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654844" y="601266"/>
            <a:ext cx="2976563" cy="3893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2100" dirty="0">
                <a:solidFill>
                  <a:schemeClr val="bg1"/>
                </a:solidFill>
              </a:rPr>
              <a:t>创建如下图所示的页面</a:t>
            </a:r>
            <a:r>
              <a:rPr lang="zh-CN" altLang="en-US" b="1" dirty="0">
                <a:solidFill>
                  <a:schemeClr val="bg1"/>
                </a:solidFill>
              </a:rPr>
              <a:t>。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14438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869282" y="1294210"/>
            <a:ext cx="5303044" cy="308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13" descr="C:\Users\Administrator\Desktop\714329165728367298.png714329165728367298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4065906" y="1674813"/>
            <a:ext cx="1012190" cy="996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79" name="文本框 7"/>
          <p:cNvSpPr txBox="1"/>
          <p:nvPr/>
        </p:nvSpPr>
        <p:spPr>
          <a:xfrm>
            <a:off x="3571875" y="2747963"/>
            <a:ext cx="2019300" cy="6400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defTabSz="514350" eaLnBrk="1" hangingPunct="1"/>
            <a:r>
              <a:rPr lang="zh-CN" altLang="en-US" sz="3600" b="1" dirty="0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</a:rPr>
              <a:t>谢谢观看</a:t>
            </a:r>
            <a:endParaRPr lang="zh-CN" altLang="en-US" sz="3600" b="1" dirty="0">
              <a:solidFill>
                <a:srgbClr val="FFFFFF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24580" name="文本框 9"/>
          <p:cNvSpPr txBox="1"/>
          <p:nvPr/>
        </p:nvSpPr>
        <p:spPr>
          <a:xfrm>
            <a:off x="3532188" y="3467100"/>
            <a:ext cx="2216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1400" b="1" dirty="0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</a:rPr>
              <a:t>Thank you for watching</a:t>
            </a:r>
            <a:endParaRPr lang="zh-CN" altLang="en-US" sz="1400" b="1" dirty="0">
              <a:solidFill>
                <a:srgbClr val="FFFFFF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722688" y="3394075"/>
            <a:ext cx="1835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表单的作用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表单用于显示、收集信息，并提交信息到服务器</a:t>
            </a: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表单有两个基本部分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- </a:t>
            </a:r>
            <a:r>
              <a:rPr lang="zh-CN" altLang="en-US" sz="1500" dirty="0" smtClean="0">
                <a:solidFill>
                  <a:schemeClr val="bg1"/>
                </a:solidFill>
              </a:rPr>
              <a:t>实现数据交互的可见的界面元素，比如文本框或按钮</a:t>
            </a:r>
            <a:endParaRPr lang="en-US" altLang="zh-CN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- </a:t>
            </a:r>
            <a:r>
              <a:rPr lang="zh-CN" altLang="en-US" sz="1500" dirty="0" smtClean="0">
                <a:solidFill>
                  <a:schemeClr val="bg1"/>
                </a:solidFill>
              </a:rPr>
              <a:t>提交后的表单处理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500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界面元素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   </a:t>
            </a:r>
            <a:r>
              <a:rPr lang="en-US" altLang="zh-CN" sz="1500" dirty="0" smtClean="0">
                <a:solidFill>
                  <a:schemeClr val="bg1"/>
                </a:solidFill>
              </a:rPr>
              <a:t>- </a:t>
            </a:r>
            <a:r>
              <a:rPr lang="zh-CN" altLang="en-US" sz="1500" dirty="0" smtClean="0">
                <a:solidFill>
                  <a:schemeClr val="bg1"/>
                </a:solidFill>
              </a:rPr>
              <a:t>使用</a:t>
            </a:r>
            <a:r>
              <a:rPr lang="en-US" altLang="zh-CN" sz="1500" dirty="0" smtClean="0">
                <a:solidFill>
                  <a:schemeClr val="bg1"/>
                </a:solidFill>
              </a:rPr>
              <a:t>&lt;form&gt;</a:t>
            </a:r>
            <a:r>
              <a:rPr lang="zh-CN" altLang="en-US" sz="1500" dirty="0" smtClean="0">
                <a:solidFill>
                  <a:schemeClr val="bg1"/>
                </a:solidFill>
              </a:rPr>
              <a:t>元素创建表单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- </a:t>
            </a:r>
            <a:r>
              <a:rPr lang="zh-CN" altLang="en-US" sz="1500" dirty="0" smtClean="0">
                <a:solidFill>
                  <a:schemeClr val="bg1"/>
                </a:solidFill>
              </a:rPr>
              <a:t>在</a:t>
            </a:r>
            <a:r>
              <a:rPr lang="en-US" altLang="zh-CN" sz="1500" dirty="0" smtClean="0">
                <a:solidFill>
                  <a:schemeClr val="bg1"/>
                </a:solidFill>
              </a:rPr>
              <a:t>&lt;form&gt;</a:t>
            </a:r>
            <a:r>
              <a:rPr lang="zh-CN" altLang="en-US" sz="1500" dirty="0" smtClean="0">
                <a:solidFill>
                  <a:schemeClr val="bg1"/>
                </a:solidFill>
              </a:rPr>
              <a:t>元素中添加其他表单可以包含的控件元素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5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181194" y="2314917"/>
            <a:ext cx="1500222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HTML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4292608" y="2427545"/>
            <a:ext cx="266424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7175" indent="-257175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32898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&lt;input&gt;</a:t>
            </a:r>
            <a:r>
              <a:rPr lang="zh-CN" altLang="en-US" dirty="0" smtClean="0">
                <a:solidFill>
                  <a:schemeClr val="bg1"/>
                </a:solidFill>
              </a:rPr>
              <a:t>元素用于收集用户信息</a:t>
            </a: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该元素是一个单标记，语法为</a:t>
            </a:r>
            <a:r>
              <a:rPr lang="en-US" altLang="zh-CN" dirty="0" smtClean="0">
                <a:solidFill>
                  <a:schemeClr val="bg1"/>
                </a:solidFill>
              </a:rPr>
              <a:t>&lt;input /&gt;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主要属性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 </a:t>
            </a:r>
            <a:r>
              <a:rPr lang="en-US" altLang="zh-CN" sz="1500" dirty="0" smtClean="0">
                <a:solidFill>
                  <a:schemeClr val="bg1"/>
                </a:solidFill>
              </a:rPr>
              <a:t>-type:</a:t>
            </a:r>
            <a:r>
              <a:rPr lang="zh-CN" altLang="en-US" sz="1500" dirty="0" smtClean="0">
                <a:solidFill>
                  <a:schemeClr val="bg1"/>
                </a:solidFill>
              </a:rPr>
              <a:t>根据不同的</a:t>
            </a:r>
            <a:r>
              <a:rPr lang="en-US" altLang="zh-CN" sz="1500" dirty="0" smtClean="0">
                <a:solidFill>
                  <a:schemeClr val="bg1"/>
                </a:solidFill>
              </a:rPr>
              <a:t>type</a:t>
            </a:r>
            <a:r>
              <a:rPr lang="zh-CN" altLang="en-US" sz="1500" dirty="0" smtClean="0">
                <a:solidFill>
                  <a:schemeClr val="bg1"/>
                </a:solidFill>
              </a:rPr>
              <a:t>属性值，可以创建各种类型的输入字段，比如文本框，复选框等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 </a:t>
            </a:r>
            <a:r>
              <a:rPr lang="en-US" altLang="zh-CN" sz="1500" dirty="0" smtClean="0">
                <a:solidFill>
                  <a:schemeClr val="bg1"/>
                </a:solidFill>
              </a:rPr>
              <a:t>-value </a:t>
            </a:r>
            <a:r>
              <a:rPr lang="zh-CN" altLang="en-US" sz="1500" dirty="0" smtClean="0">
                <a:solidFill>
                  <a:schemeClr val="bg1"/>
                </a:solidFill>
              </a:rPr>
              <a:t>控件的数据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 </a:t>
            </a:r>
            <a:r>
              <a:rPr lang="en-US" altLang="zh-CN" sz="1500" dirty="0" smtClean="0">
                <a:solidFill>
                  <a:schemeClr val="bg1"/>
                </a:solidFill>
              </a:rPr>
              <a:t>-name </a:t>
            </a:r>
            <a:r>
              <a:rPr lang="zh-CN" altLang="en-US" sz="1500" dirty="0" smtClean="0">
                <a:solidFill>
                  <a:schemeClr val="bg1"/>
                </a:solidFill>
              </a:rPr>
              <a:t>控件的名称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 </a:t>
            </a:r>
            <a:r>
              <a:rPr lang="en-US" altLang="zh-CN" sz="1500" dirty="0" smtClean="0">
                <a:solidFill>
                  <a:schemeClr val="bg1"/>
                </a:solidFill>
              </a:rPr>
              <a:t>-disabled </a:t>
            </a:r>
            <a:r>
              <a:rPr lang="zh-CN" altLang="en-US" sz="1500" dirty="0" smtClean="0">
                <a:solidFill>
                  <a:schemeClr val="bg1"/>
                </a:solidFill>
              </a:rPr>
              <a:t>禁用控件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5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文本框与密码框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328988"/>
          </a:xfrm>
        </p:spPr>
        <p:txBody>
          <a:bodyPr/>
          <a:lstStyle/>
          <a:p>
            <a:r>
              <a:rPr lang="zh-CN" altLang="en-US" sz="1800" dirty="0" smtClean="0">
                <a:solidFill>
                  <a:schemeClr val="bg1"/>
                </a:solidFill>
              </a:rPr>
              <a:t>文本框：</a:t>
            </a:r>
            <a:r>
              <a:rPr lang="en-US" altLang="zh-CN" sz="1800" dirty="0" smtClean="0">
                <a:solidFill>
                  <a:schemeClr val="bg1"/>
                </a:solidFill>
              </a:rPr>
              <a:t>&lt;input type=“text”/&gt;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r>
              <a:rPr lang="zh-CN" altLang="en-US" sz="1800" dirty="0" smtClean="0">
                <a:solidFill>
                  <a:schemeClr val="bg1"/>
                </a:solidFill>
              </a:rPr>
              <a:t>密码框：</a:t>
            </a:r>
            <a:r>
              <a:rPr lang="en-US" altLang="zh-CN" sz="1800" dirty="0" smtClean="0">
                <a:solidFill>
                  <a:schemeClr val="bg1"/>
                </a:solidFill>
              </a:rPr>
              <a:t>&lt;input type=“password”/&gt;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r>
              <a:rPr lang="zh-CN" altLang="en-US" sz="1800" dirty="0" smtClean="0">
                <a:solidFill>
                  <a:schemeClr val="bg1"/>
                </a:solidFill>
              </a:rPr>
              <a:t>主要属性</a:t>
            </a:r>
            <a:endParaRPr lang="zh-CN" altLang="en-US" sz="1800" dirty="0" smtClean="0">
              <a:solidFill>
                <a:schemeClr val="bg1"/>
              </a:solidFill>
            </a:endParaRPr>
          </a:p>
          <a:p>
            <a:endParaRPr lang="zh-CN" altLang="en-US" sz="18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chemeClr val="bg1"/>
                </a:solidFill>
              </a:rPr>
              <a:t>  -value </a:t>
            </a:r>
            <a:r>
              <a:rPr lang="zh-CN" altLang="en-US" sz="1800" dirty="0" smtClean="0">
                <a:solidFill>
                  <a:schemeClr val="bg1"/>
                </a:solidFill>
              </a:rPr>
              <a:t>由访问者自由输入的任何文本</a:t>
            </a:r>
            <a:endParaRPr lang="zh-CN" altLang="en-US" sz="18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800" dirty="0" smtClean="0">
                <a:solidFill>
                  <a:schemeClr val="bg1"/>
                </a:solidFill>
              </a:rPr>
              <a:t>  </a:t>
            </a:r>
            <a:r>
              <a:rPr lang="en-US" altLang="zh-CN" sz="1800" dirty="0" smtClean="0">
                <a:solidFill>
                  <a:schemeClr val="bg1"/>
                </a:solidFill>
              </a:rPr>
              <a:t>-name </a:t>
            </a:r>
            <a:r>
              <a:rPr lang="zh-CN" altLang="en-US" sz="1800" dirty="0" smtClean="0">
                <a:solidFill>
                  <a:schemeClr val="bg1"/>
                </a:solidFill>
              </a:rPr>
              <a:t>名称</a:t>
            </a:r>
            <a:endParaRPr lang="zh-CN" altLang="en-US" sz="18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800" dirty="0" smtClean="0">
                <a:solidFill>
                  <a:schemeClr val="bg1"/>
                </a:solidFill>
              </a:rPr>
              <a:t>  </a:t>
            </a:r>
            <a:r>
              <a:rPr lang="en-US" altLang="zh-CN" sz="1800" dirty="0" smtClean="0">
                <a:solidFill>
                  <a:schemeClr val="bg1"/>
                </a:solidFill>
              </a:rPr>
              <a:t>-maxlength </a:t>
            </a:r>
            <a:r>
              <a:rPr lang="zh-CN" altLang="en-US" sz="1800" dirty="0" smtClean="0">
                <a:solidFill>
                  <a:schemeClr val="bg1"/>
                </a:solidFill>
              </a:rPr>
              <a:t>限制输入的字符数</a:t>
            </a:r>
            <a:endParaRPr lang="zh-CN" altLang="en-US" sz="18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800" dirty="0" smtClean="0">
                <a:solidFill>
                  <a:schemeClr val="bg1"/>
                </a:solidFill>
              </a:rPr>
              <a:t>  </a:t>
            </a:r>
            <a:r>
              <a:rPr lang="en-US" altLang="zh-CN" sz="1800" dirty="0" smtClean="0">
                <a:solidFill>
                  <a:schemeClr val="bg1"/>
                </a:solidFill>
              </a:rPr>
              <a:t>-readonly  </a:t>
            </a:r>
            <a:r>
              <a:rPr lang="zh-CN" altLang="en-US" sz="1800" dirty="0" smtClean="0">
                <a:solidFill>
                  <a:schemeClr val="bg1"/>
                </a:solidFill>
              </a:rPr>
              <a:t>设置文本控件只读</a:t>
            </a:r>
            <a:endParaRPr lang="zh-CN" altLang="en-US" sz="18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文本框与密码框（续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328988"/>
          </a:xfrm>
        </p:spPr>
        <p:txBody>
          <a:bodyPr/>
          <a:lstStyle/>
          <a:p>
            <a:r>
              <a:rPr lang="zh-CN" altLang="en-US" sz="1500" dirty="0" smtClean="0">
                <a:solidFill>
                  <a:schemeClr val="bg1"/>
                </a:solidFill>
              </a:rPr>
              <a:t>姓名：</a:t>
            </a:r>
            <a:r>
              <a:rPr lang="en-US" altLang="zh-CN" sz="1500" dirty="0" smtClean="0">
                <a:solidFill>
                  <a:schemeClr val="bg1"/>
                </a:solidFill>
              </a:rPr>
              <a:t>&lt;input type="text" name="username" value="mary"  /&gt;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zh-CN" altLang="en-US" sz="1500" dirty="0" smtClean="0">
                <a:solidFill>
                  <a:schemeClr val="bg1"/>
                </a:solidFill>
              </a:rPr>
              <a:t>密码：</a:t>
            </a:r>
            <a:r>
              <a:rPr lang="en-US" altLang="zh-CN" sz="1500" dirty="0" smtClean="0">
                <a:solidFill>
                  <a:schemeClr val="bg1"/>
                </a:solidFill>
              </a:rPr>
              <a:t>&lt;input type="password" name="pwd"  maxlength="6" /&gt;</a:t>
            </a:r>
            <a:endParaRPr lang="en-US" altLang="zh-CN" sz="1500" dirty="0" smtClean="0">
              <a:solidFill>
                <a:schemeClr val="bg1"/>
              </a:solidFill>
            </a:endParaRPr>
          </a:p>
          <a:p>
            <a:endParaRPr lang="en-US" altLang="zh-CN" sz="1500" dirty="0" smtClean="0">
              <a:solidFill>
                <a:schemeClr val="bg1"/>
              </a:solidFill>
            </a:endParaRPr>
          </a:p>
        </p:txBody>
      </p:sp>
      <p:pic>
        <p:nvPicPr>
          <p:cNvPr id="121861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40906" y="2316956"/>
            <a:ext cx="4572000" cy="191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单选框和复选框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32898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单选框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</a:rPr>
              <a:t>&lt;input type=“radio”/&gt;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复选框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</a:rPr>
              <a:t>&lt;input type=“checkbox”/&gt;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主要属性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-name </a:t>
            </a:r>
            <a:r>
              <a:rPr lang="zh-CN" altLang="en-US" sz="1500" dirty="0" smtClean="0">
                <a:solidFill>
                  <a:schemeClr val="bg1"/>
                </a:solidFill>
              </a:rPr>
              <a:t>设置名称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-value  </a:t>
            </a:r>
            <a:r>
              <a:rPr lang="zh-CN" altLang="en-US" sz="1500" dirty="0" smtClean="0">
                <a:solidFill>
                  <a:schemeClr val="bg1"/>
                </a:solidFill>
              </a:rPr>
              <a:t>文本，当提交</a:t>
            </a:r>
            <a:r>
              <a:rPr lang="en-US" altLang="zh-CN" sz="1500" dirty="0" smtClean="0">
                <a:solidFill>
                  <a:schemeClr val="bg1"/>
                </a:solidFill>
              </a:rPr>
              <a:t>form</a:t>
            </a:r>
            <a:r>
              <a:rPr lang="zh-CN" altLang="en-US" sz="1500" dirty="0" smtClean="0">
                <a:solidFill>
                  <a:schemeClr val="bg1"/>
                </a:solidFill>
              </a:rPr>
              <a:t>时，如果选中了此单选按钮，那么 </a:t>
            </a:r>
            <a:r>
              <a:rPr lang="en-US" altLang="zh-CN" sz="1500" dirty="0" smtClean="0">
                <a:solidFill>
                  <a:schemeClr val="bg1"/>
                </a:solidFill>
              </a:rPr>
              <a:t>value</a:t>
            </a:r>
            <a:r>
              <a:rPr lang="zh-CN" altLang="en-US" sz="1500" dirty="0" smtClean="0">
                <a:solidFill>
                  <a:schemeClr val="bg1"/>
                </a:solidFill>
              </a:rPr>
              <a:t>就被发送到服务器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-checked </a:t>
            </a:r>
            <a:r>
              <a:rPr lang="zh-CN" altLang="en-US" sz="1500" dirty="0" smtClean="0">
                <a:solidFill>
                  <a:schemeClr val="bg1"/>
                </a:solidFill>
              </a:rPr>
              <a:t>设置默认被选中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5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3426</Words>
  <Application>WPS 演示</Application>
  <PresentationFormat>全屏显示(16:9)</PresentationFormat>
  <Paragraphs>226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Calibri Light</vt:lpstr>
      <vt:lpstr>方正兰亭黑_GBK</vt:lpstr>
      <vt:lpstr>微软雅黑</vt:lpstr>
      <vt:lpstr>黑体</vt:lpstr>
      <vt:lpstr>Office 主题</vt:lpstr>
      <vt:lpstr>PowerPoint 演示文稿</vt:lpstr>
      <vt:lpstr>PowerPoint 演示文稿</vt:lpstr>
      <vt:lpstr>PowerPoint 演示文稿</vt:lpstr>
      <vt:lpstr>表单的作用</vt:lpstr>
      <vt:lpstr>PowerPoint 演示文稿</vt:lpstr>
      <vt:lpstr>&lt;input&gt;元素</vt:lpstr>
      <vt:lpstr>文本框与密码框</vt:lpstr>
      <vt:lpstr>文本框与密码框（续1）</vt:lpstr>
      <vt:lpstr>单选框和复选框</vt:lpstr>
      <vt:lpstr>单选框和复选框（续1）</vt:lpstr>
      <vt:lpstr>按钮</vt:lpstr>
      <vt:lpstr>隐藏域和文件选择框</vt:lpstr>
      <vt:lpstr>PowerPoint 演示文稿</vt:lpstr>
      <vt:lpstr>&lt;label&gt;元素</vt:lpstr>
      <vt:lpstr>选项框</vt:lpstr>
      <vt:lpstr>选项框（续1）</vt:lpstr>
      <vt:lpstr>&lt;textarea&gt;元素</vt:lpstr>
      <vt:lpstr>为控件分组</vt:lpstr>
      <vt:lpstr>表单（练习）</vt:lpstr>
      <vt:lpstr>PowerPoint 演示文稿</vt:lpstr>
      <vt:lpstr>浮动框架&lt;iframe&gt;元素</vt:lpstr>
      <vt:lpstr>摘要与细节</vt:lpstr>
      <vt:lpstr>摘要与细节（续1）</vt:lpstr>
      <vt:lpstr>度量元素&lt;meter&gt;</vt:lpstr>
      <vt:lpstr>度量元素&lt;meter&gt;（续1）</vt:lpstr>
      <vt:lpstr>时间元素&lt;time&gt;</vt:lpstr>
      <vt:lpstr>高亮文本显示&lt;mark&gt;元素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956</cp:revision>
  <dcterms:created xsi:type="dcterms:W3CDTF">2015-08-19T06:36:00Z</dcterms:created>
  <dcterms:modified xsi:type="dcterms:W3CDTF">2017-04-20T01:01:36Z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2052-10.1.0.6156</vt:lpwstr>
  </property>
</Properties>
</file>