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9" r:id="rId3"/>
    <p:sldId id="551" r:id="rId4"/>
    <p:sldId id="552" r:id="rId5"/>
    <p:sldId id="553" r:id="rId6"/>
    <p:sldId id="593" r:id="rId7"/>
    <p:sldId id="555" r:id="rId8"/>
    <p:sldId id="556" r:id="rId9"/>
    <p:sldId id="557" r:id="rId10"/>
    <p:sldId id="558" r:id="rId11"/>
    <p:sldId id="559" r:id="rId12"/>
    <p:sldId id="560" r:id="rId13"/>
    <p:sldId id="561" r:id="rId14"/>
    <p:sldId id="562" r:id="rId15"/>
    <p:sldId id="563" r:id="rId16"/>
    <p:sldId id="564" r:id="rId17"/>
    <p:sldId id="594" r:id="rId18"/>
    <p:sldId id="566" r:id="rId19"/>
    <p:sldId id="567" r:id="rId20"/>
    <p:sldId id="568" r:id="rId21"/>
    <p:sldId id="569" r:id="rId22"/>
    <p:sldId id="570" r:id="rId23"/>
    <p:sldId id="595" r:id="rId24"/>
    <p:sldId id="572" r:id="rId25"/>
    <p:sldId id="573" r:id="rId26"/>
    <p:sldId id="596" r:id="rId27"/>
    <p:sldId id="575" r:id="rId28"/>
    <p:sldId id="597" r:id="rId29"/>
    <p:sldId id="577" r:id="rId30"/>
    <p:sldId id="578" r:id="rId31"/>
    <p:sldId id="579" r:id="rId32"/>
    <p:sldId id="580" r:id="rId33"/>
    <p:sldId id="581" r:id="rId34"/>
    <p:sldId id="582" r:id="rId35"/>
    <p:sldId id="583" r:id="rId36"/>
    <p:sldId id="584" r:id="rId37"/>
    <p:sldId id="585" r:id="rId38"/>
    <p:sldId id="586" r:id="rId39"/>
    <p:sldId id="587" r:id="rId40"/>
    <p:sldId id="598" r:id="rId41"/>
    <p:sldId id="589" r:id="rId42"/>
    <p:sldId id="590" r:id="rId43"/>
    <p:sldId id="591" r:id="rId44"/>
    <p:sldId id="592" r:id="rId45"/>
    <p:sldId id="275" r:id="rId46"/>
  </p:sldIdLst>
  <p:sldSz cx="9144000" cy="5143500" type="screen16x9"/>
  <p:notesSz cx="6858000" cy="9144000"/>
  <p:defaultTextStyle>
    <a:defPPr>
      <a:defRPr lang="zh-CN"/>
    </a:defPPr>
    <a:lvl1pPr marL="0" lvl="0" indent="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342900" lvl="1" indent="1143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685800" lvl="2" indent="2286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028700" lvl="3" indent="3429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371600" lvl="4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="" xmlns:p14="http://schemas.microsoft.com/office/powerpoint/2010/main" val="1"/>
      </p:ext>
    </p:extLst>
  </p:showPr>
  <p:clrMru>
    <a:srgbClr val="137EEC"/>
    <a:srgbClr val="202C36"/>
    <a:srgbClr val="2E3E4D"/>
    <a:srgbClr val="1C272F"/>
    <a:srgbClr val="37B9FC"/>
    <a:srgbClr val="D4D7DB"/>
    <a:srgbClr val="0C5196"/>
    <a:srgbClr val="2EB4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3" autoAdjust="0"/>
    <p:restoredTop sz="94660" autoAdjust="0"/>
  </p:normalViewPr>
  <p:slideViewPr>
    <p:cSldViewPr snapToGrid="0" showGuides="1">
      <p:cViewPr varScale="1">
        <p:scale>
          <a:sx n="77" d="100"/>
          <a:sy n="77" d="100"/>
        </p:scale>
        <p:origin x="-84" y="-1176"/>
      </p:cViewPr>
      <p:guideLst>
        <p:guide orient="horz" pos="1649"/>
        <p:guide pos="2880"/>
      </p:guideLst>
    </p:cSldViewPr>
  </p:slideViewPr>
  <p:outlineViewPr>
    <p:cViewPr>
      <p:scale>
        <a:sx n="33" d="100"/>
        <a:sy n="33" d="100"/>
      </p:scale>
      <p:origin x="0" y="31746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图片2017011610160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65100" y="146050"/>
            <a:ext cx="1155700" cy="50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图片2017011610160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66075" y="4537075"/>
            <a:ext cx="1155700" cy="50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/>
          </p:cNvPicPr>
          <p:nvPr userDrawn="1"/>
        </p:nvPicPr>
        <p:blipFill>
          <a:blip r:embed="rId3" cstate="print"/>
          <a:srcRect l="2" r="-169" b="14841"/>
          <a:stretch>
            <a:fillRect/>
          </a:stretch>
        </p:blipFill>
        <p:spPr>
          <a:xfrm>
            <a:off x="0" y="0"/>
            <a:ext cx="9159875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fld id="{259E749D-9F21-43D8-96E5-A40A2A31CAA5}" type="datetime1">
              <a:rPr lang="zh-CN" altLang="en-US"/>
              <a:pPr>
                <a:defRPr/>
              </a:pPr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fld id="{281E6357-8194-4EDF-A1BD-8FF3EFF8B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mtClean="0"/>
            </a:lvl1pPr>
          </a:lstStyle>
          <a:p>
            <a:pPr>
              <a:defRPr/>
            </a:pPr>
            <a:fld id="{F6BAE81D-86E5-431A-9423-66C467C280D3}" type="datetime1">
              <a:rPr lang="zh-CN" altLang="en-US"/>
              <a:pPr>
                <a:defRPr/>
              </a:pPr>
              <a:t>2017/2/22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mtClean="0"/>
            </a:lvl1pPr>
          </a:lstStyle>
          <a:p>
            <a:pPr>
              <a:defRPr/>
            </a:pPr>
            <a:fld id="{8AF1FE40-65E1-4228-BBF7-0659FFA872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mtClean="0"/>
            </a:lvl1pPr>
          </a:lstStyle>
          <a:p>
            <a:pPr>
              <a:defRPr/>
            </a:pPr>
            <a:fld id="{B3D94DB9-2924-4B21-A293-1EC274129EC5}" type="datetime1">
              <a:rPr lang="zh-CN" altLang="en-US"/>
              <a:pPr>
                <a:defRPr/>
              </a:pPr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mtClean="0"/>
            </a:lvl1pPr>
          </a:lstStyle>
          <a:p>
            <a:pPr>
              <a:defRPr/>
            </a:pPr>
            <a:fld id="{17274076-B3B6-4B8C-9726-EF3B7F0C29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泪滴形 40"/>
          <p:cNvSpPr/>
          <p:nvPr/>
        </p:nvSpPr>
        <p:spPr>
          <a:xfrm>
            <a:off x="3987800" y="0"/>
            <a:ext cx="5156200" cy="5156200"/>
          </a:xfrm>
          <a:prstGeom prst="teardrop">
            <a:avLst/>
          </a:prstGeom>
          <a:solidFill>
            <a:srgbClr val="202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4" name="文本框 7"/>
          <p:cNvSpPr txBox="1"/>
          <p:nvPr/>
        </p:nvSpPr>
        <p:spPr>
          <a:xfrm>
            <a:off x="6596380" y="1975803"/>
            <a:ext cx="1101090" cy="6400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defTabSz="514350" eaLnBrk="1" hangingPunct="1"/>
            <a:r>
              <a:rPr lang="zh-CN" altLang="zh-CN" sz="36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课程</a:t>
            </a:r>
          </a:p>
        </p:txBody>
      </p:sp>
      <p:sp>
        <p:nvSpPr>
          <p:cNvPr id="5125" name="文本框 9"/>
          <p:cNvSpPr txBox="1"/>
          <p:nvPr/>
        </p:nvSpPr>
        <p:spPr>
          <a:xfrm>
            <a:off x="6235383" y="2615883"/>
            <a:ext cx="1733167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主讲人</a:t>
            </a:r>
            <a:r>
              <a:rPr lang="zh-CN" altLang="en-US" sz="20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：聂荧</a:t>
            </a:r>
            <a:endParaRPr lang="zh-CN" altLang="en-US" sz="20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115685" y="2606675"/>
            <a:ext cx="235521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824502" y="2091622"/>
            <a:ext cx="2451822" cy="110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en-US" altLang="zh-CN" sz="6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</a:t>
            </a:r>
            <a:endParaRPr lang="en-US" altLang="zh-CN" sz="6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边框阴影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box-shadow:</a:t>
            </a:r>
            <a:r>
              <a:rPr lang="zh-CN" altLang="en-US" sz="2400" dirty="0" smtClean="0">
                <a:solidFill>
                  <a:schemeClr val="bg1"/>
                </a:solidFill>
              </a:rPr>
              <a:t>向方框添加一个或多个阴影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取值为多个属性值的列表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-box-shadow : h-shadow v-shadow blur spread color inset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其中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h-shadow </a:t>
            </a:r>
            <a:r>
              <a:rPr lang="zh-CN" altLang="en-US" sz="1500" dirty="0" smtClean="0">
                <a:solidFill>
                  <a:schemeClr val="bg1"/>
                </a:solidFill>
              </a:rPr>
              <a:t>必需 为水平阴影的位置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v-shadow </a:t>
            </a:r>
            <a:r>
              <a:rPr lang="zh-CN" altLang="en-US" sz="1500" dirty="0" smtClean="0">
                <a:solidFill>
                  <a:schemeClr val="bg1"/>
                </a:solidFill>
              </a:rPr>
              <a:t>必需 为垂直阴影的位置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blur </a:t>
            </a:r>
            <a:r>
              <a:rPr lang="zh-CN" altLang="en-US" sz="1500" dirty="0" smtClean="0">
                <a:solidFill>
                  <a:schemeClr val="bg1"/>
                </a:solidFill>
              </a:rPr>
              <a:t>可选  为模糊距离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spread </a:t>
            </a:r>
            <a:r>
              <a:rPr lang="zh-CN" altLang="en-US" sz="1500" dirty="0" smtClean="0">
                <a:solidFill>
                  <a:schemeClr val="bg1"/>
                </a:solidFill>
              </a:rPr>
              <a:t>可选  为阴影的尺寸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color </a:t>
            </a:r>
            <a:r>
              <a:rPr lang="zh-CN" altLang="en-US" sz="1500" dirty="0" smtClean="0">
                <a:solidFill>
                  <a:schemeClr val="bg1"/>
                </a:solidFill>
              </a:rPr>
              <a:t>可选  为阴影的颜色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blur </a:t>
            </a:r>
            <a:r>
              <a:rPr lang="zh-CN" altLang="en-US" sz="1500" dirty="0" smtClean="0">
                <a:solidFill>
                  <a:schemeClr val="bg1"/>
                </a:solidFill>
              </a:rPr>
              <a:t>可选  将外部阴影 </a:t>
            </a:r>
            <a:r>
              <a:rPr lang="en-US" altLang="zh-CN" sz="1500" dirty="0" smtClean="0">
                <a:solidFill>
                  <a:schemeClr val="bg1"/>
                </a:solidFill>
              </a:rPr>
              <a:t>outset  </a:t>
            </a:r>
            <a:r>
              <a:rPr lang="zh-CN" altLang="en-US" sz="1500" dirty="0" smtClean="0">
                <a:solidFill>
                  <a:schemeClr val="bg1"/>
                </a:solidFill>
              </a:rPr>
              <a:t>可选  改为内部阴影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边框阴影（续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&lt;style&gt;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div{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border:2px solid red;width:100px; height:50px;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#d1{box-shadow: 5px 15px;}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#d2{box-shadow: 10px </a:t>
            </a:r>
            <a:r>
              <a:rPr lang="en-US" altLang="zh-CN" sz="1500" dirty="0" smtClean="0">
                <a:solidFill>
                  <a:schemeClr val="bg1"/>
                </a:solidFill>
              </a:rPr>
              <a:t>10px</a:t>
            </a:r>
            <a:r>
              <a:rPr lang="en-US" altLang="zh-CN" sz="1500" dirty="0" smtClean="0">
                <a:solidFill>
                  <a:schemeClr val="bg1"/>
                </a:solidFill>
              </a:rPr>
              <a:t> #ccc;}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#d3{box-shadow: 10px </a:t>
            </a:r>
            <a:r>
              <a:rPr lang="en-US" altLang="zh-CN" sz="1500" dirty="0" smtClean="0">
                <a:solidFill>
                  <a:schemeClr val="bg1"/>
                </a:solidFill>
              </a:rPr>
              <a:t>10px</a:t>
            </a:r>
            <a:r>
              <a:rPr lang="en-US" altLang="zh-CN" sz="1500" dirty="0" smtClean="0">
                <a:solidFill>
                  <a:schemeClr val="bg1"/>
                </a:solidFill>
              </a:rPr>
              <a:t> 15px darkgreen;}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#d4{box-shadow: 10px </a:t>
            </a:r>
            <a:r>
              <a:rPr lang="en-US" altLang="zh-CN" sz="1500" dirty="0" smtClean="0">
                <a:solidFill>
                  <a:schemeClr val="bg1"/>
                </a:solidFill>
              </a:rPr>
              <a:t>10px</a:t>
            </a:r>
            <a:r>
              <a:rPr lang="en-US" altLang="zh-CN" sz="1500" dirty="0" smtClean="0">
                <a:solidFill>
                  <a:schemeClr val="bg1"/>
                </a:solidFill>
              </a:rPr>
              <a:t> 15px 20px darkgreen;}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&lt;/style&gt;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&lt;/head&gt;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&lt;body&gt;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&lt;div id="d1"&gt;&lt;/div&gt;&lt;br /&gt;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&lt;div id="d2"&gt;&lt;/div&gt;&lt;br /&gt;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&lt;div id="d3"&gt;&lt;/div&gt;&lt;br /&gt;&lt;br /&gt;&lt;br /&gt;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&lt;div id="d4"&gt;&lt;/div&gt;&lt;br /&gt;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&lt;/body&gt;</a:t>
            </a:r>
          </a:p>
        </p:txBody>
      </p:sp>
      <p:pic>
        <p:nvPicPr>
          <p:cNvPr id="165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4994" y="914400"/>
            <a:ext cx="33004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轮廓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轮廓（</a:t>
            </a:r>
            <a:r>
              <a:rPr lang="en-US" altLang="zh-CN" dirty="0" smtClean="0">
                <a:solidFill>
                  <a:schemeClr val="bg1"/>
                </a:solidFill>
              </a:rPr>
              <a:t>outline</a:t>
            </a:r>
            <a:r>
              <a:rPr lang="zh-CN" altLang="en-US" dirty="0" smtClean="0">
                <a:solidFill>
                  <a:schemeClr val="bg1"/>
                </a:solidFill>
              </a:rPr>
              <a:t>） 是绘制于元素周围的一条线，位于边框边缘的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 外围，可起到突出元素的作用</a:t>
            </a:r>
          </a:p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简写方式：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outline : color style width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outline-width : </a:t>
            </a:r>
            <a:r>
              <a:rPr lang="zh-CN" altLang="en-US" sz="1500" dirty="0" smtClean="0">
                <a:solidFill>
                  <a:schemeClr val="bg1"/>
                </a:solidFill>
              </a:rPr>
              <a:t>轮廓的宽度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outline-height : </a:t>
            </a:r>
            <a:r>
              <a:rPr lang="zh-CN" altLang="en-US" sz="1500" dirty="0" smtClean="0">
                <a:solidFill>
                  <a:schemeClr val="bg1"/>
                </a:solidFill>
              </a:rPr>
              <a:t>轮廓的高度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outline-style : </a:t>
            </a:r>
            <a:r>
              <a:rPr lang="zh-CN" altLang="en-US" sz="1500" dirty="0" smtClean="0">
                <a:solidFill>
                  <a:schemeClr val="bg1"/>
                </a:solidFill>
              </a:rPr>
              <a:t>轮廓的样式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outline-color : </a:t>
            </a:r>
            <a:r>
              <a:rPr lang="zh-CN" altLang="en-US" sz="1500" dirty="0" smtClean="0">
                <a:solidFill>
                  <a:schemeClr val="bg1"/>
                </a:solidFill>
              </a:rPr>
              <a:t>轮廓的颜色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轮廓（续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&lt;style&gt;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input{outline: 0}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.input</a:t>
            </a:r>
            <a:r>
              <a:rPr lang="en-US" altLang="zh-CN" sz="1500" dirty="0" smtClean="0">
                <a:solidFill>
                  <a:schemeClr val="bg1"/>
                </a:solidFill>
              </a:rPr>
              <a:t>{ outline:darkblue </a:t>
            </a:r>
            <a:r>
              <a:rPr lang="en-US" altLang="zh-CN" sz="1500" dirty="0" smtClean="0">
                <a:solidFill>
                  <a:schemeClr val="bg1"/>
                </a:solidFill>
              </a:rPr>
              <a:t>solid 2px;}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&lt;/style&gt;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&lt;/head&gt;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&lt;body&gt;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&lt;input type="text" value="</a:t>
            </a:r>
            <a:r>
              <a:rPr lang="zh-CN" altLang="en-US" sz="1500" dirty="0" smtClean="0">
                <a:solidFill>
                  <a:schemeClr val="bg1"/>
                </a:solidFill>
              </a:rPr>
              <a:t>姓名</a:t>
            </a:r>
            <a:r>
              <a:rPr lang="en-US" altLang="zh-CN" sz="1500" dirty="0" smtClean="0">
                <a:solidFill>
                  <a:schemeClr val="bg1"/>
                </a:solidFill>
              </a:rPr>
              <a:t>" /&gt;&lt;br /&gt;&lt;br /&gt;&lt;br /&gt;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&lt;input class="input" type="text" value="</a:t>
            </a:r>
            <a:r>
              <a:rPr lang="zh-CN" altLang="en-US" sz="1500" dirty="0" smtClean="0">
                <a:solidFill>
                  <a:schemeClr val="bg1"/>
                </a:solidFill>
              </a:rPr>
              <a:t>姓名</a:t>
            </a:r>
            <a:r>
              <a:rPr lang="en-US" altLang="zh-CN" sz="1500" dirty="0" smtClean="0">
                <a:solidFill>
                  <a:schemeClr val="bg1"/>
                </a:solidFill>
              </a:rPr>
              <a:t>" /&gt;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&lt;/body&gt;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zh-CN" alt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zh-CN" altLang="en-US" dirty="0" smtClean="0">
              <a:solidFill>
                <a:schemeClr val="bg1"/>
              </a:solidFill>
            </a:endParaRPr>
          </a:p>
        </p:txBody>
      </p:sp>
      <p:pic>
        <p:nvPicPr>
          <p:cNvPr id="169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6263" y="603648"/>
            <a:ext cx="4355306" cy="1993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60747"/>
            <a:ext cx="7886700" cy="994172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框模型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框模型（</a:t>
            </a:r>
            <a:r>
              <a:rPr lang="en-US" altLang="zh-CN" dirty="0" smtClean="0">
                <a:solidFill>
                  <a:schemeClr val="bg1"/>
                </a:solidFill>
              </a:rPr>
              <a:t>Box Model</a:t>
            </a:r>
            <a:r>
              <a:rPr lang="zh-CN" altLang="en-US" dirty="0" smtClean="0">
                <a:solidFill>
                  <a:schemeClr val="bg1"/>
                </a:solidFill>
              </a:rPr>
              <a:t>）定义了元素框处理元素内容，内边距，边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 框，外边框的方式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1525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0456" y="1928812"/>
            <a:ext cx="3243263" cy="256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45269"/>
            <a:ext cx="7886700" cy="994172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框模型（续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width </a:t>
            </a:r>
            <a:r>
              <a:rPr lang="zh-CN" altLang="en-US" sz="2400" dirty="0" smtClean="0">
                <a:solidFill>
                  <a:schemeClr val="bg1"/>
                </a:solidFill>
              </a:rPr>
              <a:t>和 </a:t>
            </a:r>
            <a:r>
              <a:rPr lang="en-US" altLang="zh-CN" sz="2400" dirty="0" smtClean="0">
                <a:solidFill>
                  <a:schemeClr val="bg1"/>
                </a:solidFill>
              </a:rPr>
              <a:t>height </a:t>
            </a:r>
            <a:r>
              <a:rPr lang="zh-CN" altLang="en-US" sz="2400" dirty="0" smtClean="0">
                <a:solidFill>
                  <a:schemeClr val="bg1"/>
                </a:solidFill>
              </a:rPr>
              <a:t>指内容区域的宽度和高度</a:t>
            </a:r>
          </a:p>
          <a:p>
            <a:pPr>
              <a:lnSpc>
                <a:spcPct val="7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增加内边距、边框和外边距不会影响内容区域的尺寸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  但是会增加元素框的总尺寸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1800" dirty="0" smtClean="0">
                <a:solidFill>
                  <a:schemeClr val="bg1"/>
                </a:solidFill>
              </a:rPr>
              <a:t>#box{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1800" dirty="0" smtClean="0">
                <a:solidFill>
                  <a:schemeClr val="bg1"/>
                </a:solidFill>
              </a:rPr>
              <a:t>width:70px;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1800" dirty="0" smtClean="0">
                <a:solidFill>
                  <a:schemeClr val="bg1"/>
                </a:solidFill>
              </a:rPr>
              <a:t>margin:10px;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1800" dirty="0" smtClean="0">
                <a:solidFill>
                  <a:schemeClr val="bg1"/>
                </a:solidFill>
              </a:rPr>
              <a:t>padding:5px;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1800" dirty="0" smtClean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70000"/>
              </a:lnSpc>
            </a:pPr>
            <a:r>
              <a:rPr lang="zh-CN" altLang="en-US" sz="1800" dirty="0" smtClean="0">
                <a:solidFill>
                  <a:srgbClr val="FF0000"/>
                </a:solidFill>
              </a:rPr>
              <a:t>对象实际宽度 </a:t>
            </a:r>
            <a:r>
              <a:rPr lang="en-US" altLang="zh-CN" sz="1800" dirty="0" smtClean="0">
                <a:solidFill>
                  <a:srgbClr val="FF0000"/>
                </a:solidFill>
              </a:rPr>
              <a:t>= </a:t>
            </a:r>
            <a:r>
              <a:rPr lang="zh-CN" altLang="en-US" sz="1800" dirty="0" smtClean="0">
                <a:solidFill>
                  <a:srgbClr val="FF0000"/>
                </a:solidFill>
              </a:rPr>
              <a:t>左侧外边框</a:t>
            </a:r>
            <a:r>
              <a:rPr lang="en-US" altLang="zh-CN" sz="1800" dirty="0" smtClean="0">
                <a:solidFill>
                  <a:srgbClr val="FF0000"/>
                </a:solidFill>
              </a:rPr>
              <a:t>+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　 左侧边框 </a:t>
            </a:r>
            <a:r>
              <a:rPr lang="en-US" altLang="zh-CN" sz="1800" dirty="0" smtClean="0">
                <a:solidFill>
                  <a:srgbClr val="FF0000"/>
                </a:solidFill>
              </a:rPr>
              <a:t>+ </a:t>
            </a:r>
            <a:r>
              <a:rPr lang="zh-CN" altLang="en-US" sz="1800" dirty="0" smtClean="0">
                <a:solidFill>
                  <a:srgbClr val="FF0000"/>
                </a:solidFill>
              </a:rPr>
              <a:t>左侧内边框 </a:t>
            </a:r>
            <a:r>
              <a:rPr lang="en-US" altLang="zh-CN" sz="1800" dirty="0" smtClean="0">
                <a:solidFill>
                  <a:srgbClr val="FF0000"/>
                </a:solidFill>
              </a:rPr>
              <a:t>+</a:t>
            </a:r>
            <a:r>
              <a:rPr lang="zh-CN" altLang="en-US" sz="1800" dirty="0" smtClean="0">
                <a:solidFill>
                  <a:srgbClr val="FF0000"/>
                </a:solidFill>
              </a:rPr>
              <a:t>　宽度　＋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　右侧内边框</a:t>
            </a:r>
            <a:r>
              <a:rPr lang="en-US" altLang="zh-CN" sz="1800" dirty="0" smtClean="0">
                <a:solidFill>
                  <a:srgbClr val="FF0000"/>
                </a:solidFill>
              </a:rPr>
              <a:t>+</a:t>
            </a:r>
            <a:r>
              <a:rPr lang="zh-CN" altLang="en-US" sz="1800" dirty="0" smtClean="0">
                <a:solidFill>
                  <a:srgbClr val="FF0000"/>
                </a:solidFill>
              </a:rPr>
              <a:t>右侧边框 </a:t>
            </a:r>
            <a:r>
              <a:rPr lang="en-US" altLang="zh-CN" sz="1800" dirty="0" smtClean="0">
                <a:solidFill>
                  <a:srgbClr val="FF0000"/>
                </a:solidFill>
              </a:rPr>
              <a:t>+ </a:t>
            </a:r>
            <a:r>
              <a:rPr lang="zh-CN" altLang="en-US" sz="1800" dirty="0" smtClean="0">
                <a:solidFill>
                  <a:srgbClr val="FF0000"/>
                </a:solidFill>
              </a:rPr>
              <a:t>右侧外边框</a:t>
            </a:r>
          </a:p>
        </p:txBody>
      </p:sp>
      <p:pic>
        <p:nvPicPr>
          <p:cNvPr id="1720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8485" y="2009776"/>
            <a:ext cx="2836069" cy="265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45269"/>
            <a:ext cx="7886700" cy="994172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框模型（续２）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&lt;style&gt;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div.box{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width:200px;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　　</a:t>
            </a:r>
            <a:r>
              <a:rPr lang="en-US" altLang="zh-CN" sz="1500" dirty="0" smtClean="0">
                <a:solidFill>
                  <a:schemeClr val="bg1"/>
                </a:solidFill>
              </a:rPr>
              <a:t>height:100px;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　　</a:t>
            </a:r>
            <a:r>
              <a:rPr lang="en-US" altLang="zh-CN" sz="1500" dirty="0" smtClean="0">
                <a:solidFill>
                  <a:schemeClr val="bg1"/>
                </a:solidFill>
              </a:rPr>
              <a:t>padding:20px;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　　</a:t>
            </a:r>
            <a:r>
              <a:rPr lang="en-US" altLang="zh-CN" sz="1500" dirty="0" smtClean="0">
                <a:solidFill>
                  <a:schemeClr val="bg1"/>
                </a:solidFill>
              </a:rPr>
              <a:t>margin:40px;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　　</a:t>
            </a:r>
            <a:r>
              <a:rPr lang="en-US" altLang="zh-CN" sz="1500" dirty="0" smtClean="0">
                <a:solidFill>
                  <a:schemeClr val="bg1"/>
                </a:solidFill>
              </a:rPr>
              <a:t>border:1px solid #000;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&lt;/style&gt;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1730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0538" y="1546623"/>
            <a:ext cx="3571875" cy="251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248033" y="2314918"/>
            <a:ext cx="83517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CSS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460" y="2427544"/>
            <a:ext cx="11079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外边距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什么是外边距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围绕在元素边框周围的空白区域是外边距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rgbClr val="FF0000"/>
                </a:solidFill>
              </a:rPr>
              <a:t> -</a:t>
            </a:r>
            <a:r>
              <a:rPr lang="zh-CN" altLang="en-US" sz="1500" dirty="0" smtClean="0">
                <a:solidFill>
                  <a:srgbClr val="FF0000"/>
                </a:solidFill>
              </a:rPr>
              <a:t>　会在元素外创建额外的空白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rgbClr val="FF0000"/>
                </a:solidFill>
              </a:rPr>
              <a:t> -</a:t>
            </a:r>
            <a:r>
              <a:rPr lang="zh-CN" altLang="en-US" sz="1500" dirty="0" smtClean="0">
                <a:solidFill>
                  <a:srgbClr val="FF0000"/>
                </a:solidFill>
              </a:rPr>
              <a:t>　外边距是透明的</a:t>
            </a:r>
            <a:endParaRPr lang="en-US" altLang="zh-CN" sz="15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div 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width: 200px;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height: 100px;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border: 3px solid darkred;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#d1{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margin-top:15px;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}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12698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38" y="785813"/>
            <a:ext cx="280035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外边距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margin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外边距：与下一个元素之间的空间量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-margin : value</a:t>
            </a:r>
            <a:endParaRPr lang="zh-CN" altLang="en-US" sz="15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单边设置</a:t>
            </a:r>
          </a:p>
          <a:p>
            <a:pPr>
              <a:buFont typeface="Arial" pitchFamily="34" charset="0"/>
              <a:buNone/>
            </a:pP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</a:t>
            </a:r>
            <a:r>
              <a:rPr lang="en-US" altLang="zh-CN" sz="1500" dirty="0" smtClean="0">
                <a:solidFill>
                  <a:schemeClr val="bg1"/>
                </a:solidFill>
              </a:rPr>
              <a:t>margin-top/right/bottom/left </a:t>
            </a:r>
            <a:r>
              <a:rPr lang="en-US" altLang="zh-CN" sz="1500" dirty="0" smtClean="0">
                <a:solidFill>
                  <a:schemeClr val="bg1"/>
                </a:solidFill>
              </a:rPr>
              <a:t>: value ;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外边距的属性值可能为</a:t>
            </a:r>
            <a:r>
              <a:rPr lang="en-US" altLang="zh-CN" dirty="0" smtClean="0">
                <a:solidFill>
                  <a:schemeClr val="bg1"/>
                </a:solidFill>
              </a:rPr>
              <a:t>px</a:t>
            </a:r>
            <a:r>
              <a:rPr lang="zh-CN" altLang="en-US" dirty="0" smtClean="0">
                <a:solidFill>
                  <a:schemeClr val="bg1"/>
                </a:solidFill>
              </a:rPr>
              <a:t>（像素）百分比（</a:t>
            </a:r>
            <a:r>
              <a:rPr lang="en-US" altLang="zh-CN" dirty="0" smtClean="0">
                <a:solidFill>
                  <a:schemeClr val="bg1"/>
                </a:solidFill>
              </a:rPr>
              <a:t>%</a:t>
            </a:r>
            <a:r>
              <a:rPr lang="zh-CN" altLang="en-US" dirty="0" smtClean="0">
                <a:solidFill>
                  <a:schemeClr val="bg1"/>
                </a:solidFill>
              </a:rPr>
              <a:t>）或自动（</a:t>
            </a:r>
            <a:r>
              <a:rPr lang="en-US" altLang="zh-CN" dirty="0" smtClean="0">
                <a:solidFill>
                  <a:schemeClr val="bg1"/>
                </a:solidFill>
              </a:rPr>
              <a:t>auto</a:t>
            </a:r>
            <a:r>
              <a:rPr lang="zh-CN" altLang="en-US" dirty="0" smtClean="0">
                <a:solidFill>
                  <a:schemeClr val="bg1"/>
                </a:solidFill>
              </a:rPr>
              <a:t>）也可以是复值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248033" y="2314918"/>
            <a:ext cx="83517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CSS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461117" y="2439901"/>
            <a:ext cx="316631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CSS2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外边距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margin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可取值为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auto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由浏览器计算外边距 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</a:t>
            </a:r>
            <a:r>
              <a:rPr lang="zh-CN" altLang="en-US" sz="1500" dirty="0" smtClean="0">
                <a:solidFill>
                  <a:schemeClr val="bg1"/>
                </a:solidFill>
              </a:rPr>
              <a:t>实现水平方向居中显示的效果</a:t>
            </a:r>
            <a:endParaRPr lang="zh-CN" altLang="en-US" sz="15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单边设置</a:t>
            </a:r>
          </a:p>
          <a:p>
            <a:pPr>
              <a:buFont typeface="Arial" pitchFamily="34" charset="0"/>
              <a:buNone/>
            </a:pP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</a:t>
            </a:r>
            <a:r>
              <a:rPr lang="en-US" altLang="zh-CN" sz="1500" dirty="0" smtClean="0">
                <a:solidFill>
                  <a:schemeClr val="bg1"/>
                </a:solidFill>
              </a:rPr>
              <a:t>margin-top/right/bottom/left </a:t>
            </a:r>
            <a:r>
              <a:rPr lang="en-US" altLang="zh-CN" sz="1500" dirty="0" smtClean="0">
                <a:solidFill>
                  <a:schemeClr val="bg1"/>
                </a:solidFill>
              </a:rPr>
              <a:t>: value ;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外边距的属性值可能为</a:t>
            </a:r>
            <a:r>
              <a:rPr lang="en-US" altLang="zh-CN" dirty="0" smtClean="0">
                <a:solidFill>
                  <a:schemeClr val="bg1"/>
                </a:solidFill>
              </a:rPr>
              <a:t>px</a:t>
            </a:r>
            <a:r>
              <a:rPr lang="zh-CN" altLang="en-US" dirty="0" smtClean="0">
                <a:solidFill>
                  <a:schemeClr val="bg1"/>
                </a:solidFill>
              </a:rPr>
              <a:t>（像素）百分比（</a:t>
            </a:r>
            <a:r>
              <a:rPr lang="en-US" altLang="zh-CN" dirty="0" smtClean="0">
                <a:solidFill>
                  <a:schemeClr val="bg1"/>
                </a:solidFill>
              </a:rPr>
              <a:t>%</a:t>
            </a:r>
            <a:r>
              <a:rPr lang="zh-CN" altLang="en-US" dirty="0" smtClean="0">
                <a:solidFill>
                  <a:schemeClr val="bg1"/>
                </a:solidFill>
              </a:rPr>
              <a:t>）或自动（</a:t>
            </a:r>
            <a:r>
              <a:rPr lang="en-US" altLang="zh-CN" dirty="0" smtClean="0">
                <a:solidFill>
                  <a:schemeClr val="bg1"/>
                </a:solidFill>
              </a:rPr>
              <a:t>auto</a:t>
            </a:r>
            <a:r>
              <a:rPr lang="zh-CN" altLang="en-US" dirty="0" smtClean="0">
                <a:solidFill>
                  <a:schemeClr val="bg1"/>
                </a:solidFill>
              </a:rPr>
              <a:t>）也可以是复值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外边距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margin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可取值为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auto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由浏览器计算外边距 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</a:t>
            </a:r>
            <a:r>
              <a:rPr lang="zh-CN" altLang="en-US" sz="1500" dirty="0" smtClean="0">
                <a:solidFill>
                  <a:schemeClr val="bg1"/>
                </a:solidFill>
              </a:rPr>
              <a:t>实现水平方向居中显示的效果</a:t>
            </a:r>
            <a:endParaRPr lang="zh-CN" altLang="en-US" sz="15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div 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width: 200px;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height: 100px;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border: 3px solid darkred;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margin:0 auto;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rgbClr val="FF0000"/>
                </a:solidFill>
              </a:rPr>
              <a:t>         设置水平方向居中</a:t>
            </a:r>
          </a:p>
        </p:txBody>
      </p:sp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5473" y="2746773"/>
            <a:ext cx="5079206" cy="185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外边距的简捷写法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外边距的简捷写法有几种：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margin : value (</a:t>
            </a:r>
            <a:r>
              <a:rPr lang="zh-CN" altLang="en-US" sz="1500" dirty="0" smtClean="0">
                <a:solidFill>
                  <a:schemeClr val="bg1"/>
                </a:solidFill>
              </a:rPr>
              <a:t>四个方向相同</a:t>
            </a:r>
            <a:r>
              <a:rPr lang="en-US" altLang="zh-CN" sz="1500" dirty="0" smtClean="0">
                <a:solidFill>
                  <a:schemeClr val="bg1"/>
                </a:solidFill>
              </a:rPr>
              <a:t>)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margin : value(</a:t>
            </a:r>
            <a:r>
              <a:rPr lang="zh-CN" altLang="en-US" sz="1500" dirty="0" smtClean="0">
                <a:solidFill>
                  <a:schemeClr val="bg1"/>
                </a:solidFill>
              </a:rPr>
              <a:t>上下</a:t>
            </a:r>
            <a:r>
              <a:rPr lang="en-US" altLang="zh-CN" sz="1500" dirty="0" smtClean="0">
                <a:solidFill>
                  <a:schemeClr val="bg1"/>
                </a:solidFill>
              </a:rPr>
              <a:t>) value  (</a:t>
            </a:r>
            <a:r>
              <a:rPr lang="zh-CN" altLang="en-US" sz="1500" dirty="0" smtClean="0">
                <a:solidFill>
                  <a:schemeClr val="bg1"/>
                </a:solidFill>
              </a:rPr>
              <a:t>左右</a:t>
            </a:r>
            <a:r>
              <a:rPr lang="en-US" altLang="zh-CN" sz="1500" dirty="0" smtClean="0">
                <a:solidFill>
                  <a:schemeClr val="bg1"/>
                </a:solidFill>
              </a:rPr>
              <a:t>)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margin : value (</a:t>
            </a:r>
            <a:r>
              <a:rPr lang="zh-CN" altLang="en-US" sz="1500" dirty="0" smtClean="0">
                <a:solidFill>
                  <a:schemeClr val="bg1"/>
                </a:solidFill>
              </a:rPr>
              <a:t>上</a:t>
            </a:r>
            <a:r>
              <a:rPr lang="en-US" altLang="zh-CN" sz="1500" dirty="0" smtClean="0">
                <a:solidFill>
                  <a:schemeClr val="bg1"/>
                </a:solidFill>
              </a:rPr>
              <a:t>) value(</a:t>
            </a:r>
            <a:r>
              <a:rPr lang="zh-CN" altLang="en-US" sz="1500" dirty="0" smtClean="0">
                <a:solidFill>
                  <a:schemeClr val="bg1"/>
                </a:solidFill>
              </a:rPr>
              <a:t>左右</a:t>
            </a:r>
            <a:r>
              <a:rPr lang="en-US" altLang="zh-CN" sz="1500" dirty="0" smtClean="0">
                <a:solidFill>
                  <a:schemeClr val="bg1"/>
                </a:solidFill>
              </a:rPr>
              <a:t>) value </a:t>
            </a:r>
            <a:r>
              <a:rPr lang="zh-CN" altLang="en-US" sz="1500" dirty="0" smtClean="0">
                <a:solidFill>
                  <a:schemeClr val="bg1"/>
                </a:solidFill>
              </a:rPr>
              <a:t>（下）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margin : value</a:t>
            </a:r>
            <a:r>
              <a:rPr lang="zh-CN" altLang="en-US" sz="1500" dirty="0" smtClean="0">
                <a:solidFill>
                  <a:schemeClr val="bg1"/>
                </a:solidFill>
              </a:rPr>
              <a:t>（上） </a:t>
            </a:r>
            <a:r>
              <a:rPr lang="en-US" altLang="zh-CN" sz="1500" dirty="0" smtClean="0">
                <a:solidFill>
                  <a:schemeClr val="bg1"/>
                </a:solidFill>
              </a:rPr>
              <a:t>value</a:t>
            </a:r>
            <a:r>
              <a:rPr lang="zh-CN" altLang="en-US" sz="1500" dirty="0" smtClean="0">
                <a:solidFill>
                  <a:schemeClr val="bg1"/>
                </a:solidFill>
              </a:rPr>
              <a:t>（右） </a:t>
            </a:r>
            <a:r>
              <a:rPr lang="en-US" altLang="zh-CN" sz="1500" dirty="0" smtClean="0">
                <a:solidFill>
                  <a:schemeClr val="bg1"/>
                </a:solidFill>
              </a:rPr>
              <a:t>value</a:t>
            </a:r>
            <a:r>
              <a:rPr lang="zh-CN" altLang="en-US" sz="1500" dirty="0" smtClean="0">
                <a:solidFill>
                  <a:schemeClr val="bg1"/>
                </a:solidFill>
              </a:rPr>
              <a:t>（下） </a:t>
            </a:r>
            <a:r>
              <a:rPr lang="en-US" altLang="zh-CN" sz="1500" dirty="0" smtClean="0">
                <a:solidFill>
                  <a:schemeClr val="bg1"/>
                </a:solidFill>
              </a:rPr>
              <a:t>value (</a:t>
            </a:r>
            <a:r>
              <a:rPr lang="zh-CN" altLang="en-US" sz="1500" dirty="0" smtClean="0">
                <a:solidFill>
                  <a:schemeClr val="bg1"/>
                </a:solidFill>
              </a:rPr>
              <a:t>左</a:t>
            </a:r>
            <a:r>
              <a:rPr lang="en-US" altLang="zh-CN" sz="1500" dirty="0" smtClean="0">
                <a:solidFill>
                  <a:schemeClr val="bg1"/>
                </a:solidFill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div 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width: 200px;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height: 100px;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border: 3px solid darkred;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margin:10px 20px 30px 40px;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}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15360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38" y="2518173"/>
            <a:ext cx="2057400" cy="196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248033" y="2314918"/>
            <a:ext cx="83517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CSS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460" y="2427544"/>
            <a:ext cx="11079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内边距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什么是内边距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内边距：内容与框线之间的距离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padding : value ; </a:t>
            </a: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内边距属性值可以为像素，百分比，但不能为负数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单边设置：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en-US" altLang="zh-CN" sz="1500" dirty="0" smtClean="0">
                <a:solidFill>
                  <a:schemeClr val="bg1"/>
                </a:solidFill>
              </a:rPr>
              <a:t>padding-top/right/bottom/left:value</a:t>
            </a:r>
            <a:r>
              <a:rPr lang="en-US" altLang="zh-CN" sz="1500" dirty="0" smtClean="0">
                <a:solidFill>
                  <a:schemeClr val="bg1"/>
                </a:solidFill>
              </a:rPr>
              <a:t>;</a:t>
            </a:r>
          </a:p>
          <a:p>
            <a:pPr>
              <a:buFont typeface="Arial" pitchFamily="34" charset="0"/>
              <a:buNone/>
            </a:pP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endParaRPr lang="zh-CN" altLang="en-US" sz="1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内边距的简捷写法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内边距的简捷写法有几种：</a:t>
            </a:r>
          </a:p>
          <a:p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padding : value (</a:t>
            </a:r>
            <a:r>
              <a:rPr lang="zh-CN" altLang="en-US" sz="1500" dirty="0" smtClean="0">
                <a:solidFill>
                  <a:schemeClr val="bg1"/>
                </a:solidFill>
              </a:rPr>
              <a:t>四个方向相同</a:t>
            </a:r>
            <a:r>
              <a:rPr lang="en-US" altLang="zh-CN" sz="1500" dirty="0" smtClean="0">
                <a:solidFill>
                  <a:schemeClr val="bg1"/>
                </a:solidFill>
              </a:rPr>
              <a:t>)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padding : value(</a:t>
            </a:r>
            <a:r>
              <a:rPr lang="zh-CN" altLang="en-US" sz="1500" dirty="0" smtClean="0">
                <a:solidFill>
                  <a:schemeClr val="bg1"/>
                </a:solidFill>
              </a:rPr>
              <a:t>上下</a:t>
            </a:r>
            <a:r>
              <a:rPr lang="en-US" altLang="zh-CN" sz="1500" dirty="0" smtClean="0">
                <a:solidFill>
                  <a:schemeClr val="bg1"/>
                </a:solidFill>
              </a:rPr>
              <a:t>) value  (</a:t>
            </a:r>
            <a:r>
              <a:rPr lang="zh-CN" altLang="en-US" sz="1500" dirty="0" smtClean="0">
                <a:solidFill>
                  <a:schemeClr val="bg1"/>
                </a:solidFill>
              </a:rPr>
              <a:t>左右</a:t>
            </a:r>
            <a:r>
              <a:rPr lang="en-US" altLang="zh-CN" sz="1500" dirty="0" smtClean="0">
                <a:solidFill>
                  <a:schemeClr val="bg1"/>
                </a:solidFill>
              </a:rPr>
              <a:t>)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padding : value (</a:t>
            </a:r>
            <a:r>
              <a:rPr lang="zh-CN" altLang="en-US" sz="1500" dirty="0" smtClean="0">
                <a:solidFill>
                  <a:schemeClr val="bg1"/>
                </a:solidFill>
              </a:rPr>
              <a:t>上</a:t>
            </a:r>
            <a:r>
              <a:rPr lang="en-US" altLang="zh-CN" sz="1500" dirty="0" smtClean="0">
                <a:solidFill>
                  <a:schemeClr val="bg1"/>
                </a:solidFill>
              </a:rPr>
              <a:t>) value(</a:t>
            </a:r>
            <a:r>
              <a:rPr lang="zh-CN" altLang="en-US" sz="1500" dirty="0" smtClean="0">
                <a:solidFill>
                  <a:schemeClr val="bg1"/>
                </a:solidFill>
              </a:rPr>
              <a:t>左右</a:t>
            </a:r>
            <a:r>
              <a:rPr lang="en-US" altLang="zh-CN" sz="1500" dirty="0" smtClean="0">
                <a:solidFill>
                  <a:schemeClr val="bg1"/>
                </a:solidFill>
              </a:rPr>
              <a:t>) value </a:t>
            </a:r>
            <a:r>
              <a:rPr lang="zh-CN" altLang="en-US" sz="1500" dirty="0" smtClean="0">
                <a:solidFill>
                  <a:schemeClr val="bg1"/>
                </a:solidFill>
              </a:rPr>
              <a:t>（下）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padding : value</a:t>
            </a:r>
            <a:r>
              <a:rPr lang="zh-CN" altLang="en-US" sz="1500" dirty="0" smtClean="0">
                <a:solidFill>
                  <a:schemeClr val="bg1"/>
                </a:solidFill>
              </a:rPr>
              <a:t>（上） </a:t>
            </a:r>
            <a:r>
              <a:rPr lang="en-US" altLang="zh-CN" sz="1500" dirty="0" smtClean="0">
                <a:solidFill>
                  <a:schemeClr val="bg1"/>
                </a:solidFill>
              </a:rPr>
              <a:t>value</a:t>
            </a:r>
            <a:r>
              <a:rPr lang="zh-CN" altLang="en-US" sz="1500" dirty="0" smtClean="0">
                <a:solidFill>
                  <a:schemeClr val="bg1"/>
                </a:solidFill>
              </a:rPr>
              <a:t>（右） </a:t>
            </a:r>
            <a:r>
              <a:rPr lang="en-US" altLang="zh-CN" sz="1500" dirty="0" smtClean="0">
                <a:solidFill>
                  <a:schemeClr val="bg1"/>
                </a:solidFill>
              </a:rPr>
              <a:t>value</a:t>
            </a:r>
            <a:r>
              <a:rPr lang="zh-CN" altLang="en-US" sz="1500" dirty="0" smtClean="0">
                <a:solidFill>
                  <a:schemeClr val="bg1"/>
                </a:solidFill>
              </a:rPr>
              <a:t>（下） </a:t>
            </a:r>
            <a:r>
              <a:rPr lang="en-US" altLang="zh-CN" sz="1500" dirty="0" smtClean="0">
                <a:solidFill>
                  <a:schemeClr val="bg1"/>
                </a:solidFill>
              </a:rPr>
              <a:t>value (</a:t>
            </a:r>
            <a:r>
              <a:rPr lang="zh-CN" altLang="en-US" sz="1500" dirty="0" smtClean="0">
                <a:solidFill>
                  <a:schemeClr val="bg1"/>
                </a:solidFill>
              </a:rPr>
              <a:t>左</a:t>
            </a:r>
            <a:r>
              <a:rPr lang="en-US" altLang="zh-CN" sz="1500" dirty="0" smtClean="0">
                <a:solidFill>
                  <a:schemeClr val="bg1"/>
                </a:solidFill>
              </a:rPr>
              <a:t>)</a:t>
            </a: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248033" y="2314918"/>
            <a:ext cx="83517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CSS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460" y="2427544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背景概述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背景属性的作用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背景样式可以控制</a:t>
            </a:r>
            <a:r>
              <a:rPr lang="en-US" altLang="zh-CN" dirty="0" smtClean="0">
                <a:solidFill>
                  <a:schemeClr val="bg1"/>
                </a:solidFill>
              </a:rPr>
              <a:t>HTML </a:t>
            </a:r>
            <a:r>
              <a:rPr lang="zh-CN" altLang="en-US" dirty="0" smtClean="0">
                <a:solidFill>
                  <a:schemeClr val="bg1"/>
                </a:solidFill>
              </a:rPr>
              <a:t>元素的背景颜色，背景图像等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背景色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设置单一的颜色作为背景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背景图像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以图片作为背景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可以设置图像的位置。平铺。尺寸等</a:t>
            </a:r>
            <a:endParaRPr lang="en-US" altLang="zh-CN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248033" y="2314918"/>
            <a:ext cx="83517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CSS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460" y="2427544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背景属性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背景色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background-color: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504" y="1385887"/>
            <a:ext cx="7886700" cy="332898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background-color :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属性用于为元素设置背景色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</a:t>
            </a:r>
            <a:r>
              <a:rPr lang="zh-CN" altLang="en-US" sz="1500" dirty="0" smtClean="0">
                <a:solidFill>
                  <a:schemeClr val="bg1"/>
                </a:solidFill>
              </a:rPr>
              <a:t>接受任何合法的颜色值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 可取值为 </a:t>
            </a:r>
            <a:r>
              <a:rPr lang="en-US" altLang="zh-CN" sz="1500" dirty="0" smtClean="0">
                <a:solidFill>
                  <a:srgbClr val="FF0000"/>
                </a:solidFill>
              </a:rPr>
              <a:t>transparent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为元素背景设置一种纯色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</a:t>
            </a:r>
            <a:r>
              <a:rPr lang="zh-CN" altLang="en-US" sz="1500" dirty="0" smtClean="0">
                <a:solidFill>
                  <a:schemeClr val="bg1"/>
                </a:solidFill>
              </a:rPr>
              <a:t>会填充元素的内容，内边距和边框区域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 如果边框有透明色部分，会透过这些透明部分显示出背景色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div 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width: 200px;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height: 100px;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border: 3px dashed darkred;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background: #ccc;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134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5767" y="3332560"/>
            <a:ext cx="1993106" cy="114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248033" y="2314918"/>
            <a:ext cx="83517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CSS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460" y="2427544"/>
            <a:ext cx="136127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单位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背景图片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background-image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默认值是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none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表示背景上没有放置任何图像 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如果需要设置一个背景图像，需要用起始字母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url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附带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 </a:t>
            </a:r>
            <a:r>
              <a:rPr lang="zh-CN" altLang="en-US" sz="1500" dirty="0" smtClean="0">
                <a:solidFill>
                  <a:schemeClr val="bg1"/>
                </a:solidFill>
              </a:rPr>
              <a:t>一个图像的 </a:t>
            </a:r>
            <a:r>
              <a:rPr lang="en-US" altLang="zh-CN" sz="1500" dirty="0" smtClean="0">
                <a:solidFill>
                  <a:schemeClr val="bg1"/>
                </a:solidFill>
              </a:rPr>
              <a:t>url </a:t>
            </a:r>
            <a:r>
              <a:rPr lang="zh-CN" altLang="en-US" sz="1500" dirty="0" smtClean="0">
                <a:solidFill>
                  <a:schemeClr val="bg1"/>
                </a:solidFill>
              </a:rPr>
              <a:t>值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 </a:t>
            </a:r>
            <a:r>
              <a:rPr lang="zh-CN" altLang="en-US" sz="1500" dirty="0" smtClean="0">
                <a:solidFill>
                  <a:schemeClr val="bg1"/>
                </a:solidFill>
              </a:rPr>
              <a:t>可以是相对 </a:t>
            </a:r>
            <a:r>
              <a:rPr lang="en-US" altLang="zh-CN" sz="1500" dirty="0" smtClean="0">
                <a:solidFill>
                  <a:schemeClr val="bg1"/>
                </a:solidFill>
              </a:rPr>
              <a:t>url </a:t>
            </a:r>
            <a:r>
              <a:rPr lang="zh-CN" altLang="en-US" sz="1500" dirty="0" smtClean="0">
                <a:solidFill>
                  <a:schemeClr val="bg1"/>
                </a:solidFill>
              </a:rPr>
              <a:t>或者绝对</a:t>
            </a:r>
            <a:r>
              <a:rPr lang="en-US" altLang="zh-CN" sz="1500" dirty="0" smtClean="0">
                <a:solidFill>
                  <a:schemeClr val="bg1"/>
                </a:solidFill>
              </a:rPr>
              <a:t>url</a:t>
            </a: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body{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background-image : url(image/bg.gif);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背景图片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background-repeat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默认情况下，背景图像在水平和垂直方向上重复出现（平铺）创建一个称为“墙纸”的效果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background-repeat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属性控制背景图像的平铺效果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background-repeat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可取值为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 repeat </a:t>
            </a:r>
            <a:r>
              <a:rPr lang="zh-CN" altLang="en-US" sz="1500" dirty="0" smtClean="0">
                <a:solidFill>
                  <a:schemeClr val="bg1"/>
                </a:solidFill>
              </a:rPr>
              <a:t>在垂直方向和水平方向重复，为默认值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 repeat-x </a:t>
            </a:r>
            <a:r>
              <a:rPr lang="zh-CN" altLang="en-US" sz="1500" dirty="0" smtClean="0">
                <a:solidFill>
                  <a:schemeClr val="bg1"/>
                </a:solidFill>
              </a:rPr>
              <a:t>仅在水平方向重复 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 repeat-y </a:t>
            </a:r>
            <a:r>
              <a:rPr lang="zh-CN" altLang="en-US" sz="1500" dirty="0" smtClean="0">
                <a:solidFill>
                  <a:schemeClr val="bg1"/>
                </a:solidFill>
              </a:rPr>
              <a:t>仅在垂直方向重复  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 no-repeat </a:t>
            </a:r>
            <a:r>
              <a:rPr lang="zh-CN" altLang="en-US" sz="1500" dirty="0" smtClean="0">
                <a:solidFill>
                  <a:schemeClr val="bg1"/>
                </a:solidFill>
              </a:rPr>
              <a:t>仅显示一次</a:t>
            </a: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背景图片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background-repeat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r>
              <a:rPr lang="en-US" altLang="zh-CN" sz="1500" dirty="0" smtClean="0">
                <a:solidFill>
                  <a:schemeClr val="bg1"/>
                </a:solidFill>
              </a:rPr>
              <a:t>div 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width: 200px;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height: 100px;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</a:t>
            </a:r>
            <a:r>
              <a:rPr lang="en-US" altLang="zh-CN" sz="1500" dirty="0" smtClean="0">
                <a:solidFill>
                  <a:schemeClr val="bg1"/>
                </a:solidFill>
              </a:rPr>
              <a:t>background-image:url(bg.jpg</a:t>
            </a:r>
            <a:r>
              <a:rPr lang="en-US" altLang="zh-CN" sz="1500" dirty="0" smtClean="0">
                <a:solidFill>
                  <a:schemeClr val="bg1"/>
                </a:solidFill>
              </a:rPr>
              <a:t>) 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background-repeat: repeat-x;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}</a:t>
            </a: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rgbClr val="FF0000"/>
                </a:solidFill>
              </a:rPr>
              <a:t>      创建渐变色的背景效果</a:t>
            </a:r>
          </a:p>
        </p:txBody>
      </p:sp>
      <p:pic>
        <p:nvPicPr>
          <p:cNvPr id="1833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198" y="1807369"/>
            <a:ext cx="3044428" cy="15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背景图片尺寸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background-size</a:t>
            </a:r>
            <a:endParaRPr lang="zh-CN" altLang="en-US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规定背景图像的尺寸，可取值为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value1 value2 </a:t>
            </a:r>
            <a:r>
              <a:rPr lang="zh-CN" altLang="en-US" sz="1500" dirty="0" smtClean="0">
                <a:solidFill>
                  <a:schemeClr val="bg1"/>
                </a:solidFill>
              </a:rPr>
              <a:t>宽度 高度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value1% value2% </a:t>
            </a:r>
            <a:r>
              <a:rPr lang="zh-CN" altLang="en-US" sz="1500" dirty="0" smtClean="0">
                <a:solidFill>
                  <a:schemeClr val="bg1"/>
                </a:solidFill>
              </a:rPr>
              <a:t>百分比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cover </a:t>
            </a:r>
            <a:r>
              <a:rPr lang="zh-CN" altLang="en-US" sz="1500" dirty="0" smtClean="0">
                <a:solidFill>
                  <a:schemeClr val="bg1"/>
                </a:solidFill>
              </a:rPr>
              <a:t>把背景图像扩展至足够大，以使背景图像完全覆盖背景区域，图片的某些部分也许无法显示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contain </a:t>
            </a:r>
            <a:r>
              <a:rPr lang="zh-CN" altLang="en-US" sz="1500" dirty="0" smtClean="0">
                <a:solidFill>
                  <a:schemeClr val="bg1"/>
                </a:solidFill>
              </a:rPr>
              <a:t>把背景图像扩展最大尺寸，以使其宽度和高度完全适应内容区域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背景图片尺寸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background-size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r>
              <a:rPr lang="en-US" altLang="zh-CN" sz="1500" dirty="0" smtClean="0">
                <a:solidFill>
                  <a:schemeClr val="bg1"/>
                </a:solidFill>
              </a:rPr>
              <a:t>div 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width: 200px;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height: 100px;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border:1px solid black;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background-image : url(flower.jpg) 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background-repeat: no-repeat;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}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186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2081" y="2546748"/>
            <a:ext cx="3133725" cy="182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背景图片尺寸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background-size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r>
              <a:rPr lang="en-US" altLang="zh-CN" sz="1500" dirty="0" smtClean="0">
                <a:solidFill>
                  <a:schemeClr val="bg1"/>
                </a:solidFill>
              </a:rPr>
              <a:t>background-size:100px 50px ;                           background-size:50% ;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1873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544" y="1532335"/>
            <a:ext cx="2097881" cy="117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73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3494" y="1550194"/>
            <a:ext cx="2153841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795338" y="2737121"/>
            <a:ext cx="4858638" cy="4693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eaLnBrk="0" hangingPunct="0"/>
            <a:r>
              <a:rPr lang="en-US" altLang="zh-CN" b="0"/>
              <a:t>background-size:cover ;                                    background-size:contain ;</a:t>
            </a:r>
            <a:br>
              <a:rPr lang="en-US" altLang="zh-CN" b="0"/>
            </a:br>
            <a:endParaRPr lang="en-US" altLang="zh-CN" b="0"/>
          </a:p>
        </p:txBody>
      </p:sp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3814763" y="2185988"/>
            <a:ext cx="1257300" cy="269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50000"/>
              </a:spcBef>
            </a:pPr>
            <a:endParaRPr lang="zh-CN" altLang="en-US" b="0"/>
          </a:p>
        </p:txBody>
      </p:sp>
      <p:pic>
        <p:nvPicPr>
          <p:cNvPr id="187402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9429" y="3411141"/>
            <a:ext cx="1578769" cy="86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7403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11354" y="3232548"/>
            <a:ext cx="2093119" cy="110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背景定位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background-position:</a:t>
            </a:r>
            <a:endParaRPr lang="zh-CN" altLang="en-US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background-position</a:t>
            </a:r>
            <a:r>
              <a:rPr lang="zh-CN" altLang="en-US" dirty="0" smtClean="0">
                <a:solidFill>
                  <a:schemeClr val="bg1"/>
                </a:solidFill>
              </a:rPr>
              <a:t>：属性改变图像在背景中的位置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该属性取值为：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背景定位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background-position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1)</a:t>
            </a:r>
            <a:endParaRPr lang="zh-CN" altLang="en-US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91531" name="Group 43"/>
          <p:cNvGraphicFramePr>
            <a:graphicFrameLocks noGrp="1"/>
          </p:cNvGraphicFramePr>
          <p:nvPr>
            <p:ph idx="1"/>
          </p:nvPr>
        </p:nvGraphicFramePr>
        <p:xfrm>
          <a:off x="600075" y="1169194"/>
          <a:ext cx="7886701" cy="3418669"/>
        </p:xfrm>
        <a:graphic>
          <a:graphicData uri="http://schemas.openxmlformats.org/drawingml/2006/table">
            <a:tbl>
              <a:tblPr/>
              <a:tblGrid>
                <a:gridCol w="1328738"/>
                <a:gridCol w="6557963"/>
              </a:tblGrid>
              <a:tr h="4083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值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说明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23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x% y%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第一个值是水平位置，第二个值是垂直位置。左上角为（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0% 0%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）左下角为（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100% 100%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）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3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x  y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第一个值是水平位置，第二个值是垂直位置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表示绝对长度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3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left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在页面或者包含元素的左边显示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1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center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在页面或者包含元素的中间显示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3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right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在页面或者包含元素的右间显示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1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top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在页面或者包含元素的顶部显示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3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bottom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在页面或者包含元素的底部显示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背景定位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background-position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）</a:t>
            </a:r>
            <a:endParaRPr lang="zh-CN" altLang="en-US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r>
              <a:rPr lang="zh-CN" altLang="en-US" sz="1500" dirty="0" smtClean="0">
                <a:solidFill>
                  <a:srgbClr val="FF0000"/>
                </a:solidFill>
              </a:rPr>
              <a:t>样式表中</a:t>
            </a:r>
          </a:p>
          <a:p>
            <a:r>
              <a:rPr lang="en-US" altLang="zh-CN" sz="1500" dirty="0" smtClean="0">
                <a:solidFill>
                  <a:schemeClr val="bg1"/>
                </a:solidFill>
              </a:rPr>
              <a:t> p 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background-image: url(“xiaohua.jpg”);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background-position: center;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 background-repeat: no-repeat;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 height:100px;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 border:1px dashed #ddd;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}</a:t>
            </a:r>
          </a:p>
          <a:p>
            <a:r>
              <a:rPr lang="en-US" altLang="zh-CN" sz="1500" dirty="0" smtClean="0">
                <a:solidFill>
                  <a:srgbClr val="FF0000"/>
                </a:solidFill>
              </a:rPr>
              <a:t>html</a:t>
            </a:r>
            <a:r>
              <a:rPr lang="zh-CN" altLang="en-US" sz="1500" dirty="0" smtClean="0">
                <a:solidFill>
                  <a:srgbClr val="FF0000"/>
                </a:solidFill>
              </a:rPr>
              <a:t>文档中</a:t>
            </a:r>
          </a:p>
          <a:p>
            <a:r>
              <a:rPr lang="en-US" altLang="zh-CN" sz="1500" dirty="0" smtClean="0">
                <a:solidFill>
                  <a:schemeClr val="bg1"/>
                </a:solidFill>
              </a:rPr>
              <a:t>&lt;p&gt;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</a:t>
            </a:r>
            <a:r>
              <a:rPr lang="zh-CN" altLang="en-US" sz="1500" dirty="0" smtClean="0">
                <a:solidFill>
                  <a:schemeClr val="bg1"/>
                </a:solidFill>
              </a:rPr>
              <a:t>这是一朵风信子</a:t>
            </a:r>
            <a:br>
              <a:rPr lang="zh-CN" altLang="en-US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&lt;/p&gt;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1935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8460" y="2400300"/>
            <a:ext cx="3621881" cy="228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背景属性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background</a:t>
            </a:r>
            <a:endParaRPr lang="zh-CN" altLang="en-US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background </a:t>
            </a:r>
            <a:r>
              <a:rPr lang="zh-CN" altLang="en-US" dirty="0" smtClean="0">
                <a:solidFill>
                  <a:schemeClr val="bg1"/>
                </a:solidFill>
              </a:rPr>
              <a:t>属性在一个声明中设置所有背景属性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语法结构是：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background: color url(</a:t>
            </a:r>
            <a:r>
              <a:rPr lang="zh-CN" altLang="en-US" sz="1500" dirty="0" smtClean="0">
                <a:solidFill>
                  <a:schemeClr val="bg1"/>
                </a:solidFill>
              </a:rPr>
              <a:t>图像</a:t>
            </a:r>
            <a:r>
              <a:rPr lang="en-US" altLang="zh-CN" sz="1500" dirty="0" smtClean="0">
                <a:solidFill>
                  <a:schemeClr val="bg1"/>
                </a:solidFill>
              </a:rPr>
              <a:t>URL) repeat attachment position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注意：如果不设置其中的某个值，将使用默认值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body{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background</a:t>
            </a:r>
            <a:r>
              <a:rPr lang="zh-CN" altLang="en-US" sz="1500" dirty="0" smtClean="0">
                <a:solidFill>
                  <a:schemeClr val="bg1"/>
                </a:solidFill>
              </a:rPr>
              <a:t>：</a:t>
            </a:r>
            <a:r>
              <a:rPr lang="en-US" altLang="zh-CN" sz="1500" dirty="0" smtClean="0">
                <a:solidFill>
                  <a:schemeClr val="bg1"/>
                </a:solidFill>
              </a:rPr>
              <a:t>url (“ image/bg.jpg”) no-repeat fixed left top;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尺寸单位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% </a:t>
            </a:r>
            <a:r>
              <a:rPr lang="zh-CN" altLang="en-US" dirty="0" smtClean="0">
                <a:solidFill>
                  <a:schemeClr val="bg1"/>
                </a:solidFill>
              </a:rPr>
              <a:t>百分比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in </a:t>
            </a:r>
            <a:r>
              <a:rPr lang="zh-CN" altLang="en-US" dirty="0" smtClean="0">
                <a:solidFill>
                  <a:schemeClr val="bg1"/>
                </a:solidFill>
              </a:rPr>
              <a:t>英寸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cm </a:t>
            </a:r>
            <a:r>
              <a:rPr lang="zh-CN" altLang="en-US" dirty="0" smtClean="0">
                <a:solidFill>
                  <a:schemeClr val="bg1"/>
                </a:solidFill>
              </a:rPr>
              <a:t>厘米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mm </a:t>
            </a:r>
            <a:r>
              <a:rPr lang="zh-CN" altLang="en-US" dirty="0" smtClean="0">
                <a:solidFill>
                  <a:schemeClr val="bg1"/>
                </a:solidFill>
              </a:rPr>
              <a:t>毫米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pt </a:t>
            </a:r>
            <a:r>
              <a:rPr lang="zh-CN" altLang="en-US" dirty="0" smtClean="0">
                <a:solidFill>
                  <a:schemeClr val="bg1"/>
                </a:solidFill>
              </a:rPr>
              <a:t>磅 </a:t>
            </a:r>
            <a:r>
              <a:rPr lang="en-US" altLang="zh-CN" dirty="0" smtClean="0">
                <a:solidFill>
                  <a:schemeClr val="bg1"/>
                </a:solidFill>
              </a:rPr>
              <a:t>(1pt </a:t>
            </a:r>
            <a:r>
              <a:rPr lang="zh-CN" altLang="en-US" dirty="0" smtClean="0">
                <a:solidFill>
                  <a:schemeClr val="bg1"/>
                </a:solidFill>
              </a:rPr>
              <a:t>相当于</a:t>
            </a:r>
            <a:r>
              <a:rPr lang="en-US" altLang="zh-CN" dirty="0" smtClean="0">
                <a:solidFill>
                  <a:schemeClr val="bg1"/>
                </a:solidFill>
              </a:rPr>
              <a:t>1/72 </a:t>
            </a:r>
            <a:r>
              <a:rPr lang="zh-CN" altLang="en-US" dirty="0" smtClean="0">
                <a:solidFill>
                  <a:schemeClr val="bg1"/>
                </a:solidFill>
              </a:rPr>
              <a:t>英寸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px </a:t>
            </a:r>
            <a:r>
              <a:rPr lang="zh-CN" altLang="en-US" dirty="0" smtClean="0">
                <a:solidFill>
                  <a:schemeClr val="bg1"/>
                </a:solidFill>
              </a:rPr>
              <a:t>像素（计算机屏幕上的一个小点）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em 1em </a:t>
            </a:r>
            <a:r>
              <a:rPr lang="zh-CN" altLang="en-US" dirty="0" smtClean="0">
                <a:solidFill>
                  <a:schemeClr val="bg1"/>
                </a:solidFill>
              </a:rPr>
              <a:t>等于当前的字体尺寸，</a:t>
            </a:r>
            <a:r>
              <a:rPr lang="en-US" altLang="zh-CN" dirty="0" smtClean="0">
                <a:solidFill>
                  <a:schemeClr val="bg1"/>
                </a:solidFill>
              </a:rPr>
              <a:t>2em </a:t>
            </a:r>
            <a:r>
              <a:rPr lang="zh-CN" altLang="en-US" dirty="0" smtClean="0">
                <a:solidFill>
                  <a:schemeClr val="bg1"/>
                </a:solidFill>
              </a:rPr>
              <a:t>等于当前字体大小的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倍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248033" y="2314918"/>
            <a:ext cx="83517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CSS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460" y="2427544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课后练习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654844" y="601266"/>
            <a:ext cx="3062377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创建如下图所示的页面</a:t>
            </a:r>
            <a:r>
              <a:rPr lang="zh-CN" altLang="en-US" sz="1400" dirty="0">
                <a:solidFill>
                  <a:schemeClr val="bg1"/>
                </a:solidFill>
              </a:rPr>
              <a:t>。</a:t>
            </a:r>
          </a:p>
        </p:txBody>
      </p:sp>
      <p:pic>
        <p:nvPicPr>
          <p:cNvPr id="200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8985" y="1557337"/>
            <a:ext cx="6200775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654844" y="601266"/>
            <a:ext cx="3062377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创建如下图所示的页面</a:t>
            </a:r>
            <a:r>
              <a:rPr lang="zh-CN" altLang="en-US" sz="1400" dirty="0">
                <a:solidFill>
                  <a:schemeClr val="bg1"/>
                </a:solidFill>
              </a:rPr>
              <a:t>。</a:t>
            </a:r>
          </a:p>
        </p:txBody>
      </p:sp>
      <p:pic>
        <p:nvPicPr>
          <p:cNvPr id="2017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1613" y="1448991"/>
            <a:ext cx="5725716" cy="284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创建如下图所示的页面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986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797" y="1233488"/>
            <a:ext cx="6567488" cy="3430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创建如下图所示的页面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9968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1845469"/>
            <a:ext cx="7472363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3" descr="C:\Users\Administrator\Desktop\714329165728367298.png71432916572836729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065906" y="1674813"/>
            <a:ext cx="1012190" cy="996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文本框 7"/>
          <p:cNvSpPr txBox="1"/>
          <p:nvPr/>
        </p:nvSpPr>
        <p:spPr>
          <a:xfrm>
            <a:off x="3571875" y="2747963"/>
            <a:ext cx="2019300" cy="6400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defTabSz="514350" eaLnBrk="1" hangingPunct="1"/>
            <a:r>
              <a:rPr lang="zh-CN" altLang="en-US" sz="3600" b="1" dirty="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谢谢观看</a:t>
            </a:r>
          </a:p>
        </p:txBody>
      </p:sp>
      <p:sp>
        <p:nvSpPr>
          <p:cNvPr id="24580" name="文本框 9"/>
          <p:cNvSpPr txBox="1"/>
          <p:nvPr/>
        </p:nvSpPr>
        <p:spPr>
          <a:xfrm>
            <a:off x="3532188" y="3467100"/>
            <a:ext cx="2216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400" b="1" dirty="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Thank you for watching</a:t>
            </a:r>
            <a:endParaRPr lang="zh-CN" altLang="en-US" sz="1400" b="1" dirty="0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22688" y="3394075"/>
            <a:ext cx="1835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颜色单位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rgb (x,x,x) RGB </a:t>
            </a:r>
            <a:r>
              <a:rPr lang="zh-CN" altLang="en-US" dirty="0" smtClean="0">
                <a:solidFill>
                  <a:schemeClr val="bg1"/>
                </a:solidFill>
              </a:rPr>
              <a:t>值，如</a:t>
            </a:r>
            <a:r>
              <a:rPr lang="en-US" altLang="zh-CN" dirty="0" smtClean="0">
                <a:solidFill>
                  <a:schemeClr val="bg1"/>
                </a:solidFill>
              </a:rPr>
              <a:t>rgb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255,0,0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rgb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x%,x%,x%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r>
              <a:rPr lang="en-US" altLang="zh-CN" dirty="0" smtClean="0">
                <a:solidFill>
                  <a:schemeClr val="bg1"/>
                </a:solidFill>
              </a:rPr>
              <a:t>RGB</a:t>
            </a:r>
            <a:r>
              <a:rPr lang="zh-CN" altLang="en-US" dirty="0" smtClean="0">
                <a:solidFill>
                  <a:schemeClr val="bg1"/>
                </a:solidFill>
              </a:rPr>
              <a:t>百分比值，如</a:t>
            </a:r>
            <a:r>
              <a:rPr lang="en-US" altLang="zh-CN" dirty="0" smtClean="0">
                <a:solidFill>
                  <a:schemeClr val="bg1"/>
                </a:solidFill>
              </a:rPr>
              <a:t>rgb(100</a:t>
            </a:r>
            <a:r>
              <a:rPr lang="en-US" altLang="zh-CN" dirty="0" smtClean="0">
                <a:solidFill>
                  <a:schemeClr val="bg1"/>
                </a:solidFill>
              </a:rPr>
              <a:t>%,50%,0%)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#rgb </a:t>
            </a:r>
            <a:r>
              <a:rPr lang="zh-CN" altLang="en-US" dirty="0" smtClean="0">
                <a:solidFill>
                  <a:schemeClr val="bg1"/>
                </a:solidFill>
              </a:rPr>
              <a:t>简写的十六进制数 如</a:t>
            </a:r>
            <a:r>
              <a:rPr lang="en-US" altLang="zh-CN" dirty="0" smtClean="0">
                <a:solidFill>
                  <a:schemeClr val="bg1"/>
                </a:solidFill>
              </a:rPr>
              <a:t>#f00;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表示颜色的英文单词：如 </a:t>
            </a:r>
            <a:r>
              <a:rPr lang="en-US" altLang="zh-CN" dirty="0" smtClean="0">
                <a:solidFill>
                  <a:schemeClr val="bg1"/>
                </a:solidFill>
              </a:rPr>
              <a:t>red;</a:t>
            </a: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endParaRPr lang="zh-CN" altLang="en-US" sz="1500" dirty="0" smtClean="0">
              <a:solidFill>
                <a:schemeClr val="bg1"/>
              </a:solidFill>
            </a:endParaRPr>
          </a:p>
          <a:p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248033" y="2314918"/>
            <a:ext cx="83517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CSS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460" y="2427544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257175" indent="-257175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边框属性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边框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简写方式：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</a:t>
            </a: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border </a:t>
            </a:r>
            <a:r>
              <a:rPr lang="zh-CN" altLang="en-US" sz="1500" dirty="0" smtClean="0">
                <a:solidFill>
                  <a:schemeClr val="bg1"/>
                </a:solidFill>
              </a:rPr>
              <a:t>： </a:t>
            </a:r>
            <a:r>
              <a:rPr lang="en-US" altLang="zh-CN" sz="1500" dirty="0" smtClean="0">
                <a:solidFill>
                  <a:schemeClr val="bg1"/>
                </a:solidFill>
              </a:rPr>
              <a:t>width style color</a:t>
            </a:r>
            <a:r>
              <a:rPr lang="zh-CN" altLang="en-US" sz="1500" dirty="0" smtClean="0">
                <a:solidFill>
                  <a:schemeClr val="bg1"/>
                </a:solidFill>
              </a:rPr>
              <a:t>；</a:t>
            </a:r>
          </a:p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单边定义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-border-left/right/top/bottom</a:t>
            </a: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:width style color</a:t>
            </a:r>
            <a:r>
              <a:rPr lang="zh-CN" altLang="en-US" sz="1500" dirty="0" smtClean="0">
                <a:solidFill>
                  <a:schemeClr val="bg1"/>
                </a:solidFill>
              </a:rPr>
              <a:t>；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border-width: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-border-left/right/top/bottom-width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border-style: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-border-left/right/top/bottom</a:t>
            </a: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style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border-color: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en-US" altLang="zh-CN" sz="1500" dirty="0" smtClean="0">
                <a:solidFill>
                  <a:schemeClr val="bg1"/>
                </a:solidFill>
              </a:rPr>
              <a:t>border-left/right/top/bottom</a:t>
            </a: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color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边框倒角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border-radius </a:t>
            </a:r>
            <a:r>
              <a:rPr lang="zh-CN" altLang="en-US" dirty="0" smtClean="0">
                <a:solidFill>
                  <a:schemeClr val="bg1"/>
                </a:solidFill>
              </a:rPr>
              <a:t>属性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为简写属性：按顺时针顺序设置四个倒角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取值为绝对值或者百分比</a:t>
            </a: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单独定义：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border-top-left-radius :</a:t>
            </a:r>
            <a:r>
              <a:rPr lang="zh-CN" altLang="en-US" sz="1500" dirty="0" smtClean="0">
                <a:solidFill>
                  <a:schemeClr val="bg1"/>
                </a:solidFill>
              </a:rPr>
              <a:t>边框左上角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border-top-right-radius :</a:t>
            </a:r>
            <a:r>
              <a:rPr lang="zh-CN" altLang="en-US" sz="1500" dirty="0" smtClean="0">
                <a:solidFill>
                  <a:schemeClr val="bg1"/>
                </a:solidFill>
              </a:rPr>
              <a:t>边框右上角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border-bottom-left-radius :</a:t>
            </a:r>
            <a:r>
              <a:rPr lang="zh-CN" altLang="en-US" sz="1500" dirty="0" smtClean="0">
                <a:solidFill>
                  <a:schemeClr val="bg1"/>
                </a:solidFill>
              </a:rPr>
              <a:t>边框左下角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border-bottom-right-radius :</a:t>
            </a:r>
            <a:r>
              <a:rPr lang="zh-CN" altLang="en-US" sz="1500" dirty="0" smtClean="0">
                <a:solidFill>
                  <a:schemeClr val="bg1"/>
                </a:solidFill>
              </a:rPr>
              <a:t>边框右上角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边框倒角（续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&lt;style&gt;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div{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border:2px solid red;width:100px; height:50px;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#d1{border-radius: 5px;}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#d2{border-radius: 5px 10px 20px 25px;}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&lt;/style&gt;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&lt;/head&gt;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&lt;body&gt;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&lt;div id="d1"&gt;&lt;/div&gt;&lt;br /&gt;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&lt;div id="d2"&gt;&lt;/div&gt;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&lt;/body&gt;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1495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0594" y="2564606"/>
            <a:ext cx="3500438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1965</Words>
  <Application>Microsoft Office PowerPoint</Application>
  <PresentationFormat>全屏显示(16:9)</PresentationFormat>
  <Paragraphs>247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幻灯片 1</vt:lpstr>
      <vt:lpstr>幻灯片 2</vt:lpstr>
      <vt:lpstr>幻灯片 3</vt:lpstr>
      <vt:lpstr>尺寸单位</vt:lpstr>
      <vt:lpstr>颜色单位</vt:lpstr>
      <vt:lpstr>幻灯片 6</vt:lpstr>
      <vt:lpstr>边框</vt:lpstr>
      <vt:lpstr>边框倒角</vt:lpstr>
      <vt:lpstr>边框倒角（续1）</vt:lpstr>
      <vt:lpstr>边框阴影</vt:lpstr>
      <vt:lpstr>边框阴影（续1）</vt:lpstr>
      <vt:lpstr>轮廓</vt:lpstr>
      <vt:lpstr>轮廓（续1）</vt:lpstr>
      <vt:lpstr>框模型</vt:lpstr>
      <vt:lpstr>框模型（续1）</vt:lpstr>
      <vt:lpstr>框模型（续２）</vt:lpstr>
      <vt:lpstr>幻灯片 17</vt:lpstr>
      <vt:lpstr>什么是外边距</vt:lpstr>
      <vt:lpstr>外边距 margin</vt:lpstr>
      <vt:lpstr>外边距 margin（续2）</vt:lpstr>
      <vt:lpstr>外边距 margin（续2）</vt:lpstr>
      <vt:lpstr>外边距的简捷写法</vt:lpstr>
      <vt:lpstr>幻灯片 23</vt:lpstr>
      <vt:lpstr>什么是内边距</vt:lpstr>
      <vt:lpstr>内边距的简捷写法</vt:lpstr>
      <vt:lpstr>幻灯片 26</vt:lpstr>
      <vt:lpstr>背景属性的作用</vt:lpstr>
      <vt:lpstr>幻灯片 28</vt:lpstr>
      <vt:lpstr>背景色background-color:</vt:lpstr>
      <vt:lpstr>背景图片 background-image</vt:lpstr>
      <vt:lpstr>背景图片 background-repeat</vt:lpstr>
      <vt:lpstr>背景图片 background-repeat（续1）</vt:lpstr>
      <vt:lpstr>背景图片尺寸 background-size</vt:lpstr>
      <vt:lpstr>背景图片尺寸 background-size（续1）</vt:lpstr>
      <vt:lpstr>背景图片尺寸 background-size（续2）</vt:lpstr>
      <vt:lpstr>背景定位background-position:</vt:lpstr>
      <vt:lpstr>背景定位background-position（续1)</vt:lpstr>
      <vt:lpstr>背景定位background-position（续2）</vt:lpstr>
      <vt:lpstr>背景属性background</vt:lpstr>
      <vt:lpstr>幻灯片 40</vt:lpstr>
      <vt:lpstr>幻灯片 41</vt:lpstr>
      <vt:lpstr>幻灯片 42</vt:lpstr>
      <vt:lpstr>创建如下图所示的页面</vt:lpstr>
      <vt:lpstr>创建如下图所示的页面</vt:lpstr>
      <vt:lpstr>幻灯片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</cp:lastModifiedBy>
  <cp:revision>957</cp:revision>
  <dcterms:created xsi:type="dcterms:W3CDTF">2015-08-19T06:36:00Z</dcterms:created>
  <dcterms:modified xsi:type="dcterms:W3CDTF">2017-02-22T05:25:10Z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