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564" r:id="rId4"/>
    <p:sldId id="565" r:id="rId5"/>
    <p:sldId id="566" r:id="rId6"/>
    <p:sldId id="567" r:id="rId7"/>
    <p:sldId id="590" r:id="rId8"/>
    <p:sldId id="569" r:id="rId9"/>
    <p:sldId id="570" r:id="rId10"/>
    <p:sldId id="571" r:id="rId11"/>
    <p:sldId id="591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92" r:id="rId20"/>
    <p:sldId id="581" r:id="rId21"/>
    <p:sldId id="582" r:id="rId22"/>
    <p:sldId id="583" r:id="rId23"/>
    <p:sldId id="584" r:id="rId24"/>
    <p:sldId id="585" r:id="rId25"/>
    <p:sldId id="593" r:id="rId26"/>
    <p:sldId id="587" r:id="rId27"/>
    <p:sldId id="588" r:id="rId28"/>
    <p:sldId id="594" r:id="rId29"/>
    <p:sldId id="275" r:id="rId30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152" d="100"/>
          <a:sy n="152" d="100"/>
        </p:scale>
        <p:origin x="-444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172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E647A00D-3BAD-4C01-8960-3B991D690FEA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2E006476-050B-48AB-B43B-D8FF45237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90336" y="1918627"/>
            <a:ext cx="3224204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主要功能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提交请求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作为</a:t>
            </a:r>
            <a:r>
              <a:rPr lang="en-US" altLang="zh-CN" sz="1500" dirty="0" smtClean="0">
                <a:solidFill>
                  <a:schemeClr val="bg1"/>
                </a:solidFill>
              </a:rPr>
              <a:t>HTML</a:t>
            </a:r>
            <a:r>
              <a:rPr lang="zh-CN" altLang="en-US" sz="1500" dirty="0" smtClean="0">
                <a:solidFill>
                  <a:schemeClr val="bg1"/>
                </a:solidFill>
              </a:rPr>
              <a:t>解释器和内嵌脚本程序执行器</a:t>
            </a:r>
          </a:p>
          <a:p>
            <a:pPr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主要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浏览器产品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-IE , Firefox , Chrome , Opera , Safari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459893" y="2402831"/>
            <a:ext cx="33981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 (HyperText Markup Language) </a:t>
            </a:r>
            <a:r>
              <a:rPr lang="zh-CN" altLang="en-US" dirty="0" smtClean="0">
                <a:solidFill>
                  <a:schemeClr val="bg1"/>
                </a:solidFill>
              </a:rPr>
              <a:t>超文本标记语言，一种纯文本类型的语言 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使用带有尖括号的“标记”将网页中的内容逐一标识出来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用该语言编写的文件，以 </a:t>
            </a:r>
            <a:r>
              <a:rPr lang="en-US" altLang="zh-CN" dirty="0" smtClean="0">
                <a:solidFill>
                  <a:schemeClr val="bg1"/>
                </a:solidFill>
              </a:rPr>
              <a:t>.html </a:t>
            </a:r>
            <a:r>
              <a:rPr lang="zh-CN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</a:rPr>
              <a:t>.htm </a:t>
            </a:r>
            <a:r>
              <a:rPr lang="zh-CN" altLang="en-US" dirty="0" smtClean="0">
                <a:solidFill>
                  <a:schemeClr val="bg1"/>
                </a:solidFill>
              </a:rPr>
              <a:t>为后缀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由浏览器解释执行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页面上，可以嵌套用脚本语言编写的程序端：如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标记语法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 </a:t>
            </a:r>
            <a:r>
              <a:rPr lang="zh-CN" altLang="en-US" dirty="0" smtClean="0">
                <a:solidFill>
                  <a:schemeClr val="bg1"/>
                </a:solidFill>
              </a:rPr>
              <a:t>用于描述功能的符号称为“标记”，比如</a:t>
            </a:r>
            <a:r>
              <a:rPr lang="en-US" altLang="zh-CN" dirty="0" smtClean="0">
                <a:solidFill>
                  <a:schemeClr val="bg1"/>
                </a:solidFill>
              </a:rPr>
              <a:t>&lt;p&gt;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&lt;h1&gt;</a:t>
            </a:r>
            <a:r>
              <a:rPr lang="zh-CN" altLang="en-US" dirty="0" smtClean="0">
                <a:solidFill>
                  <a:schemeClr val="bg1"/>
                </a:solidFill>
              </a:rPr>
              <a:t>等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- </a:t>
            </a:r>
            <a:r>
              <a:rPr lang="zh-CN" altLang="en-US" dirty="0" smtClean="0">
                <a:solidFill>
                  <a:schemeClr val="bg1"/>
                </a:solidFill>
              </a:rPr>
              <a:t>标记在使用时必须使用尖括号括起来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- </a:t>
            </a:r>
            <a:r>
              <a:rPr lang="zh-CN" altLang="en-US" dirty="0" smtClean="0">
                <a:solidFill>
                  <a:schemeClr val="bg1"/>
                </a:solidFill>
              </a:rPr>
              <a:t>有封闭类型标记，也有非封闭类型的标记</a:t>
            </a:r>
          </a:p>
          <a:p>
            <a:pPr>
              <a:buFont typeface="Arial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标记语法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封闭类型标记（也叫双标记）必须成对出现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—&lt;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非封闭类型标记，也叫做空标记，或者单标记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—&lt;</a:t>
            </a:r>
            <a:r>
              <a:rPr lang="zh-CN" altLang="en-US" dirty="0" smtClean="0">
                <a:solidFill>
                  <a:schemeClr val="bg1"/>
                </a:solidFill>
              </a:rPr>
              <a:t>标记 </a:t>
            </a:r>
            <a:r>
              <a:rPr lang="en-US" altLang="zh-CN" dirty="0" smtClean="0">
                <a:solidFill>
                  <a:schemeClr val="bg1"/>
                </a:solidFill>
              </a:rPr>
              <a:t>/&gt; 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特点 不能包含内容 如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br</a:t>
            </a:r>
            <a:r>
              <a:rPr lang="en-US" altLang="zh-CN" dirty="0" smtClean="0">
                <a:solidFill>
                  <a:schemeClr val="bg1"/>
                </a:solidFill>
              </a:rPr>
              <a:t> / &gt; 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&lt;hr &gt;</a:t>
            </a:r>
          </a:p>
          <a:p>
            <a:pPr>
              <a:buFont typeface="Arial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0556" y="285750"/>
            <a:ext cx="7886700" cy="99417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元素嵌套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元素之间可以相互嵌套，形成更复杂的语法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在嵌套元素时需要注意标记的嵌套顺序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&lt;body&gt;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&lt;p&gt;</a:t>
            </a:r>
            <a:r>
              <a:rPr lang="zh-CN" altLang="en-US" sz="1500" dirty="0" smtClean="0">
                <a:solidFill>
                  <a:schemeClr val="bg1"/>
                </a:solidFill>
              </a:rPr>
              <a:t>段落一</a:t>
            </a: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&lt;/body&gt;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属性和值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属性用来修饰元素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属性的声明必须位于开始标记里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一个元素的属性可能不止一个，多个属性之间用空格隔开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多个属性之间不区分先后顺序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每个属性都有值</a:t>
            </a: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属性和属性值之间用等号链接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属性的值包含在引号中 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                      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&lt;p align=“center”&gt;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段落一 </a:t>
            </a: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标准属性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每个属性都有自己所特有的属性</a:t>
            </a:r>
          </a:p>
          <a:p>
            <a:pPr>
              <a:lnSpc>
                <a:spcPct val="70000"/>
              </a:lnSpc>
            </a:pPr>
            <a:endParaRPr lang="zh-CN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有些属性是绝大多数元素都支持的属性，称之为标准属性</a:t>
            </a:r>
            <a:r>
              <a:rPr lang="en-US" altLang="zh-CN" sz="1800" dirty="0" smtClean="0">
                <a:solidFill>
                  <a:schemeClr val="bg1"/>
                </a:solidFill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</a:rPr>
              <a:t>通用属性</a:t>
            </a:r>
            <a:r>
              <a:rPr lang="en-US" altLang="zh-CN" sz="1800" dirty="0" smtClean="0">
                <a:solidFill>
                  <a:schemeClr val="bg1"/>
                </a:solidFill>
              </a:rPr>
              <a:t>)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 -id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-title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-class</a:t>
            </a: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-style</a:t>
            </a: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00632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为代码添加适当的注释是一种良好的编码习惯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注释只在编辑文档情况下可见，在浏览器展示页面时并不会显示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添加注释语法如下：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- &lt;!--  </a:t>
            </a:r>
            <a:r>
              <a:rPr lang="zh-CN" altLang="en-US" sz="1500" dirty="0" smtClean="0">
                <a:solidFill>
                  <a:schemeClr val="bg1"/>
                </a:solidFill>
              </a:rPr>
              <a:t>注释的文本内容</a:t>
            </a:r>
            <a:r>
              <a:rPr lang="en-US" altLang="zh-CN" sz="1500" dirty="0" smtClean="0">
                <a:solidFill>
                  <a:schemeClr val="bg1"/>
                </a:solidFill>
              </a:rPr>
              <a:t>--&gt;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注意：注释不可以嵌套在其他注释中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        注释不可以位于嵌在</a:t>
            </a:r>
            <a:r>
              <a:rPr lang="en-US" altLang="zh-CN" sz="1500" dirty="0" smtClean="0">
                <a:solidFill>
                  <a:schemeClr val="bg1"/>
                </a:solidFill>
              </a:rPr>
              <a:t>&lt; &gt;</a:t>
            </a:r>
            <a:r>
              <a:rPr lang="zh-CN" altLang="en-US" sz="1500" dirty="0" smtClean="0">
                <a:solidFill>
                  <a:schemeClr val="bg1"/>
                </a:solidFill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06111" y="2427544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文档结构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93551" y="2314918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291711" y="2439901"/>
            <a:ext cx="36898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HTML1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&lt;html&gt;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整个文档的包含元素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DOCTYPE </a:t>
            </a:r>
            <a:r>
              <a:rPr lang="zh-CN" altLang="en-US" dirty="0" smtClean="0">
                <a:solidFill>
                  <a:schemeClr val="bg1"/>
                </a:solidFill>
              </a:rPr>
              <a:t>的文档类型声明之后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有两个子元素</a:t>
            </a:r>
          </a:p>
          <a:p>
            <a:pPr>
              <a:buFont typeface="Arial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&lt;head&gt;&lt;/head&gt;</a:t>
            </a:r>
            <a:r>
              <a:rPr lang="zh-CN" altLang="en-US" sz="1500" dirty="0" smtClean="0">
                <a:solidFill>
                  <a:schemeClr val="bg1"/>
                </a:solidFill>
              </a:rPr>
              <a:t>：页面的头部内容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&lt;body&gt;&lt;/body&gt;</a:t>
            </a:r>
            <a:r>
              <a:rPr lang="zh-CN" altLang="en-US" sz="1500" dirty="0" smtClean="0">
                <a:solidFill>
                  <a:schemeClr val="bg1"/>
                </a:solidFill>
              </a:rPr>
              <a:t>：页面的主体内容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&lt;head&gt;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981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&lt;head&gt;</a:t>
            </a:r>
            <a:r>
              <a:rPr lang="zh-CN" altLang="en-US" dirty="0" smtClean="0">
                <a:solidFill>
                  <a:schemeClr val="bg1"/>
                </a:solidFill>
              </a:rPr>
              <a:t>元素用于为页面定义全局信息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所有其他头元素的容器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紧跟着起始标签</a:t>
            </a:r>
            <a:r>
              <a:rPr lang="en-US" altLang="zh-CN" sz="1500" dirty="0" smtClean="0">
                <a:solidFill>
                  <a:schemeClr val="bg1"/>
                </a:solidFill>
              </a:rPr>
              <a:t>&lt;html&gt;</a:t>
            </a:r>
            <a:r>
              <a:rPr lang="zh-CN" altLang="en-US" sz="1500" dirty="0" smtClean="0">
                <a:solidFill>
                  <a:schemeClr val="bg1"/>
                </a:solidFill>
              </a:rPr>
              <a:t>之后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可包含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title , meta , script , style , link </a:t>
            </a:r>
            <a:r>
              <a:rPr lang="zh-CN" altLang="en-US" sz="1500" dirty="0" smtClean="0">
                <a:solidFill>
                  <a:schemeClr val="bg1"/>
                </a:solidFill>
              </a:rPr>
              <a:t>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&lt;head&gt;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&lt;title&gt;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文档标题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&lt;/title&gt;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&lt;meta name=“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keywords”content</a:t>
            </a:r>
            <a:r>
              <a:rPr lang="en-US" altLang="zh-CN" sz="1500" dirty="0" smtClean="0">
                <a:solidFill>
                  <a:schemeClr val="bg1"/>
                </a:solidFill>
              </a:rPr>
              <a:t>=“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html,css</a:t>
            </a:r>
            <a:r>
              <a:rPr lang="en-US" altLang="zh-CN" sz="1500" dirty="0" smtClean="0">
                <a:solidFill>
                  <a:schemeClr val="bg1"/>
                </a:solidFill>
              </a:rPr>
              <a:t>”/&gt;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&lt;style type=“text/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css</a:t>
            </a:r>
            <a:r>
              <a:rPr lang="en-US" altLang="zh-CN" sz="1500" dirty="0" smtClean="0">
                <a:solidFill>
                  <a:schemeClr val="bg1"/>
                </a:solidFill>
              </a:rPr>
              <a:t>”&gt;&lt;/style&gt;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&lt;/head&gt;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&lt;title&gt;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文档头部内容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981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标题元素</a:t>
            </a:r>
            <a:r>
              <a:rPr lang="en-US" altLang="zh-CN" dirty="0" smtClean="0">
                <a:solidFill>
                  <a:schemeClr val="bg1"/>
                </a:solidFill>
              </a:rPr>
              <a:t>&lt;title&gt;&lt;/title&gt;</a:t>
            </a:r>
            <a:r>
              <a:rPr lang="zh-CN" altLang="en-US" dirty="0" smtClean="0">
                <a:solidFill>
                  <a:schemeClr val="bg1"/>
                </a:solidFill>
              </a:rPr>
              <a:t>用于为文档定义标题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标题元素的内容出现在浏览器顶部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没有属性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必须出现在</a:t>
            </a:r>
            <a:r>
              <a:rPr lang="en-US" altLang="zh-CN" sz="1500" dirty="0" smtClean="0">
                <a:solidFill>
                  <a:schemeClr val="bg1"/>
                </a:solidFill>
              </a:rPr>
              <a:t>&lt;head&gt;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元素中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&lt;html&gt;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&lt;head&gt;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      &lt;title&gt;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文档标题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&lt;/title&gt;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 &lt;/head&gt;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&lt;body&gt;&lt;/body&gt;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&lt;/html&gt;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文档头部内容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---&lt;meta&gt;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元数据元素</a:t>
            </a:r>
            <a:r>
              <a:rPr lang="en-US" altLang="zh-CN" sz="1800" dirty="0" smtClean="0">
                <a:solidFill>
                  <a:schemeClr val="bg1"/>
                </a:solidFill>
              </a:rPr>
              <a:t>&lt;meta&gt;</a:t>
            </a:r>
            <a:r>
              <a:rPr lang="zh-CN" altLang="en-US" sz="1800" dirty="0" smtClean="0">
                <a:solidFill>
                  <a:schemeClr val="bg1"/>
                </a:solidFill>
              </a:rPr>
              <a:t>用于定于网页的基本信息</a:t>
            </a: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为空标记</a:t>
            </a: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常用属性有：</a:t>
            </a:r>
            <a:r>
              <a:rPr lang="en-US" altLang="zh-CN" sz="1800" dirty="0" smtClean="0">
                <a:solidFill>
                  <a:schemeClr val="bg1"/>
                </a:solidFill>
              </a:rPr>
              <a:t>content http-equiv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&lt;head&gt;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        &lt;title&gt;HTML </a:t>
            </a:r>
            <a:r>
              <a:rPr lang="zh-CN" altLang="en-US" sz="1400" dirty="0" smtClean="0">
                <a:solidFill>
                  <a:schemeClr val="bg1"/>
                </a:solidFill>
              </a:rPr>
              <a:t>文档</a:t>
            </a:r>
            <a:r>
              <a:rPr lang="en-US" altLang="zh-CN" sz="1400" dirty="0" smtClean="0">
                <a:solidFill>
                  <a:schemeClr val="bg1"/>
                </a:solidFill>
              </a:rPr>
              <a:t>&lt;/title&gt;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        &lt;meta  http-equiv=“content-type”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                                      content=“text/html;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charset</a:t>
            </a:r>
            <a:r>
              <a:rPr lang="en-US" altLang="zh-CN" sz="1400" dirty="0" smtClean="0">
                <a:solidFill>
                  <a:schemeClr val="bg1"/>
                </a:solidFill>
              </a:rPr>
              <a:t>=utf-8”&gt;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5750"/>
            <a:ext cx="7886700" cy="994172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&lt;body&gt;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73016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&lt;body&gt;</a:t>
            </a:r>
            <a:r>
              <a:rPr lang="zh-CN" altLang="en-US" sz="1800" dirty="0" smtClean="0">
                <a:solidFill>
                  <a:schemeClr val="bg1"/>
                </a:solidFill>
              </a:rPr>
              <a:t>元素出现在</a:t>
            </a:r>
            <a:r>
              <a:rPr lang="en-US" altLang="zh-CN" sz="1800" dirty="0" smtClean="0">
                <a:solidFill>
                  <a:schemeClr val="bg1"/>
                </a:solidFill>
              </a:rPr>
              <a:t>&lt;head&gt;</a:t>
            </a:r>
            <a:r>
              <a:rPr lang="zh-CN" altLang="en-US" sz="1800" dirty="0" smtClean="0">
                <a:solidFill>
                  <a:schemeClr val="bg1"/>
                </a:solidFill>
              </a:rPr>
              <a:t>元素之后，包含网页要显示给读者的内容，称为主体内容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可以包含除了</a:t>
            </a:r>
            <a:r>
              <a:rPr lang="en-US" altLang="zh-CN" sz="1800" dirty="0" smtClean="0">
                <a:solidFill>
                  <a:schemeClr val="bg1"/>
                </a:solidFill>
              </a:rPr>
              <a:t>html </a:t>
            </a:r>
            <a:r>
              <a:rPr lang="zh-CN" altLang="en-US" sz="1800" dirty="0" smtClean="0">
                <a:solidFill>
                  <a:schemeClr val="bg1"/>
                </a:solidFill>
              </a:rPr>
              <a:t>， </a:t>
            </a:r>
            <a:r>
              <a:rPr lang="en-US" altLang="zh-CN" sz="1800" dirty="0" smtClean="0">
                <a:solidFill>
                  <a:schemeClr val="bg1"/>
                </a:solidFill>
              </a:rPr>
              <a:t>head</a:t>
            </a:r>
            <a:r>
              <a:rPr lang="zh-CN" altLang="en-US" sz="1800" dirty="0" smtClean="0">
                <a:solidFill>
                  <a:schemeClr val="bg1"/>
                </a:solidFill>
              </a:rPr>
              <a:t>外所有元素</a:t>
            </a: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&lt;!DOCTYPE html&gt;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&lt;html&gt;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&lt;head&gt;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     &lt;title&gt;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我的第一个</a:t>
            </a:r>
            <a:r>
              <a:rPr lang="en-US" altLang="zh-CN" sz="1500" dirty="0" smtClean="0">
                <a:solidFill>
                  <a:schemeClr val="bg1"/>
                </a:solidFill>
              </a:rPr>
              <a:t>HTML</a:t>
            </a:r>
            <a:r>
              <a:rPr lang="zh-CN" altLang="en-US" sz="1500" dirty="0" smtClean="0">
                <a:solidFill>
                  <a:schemeClr val="bg1"/>
                </a:solidFill>
              </a:rPr>
              <a:t>页面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&lt;/title&gt;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&lt;/head&gt;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&lt;body text=“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red”bgcolor</a:t>
            </a:r>
            <a:r>
              <a:rPr lang="en-US" altLang="zh-CN" sz="1500" dirty="0" smtClean="0">
                <a:solidFill>
                  <a:schemeClr val="bg1"/>
                </a:solidFill>
              </a:rPr>
              <a:t>=“silver”&gt;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          </a:t>
            </a:r>
            <a:r>
              <a:rPr lang="zh-CN" altLang="en-US" sz="1500" dirty="0" smtClean="0">
                <a:solidFill>
                  <a:schemeClr val="bg1"/>
                </a:solidFill>
              </a:rPr>
              <a:t>页面的主要内容                                                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 &lt;/body&gt;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&lt;/html&gt;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8929" y="3144442"/>
            <a:ext cx="4058840" cy="135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文本标记概述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文本标记的作用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35869"/>
            <a:ext cx="7886700" cy="3242072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文本是网页中的重要组成部分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直接书写的文本会用浏览器默认的样式显示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包含在标记中的文本则会被显示为标记所拥有的样式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特殊字符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注释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标题元素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段落元素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换行元素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-</a:t>
            </a:r>
            <a:r>
              <a:rPr lang="zh-CN" altLang="en-US" sz="1400" dirty="0" smtClean="0">
                <a:solidFill>
                  <a:schemeClr val="bg1"/>
                </a:solidFill>
              </a:rPr>
              <a:t>区分元素、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 …</a:t>
            </a:r>
          </a:p>
          <a:p>
            <a:pPr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文本与特殊字符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35869"/>
            <a:ext cx="7886700" cy="3242072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空格折叠</a:t>
            </a: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</a:t>
            </a:r>
            <a:r>
              <a:rPr lang="zh-CN" altLang="en-US" sz="1400" dirty="0" smtClean="0">
                <a:solidFill>
                  <a:schemeClr val="bg1"/>
                </a:solidFill>
              </a:rPr>
              <a:t>多个空格或制表符压缩称单个空格，即只显示一个空格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特殊字符（如空格）需要进行转义（使用字符实体）</a:t>
            </a:r>
          </a:p>
          <a:p>
            <a:pPr>
              <a:buFont typeface="Arial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267895" y="2415187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课间练习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Internet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Internet </a:t>
            </a:r>
            <a:r>
              <a:rPr lang="zh-CN" altLang="en-US" dirty="0" smtClean="0">
                <a:solidFill>
                  <a:schemeClr val="bg1"/>
                </a:solidFill>
              </a:rPr>
              <a:t>是一个全球性的计算机互联网络，中文名称有“因特网”，“国际互联网”，“网际网”，“交互网络”等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提供的主要服务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- Telnet , Email , www , BBS , FTP</a:t>
            </a:r>
            <a:r>
              <a:rPr lang="zh-CN" altLang="en-US" dirty="0" smtClean="0">
                <a:solidFill>
                  <a:schemeClr val="bg1"/>
                </a:solidFill>
              </a:rPr>
              <a:t>等 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的关系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  —Web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之上最流行的应用之一，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     </a:t>
            </a:r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提供了网络环境</a:t>
            </a:r>
          </a:p>
          <a:p>
            <a:pPr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—Web</a:t>
            </a:r>
            <a:r>
              <a:rPr lang="zh-CN" altLang="en-US" dirty="0" smtClean="0">
                <a:solidFill>
                  <a:schemeClr val="bg1"/>
                </a:solidFill>
              </a:rPr>
              <a:t>的出现，极大地推动了</a:t>
            </a:r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的普及与推广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又称做万维网或环球网，即</a:t>
            </a:r>
            <a:r>
              <a:rPr lang="en-US" altLang="zh-CN" dirty="0" smtClean="0">
                <a:solidFill>
                  <a:schemeClr val="bg1"/>
                </a:solidFill>
              </a:rPr>
              <a:t>www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World Wide Web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—</a:t>
            </a:r>
            <a:r>
              <a:rPr lang="zh-CN" altLang="en-US" dirty="0" smtClean="0">
                <a:solidFill>
                  <a:schemeClr val="bg1"/>
                </a:solidFill>
              </a:rPr>
              <a:t>上个世纪</a:t>
            </a:r>
            <a:r>
              <a:rPr lang="en-US" altLang="zh-CN" dirty="0" smtClean="0">
                <a:solidFill>
                  <a:schemeClr val="bg1"/>
                </a:solidFill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</a:rPr>
              <a:t>年代，由欧洲核子研究中心</a:t>
            </a:r>
            <a:r>
              <a:rPr lang="en-US" altLang="zh-CN" dirty="0" smtClean="0">
                <a:solidFill>
                  <a:schemeClr val="bg1"/>
                </a:solidFill>
              </a:rPr>
              <a:t>(CERN)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Tim Berners-Lee </a:t>
            </a:r>
            <a:r>
              <a:rPr lang="zh-CN" altLang="en-US" dirty="0" smtClean="0">
                <a:solidFill>
                  <a:schemeClr val="bg1"/>
                </a:solidFill>
              </a:rPr>
              <a:t>创建，</a:t>
            </a:r>
            <a:r>
              <a:rPr lang="en-US" altLang="zh-CN" dirty="0" smtClean="0">
                <a:solidFill>
                  <a:schemeClr val="bg1"/>
                </a:solidFill>
              </a:rPr>
              <a:t>1992</a:t>
            </a:r>
            <a:r>
              <a:rPr lang="zh-CN" altLang="en-US" dirty="0" smtClean="0">
                <a:solidFill>
                  <a:schemeClr val="bg1"/>
                </a:solidFill>
              </a:rPr>
              <a:t>年正式上网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把各种类型的信息和服务无缝链接，提供生动的图形用户界面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可以称之为文档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万维网就是无数文档的集合，这些文档驻留在因特网的某个地方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的工作原理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的工作原理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是基于</a:t>
            </a:r>
            <a:r>
              <a:rPr lang="en-US" altLang="zh-CN" dirty="0" smtClean="0">
                <a:solidFill>
                  <a:schemeClr val="bg1"/>
                </a:solidFill>
              </a:rPr>
              <a:t>Internet</a:t>
            </a:r>
            <a:r>
              <a:rPr lang="zh-CN" altLang="en-US" dirty="0" smtClean="0">
                <a:solidFill>
                  <a:schemeClr val="bg1"/>
                </a:solidFill>
              </a:rPr>
              <a:t>的一个多媒体信息服务系统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—</a:t>
            </a:r>
            <a:r>
              <a:rPr lang="zh-CN" altLang="en-US" dirty="0" smtClean="0">
                <a:solidFill>
                  <a:schemeClr val="bg1"/>
                </a:solidFill>
              </a:rPr>
              <a:t>基于浏览器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服务器模式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—</a:t>
            </a:r>
            <a:r>
              <a:rPr lang="zh-CN" altLang="en-US" dirty="0" smtClean="0">
                <a:solidFill>
                  <a:schemeClr val="bg1"/>
                </a:solidFill>
              </a:rPr>
              <a:t>由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服务器、浏览器和通信协议三部分组成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673" y="3163492"/>
            <a:ext cx="3093244" cy="105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主要功能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存储</a:t>
            </a:r>
            <a:r>
              <a:rPr lang="en-US" altLang="zh-CN" sz="1500" dirty="0" smtClean="0">
                <a:solidFill>
                  <a:schemeClr val="bg1"/>
                </a:solidFill>
              </a:rPr>
              <a:t>Web</a:t>
            </a:r>
            <a:r>
              <a:rPr lang="zh-CN" altLang="en-US" sz="1500" dirty="0" smtClean="0">
                <a:solidFill>
                  <a:schemeClr val="bg1"/>
                </a:solidFill>
              </a:rPr>
              <a:t>上的内容信息</a:t>
            </a:r>
            <a:r>
              <a:rPr lang="en-US" altLang="zh-CN" sz="1500" dirty="0" smtClean="0">
                <a:solidFill>
                  <a:schemeClr val="bg1"/>
                </a:solidFill>
              </a:rPr>
              <a:t>(</a:t>
            </a:r>
            <a:r>
              <a:rPr lang="zh-CN" altLang="en-US" sz="1500" dirty="0" smtClean="0">
                <a:solidFill>
                  <a:schemeClr val="bg1"/>
                </a:solidFill>
              </a:rPr>
              <a:t>如：</a:t>
            </a:r>
            <a:r>
              <a:rPr lang="en-US" altLang="zh-CN" sz="1500" dirty="0" smtClean="0">
                <a:solidFill>
                  <a:schemeClr val="bg1"/>
                </a:solidFill>
              </a:rPr>
              <a:t>Web</a:t>
            </a:r>
            <a:r>
              <a:rPr lang="zh-CN" altLang="en-US" sz="1500" dirty="0" smtClean="0">
                <a:solidFill>
                  <a:schemeClr val="bg1"/>
                </a:solidFill>
              </a:rPr>
              <a:t>页文件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r>
              <a:rPr lang="zh-CN" altLang="en-US" sz="1500" dirty="0" smtClean="0">
                <a:solidFill>
                  <a:schemeClr val="bg1"/>
                </a:solidFill>
              </a:rPr>
              <a:t>，提供管理环境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响应浏览器的请求，执行服务器端程序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安全功能等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主要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服务器产品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—TOMCAT , APACHE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1634</Words>
  <Application>Microsoft Office PowerPoint</Application>
  <PresentationFormat>全屏显示(16:9)</PresentationFormat>
  <Paragraphs>170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Internet 简介</vt:lpstr>
      <vt:lpstr>Web与Internet</vt:lpstr>
      <vt:lpstr>Web 简介</vt:lpstr>
      <vt:lpstr>幻灯片 7</vt:lpstr>
      <vt:lpstr>Web 的工作原理</vt:lpstr>
      <vt:lpstr>Web服务器</vt:lpstr>
      <vt:lpstr>Web浏览器</vt:lpstr>
      <vt:lpstr>幻灯片 11</vt:lpstr>
      <vt:lpstr>什么是HTML</vt:lpstr>
      <vt:lpstr>标记语法</vt:lpstr>
      <vt:lpstr>标记语法(续1)</vt:lpstr>
      <vt:lpstr>元素嵌套</vt:lpstr>
      <vt:lpstr>属性和值</vt:lpstr>
      <vt:lpstr>标准属性</vt:lpstr>
      <vt:lpstr>注释</vt:lpstr>
      <vt:lpstr>幻灯片 19</vt:lpstr>
      <vt:lpstr>&lt;html&gt;元素</vt:lpstr>
      <vt:lpstr>&lt;head&gt;元素</vt:lpstr>
      <vt:lpstr>&lt;title&gt;文档头部内容</vt:lpstr>
      <vt:lpstr>文档头部内容---&lt;meta&gt;</vt:lpstr>
      <vt:lpstr>&lt;body&gt;元素</vt:lpstr>
      <vt:lpstr>幻灯片 25</vt:lpstr>
      <vt:lpstr>文本标记的作用</vt:lpstr>
      <vt:lpstr>文本与特殊字符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954</cp:revision>
  <dcterms:created xsi:type="dcterms:W3CDTF">2015-08-19T06:36:00Z</dcterms:created>
  <dcterms:modified xsi:type="dcterms:W3CDTF">2017-02-22T02:00:00Z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