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565" r:id="rId3"/>
    <p:sldId id="564" r:id="rId4"/>
    <p:sldId id="566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605" r:id="rId13"/>
    <p:sldId id="575" r:id="rId14"/>
    <p:sldId id="576" r:id="rId15"/>
    <p:sldId id="577" r:id="rId16"/>
    <p:sldId id="578" r:id="rId17"/>
    <p:sldId id="606" r:id="rId18"/>
    <p:sldId id="580" r:id="rId19"/>
    <p:sldId id="607" r:id="rId20"/>
    <p:sldId id="582" r:id="rId21"/>
    <p:sldId id="583" r:id="rId22"/>
    <p:sldId id="608" r:id="rId23"/>
    <p:sldId id="585" r:id="rId24"/>
    <p:sldId id="609" r:id="rId25"/>
    <p:sldId id="587" r:id="rId26"/>
    <p:sldId id="588" r:id="rId27"/>
    <p:sldId id="589" r:id="rId28"/>
    <p:sldId id="590" r:id="rId29"/>
    <p:sldId id="591" r:id="rId30"/>
    <p:sldId id="610" r:id="rId31"/>
    <p:sldId id="593" r:id="rId32"/>
    <p:sldId id="594" r:id="rId33"/>
    <p:sldId id="595" r:id="rId34"/>
    <p:sldId id="596" r:id="rId35"/>
    <p:sldId id="611" r:id="rId36"/>
    <p:sldId id="598" r:id="rId37"/>
    <p:sldId id="599" r:id="rId38"/>
    <p:sldId id="600" r:id="rId39"/>
    <p:sldId id="601" r:id="rId40"/>
    <p:sldId id="602" r:id="rId41"/>
    <p:sldId id="603" r:id="rId42"/>
    <p:sldId id="604" r:id="rId43"/>
    <p:sldId id="275" r:id="rId44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="" xmlns:p14="http://schemas.microsoft.com/office/powerpoint/2010/main" val="1"/>
      </p:ext>
    </p:extLst>
  </p:showPr>
  <p:clrMru>
    <a:srgbClr val="137EEC"/>
    <a:srgbClr val="202C36"/>
    <a:srgbClr val="2E3E4D"/>
    <a:srgbClr val="1C272F"/>
    <a:srgbClr val="37B9FC"/>
    <a:srgbClr val="D4D7DB"/>
    <a:srgbClr val="0C5196"/>
    <a:srgbClr val="2EB4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60" autoAdjust="0"/>
  </p:normalViewPr>
  <p:slideViewPr>
    <p:cSldViewPr snapToGrid="0" showGuides="1">
      <p:cViewPr varScale="1">
        <p:scale>
          <a:sx n="152" d="100"/>
          <a:sy n="152" d="100"/>
        </p:scale>
        <p:origin x="-444" y="-90"/>
      </p:cViewPr>
      <p:guideLst>
        <p:guide orient="horz" pos="1649"/>
        <p:guide pos="2880"/>
      </p:guideLst>
    </p:cSldViewPr>
  </p:slideViewPr>
  <p:outlineViewPr>
    <p:cViewPr>
      <p:scale>
        <a:sx n="33" d="100"/>
        <a:sy n="33" d="100"/>
      </p:scale>
      <p:origin x="0" y="20586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5100" y="146050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1701161016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66075" y="4537075"/>
            <a:ext cx="11557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3" cstate="print"/>
          <a:srcRect l="2" r="-169" b="14841"/>
          <a:stretch>
            <a:fillRect/>
          </a:stretch>
        </p:blipFill>
        <p:spPr>
          <a:xfrm>
            <a:off x="0" y="0"/>
            <a:ext cx="9159875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951BAD5E-59CF-4F26-9D09-98F36A17A748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fld id="{BBBE0C12-CA5C-4456-8F5A-38D6ACB877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A09EE380-853E-4C54-878D-CD50212AF213}" type="datetime1">
              <a:rPr lang="zh-CN" altLang="en-US"/>
              <a:pPr>
                <a:defRPr/>
              </a:pPr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mtClean="0"/>
            </a:lvl1pPr>
          </a:lstStyle>
          <a:p>
            <a:pPr>
              <a:defRPr/>
            </a:pPr>
            <a:fld id="{83270EF3-7098-417F-A2D5-9FCC40F138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泪滴形 40"/>
          <p:cNvSpPr/>
          <p:nvPr/>
        </p:nvSpPr>
        <p:spPr>
          <a:xfrm>
            <a:off x="3987800" y="0"/>
            <a:ext cx="5156200" cy="5156200"/>
          </a:xfrm>
          <a:prstGeom prst="teardrop">
            <a:avLst/>
          </a:prstGeom>
          <a:solidFill>
            <a:srgbClr val="202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4" name="文本框 7"/>
          <p:cNvSpPr txBox="1"/>
          <p:nvPr/>
        </p:nvSpPr>
        <p:spPr>
          <a:xfrm>
            <a:off x="6596380" y="1975803"/>
            <a:ext cx="110109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zh-CN" sz="36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课程</a:t>
            </a:r>
          </a:p>
        </p:txBody>
      </p:sp>
      <p:sp>
        <p:nvSpPr>
          <p:cNvPr id="5125" name="文本框 9"/>
          <p:cNvSpPr txBox="1"/>
          <p:nvPr/>
        </p:nvSpPr>
        <p:spPr>
          <a:xfrm>
            <a:off x="6235383" y="2615883"/>
            <a:ext cx="1733167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主讲人</a:t>
            </a:r>
            <a:r>
              <a:rPr lang="zh-CN" altLang="en-US" sz="20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：聂荧</a:t>
            </a:r>
            <a:endParaRPr lang="zh-CN" altLang="en-US" sz="20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115685" y="2606675"/>
            <a:ext cx="235521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90336" y="1918627"/>
            <a:ext cx="3224204" cy="110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en-US" altLang="zh-CN" sz="66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altLang="zh-CN" sz="6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分割线元素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&lt;hr&gt;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&lt;hr&gt;</a:t>
            </a:r>
            <a:r>
              <a:rPr lang="zh-CN" altLang="en-US" dirty="0" smtClean="0">
                <a:solidFill>
                  <a:schemeClr val="bg1"/>
                </a:solidFill>
              </a:rPr>
              <a:t>元素用于在页面上创建一条水平先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空标记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常用于将页面的不同部分隔开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&lt;hr &gt;</a:t>
            </a:r>
            <a:r>
              <a:rPr lang="zh-CN" altLang="en-US" sz="1500" dirty="0" smtClean="0">
                <a:solidFill>
                  <a:schemeClr val="bg1"/>
                </a:solidFill>
              </a:rPr>
              <a:t>后面的文本将出现在新段落中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常用属性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 </a:t>
            </a:r>
            <a:r>
              <a:rPr lang="en-US" altLang="zh-CN" sz="1500" dirty="0" smtClean="0">
                <a:solidFill>
                  <a:schemeClr val="bg1"/>
                </a:solidFill>
              </a:rPr>
              <a:t>size , width , align , color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some text here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&lt;hr size=“3”color=“</a:t>
            </a:r>
            <a:r>
              <a:rPr lang="en-US" altLang="zh-CN" sz="1500" dirty="0" err="1" smtClean="0">
                <a:solidFill>
                  <a:schemeClr val="bg1"/>
                </a:solidFill>
              </a:rPr>
              <a:t>green”width</a:t>
            </a:r>
            <a:r>
              <a:rPr lang="en-US" altLang="zh-CN" sz="1500" dirty="0" smtClean="0">
                <a:solidFill>
                  <a:schemeClr val="bg1"/>
                </a:solidFill>
              </a:rPr>
              <a:t>=“50%”align=“right”/&gt;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some text here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0956" y="3999310"/>
            <a:ext cx="461486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预格式化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&lt;pre&gt;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保留源文档中的格式，即保留原来的换行和文本中的空白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有格式缩进的代码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&lt;pre&gt;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function fun(){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alert(“Welcome!”)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}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&lt;/pre&gt;</a:t>
            </a: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2" y="2751535"/>
            <a:ext cx="4100513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4675668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目录结构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目录就是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站点中文件夹的名称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包含多个目录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每个目录包含站点的不同部分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站点的主目录，称为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站点的根目录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</a:t>
            </a:r>
            <a:r>
              <a:rPr lang="zh-CN" altLang="en-US" sz="1500" dirty="0" smtClean="0">
                <a:solidFill>
                  <a:schemeClr val="bg1"/>
                </a:solidFill>
              </a:rPr>
              <a:t>位于根目录下的其他文件夹，称为子目录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</a:t>
            </a:r>
            <a:r>
              <a:rPr lang="zh-CN" altLang="en-US" sz="1500" dirty="0" smtClean="0">
                <a:solidFill>
                  <a:schemeClr val="bg1"/>
                </a:solidFill>
              </a:rPr>
              <a:t>每个子目录下都会包含具体功能的下一级目录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URL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URL </a:t>
            </a:r>
            <a:r>
              <a:rPr lang="zh-CN" altLang="en-US" dirty="0" smtClean="0">
                <a:solidFill>
                  <a:schemeClr val="bg1"/>
                </a:solidFill>
              </a:rPr>
              <a:t>统一资源定位器用来标识网络中的任何资源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- </a:t>
            </a:r>
            <a:r>
              <a:rPr lang="zh-CN" altLang="en-US" sz="1500" dirty="0" smtClean="0">
                <a:solidFill>
                  <a:schemeClr val="bg1"/>
                </a:solidFill>
              </a:rPr>
              <a:t>文本，图片，音视频文件，段落，或其他超文本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即路径，指从当前位置到目标位置所经过的路线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路径在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页面主要有三种形式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- </a:t>
            </a:r>
            <a:r>
              <a:rPr lang="zh-CN" altLang="en-US" sz="1500" dirty="0" smtClean="0">
                <a:solidFill>
                  <a:schemeClr val="bg1"/>
                </a:solidFill>
              </a:rPr>
              <a:t>绝对路径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- </a:t>
            </a:r>
            <a:r>
              <a:rPr lang="zh-CN" altLang="en-US" sz="1500" dirty="0" smtClean="0">
                <a:solidFill>
                  <a:schemeClr val="bg1"/>
                </a:solidFill>
              </a:rPr>
              <a:t>相对路径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绝对路径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指的是文件从最高级目录下开始的完整路径，无论当前路径是什么，使用绝对路径总是能找到要链接的文件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7110" y="2259806"/>
            <a:ext cx="29575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相对路径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指文件的位置是相对于当前文件的位置，它包括目录名或指向一个可以从当前目录出发找到该文件的路径</a:t>
            </a:r>
          </a:p>
          <a:p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</a:t>
            </a:r>
            <a:r>
              <a:rPr lang="zh-CN" altLang="en-US" sz="1500" dirty="0" smtClean="0">
                <a:solidFill>
                  <a:schemeClr val="bg1"/>
                </a:solidFill>
              </a:rPr>
              <a:t>表示用一个目录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&lt;img src=“logo.png”/&gt;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</a:t>
            </a:r>
            <a:r>
              <a:rPr lang="zh-CN" altLang="en-US" sz="1500" dirty="0" smtClean="0">
                <a:solidFill>
                  <a:schemeClr val="bg1"/>
                </a:solidFill>
              </a:rPr>
              <a:t>表示下一级目录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&lt;img src=“images/logo.png”/&gt;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4317322" y="2427544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图像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图像元素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&lt;img&gt;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&lt;img&gt;</a:t>
            </a:r>
            <a:r>
              <a:rPr lang="zh-CN" altLang="en-US" dirty="0" smtClean="0">
                <a:solidFill>
                  <a:schemeClr val="bg1"/>
                </a:solidFill>
              </a:rPr>
              <a:t>元素将图像添加到页面</a:t>
            </a:r>
          </a:p>
          <a:p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</a:t>
            </a:r>
            <a:r>
              <a:rPr lang="zh-CN" altLang="en-US" sz="1500" dirty="0" smtClean="0">
                <a:solidFill>
                  <a:schemeClr val="bg1"/>
                </a:solidFill>
              </a:rPr>
              <a:t>空标记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必须属性：</a:t>
            </a:r>
            <a:r>
              <a:rPr lang="en-US" altLang="zh-CN" sz="1500" dirty="0" smtClean="0">
                <a:solidFill>
                  <a:schemeClr val="bg1"/>
                </a:solidFill>
              </a:rPr>
              <a:t>src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</a:t>
            </a:r>
            <a:r>
              <a:rPr lang="zh-CN" altLang="en-US" sz="1500" dirty="0" smtClean="0">
                <a:solidFill>
                  <a:schemeClr val="bg1"/>
                </a:solidFill>
              </a:rPr>
              <a:t>常用属性：</a:t>
            </a:r>
            <a:r>
              <a:rPr lang="en-US" altLang="zh-CN" sz="1500" dirty="0" smtClean="0">
                <a:solidFill>
                  <a:schemeClr val="bg1"/>
                </a:solidFill>
              </a:rPr>
              <a:t>width , height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&lt;img width=“100” src=“images/logo.png”/&gt;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链接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484606" y="2439901"/>
            <a:ext cx="357110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HTML2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链接元素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&lt;a&gt;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&lt;a&gt;</a:t>
            </a:r>
            <a:r>
              <a:rPr lang="zh-CN" altLang="en-US" dirty="0" smtClean="0">
                <a:solidFill>
                  <a:schemeClr val="bg1"/>
                </a:solidFill>
              </a:rPr>
              <a:t>元素创建一个超级链接，语法如下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&lt;a href=“”target=“”&gt;</a:t>
            </a:r>
            <a:r>
              <a:rPr lang="zh-CN" altLang="en-US" dirty="0" smtClean="0">
                <a:solidFill>
                  <a:schemeClr val="bg1"/>
                </a:solidFill>
              </a:rPr>
              <a:t>文本</a:t>
            </a:r>
            <a:r>
              <a:rPr lang="en-US" altLang="zh-CN" dirty="0" smtClean="0">
                <a:solidFill>
                  <a:schemeClr val="bg1"/>
                </a:solidFill>
              </a:rPr>
              <a:t>&lt;/a&gt;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href 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属性：链接 </a:t>
            </a:r>
            <a:r>
              <a:rPr lang="en-US" altLang="zh-CN" sz="1500" dirty="0" smtClean="0">
                <a:solidFill>
                  <a:schemeClr val="bg1"/>
                </a:solidFill>
              </a:rPr>
              <a:t>URL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name </a:t>
            </a:r>
            <a:r>
              <a:rPr lang="zh-CN" altLang="en-US" sz="1500" dirty="0" smtClean="0">
                <a:solidFill>
                  <a:schemeClr val="bg1"/>
                </a:solidFill>
              </a:rPr>
              <a:t>属性：锚点链接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&lt;a href=“</a:t>
            </a:r>
            <a:r>
              <a:rPr lang="en-US" altLang="en-US" sz="1500" dirty="0" smtClean="0">
                <a:solidFill>
                  <a:schemeClr val="bg1"/>
                </a:solidFill>
                <a:ea typeface="等线"/>
              </a:rPr>
              <a:t>https://www.baidu.com</a:t>
            </a:r>
            <a:r>
              <a:rPr lang="en-US" altLang="zh-CN" sz="1500" dirty="0" smtClean="0">
                <a:solidFill>
                  <a:schemeClr val="bg1"/>
                </a:solidFill>
              </a:rPr>
              <a:t>”&gt; To BaiDu&lt;/a&gt;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锚点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锚点是文档中某行的一个记号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 </a:t>
            </a:r>
            <a:r>
              <a:rPr lang="zh-CN" altLang="en-US" sz="1500" dirty="0" smtClean="0">
                <a:solidFill>
                  <a:schemeClr val="bg1"/>
                </a:solidFill>
              </a:rPr>
              <a:t>用于链接到文档中的某个位置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使用方式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 1 </a:t>
            </a:r>
            <a:r>
              <a:rPr lang="zh-CN" altLang="en-US" sz="1500" dirty="0" smtClean="0">
                <a:solidFill>
                  <a:schemeClr val="bg1"/>
                </a:solidFill>
              </a:rPr>
              <a:t>定义锚点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&lt;a name =“maodian1”&gt;</a:t>
            </a:r>
            <a:r>
              <a:rPr lang="zh-CN" altLang="en-US" sz="1500" dirty="0" smtClean="0">
                <a:solidFill>
                  <a:schemeClr val="bg1"/>
                </a:solidFill>
              </a:rPr>
              <a:t>锚点一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 2 </a:t>
            </a:r>
            <a:r>
              <a:rPr lang="zh-CN" altLang="en-US" sz="1500" dirty="0" smtClean="0">
                <a:solidFill>
                  <a:schemeClr val="bg1"/>
                </a:solidFill>
              </a:rPr>
              <a:t>定义锚点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&lt;a  href=“#maodian1”&gt;</a:t>
            </a:r>
            <a:r>
              <a:rPr lang="zh-CN" altLang="en-US" sz="1500" dirty="0" smtClean="0">
                <a:solidFill>
                  <a:schemeClr val="bg1"/>
                </a:solidFill>
              </a:rPr>
              <a:t>锚点一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  (r</a:t>
            </a:r>
            <a:r>
              <a:rPr lang="zh-CN" altLang="en-US" sz="1500" dirty="0" smtClean="0">
                <a:solidFill>
                  <a:schemeClr val="bg1"/>
                </a:solidFill>
              </a:rPr>
              <a:t>如果文本与锚点存在同一页面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&lt;a  href=“maodian1.html</a:t>
            </a:r>
            <a:r>
              <a:rPr lang="zh-CN" altLang="en-US" sz="1500" dirty="0" smtClean="0">
                <a:solidFill>
                  <a:schemeClr val="bg1"/>
                </a:solidFill>
              </a:rPr>
              <a:t>”</a:t>
            </a:r>
            <a:r>
              <a:rPr lang="en-US" altLang="zh-CN" sz="1500" dirty="0" smtClean="0">
                <a:solidFill>
                  <a:schemeClr val="bg1"/>
                </a:solidFill>
              </a:rPr>
              <a:t>&gt;</a:t>
            </a:r>
            <a:r>
              <a:rPr lang="zh-CN" altLang="en-US" sz="1500" dirty="0" smtClean="0">
                <a:solidFill>
                  <a:schemeClr val="bg1"/>
                </a:solidFill>
              </a:rPr>
              <a:t>锚点一</a:t>
            </a:r>
            <a:r>
              <a:rPr lang="en-US" altLang="zh-CN" sz="1500" dirty="0" smtClean="0">
                <a:solidFill>
                  <a:schemeClr val="bg1"/>
                </a:solidFill>
              </a:rPr>
              <a:t>&lt;/a&gt;  (r</a:t>
            </a:r>
            <a:r>
              <a:rPr lang="zh-CN" altLang="en-US" sz="1500" dirty="0" smtClean="0">
                <a:solidFill>
                  <a:schemeClr val="bg1"/>
                </a:solidFill>
              </a:rPr>
              <a:t>如果文本与锚点存在不同一页面</a:t>
            </a:r>
            <a:r>
              <a:rPr lang="en-US" altLang="zh-CN" sz="1500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表格的作用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表格的作用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表格通常用来组织结构化的信息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表格是一些被称为单元格的矩形框按照从左到右，从上到下的顺序排列在一起而形成的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表格的数据保存在单元格里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9831" y="2776538"/>
            <a:ext cx="3525441" cy="157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使用表格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创建表格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定义表格：使用成对的</a:t>
            </a:r>
            <a:r>
              <a:rPr lang="en-US" altLang="zh-CN" dirty="0" smtClean="0">
                <a:solidFill>
                  <a:schemeClr val="bg1"/>
                </a:solidFill>
              </a:rPr>
              <a:t>&lt;table&gt;&lt;/table&gt;</a:t>
            </a:r>
            <a:r>
              <a:rPr lang="zh-CN" altLang="en-US" dirty="0" smtClean="0">
                <a:solidFill>
                  <a:schemeClr val="bg1"/>
                </a:solidFill>
              </a:rPr>
              <a:t>标记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创建表行：使用成对的</a:t>
            </a:r>
            <a:r>
              <a:rPr lang="en-US" altLang="zh-CN" dirty="0" smtClean="0">
                <a:solidFill>
                  <a:schemeClr val="bg1"/>
                </a:solidFill>
              </a:rPr>
              <a:t>&lt;tr&gt;&lt;/tr&gt;</a:t>
            </a:r>
            <a:r>
              <a:rPr lang="zh-CN" altLang="en-US" dirty="0" smtClean="0">
                <a:solidFill>
                  <a:schemeClr val="bg1"/>
                </a:solidFill>
              </a:rPr>
              <a:t>标记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创建单元格：使用成对的</a:t>
            </a:r>
            <a:r>
              <a:rPr lang="en-US" altLang="zh-CN" dirty="0" smtClean="0">
                <a:solidFill>
                  <a:schemeClr val="bg1"/>
                </a:solidFill>
              </a:rPr>
              <a:t>&lt;td&gt;&lt;/td&gt;</a:t>
            </a:r>
            <a:r>
              <a:rPr lang="zh-CN" altLang="en-US" dirty="0" smtClean="0">
                <a:solidFill>
                  <a:schemeClr val="bg1"/>
                </a:solidFill>
              </a:rPr>
              <a:t>标记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-&lt;table border=“1”&gt;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&lt;tr&gt;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&lt;td&gt;&lt;/td&gt;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 &lt;td&gt;&lt;/td&gt;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&lt;/tr&gt;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&lt;/table&gt;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944" y="2870598"/>
            <a:ext cx="3600450" cy="136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表格的常用属性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&lt;table&gt;</a:t>
            </a:r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 width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设置表格宽度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 height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设置表格高度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 align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设置表格对齐方式 （</a:t>
            </a:r>
            <a:r>
              <a:rPr lang="en-US" altLang="zh-CN" sz="1500" dirty="0" smtClean="0">
                <a:solidFill>
                  <a:schemeClr val="bg1"/>
                </a:solidFill>
              </a:rPr>
              <a:t>left | center | right </a:t>
            </a:r>
            <a:r>
              <a:rPr lang="zh-CN" altLang="en-US" sz="1500" dirty="0" smtClean="0">
                <a:solidFill>
                  <a:schemeClr val="bg1"/>
                </a:solidFill>
              </a:rPr>
              <a:t>）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border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设置表格边框宽度</a:t>
            </a: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cellpadding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设置内边距（单元格边框与内容之间的距离）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 cellspacing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设置外边距（单元格之间的距离）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Bgcolor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设置表格背景颜色</a:t>
            </a:r>
          </a:p>
          <a:p>
            <a:pPr>
              <a:buFontTx/>
              <a:buChar char="-"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表格的常用属性（续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&lt;tr&gt;</a:t>
            </a:r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</a:p>
          <a:p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align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设置水平对齐方式 （</a:t>
            </a:r>
            <a:r>
              <a:rPr lang="en-US" altLang="zh-CN" sz="1500" dirty="0" smtClean="0">
                <a:solidFill>
                  <a:schemeClr val="bg1"/>
                </a:solidFill>
              </a:rPr>
              <a:t>left | center | right </a:t>
            </a:r>
            <a:r>
              <a:rPr lang="zh-CN" altLang="en-US" sz="1500" dirty="0" smtClean="0">
                <a:solidFill>
                  <a:schemeClr val="bg1"/>
                </a:solidFill>
              </a:rPr>
              <a:t>）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 valign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设置垂直对齐方式 （</a:t>
            </a:r>
            <a:r>
              <a:rPr lang="en-US" altLang="zh-CN" sz="1500" dirty="0" smtClean="0">
                <a:solidFill>
                  <a:schemeClr val="bg1"/>
                </a:solidFill>
              </a:rPr>
              <a:t>top | middle | bottom </a:t>
            </a:r>
            <a:r>
              <a:rPr lang="zh-CN" altLang="en-US" sz="1500" dirty="0" smtClean="0">
                <a:solidFill>
                  <a:schemeClr val="bg1"/>
                </a:solidFill>
              </a:rPr>
              <a:t>） </a:t>
            </a: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表格的常用属性（续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&lt;td&gt;</a:t>
            </a:r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</a:p>
          <a:p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align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设置水平对齐方式 （</a:t>
            </a:r>
            <a:r>
              <a:rPr lang="en-US" altLang="zh-CN" sz="1500" dirty="0" smtClean="0">
                <a:solidFill>
                  <a:schemeClr val="bg1"/>
                </a:solidFill>
              </a:rPr>
              <a:t>left | center | right </a:t>
            </a:r>
            <a:r>
              <a:rPr lang="zh-CN" altLang="en-US" sz="1500" dirty="0" smtClean="0">
                <a:solidFill>
                  <a:schemeClr val="bg1"/>
                </a:solidFill>
              </a:rPr>
              <a:t>） </a:t>
            </a: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valign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设置垂直对齐方式 （</a:t>
            </a:r>
            <a:r>
              <a:rPr lang="en-US" altLang="zh-CN" sz="1500" dirty="0" smtClean="0">
                <a:solidFill>
                  <a:schemeClr val="bg1"/>
                </a:solidFill>
              </a:rPr>
              <a:t>top | middle | bottom </a:t>
            </a:r>
            <a:r>
              <a:rPr lang="zh-CN" altLang="en-US" sz="1500" dirty="0" smtClean="0">
                <a:solidFill>
                  <a:schemeClr val="bg1"/>
                </a:solidFill>
              </a:rPr>
              <a:t>） </a:t>
            </a: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width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设置宽度</a:t>
            </a: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height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设置高度</a:t>
            </a: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colspan </a:t>
            </a:r>
            <a:r>
              <a:rPr lang="zh-CN" altLang="en-US" sz="1500" dirty="0" smtClean="0">
                <a:solidFill>
                  <a:schemeClr val="bg1"/>
                </a:solidFill>
              </a:rPr>
              <a:t>设置单元格跨列</a:t>
            </a: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rowspan </a:t>
            </a:r>
            <a:r>
              <a:rPr lang="zh-CN" altLang="en-US" sz="1500" dirty="0" smtClean="0">
                <a:solidFill>
                  <a:schemeClr val="bg1"/>
                </a:solidFill>
              </a:rPr>
              <a:t>这是单元格跨行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表格的标题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&lt;caption&gt;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&lt;caption&gt;</a:t>
            </a:r>
            <a:r>
              <a:rPr lang="zh-CN" altLang="en-US" dirty="0" smtClean="0">
                <a:solidFill>
                  <a:schemeClr val="bg1"/>
                </a:solidFill>
              </a:rPr>
              <a:t>元素为表格定义标题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默认情况下，标题将在表格上方居中显示</a:t>
            </a: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&lt;caption&gt;</a:t>
            </a:r>
            <a:r>
              <a:rPr lang="zh-CN" altLang="en-US" sz="1500" dirty="0" smtClean="0">
                <a:solidFill>
                  <a:schemeClr val="bg1"/>
                </a:solidFill>
              </a:rPr>
              <a:t>标签必须紧随</a:t>
            </a:r>
            <a:r>
              <a:rPr lang="en-US" altLang="zh-CN" sz="1500" dirty="0" smtClean="0">
                <a:solidFill>
                  <a:schemeClr val="bg1"/>
                </a:solidFill>
              </a:rPr>
              <a:t>&lt;table&gt;</a:t>
            </a:r>
            <a:r>
              <a:rPr lang="zh-CN" altLang="en-US" sz="1500" dirty="0" smtClean="0">
                <a:solidFill>
                  <a:schemeClr val="bg1"/>
                </a:solidFill>
              </a:rPr>
              <a:t>标签之后，且只能对每个表格定义一个标题</a:t>
            </a:r>
          </a:p>
          <a:p>
            <a:pPr>
              <a:buFontTx/>
              <a:buChar char="-"/>
            </a:pPr>
            <a:r>
              <a:rPr lang="en-US" altLang="zh-CN" sz="1500" dirty="0" smtClean="0">
                <a:solidFill>
                  <a:schemeClr val="bg1"/>
                </a:solidFill>
              </a:rPr>
              <a:t>&lt;table border=“1”&gt;</a:t>
            </a:r>
          </a:p>
          <a:p>
            <a:pPr>
              <a:buFontTx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&lt;caption&gt;</a:t>
            </a:r>
            <a:r>
              <a:rPr lang="zh-CN" altLang="en-US" sz="1500" dirty="0" smtClean="0">
                <a:solidFill>
                  <a:schemeClr val="bg1"/>
                </a:solidFill>
              </a:rPr>
              <a:t>我的表格 </a:t>
            </a:r>
            <a:r>
              <a:rPr lang="en-US" altLang="zh-CN" sz="1500" dirty="0" smtClean="0">
                <a:solidFill>
                  <a:schemeClr val="bg1"/>
                </a:solidFill>
              </a:rPr>
              <a:t>&lt;/caption&gt;</a:t>
            </a:r>
          </a:p>
          <a:p>
            <a:pPr>
              <a:buFontTx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&lt;tr&gt;</a:t>
            </a:r>
          </a:p>
          <a:p>
            <a:pPr>
              <a:buFontTx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 &lt;td&gt;</a:t>
            </a:r>
            <a:r>
              <a:rPr lang="zh-CN" altLang="en-US" sz="1500" dirty="0" smtClean="0">
                <a:solidFill>
                  <a:schemeClr val="bg1"/>
                </a:solidFill>
              </a:rPr>
              <a:t>第</a:t>
            </a:r>
            <a:r>
              <a:rPr lang="en-US" altLang="zh-CN" sz="1500" dirty="0" smtClean="0">
                <a:solidFill>
                  <a:schemeClr val="bg1"/>
                </a:solidFill>
              </a:rPr>
              <a:t>1</a:t>
            </a:r>
            <a:r>
              <a:rPr lang="zh-CN" altLang="en-US" sz="1500" dirty="0" smtClean="0">
                <a:solidFill>
                  <a:schemeClr val="bg1"/>
                </a:solidFill>
              </a:rPr>
              <a:t>行第</a:t>
            </a:r>
            <a:r>
              <a:rPr lang="en-US" altLang="zh-CN" sz="1500" dirty="0" smtClean="0">
                <a:solidFill>
                  <a:schemeClr val="bg1"/>
                </a:solidFill>
              </a:rPr>
              <a:t>1</a:t>
            </a:r>
            <a:r>
              <a:rPr lang="zh-CN" altLang="en-US" sz="1500" dirty="0" smtClean="0">
                <a:solidFill>
                  <a:schemeClr val="bg1"/>
                </a:solidFill>
              </a:rPr>
              <a:t>列</a:t>
            </a:r>
            <a:r>
              <a:rPr lang="en-US" altLang="zh-CN" sz="1500" dirty="0" smtClean="0">
                <a:solidFill>
                  <a:schemeClr val="bg1"/>
                </a:solidFill>
              </a:rPr>
              <a:t>&lt;/td&gt;&lt;td&gt;</a:t>
            </a:r>
            <a:r>
              <a:rPr lang="zh-CN" altLang="en-US" sz="1500" dirty="0" smtClean="0">
                <a:solidFill>
                  <a:schemeClr val="bg1"/>
                </a:solidFill>
              </a:rPr>
              <a:t>第</a:t>
            </a:r>
            <a:r>
              <a:rPr lang="en-US" altLang="zh-CN" sz="1500" dirty="0" smtClean="0">
                <a:solidFill>
                  <a:schemeClr val="bg1"/>
                </a:solidFill>
              </a:rPr>
              <a:t>1</a:t>
            </a:r>
            <a:r>
              <a:rPr lang="zh-CN" altLang="en-US" sz="1500" dirty="0" smtClean="0">
                <a:solidFill>
                  <a:schemeClr val="bg1"/>
                </a:solidFill>
              </a:rPr>
              <a:t>行第</a:t>
            </a:r>
            <a:r>
              <a:rPr lang="en-US" altLang="zh-CN" sz="1500" dirty="0" smtClean="0">
                <a:solidFill>
                  <a:schemeClr val="bg1"/>
                </a:solidFill>
              </a:rPr>
              <a:t>2</a:t>
            </a:r>
            <a:r>
              <a:rPr lang="zh-CN" altLang="en-US" sz="1500" dirty="0" smtClean="0">
                <a:solidFill>
                  <a:schemeClr val="bg1"/>
                </a:solidFill>
              </a:rPr>
              <a:t>列</a:t>
            </a:r>
            <a:r>
              <a:rPr lang="en-US" altLang="zh-CN" sz="1500" dirty="0" smtClean="0">
                <a:solidFill>
                  <a:schemeClr val="bg1"/>
                </a:solidFill>
              </a:rPr>
              <a:t>&lt;/td&gt;</a:t>
            </a:r>
          </a:p>
          <a:p>
            <a:pPr>
              <a:buFontTx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&lt;/tr&gt;</a:t>
            </a:r>
          </a:p>
          <a:p>
            <a:pPr>
              <a:buFontTx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&lt;/table&gt;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9454" y="2956322"/>
            <a:ext cx="3178969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使用文本标记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表格的复杂应用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行分组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表格可以划分为</a:t>
            </a: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个部分：表头，表主体和表尾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表头行分组：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&lt;thead&gt;&lt;/thead&gt;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表主体分组：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&lt;tbody&gt;&lt;/ tbody&gt;</a:t>
            </a:r>
          </a:p>
          <a:p>
            <a:r>
              <a:rPr lang="zh-CN" altLang="en-US" sz="1500" dirty="0" smtClean="0">
                <a:solidFill>
                  <a:schemeClr val="bg1"/>
                </a:solidFill>
              </a:rPr>
              <a:t>表尾行分组：</a:t>
            </a:r>
            <a:r>
              <a:rPr lang="en-US" altLang="zh-CN" sz="1500" dirty="0" smtClean="0">
                <a:solidFill>
                  <a:schemeClr val="bg1"/>
                </a:solidFill>
              </a:rPr>
              <a:t>&lt;tfoot&gt;&lt;/ tfoot&gt;</a:t>
            </a:r>
          </a:p>
          <a:p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包含一个或多个</a:t>
            </a:r>
            <a:r>
              <a:rPr lang="en-US" altLang="zh-CN" sz="1500" dirty="0" smtClean="0">
                <a:solidFill>
                  <a:schemeClr val="bg1"/>
                </a:solidFill>
              </a:rPr>
              <a:t>&lt;tr&gt;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行分组（续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&lt;table border="1" width="300"&gt;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&lt;thead align="center"&gt;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&lt;tr&gt;&lt;td&gt;</a:t>
            </a:r>
            <a:r>
              <a:rPr lang="zh-CN" altLang="en-US" sz="1500" dirty="0" smtClean="0">
                <a:solidFill>
                  <a:schemeClr val="bg1"/>
                </a:solidFill>
              </a:rPr>
              <a:t>姓名</a:t>
            </a:r>
            <a:r>
              <a:rPr lang="en-US" altLang="zh-CN" sz="1500" dirty="0" smtClean="0">
                <a:solidFill>
                  <a:schemeClr val="bg1"/>
                </a:solidFill>
              </a:rPr>
              <a:t>&lt;/td&gt;&lt;td&gt;</a:t>
            </a:r>
            <a:r>
              <a:rPr lang="zh-CN" altLang="en-US" sz="1500" dirty="0" smtClean="0">
                <a:solidFill>
                  <a:schemeClr val="bg1"/>
                </a:solidFill>
              </a:rPr>
              <a:t>年龄</a:t>
            </a:r>
            <a:r>
              <a:rPr lang="en-US" altLang="zh-CN" sz="1500" dirty="0" smtClean="0">
                <a:solidFill>
                  <a:schemeClr val="bg1"/>
                </a:solidFill>
              </a:rPr>
              <a:t>&lt;/td&gt;&lt;/tr&gt;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&lt;/thead&gt;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&lt;tbody&gt;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&lt;tr&gt;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   &lt;td&gt;marry&lt;/td&gt;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   &lt;td&gt;18&lt;/td&gt;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&lt;/tr&gt;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&lt;tr&gt;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   &lt;td&gt;rose&lt;/td&gt;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    &lt;td&gt;22&lt;/td&gt;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   &lt;/tr&gt;</a:t>
            </a:r>
            <a:br>
              <a:rPr lang="en-US" altLang="zh-CN" sz="1500" dirty="0" smtClean="0">
                <a:solidFill>
                  <a:schemeClr val="bg1"/>
                </a:solidFill>
              </a:rPr>
            </a:br>
            <a:r>
              <a:rPr lang="en-US" altLang="zh-CN" sz="1500" dirty="0" smtClean="0">
                <a:solidFill>
                  <a:schemeClr val="bg1"/>
                </a:solidFill>
              </a:rPr>
              <a:t>   &lt;/tbody&gt;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&lt;/table&gt;</a:t>
            </a:r>
            <a:endParaRPr lang="zh-CN" alt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6035" y="2437210"/>
            <a:ext cx="3564731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表格的嵌套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嵌套表格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- </a:t>
            </a:r>
            <a:r>
              <a:rPr lang="zh-CN" altLang="en-US" sz="1500" dirty="0" smtClean="0">
                <a:solidFill>
                  <a:schemeClr val="bg1"/>
                </a:solidFill>
              </a:rPr>
              <a:t>在单元格中放置另外一个表</a:t>
            </a:r>
          </a:p>
          <a:p>
            <a:pPr>
              <a:buFontTx/>
              <a:buChar char="-"/>
            </a:pPr>
            <a:r>
              <a:rPr lang="zh-CN" altLang="en-US" sz="1500" dirty="0" smtClean="0">
                <a:solidFill>
                  <a:schemeClr val="bg1"/>
                </a:solidFill>
              </a:rPr>
              <a:t>既</a:t>
            </a:r>
            <a:r>
              <a:rPr lang="en-US" altLang="zh-CN" sz="1500" dirty="0" smtClean="0">
                <a:solidFill>
                  <a:schemeClr val="bg1"/>
                </a:solidFill>
              </a:rPr>
              <a:t>&lt;td&gt;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元素中再包含</a:t>
            </a:r>
            <a:r>
              <a:rPr lang="en-US" altLang="zh-CN" sz="1500" dirty="0" smtClean="0">
                <a:solidFill>
                  <a:schemeClr val="bg1"/>
                </a:solidFill>
              </a:rPr>
              <a:t>&lt;table&gt;</a:t>
            </a:r>
            <a:r>
              <a:rPr lang="zh-CN" altLang="en-US" sz="1500" dirty="0" smtClean="0">
                <a:solidFill>
                  <a:schemeClr val="bg1"/>
                </a:solidFill>
              </a:rPr>
              <a:t>元素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使用嵌套的表格以设计复杂表格或复杂布局</a:t>
            </a:r>
          </a:p>
          <a:p>
            <a:pPr>
              <a:buFont typeface="Arial" pitchFamily="34" charset="0"/>
              <a:buNone/>
            </a:pPr>
            <a:endParaRPr lang="zh-CN" altLang="en-US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表格嵌套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983456"/>
            <a:ext cx="7886700" cy="3500438"/>
          </a:xfrm>
        </p:spPr>
        <p:txBody>
          <a:bodyPr/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&lt;table border="1" width="300"&gt;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&lt;caption align="top"&gt;</a:t>
            </a:r>
            <a:r>
              <a:rPr lang="zh-CN" altLang="en-US" sz="1200" dirty="0" smtClean="0">
                <a:solidFill>
                  <a:schemeClr val="bg1"/>
                </a:solidFill>
              </a:rPr>
              <a:t>我的旅游计划</a:t>
            </a:r>
            <a:r>
              <a:rPr lang="en-US" altLang="zh-CN" sz="1200" dirty="0" smtClean="0">
                <a:solidFill>
                  <a:schemeClr val="bg1"/>
                </a:solidFill>
              </a:rPr>
              <a:t>&lt;/caption&gt;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&lt;thead align="center"&gt;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&lt;tr&gt;&lt;td&gt;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时间</a:t>
            </a:r>
            <a:r>
              <a:rPr lang="en-US" altLang="zh-CN" sz="1200" dirty="0" smtClean="0">
                <a:solidFill>
                  <a:schemeClr val="bg1"/>
                </a:solidFill>
              </a:rPr>
              <a:t>&lt;/td&gt;&lt;td&gt;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地点</a:t>
            </a:r>
            <a:r>
              <a:rPr lang="en-US" altLang="zh-CN" sz="1200" dirty="0" smtClean="0">
                <a:solidFill>
                  <a:schemeClr val="bg1"/>
                </a:solidFill>
              </a:rPr>
              <a:t>&lt;/td&gt;&lt;td&gt;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费用</a:t>
            </a:r>
            <a:r>
              <a:rPr lang="en-US" altLang="zh-CN" sz="1200" dirty="0" smtClean="0">
                <a:solidFill>
                  <a:schemeClr val="bg1"/>
                </a:solidFill>
              </a:rPr>
              <a:t>&lt;/td&gt;&lt;/tr&gt;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&lt;/thead&gt;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&lt;tbody&gt;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&lt;tr&gt;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    &lt;td&gt;06-07&lt;/td&gt;&lt;td&gt;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日本本州</a:t>
            </a:r>
            <a:r>
              <a:rPr lang="en-US" altLang="zh-CN" sz="1200" dirty="0" smtClean="0">
                <a:solidFill>
                  <a:schemeClr val="bg1"/>
                </a:solidFill>
              </a:rPr>
              <a:t>6</a:t>
            </a:r>
            <a:r>
              <a:rPr lang="zh-CN" altLang="en-US" sz="1200" dirty="0" smtClean="0">
                <a:solidFill>
                  <a:schemeClr val="bg1"/>
                </a:solidFill>
              </a:rPr>
              <a:t>日游</a:t>
            </a:r>
            <a:r>
              <a:rPr lang="en-US" altLang="zh-CN" sz="1200" dirty="0" smtClean="0">
                <a:solidFill>
                  <a:schemeClr val="bg1"/>
                </a:solidFill>
              </a:rPr>
              <a:t>&lt;/td&gt;&lt;td&gt;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￥</a:t>
            </a:r>
            <a:r>
              <a:rPr lang="en-US" altLang="zh-CN" sz="1200" dirty="0" smtClean="0">
                <a:solidFill>
                  <a:schemeClr val="bg1"/>
                </a:solidFill>
              </a:rPr>
              <a:t>3822&lt;/td&gt;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&lt;/tr&gt;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&lt;tr&gt;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    &lt;td&gt;08-09&lt;/td&gt;&lt;td&gt;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南非全景</a:t>
            </a:r>
            <a:r>
              <a:rPr lang="en-US" altLang="zh-CN" sz="1200" dirty="0" smtClean="0">
                <a:solidFill>
                  <a:schemeClr val="bg1"/>
                </a:solidFill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</a:rPr>
              <a:t>日游</a:t>
            </a:r>
            <a:r>
              <a:rPr lang="en-US" altLang="zh-CN" sz="1200" dirty="0" smtClean="0">
                <a:solidFill>
                  <a:schemeClr val="bg1"/>
                </a:solidFill>
              </a:rPr>
              <a:t>&lt;/td&gt;&lt;td&gt;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￥</a:t>
            </a:r>
            <a:r>
              <a:rPr lang="en-US" altLang="zh-CN" sz="1200" dirty="0" smtClean="0">
                <a:solidFill>
                  <a:schemeClr val="bg1"/>
                </a:solidFill>
              </a:rPr>
              <a:t>6399&lt;/td&gt;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&lt;/tr&gt;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&lt;tr&gt;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    &lt;td&gt;10-01&lt;/td&gt;&lt;td&gt;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埃及</a:t>
            </a:r>
            <a:r>
              <a:rPr lang="en-US" altLang="zh-CN" sz="1200" dirty="0" smtClean="0">
                <a:solidFill>
                  <a:schemeClr val="bg1"/>
                </a:solidFill>
              </a:rPr>
              <a:t>8</a:t>
            </a:r>
            <a:r>
              <a:rPr lang="zh-CN" altLang="en-US" sz="1200" dirty="0" smtClean="0">
                <a:solidFill>
                  <a:schemeClr val="bg1"/>
                </a:solidFill>
              </a:rPr>
              <a:t>日游</a:t>
            </a:r>
            <a:r>
              <a:rPr lang="en-US" altLang="zh-CN" sz="1200" dirty="0" smtClean="0">
                <a:solidFill>
                  <a:schemeClr val="bg1"/>
                </a:solidFill>
              </a:rPr>
              <a:t>&lt;/td&gt;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    &lt;td&gt;&lt;table border="1" 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bordercolor</a:t>
            </a:r>
            <a:r>
              <a:rPr lang="en-US" altLang="zh-CN" sz="1200" dirty="0" smtClean="0">
                <a:solidFill>
                  <a:schemeClr val="bg1"/>
                </a:solidFill>
              </a:rPr>
              <a:t>="orange"&gt;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        &lt;tr&gt;&lt;td&gt;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全程住宿国际五星级酒店标准双人房</a:t>
            </a:r>
            <a:r>
              <a:rPr lang="en-US" altLang="zh-CN" sz="1200" dirty="0" smtClean="0">
                <a:solidFill>
                  <a:schemeClr val="bg1"/>
                </a:solidFill>
              </a:rPr>
              <a:t>&lt;/td&gt;&lt;/tr&gt;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         &lt;tr&gt;&lt;td&gt;</a:t>
            </a:r>
            <a:r>
              <a:rPr lang="zh-CN" altLang="en-US" sz="1200" dirty="0" smtClean="0">
                <a:solidFill>
                  <a:schemeClr val="bg1"/>
                </a:solidFill>
              </a:rPr>
              <a:t>行程包含开罗、卢克索、红海和亚历山大等景区</a:t>
            </a:r>
            <a:r>
              <a:rPr lang="en-US" altLang="zh-CN" sz="1200" dirty="0" smtClean="0">
                <a:solidFill>
                  <a:schemeClr val="bg1"/>
                </a:solidFill>
              </a:rPr>
              <a:t>&lt;/td&gt;&lt;/tr&gt; &lt;/table&gt;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    &lt;/td&gt;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&lt;/tr&gt;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    &lt;/tbody&gt;</a:t>
            </a:r>
            <a:br>
              <a:rPr lang="en-US" altLang="zh-CN" sz="1200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&lt;/table&gt;</a:t>
            </a:r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029" y="348854"/>
            <a:ext cx="2695575" cy="319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233488"/>
            <a:ext cx="9144000" cy="2581275"/>
          </a:xfrm>
          <a:prstGeom prst="rect">
            <a:avLst/>
          </a:prstGeom>
          <a:solidFill>
            <a:srgbClr val="202C3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同心圆 1"/>
          <p:cNvSpPr/>
          <p:nvPr/>
        </p:nvSpPr>
        <p:spPr>
          <a:xfrm>
            <a:off x="1020763" y="1962150"/>
            <a:ext cx="1309688" cy="1309688"/>
          </a:xfrm>
          <a:prstGeom prst="donut">
            <a:avLst>
              <a:gd name="adj" fmla="val 17619"/>
            </a:avLst>
          </a:prstGeom>
          <a:solidFill>
            <a:srgbClr val="137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文本框 8"/>
          <p:cNvSpPr txBox="1"/>
          <p:nvPr/>
        </p:nvSpPr>
        <p:spPr>
          <a:xfrm>
            <a:off x="1181194" y="2314917"/>
            <a:ext cx="150022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HTML</a:t>
            </a:r>
            <a:endParaRPr lang="en-US" altLang="zh-CN" sz="3200" b="1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sp>
        <p:nvSpPr>
          <p:cNvPr id="7173" name="文本框 8"/>
          <p:cNvSpPr txBox="1"/>
          <p:nvPr/>
        </p:nvSpPr>
        <p:spPr>
          <a:xfrm>
            <a:off x="3958976" y="2439901"/>
            <a:ext cx="266424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课后练习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文本样式练习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16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8651" y="1369219"/>
            <a:ext cx="6536531" cy="2705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文本样式练习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8650" y="1140619"/>
            <a:ext cx="7886700" cy="3263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文本样式练习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36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500" y="1064419"/>
            <a:ext cx="7886700" cy="3263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6742" y="1001316"/>
            <a:ext cx="4336256" cy="35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654844" y="564356"/>
            <a:ext cx="1662113" cy="43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表格的练习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文本样式</a:t>
            </a:r>
          </a:p>
        </p:txBody>
      </p:sp>
      <p:sp>
        <p:nvSpPr>
          <p:cNvPr id="368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文本样式的作用是对文本进行修饰，如加粗，倾斜等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&lt;b&gt;…&lt;/b&gt; </a:t>
            </a:r>
            <a:r>
              <a:rPr lang="zh-CN" altLang="en-US" sz="1500" dirty="0" smtClean="0">
                <a:solidFill>
                  <a:schemeClr val="bg1"/>
                </a:solidFill>
              </a:rPr>
              <a:t>加粗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&lt;i&gt;…&lt;/i&gt; </a:t>
            </a:r>
            <a:r>
              <a:rPr lang="zh-CN" altLang="en-US" sz="1500" dirty="0" smtClean="0">
                <a:solidFill>
                  <a:schemeClr val="bg1"/>
                </a:solidFill>
              </a:rPr>
              <a:t>倾斜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&lt;u&gt;…&lt;/u&gt; </a:t>
            </a:r>
            <a:r>
              <a:rPr lang="zh-CN" altLang="en-US" sz="1500" dirty="0" smtClean="0">
                <a:solidFill>
                  <a:schemeClr val="bg1"/>
                </a:solidFill>
              </a:rPr>
              <a:t>下划线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&lt;s&gt;…&lt;/s&gt; </a:t>
            </a:r>
            <a:r>
              <a:rPr lang="zh-CN" altLang="en-US" sz="1500" dirty="0" smtClean="0">
                <a:solidFill>
                  <a:schemeClr val="bg1"/>
                </a:solidFill>
              </a:rPr>
              <a:t>删除线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&lt;sup&gt;…&lt;/sup&gt; </a:t>
            </a:r>
            <a:r>
              <a:rPr lang="zh-CN" altLang="en-US" sz="1500" dirty="0" smtClean="0">
                <a:solidFill>
                  <a:schemeClr val="bg1"/>
                </a:solidFill>
              </a:rPr>
              <a:t>上标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 - &lt;sub&gt;…&lt;/sub&gt; </a:t>
            </a:r>
            <a:r>
              <a:rPr lang="zh-CN" altLang="en-US" sz="1500" dirty="0" smtClean="0">
                <a:solidFill>
                  <a:schemeClr val="bg1"/>
                </a:solidFill>
              </a:rPr>
              <a:t>下标</a:t>
            </a:r>
          </a:p>
          <a:p>
            <a:pPr>
              <a:buFont typeface="Arial" pitchFamily="34" charset="0"/>
              <a:buNone/>
            </a:pPr>
            <a:endParaRPr lang="zh-CN" alt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654844" y="564356"/>
            <a:ext cx="7255832" cy="357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表格的练习（提示）</a:t>
            </a:r>
          </a:p>
          <a:p>
            <a:endParaRPr lang="zh-CN" altLang="en-US" sz="2400" dirty="0"/>
          </a:p>
          <a:p>
            <a:endParaRPr lang="zh-CN" altLang="en-US" sz="1500" dirty="0"/>
          </a:p>
          <a:p>
            <a:endParaRPr lang="zh-CN" altLang="en-US" sz="1500" dirty="0"/>
          </a:p>
          <a:p>
            <a:endParaRPr lang="zh-CN" altLang="en-US" sz="1500" dirty="0">
              <a:solidFill>
                <a:schemeClr val="bg1"/>
              </a:solidFill>
            </a:endParaRPr>
          </a:p>
          <a:p>
            <a:r>
              <a:rPr lang="zh-CN" altLang="en-US" sz="1500" dirty="0">
                <a:solidFill>
                  <a:schemeClr val="bg1"/>
                </a:solidFill>
              </a:rPr>
              <a:t>此案例主要练习不规则表格的定义和使用。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分析图－</a:t>
            </a:r>
            <a:r>
              <a:rPr lang="en-US" altLang="zh-CN" sz="1500" dirty="0">
                <a:solidFill>
                  <a:schemeClr val="bg1"/>
                </a:solidFill>
              </a:rPr>
              <a:t>1</a:t>
            </a:r>
            <a:r>
              <a:rPr lang="zh-CN" altLang="en-US" sz="1500" dirty="0">
                <a:solidFill>
                  <a:schemeClr val="bg1"/>
                </a:solidFill>
              </a:rPr>
              <a:t>可以看出，表格一共有三行，其中：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第一行：有两个单元格，分别为 </a:t>
            </a:r>
            <a:r>
              <a:rPr lang="en-US" altLang="zh-CN" sz="1500" dirty="0">
                <a:solidFill>
                  <a:schemeClr val="bg1"/>
                </a:solidFill>
              </a:rPr>
              <a:t>a</a:t>
            </a:r>
            <a:r>
              <a:rPr lang="zh-CN" altLang="en-US" sz="1500" dirty="0">
                <a:solidFill>
                  <a:schemeClr val="bg1"/>
                </a:solidFill>
              </a:rPr>
              <a:t>（横向合并两列） 和 </a:t>
            </a:r>
            <a:r>
              <a:rPr lang="en-US" altLang="zh-CN" sz="1500" dirty="0">
                <a:solidFill>
                  <a:schemeClr val="bg1"/>
                </a:solidFill>
              </a:rPr>
              <a:t>b</a:t>
            </a:r>
            <a:r>
              <a:rPr lang="zh-CN" altLang="en-US" sz="1500" dirty="0">
                <a:solidFill>
                  <a:schemeClr val="bg1"/>
                </a:solidFill>
              </a:rPr>
              <a:t>（纵向合并两行）；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第二行：有两个单元格，分别为 </a:t>
            </a:r>
            <a:r>
              <a:rPr lang="en-US" altLang="zh-CN" sz="1500" dirty="0">
                <a:solidFill>
                  <a:schemeClr val="bg1"/>
                </a:solidFill>
              </a:rPr>
              <a:t>c</a:t>
            </a:r>
            <a:r>
              <a:rPr lang="zh-CN" altLang="en-US" sz="1500" dirty="0">
                <a:solidFill>
                  <a:schemeClr val="bg1"/>
                </a:solidFill>
              </a:rPr>
              <a:t>（纵向合并两行） 和 </a:t>
            </a:r>
            <a:r>
              <a:rPr lang="en-US" altLang="zh-CN" sz="1500" dirty="0">
                <a:solidFill>
                  <a:schemeClr val="bg1"/>
                </a:solidFill>
              </a:rPr>
              <a:t>d</a:t>
            </a:r>
            <a:r>
              <a:rPr lang="zh-CN" altLang="en-US" sz="1500" dirty="0">
                <a:solidFill>
                  <a:schemeClr val="bg1"/>
                </a:solidFill>
              </a:rPr>
              <a:t>；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第三行：只有一个单元格，为 </a:t>
            </a:r>
            <a:r>
              <a:rPr lang="en-US" altLang="zh-CN" sz="1500" dirty="0">
                <a:solidFill>
                  <a:schemeClr val="bg1"/>
                </a:solidFill>
              </a:rPr>
              <a:t>e</a:t>
            </a:r>
            <a:r>
              <a:rPr lang="zh-CN" altLang="en-US" sz="1500" dirty="0">
                <a:solidFill>
                  <a:schemeClr val="bg1"/>
                </a:solidFill>
              </a:rPr>
              <a:t>（横向合并两列）。</a:t>
            </a:r>
          </a:p>
          <a:p>
            <a:r>
              <a:rPr lang="zh-CN" altLang="en-US" sz="1500" dirty="0">
                <a:solidFill>
                  <a:schemeClr val="bg1"/>
                </a:solidFill>
              </a:rPr>
              <a:t>由此可见，只需要按照行列结构创建表格即可。实现此案例需要按照如下步骤进行。</a:t>
            </a:r>
          </a:p>
          <a:p>
            <a:endParaRPr lang="zh-CN" altLang="en-US" sz="2400" dirty="0"/>
          </a:p>
          <a:p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654844" y="601266"/>
            <a:ext cx="3875805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有个</a:t>
            </a:r>
            <a:r>
              <a:rPr lang="en-US" altLang="zh-CN" sz="2100" dirty="0">
                <a:solidFill>
                  <a:schemeClr val="bg1"/>
                </a:solidFill>
              </a:rPr>
              <a:t>html</a:t>
            </a:r>
            <a:r>
              <a:rPr lang="zh-CN" altLang="en-US" sz="2100" dirty="0">
                <a:solidFill>
                  <a:schemeClr val="bg1"/>
                </a:solidFill>
              </a:rPr>
              <a:t>页面用于介绍三种花，</a:t>
            </a:r>
          </a:p>
          <a:p>
            <a:r>
              <a:rPr lang="zh-CN" altLang="en-US" sz="2100" dirty="0">
                <a:solidFill>
                  <a:schemeClr val="bg1"/>
                </a:solidFill>
              </a:rPr>
              <a:t>其页面效果如图所示：</a:t>
            </a: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735" y="260748"/>
            <a:ext cx="4040981" cy="453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54844" y="564356"/>
            <a:ext cx="2908489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当点击锚点链接时，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跳转到指定页面</a:t>
            </a:r>
          </a:p>
        </p:txBody>
      </p:sp>
      <p:pic>
        <p:nvPicPr>
          <p:cNvPr id="1054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156" y="1460898"/>
            <a:ext cx="3339704" cy="25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4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33512"/>
            <a:ext cx="2846785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3" descr="C:\Users\Administrator\Desktop\714329165728367298.png71432916572836729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65906" y="1674813"/>
            <a:ext cx="1012190" cy="99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7"/>
          <p:cNvSpPr txBox="1"/>
          <p:nvPr/>
        </p:nvSpPr>
        <p:spPr>
          <a:xfrm>
            <a:off x="3571875" y="2747963"/>
            <a:ext cx="2019300" cy="640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defTabSz="514350" eaLnBrk="1" hangingPunct="1"/>
            <a:r>
              <a:rPr lang="zh-CN" altLang="en-US" sz="36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谢谢观看</a:t>
            </a:r>
          </a:p>
        </p:txBody>
      </p:sp>
      <p:sp>
        <p:nvSpPr>
          <p:cNvPr id="24580" name="文本框 9"/>
          <p:cNvSpPr txBox="1"/>
          <p:nvPr/>
        </p:nvSpPr>
        <p:spPr>
          <a:xfrm>
            <a:off x="3532188" y="3467100"/>
            <a:ext cx="22161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1400" b="1" dirty="0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</a:rPr>
              <a:t>Thank you for watching</a:t>
            </a:r>
            <a:endParaRPr lang="zh-CN" altLang="en-US" sz="1400" b="1" dirty="0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22688" y="3394075"/>
            <a:ext cx="1835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&lt;hn&gt;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标题元素让文字以醒目的方式显示，往往用于文章的标题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基本语法：</a:t>
            </a:r>
            <a:r>
              <a:rPr lang="en-US" altLang="zh-CN" dirty="0" smtClean="0">
                <a:solidFill>
                  <a:schemeClr val="bg1"/>
                </a:solidFill>
              </a:rPr>
              <a:t>&lt;hn&gt;….&lt;/hn&gt;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n =1,2,3,4,5,6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</a:t>
            </a:r>
            <a:r>
              <a:rPr lang="zh-CN" altLang="en-US" sz="1500" dirty="0" smtClean="0">
                <a:solidFill>
                  <a:schemeClr val="bg1"/>
                </a:solidFill>
              </a:rPr>
              <a:t>从</a:t>
            </a:r>
            <a:r>
              <a:rPr lang="en-US" altLang="zh-CN" sz="1500" dirty="0" smtClean="0">
                <a:solidFill>
                  <a:schemeClr val="bg1"/>
                </a:solidFill>
              </a:rPr>
              <a:t>&lt;h1&gt;</a:t>
            </a:r>
            <a:r>
              <a:rPr lang="zh-CN" altLang="en-US" sz="1500" dirty="0" smtClean="0">
                <a:solidFill>
                  <a:schemeClr val="bg1"/>
                </a:solidFill>
              </a:rPr>
              <a:t>到</a:t>
            </a:r>
            <a:r>
              <a:rPr lang="en-US" altLang="zh-CN" sz="1500" dirty="0" smtClean="0">
                <a:solidFill>
                  <a:schemeClr val="bg1"/>
                </a:solidFill>
              </a:rPr>
              <a:t>&lt;h6&gt; </a:t>
            </a:r>
            <a:r>
              <a:rPr lang="zh-CN" altLang="en-US" sz="1500" dirty="0" smtClean="0">
                <a:solidFill>
                  <a:schemeClr val="bg1"/>
                </a:solidFill>
              </a:rPr>
              <a:t>即标题</a:t>
            </a:r>
            <a:r>
              <a:rPr lang="en-US" altLang="zh-CN" sz="1500" dirty="0" smtClean="0">
                <a:solidFill>
                  <a:schemeClr val="bg1"/>
                </a:solidFill>
              </a:rPr>
              <a:t>1~</a:t>
            </a:r>
            <a:r>
              <a:rPr lang="zh-CN" altLang="en-US" sz="1500" dirty="0" smtClean="0">
                <a:solidFill>
                  <a:schemeClr val="bg1"/>
                </a:solidFill>
              </a:rPr>
              <a:t>标题</a:t>
            </a:r>
            <a:r>
              <a:rPr lang="en-US" altLang="zh-CN" sz="1500" dirty="0" smtClean="0">
                <a:solidFill>
                  <a:schemeClr val="bg1"/>
                </a:solidFill>
              </a:rPr>
              <a:t>6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-&lt;h1&gt;h1 text&lt;/h1&gt;     </a:t>
            </a:r>
            <a:endParaRPr lang="zh-CN" altLang="en-US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-&lt;h4&gt;h4 text&lt;/h4&gt;</a:t>
            </a:r>
            <a:endParaRPr lang="zh-CN" altLang="en-US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段落元素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&lt;p&gt;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&lt;p&gt;</a:t>
            </a:r>
            <a:r>
              <a:rPr lang="zh-CN" altLang="en-US" dirty="0" smtClean="0">
                <a:solidFill>
                  <a:schemeClr val="bg1"/>
                </a:solidFill>
              </a:rPr>
              <a:t>元素提供了结构化文本的一种方式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&lt;p&gt;</a:t>
            </a:r>
            <a:r>
              <a:rPr lang="zh-CN" altLang="en-US" dirty="0" smtClean="0">
                <a:solidFill>
                  <a:schemeClr val="bg1"/>
                </a:solidFill>
              </a:rPr>
              <a:t>元素中的文本会用单独的段落显示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与前后的文本都换行分开 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添加一段额外的垂直空白距离，作为段落间距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常用属性 ： </a:t>
            </a:r>
            <a:r>
              <a:rPr lang="en-US" altLang="zh-CN" sz="1500" dirty="0" smtClean="0">
                <a:solidFill>
                  <a:schemeClr val="bg1"/>
                </a:solidFill>
              </a:rPr>
              <a:t>align </a:t>
            </a:r>
          </a:p>
          <a:p>
            <a:pPr>
              <a:buFont typeface="Arial" pitchFamily="34" charset="0"/>
              <a:buNone/>
            </a:pPr>
            <a:r>
              <a:rPr lang="zh-CN" altLang="en-US" sz="1500" dirty="0" smtClean="0">
                <a:solidFill>
                  <a:schemeClr val="bg1"/>
                </a:solidFill>
              </a:rPr>
              <a:t>  </a:t>
            </a:r>
            <a:r>
              <a:rPr lang="en-US" altLang="zh-CN" sz="1500" dirty="0" smtClean="0">
                <a:solidFill>
                  <a:schemeClr val="bg1"/>
                </a:solidFill>
              </a:rPr>
              <a:t>&lt;p&gt;This first paragraph&lt;/p&gt;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&lt;p align=“right”&gt;This first paragraph&lt;/p&gt;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478" y="3701654"/>
            <a:ext cx="4643438" cy="67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换行元素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&lt;br&gt;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</a:rPr>
              <a:t>&lt;br&gt;</a:t>
            </a:r>
            <a:r>
              <a:rPr lang="zh-CN" altLang="en-US" dirty="0" smtClean="0">
                <a:solidFill>
                  <a:schemeClr val="bg1"/>
                </a:solidFill>
              </a:rPr>
              <a:t>元素在任何地方创建手工换行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- </a:t>
            </a:r>
            <a:r>
              <a:rPr lang="zh-CN" altLang="en-US" sz="1500" dirty="0" smtClean="0">
                <a:solidFill>
                  <a:schemeClr val="bg1"/>
                </a:solidFill>
              </a:rPr>
              <a:t>空标记 </a:t>
            </a: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&lt;p&gt;This is a &lt;br /&gt; paragraph&lt;/p&gt;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分区元素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&lt;span&gt;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240387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分区元素用于为元素分组，常用于页面布局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块分区元素 </a:t>
            </a:r>
            <a:r>
              <a:rPr lang="en-US" altLang="zh-CN" dirty="0" smtClean="0">
                <a:solidFill>
                  <a:schemeClr val="bg1"/>
                </a:solidFill>
              </a:rPr>
              <a:t>: &lt;div&gt;&lt;/div&gt;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行内分区元素 </a:t>
            </a:r>
            <a:r>
              <a:rPr lang="en-US" altLang="zh-CN" dirty="0" smtClean="0">
                <a:solidFill>
                  <a:schemeClr val="bg1"/>
                </a:solidFill>
              </a:rPr>
              <a:t>: &lt;span&gt;&lt;/span&gt;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&lt;div style=“color:blue;”&gt;</a:t>
            </a:r>
            <a:r>
              <a:rPr lang="zh-CN" altLang="en-US" sz="1500" dirty="0" smtClean="0">
                <a:solidFill>
                  <a:schemeClr val="bg1"/>
                </a:solidFill>
              </a:rPr>
              <a:t>文本</a:t>
            </a:r>
            <a:r>
              <a:rPr lang="en-US" altLang="zh-CN" sz="1500" dirty="0" smtClean="0">
                <a:solidFill>
                  <a:schemeClr val="bg1"/>
                </a:solidFill>
              </a:rPr>
              <a:t>&lt;/div&gt;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&lt;p&gt;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  </a:t>
            </a:r>
            <a:r>
              <a:rPr lang="zh-CN" altLang="en-US" sz="1500" dirty="0" smtClean="0">
                <a:solidFill>
                  <a:schemeClr val="bg1"/>
                </a:solidFill>
              </a:rPr>
              <a:t>倒计时还有</a:t>
            </a:r>
            <a:r>
              <a:rPr lang="en-US" altLang="zh-CN" sz="1500" dirty="0" smtClean="0">
                <a:solidFill>
                  <a:schemeClr val="bg1"/>
                </a:solidFill>
              </a:rPr>
              <a:t>&lt;span style=“color:red;”&gt;5&lt;/span&gt;</a:t>
            </a:r>
            <a:r>
              <a:rPr lang="zh-CN" altLang="en-US" sz="1500" dirty="0" smtClean="0">
                <a:solidFill>
                  <a:schemeClr val="bg1"/>
                </a:solidFill>
              </a:rPr>
              <a:t>秒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&lt;/p&gt;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425" y="3843338"/>
            <a:ext cx="4093369" cy="77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行内元素与块级元素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219"/>
            <a:ext cx="7886700" cy="311467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块级元素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默认情况下，块级元素会独占一行，即元素前后都会自动换行</a:t>
            </a: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如 </a:t>
            </a:r>
            <a:r>
              <a:rPr lang="en-US" altLang="zh-CN" sz="1500" dirty="0" smtClean="0">
                <a:solidFill>
                  <a:schemeClr val="bg1"/>
                </a:solidFill>
              </a:rPr>
              <a:t>&lt;p&gt; , &lt;div&gt; &lt;hn&gt;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行内元素</a:t>
            </a:r>
            <a:endParaRPr lang="en-US" altLang="zh-CN" sz="15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不会换行，可以和其他行内元素位于同一行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500" dirty="0" smtClean="0">
                <a:solidFill>
                  <a:schemeClr val="bg1"/>
                </a:solidFill>
              </a:rPr>
              <a:t> - </a:t>
            </a:r>
            <a:r>
              <a:rPr lang="zh-CN" altLang="en-US" sz="1500" dirty="0" smtClean="0">
                <a:solidFill>
                  <a:schemeClr val="bg1"/>
                </a:solidFill>
              </a:rPr>
              <a:t>如 </a:t>
            </a:r>
            <a:r>
              <a:rPr lang="en-US" altLang="zh-CN" sz="1500" dirty="0" smtClean="0">
                <a:solidFill>
                  <a:schemeClr val="bg1"/>
                </a:solidFill>
              </a:rPr>
              <a:t>&lt;span&gt; , &lt;b&gt; ,&lt;i&gt; , &lt;u&gt;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None/>
            </a:pPr>
            <a:endParaRPr lang="en-US" altLang="zh-CN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2189</Words>
  <Application>Microsoft Office PowerPoint</Application>
  <PresentationFormat>全屏显示(16:9)</PresentationFormat>
  <Paragraphs>221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幻灯片 1</vt:lpstr>
      <vt:lpstr>幻灯片 2</vt:lpstr>
      <vt:lpstr>幻灯片 3</vt:lpstr>
      <vt:lpstr>文本样式</vt:lpstr>
      <vt:lpstr>标题元素&lt;hn&gt;</vt:lpstr>
      <vt:lpstr>段落元素&lt;p&gt;</vt:lpstr>
      <vt:lpstr>换行元素&lt;br&gt;</vt:lpstr>
      <vt:lpstr>分区元素&lt;span&gt;和&lt;div&gt;</vt:lpstr>
      <vt:lpstr>行内元素与块级元素</vt:lpstr>
      <vt:lpstr>分割线元素&lt;hr&gt;</vt:lpstr>
      <vt:lpstr>预格式化&lt;pre&gt;</vt:lpstr>
      <vt:lpstr>幻灯片 12</vt:lpstr>
      <vt:lpstr>目录结构</vt:lpstr>
      <vt:lpstr>URL</vt:lpstr>
      <vt:lpstr>绝对路径</vt:lpstr>
      <vt:lpstr>相对路径</vt:lpstr>
      <vt:lpstr>幻灯片 17</vt:lpstr>
      <vt:lpstr>图像元素&lt;img&gt;</vt:lpstr>
      <vt:lpstr>幻灯片 19</vt:lpstr>
      <vt:lpstr>链接元素&lt;a&gt;</vt:lpstr>
      <vt:lpstr>锚点</vt:lpstr>
      <vt:lpstr>幻灯片 22</vt:lpstr>
      <vt:lpstr>表格的作用</vt:lpstr>
      <vt:lpstr>幻灯片 24</vt:lpstr>
      <vt:lpstr>创建表格</vt:lpstr>
      <vt:lpstr>表格的常用属性</vt:lpstr>
      <vt:lpstr>表格的常用属性（续1）</vt:lpstr>
      <vt:lpstr>表格的常用属性（续2）</vt:lpstr>
      <vt:lpstr>表格的标题&lt;caption&gt;</vt:lpstr>
      <vt:lpstr>幻灯片 30</vt:lpstr>
      <vt:lpstr>行分组</vt:lpstr>
      <vt:lpstr>行分组（续1）</vt:lpstr>
      <vt:lpstr>表格的嵌套</vt:lpstr>
      <vt:lpstr>表格嵌套</vt:lpstr>
      <vt:lpstr>幻灯片 35</vt:lpstr>
      <vt:lpstr>文本样式练习</vt:lpstr>
      <vt:lpstr>文本样式练习</vt:lpstr>
      <vt:lpstr>文本样式练习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955</cp:revision>
  <dcterms:created xsi:type="dcterms:W3CDTF">2015-08-19T06:36:00Z</dcterms:created>
  <dcterms:modified xsi:type="dcterms:W3CDTF">2017-02-22T02:02:27Z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