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2" r:id="rId15"/>
    <p:sldId id="284" r:id="rId16"/>
    <p:sldId id="269" r:id="rId17"/>
  </p:sldIdLst>
  <p:sldSz cx="9144000" cy="5143500" type="screen16x9"/>
  <p:notesSz cx="6858000" cy="9144000"/>
  <p:embeddedFontLst>
    <p:embeddedFont>
      <p:font typeface="Economica" panose="02010600030101010101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210" y="4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704a40d5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704a40d5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EBD765F7-FE2D-DDAA-9FD4-75D99915A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ebe17b8cc_0_0:notes">
            <a:extLst>
              <a:ext uri="{FF2B5EF4-FFF2-40B4-BE49-F238E27FC236}">
                <a16:creationId xmlns:a16="http://schemas.microsoft.com/office/drawing/2014/main" id="{2DE3E393-4A9B-C66A-7822-880C91DA3C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ebe17b8cc_0_0:notes">
            <a:extLst>
              <a:ext uri="{FF2B5EF4-FFF2-40B4-BE49-F238E27FC236}">
                <a16:creationId xmlns:a16="http://schemas.microsoft.com/office/drawing/2014/main" id="{A4EDA0F7-DD3F-1D24-F957-90CD3B5CA6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676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BD81A1DB-B7D8-36E7-2F4F-30D3BF535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ebe17b8cc_0_0:notes">
            <a:extLst>
              <a:ext uri="{FF2B5EF4-FFF2-40B4-BE49-F238E27FC236}">
                <a16:creationId xmlns:a16="http://schemas.microsoft.com/office/drawing/2014/main" id="{C374A396-6385-BD50-500D-E53DD5C4A8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ebe17b8cc_0_0:notes">
            <a:extLst>
              <a:ext uri="{FF2B5EF4-FFF2-40B4-BE49-F238E27FC236}">
                <a16:creationId xmlns:a16="http://schemas.microsoft.com/office/drawing/2014/main" id="{40EE722D-199D-007D-1F37-F3AF5104F7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738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3972A146-6995-BFAD-F8D9-28776DC55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ebe17b8cc_0_0:notes">
            <a:extLst>
              <a:ext uri="{FF2B5EF4-FFF2-40B4-BE49-F238E27FC236}">
                <a16:creationId xmlns:a16="http://schemas.microsoft.com/office/drawing/2014/main" id="{805E93F4-2E5D-8DF7-BDC4-E83F8BE052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ebe17b8cc_0_0:notes">
            <a:extLst>
              <a:ext uri="{FF2B5EF4-FFF2-40B4-BE49-F238E27FC236}">
                <a16:creationId xmlns:a16="http://schemas.microsoft.com/office/drawing/2014/main" id="{7C567710-D696-6D66-A32F-B00E1AAC1F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520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29777ef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29777ef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 sz="1100"/>
            </a:lvl1pPr>
            <a:lvl2pPr marL="0" lvl="1" indent="0" algn="r" rtl="0">
              <a:spcBef>
                <a:spcPts val="0"/>
              </a:spcBef>
              <a:buNone/>
              <a:defRPr sz="1100"/>
            </a:lvl2pPr>
            <a:lvl3pPr marL="0" lvl="2" indent="0" algn="r" rtl="0">
              <a:spcBef>
                <a:spcPts val="0"/>
              </a:spcBef>
              <a:buNone/>
              <a:defRPr sz="1100"/>
            </a:lvl3pPr>
            <a:lvl4pPr marL="0" lvl="3" indent="0" algn="r" rtl="0">
              <a:spcBef>
                <a:spcPts val="0"/>
              </a:spcBef>
              <a:buNone/>
              <a:defRPr sz="1100"/>
            </a:lvl4pPr>
            <a:lvl5pPr marL="0" lvl="4" indent="0" algn="r" rtl="0">
              <a:spcBef>
                <a:spcPts val="0"/>
              </a:spcBef>
              <a:buNone/>
              <a:defRPr sz="1100"/>
            </a:lvl5pPr>
            <a:lvl6pPr marL="0" lvl="5" indent="0" algn="r" rtl="0">
              <a:spcBef>
                <a:spcPts val="0"/>
              </a:spcBef>
              <a:buNone/>
              <a:defRPr sz="1100"/>
            </a:lvl6pPr>
            <a:lvl7pPr marL="0" lvl="6" indent="0" algn="r" rtl="0">
              <a:spcBef>
                <a:spcPts val="0"/>
              </a:spcBef>
              <a:buNone/>
              <a:defRPr sz="1100"/>
            </a:lvl7pPr>
            <a:lvl8pPr marL="0" lvl="7" indent="0" algn="r" rtl="0">
              <a:spcBef>
                <a:spcPts val="0"/>
              </a:spcBef>
              <a:buNone/>
              <a:defRPr sz="1100"/>
            </a:lvl8pPr>
            <a:lvl9pPr marL="0" lvl="8" indent="0" algn="r" rtl="0">
              <a:spcBef>
                <a:spcPts val="0"/>
              </a:spcBef>
              <a:buNone/>
              <a:defRPr sz="11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ctrTitle"/>
          </p:nvPr>
        </p:nvSpPr>
        <p:spPr>
          <a:xfrm>
            <a:off x="2406600" y="1490400"/>
            <a:ext cx="4330800" cy="21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3200" b="1" dirty="0">
                <a:latin typeface="+mj-lt"/>
              </a:rPr>
              <a:t>CSIT6910D </a:t>
            </a:r>
            <a:endParaRPr sz="3200" b="1" dirty="0"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3200" b="1" dirty="0">
                <a:latin typeface="+mj-lt"/>
              </a:rPr>
              <a:t>Independent Project</a:t>
            </a:r>
            <a:endParaRPr sz="3200" dirty="0">
              <a:latin typeface="+mj-l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3200" dirty="0">
              <a:latin typeface="+mj-l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zh-CN" sz="3200" dirty="0">
                <a:latin typeface="+mj-lt"/>
              </a:rPr>
              <a:t>4th</a:t>
            </a:r>
            <a:r>
              <a:rPr lang="zh-CN" sz="3200" dirty="0">
                <a:latin typeface="+mj-lt"/>
              </a:rPr>
              <a:t> Meeting</a:t>
            </a:r>
            <a:endParaRPr sz="3200" dirty="0">
              <a:latin typeface="+mj-lt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311700" y="44859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dirty="0">
                <a:latin typeface="+mj-lt"/>
              </a:rPr>
              <a:t>ZHANG Zhengyao</a:t>
            </a:r>
            <a:endParaRPr sz="2400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6F208-8EFB-53D2-E4F6-86C21B911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71FE59B5-3E97-64AE-B685-B7DE24D06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558" y="1250703"/>
            <a:ext cx="6045396" cy="329983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8C82498-56F4-88FD-8ADE-CEC30EA1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&amp; Evaluation</a:t>
            </a:r>
            <a:endParaRPr lang="zh-CN" altLang="en-US" dirty="0"/>
          </a:p>
        </p:txBody>
      </p:sp>
      <p:sp>
        <p:nvSpPr>
          <p:cNvPr id="8" name="Google Shape;97;p18">
            <a:extLst>
              <a:ext uri="{FF2B5EF4-FFF2-40B4-BE49-F238E27FC236}">
                <a16:creationId xmlns:a16="http://schemas.microsoft.com/office/drawing/2014/main" id="{539B7154-026B-A3FE-A435-B05AFC456642}"/>
              </a:ext>
            </a:extLst>
          </p:cNvPr>
          <p:cNvSpPr txBox="1"/>
          <p:nvPr/>
        </p:nvSpPr>
        <p:spPr>
          <a:xfrm>
            <a:off x="391746" y="1354183"/>
            <a:ext cx="3249810" cy="309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Question &lt;&gt; Answer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p"/>
            </a:pP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Tool Decision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p"/>
            </a:pPr>
            <a:endParaRPr lang="en-US"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p"/>
            </a:pP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Trajectory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p"/>
            </a:pPr>
            <a:endParaRPr lang="en-US"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p"/>
            </a:pP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……</a:t>
            </a: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72422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9EF2E-4681-317D-0C69-2F56EBACB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824BCDAB-1C77-71D6-3E49-2430722AD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905" y="678363"/>
            <a:ext cx="3813308" cy="411389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738484D-AA9A-1C96-762C-8730BBB38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Setup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98B8079-4F11-2501-AFB4-AA2312C43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160" y="3985785"/>
            <a:ext cx="811555" cy="19984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A5301AA-0D3E-7DE0-E21F-6F582DE0A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0" y="1077530"/>
            <a:ext cx="5232978" cy="3537400"/>
          </a:xfrm>
          <a:prstGeom prst="rect">
            <a:avLst/>
          </a:prstGeom>
        </p:spPr>
      </p:pic>
      <p:sp>
        <p:nvSpPr>
          <p:cNvPr id="14" name="Google Shape;98;p18">
            <a:extLst>
              <a:ext uri="{FF2B5EF4-FFF2-40B4-BE49-F238E27FC236}">
                <a16:creationId xmlns:a16="http://schemas.microsoft.com/office/drawing/2014/main" id="{94FFCB3C-23D7-F9EE-40F9-D1DD122A52CA}"/>
              </a:ext>
            </a:extLst>
          </p:cNvPr>
          <p:cNvSpPr/>
          <p:nvPr/>
        </p:nvSpPr>
        <p:spPr>
          <a:xfrm>
            <a:off x="476518" y="2730321"/>
            <a:ext cx="4348767" cy="49444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14892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C9135-F172-75B5-6710-F5B1CC7D5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80E2C-C22D-4579-9279-E8098FA7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Results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6E4E7D-3B58-AFEB-1AAD-0CA37EF10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5225"/>
            <a:ext cx="4582273" cy="3354000"/>
          </a:xfrm>
        </p:spPr>
        <p:txBody>
          <a:bodyPr/>
          <a:lstStyle/>
          <a:p>
            <a:r>
              <a:rPr lang="en-US" altLang="zh-CN" dirty="0"/>
              <a:t>100 QA pairs</a:t>
            </a:r>
            <a:r>
              <a:rPr lang="zh-CN" altLang="en-US" dirty="0"/>
              <a:t> </a:t>
            </a:r>
            <a:r>
              <a:rPr lang="en-US" altLang="zh-CN" dirty="0"/>
              <a:t>(50</a:t>
            </a:r>
            <a:r>
              <a:rPr lang="zh-CN" altLang="en-US" dirty="0"/>
              <a:t> </a:t>
            </a:r>
            <a:r>
              <a:rPr lang="en-US" altLang="zh-CN" dirty="0"/>
              <a:t>schedule</a:t>
            </a:r>
            <a:r>
              <a:rPr lang="zh-CN" altLang="en-US" dirty="0"/>
              <a:t> </a:t>
            </a:r>
            <a:r>
              <a:rPr lang="en-US" altLang="zh-CN" dirty="0"/>
              <a:t>retrieval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50</a:t>
            </a:r>
            <a:r>
              <a:rPr lang="zh-CN" altLang="en-US" dirty="0"/>
              <a:t> </a:t>
            </a:r>
            <a:r>
              <a:rPr lang="en-US" altLang="zh-CN" dirty="0"/>
              <a:t>memo</a:t>
            </a:r>
            <a:r>
              <a:rPr lang="zh-CN" altLang="en-US" dirty="0"/>
              <a:t> </a:t>
            </a:r>
            <a:r>
              <a:rPr lang="en-US" altLang="zh-CN" dirty="0"/>
              <a:t>retrieval)</a:t>
            </a:r>
          </a:p>
          <a:p>
            <a:endParaRPr lang="en-US" altLang="zh-CN" dirty="0"/>
          </a:p>
          <a:p>
            <a:r>
              <a:rPr lang="en-US" altLang="zh-CN" dirty="0"/>
              <a:t>3 evaluators each QA pair (0~1)</a:t>
            </a:r>
          </a:p>
          <a:p>
            <a:endParaRPr lang="en-US" altLang="zh-CN" dirty="0"/>
          </a:p>
          <a:p>
            <a:r>
              <a:rPr lang="en-US" altLang="zh-CN" dirty="0"/>
              <a:t>Avg Eval Score: 0.84</a:t>
            </a:r>
          </a:p>
          <a:p>
            <a:endParaRPr lang="en-US" altLang="zh-CN" dirty="0"/>
          </a:p>
          <a:p>
            <a:r>
              <a:rPr lang="en-US" altLang="zh-CN" dirty="0"/>
              <a:t>Latency: 37.54s (P50), 46.78s (P99)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D68214-9091-E357-1699-9A983D62E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973" y="1147225"/>
            <a:ext cx="3970968" cy="28213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7151F6B-E5E3-14ED-A849-B2F2A95D3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62" y="3918275"/>
            <a:ext cx="8225307" cy="96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64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3B865-57D1-1B2E-8513-591430E96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2623DC2A-054A-D278-1464-2FD3BC156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889" y="924889"/>
            <a:ext cx="4644979" cy="25566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D28C0D0-389B-9B7B-42FB-698792E1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 Study – RAG Issue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5607A1-51BE-C29A-332B-8E66DF5C6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63" y="1147225"/>
            <a:ext cx="4187320" cy="226758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A0CB7F8-ECC5-B4BD-5057-EE21D3C01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63" y="3587530"/>
            <a:ext cx="4148726" cy="919169"/>
          </a:xfrm>
          <a:prstGeom prst="rect">
            <a:avLst/>
          </a:prstGeom>
        </p:spPr>
      </p:pic>
      <p:sp>
        <p:nvSpPr>
          <p:cNvPr id="15" name="Google Shape;98;p18">
            <a:extLst>
              <a:ext uri="{FF2B5EF4-FFF2-40B4-BE49-F238E27FC236}">
                <a16:creationId xmlns:a16="http://schemas.microsoft.com/office/drawing/2014/main" id="{1A31BF36-DDFF-E6A6-5088-49E5A570DA44}"/>
              </a:ext>
            </a:extLst>
          </p:cNvPr>
          <p:cNvSpPr/>
          <p:nvPr/>
        </p:nvSpPr>
        <p:spPr>
          <a:xfrm>
            <a:off x="1137634" y="2156677"/>
            <a:ext cx="737546" cy="24867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97;p18">
            <a:extLst>
              <a:ext uri="{FF2B5EF4-FFF2-40B4-BE49-F238E27FC236}">
                <a16:creationId xmlns:a16="http://schemas.microsoft.com/office/drawing/2014/main" id="{E5B40AB7-1CDA-A36D-FFA3-6FB0FACC2E7F}"/>
              </a:ext>
            </a:extLst>
          </p:cNvPr>
          <p:cNvSpPr txBox="1"/>
          <p:nvPr/>
        </p:nvSpPr>
        <p:spPr>
          <a:xfrm>
            <a:off x="4293002" y="3587530"/>
            <a:ext cx="4799525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Question requires MySQL RAG, and summarization of “meeting” related schedule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Agent incorrectly outputs number of all schedules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56990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FA8BE-97EB-4FCE-49B4-2A8BFD21B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305E6D0-98E2-4BE9-F97F-5A334CB47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539" y="932939"/>
            <a:ext cx="4245735" cy="23929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8538935-BC04-665D-8E87-BCCC35151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3237099"/>
            <a:ext cx="3886812" cy="180294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4E056A7-B58D-DA7C-8DFA-F5D7C718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 Study – Routing Issue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A88529-F54F-756D-39F0-4EDC1CCA3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1" y="1147226"/>
            <a:ext cx="3886812" cy="2132363"/>
          </a:xfrm>
          <a:prstGeom prst="rect">
            <a:avLst/>
          </a:prstGeom>
        </p:spPr>
      </p:pic>
      <p:sp>
        <p:nvSpPr>
          <p:cNvPr id="12" name="Google Shape;97;p18">
            <a:extLst>
              <a:ext uri="{FF2B5EF4-FFF2-40B4-BE49-F238E27FC236}">
                <a16:creationId xmlns:a16="http://schemas.microsoft.com/office/drawing/2014/main" id="{6A1A9D2F-15BF-7660-78CF-C2DFB91B7E8B}"/>
              </a:ext>
            </a:extLst>
          </p:cNvPr>
          <p:cNvSpPr txBox="1"/>
          <p:nvPr/>
        </p:nvSpPr>
        <p:spPr>
          <a:xfrm>
            <a:off x="4293002" y="3587530"/>
            <a:ext cx="4799525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Question requires MySQL RAG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Agent incorrectly routes to Vector Storage RAG, obtains zero knowledge, outputs some very general context related to question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07827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DAD9A-E21D-C192-9881-7E37296D3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9D7FF-D94F-40CC-9B7F-00BE8C827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Reflection &amp; Conclusion</a:t>
            </a:r>
            <a:endParaRPr lang="zh-CN" altLang="en-US" dirty="0"/>
          </a:p>
        </p:txBody>
      </p:sp>
      <p:sp>
        <p:nvSpPr>
          <p:cNvPr id="3" name="Google Shape;81;p16">
            <a:extLst>
              <a:ext uri="{FF2B5EF4-FFF2-40B4-BE49-F238E27FC236}">
                <a16:creationId xmlns:a16="http://schemas.microsoft.com/office/drawing/2014/main" id="{B2A61AA1-49D2-104F-28C1-55A887D28E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699" y="1147225"/>
            <a:ext cx="6522690" cy="3680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-US" sz="2000" dirty="0"/>
              <a:t>Agent Routing Correctness</a:t>
            </a:r>
            <a:endParaRPr sz="2000" dirty="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p"/>
            </a:pPr>
            <a:r>
              <a:rPr lang="en-US" sz="1600" dirty="0"/>
              <a:t>Prompt refinement &amp; improvement</a:t>
            </a: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p"/>
            </a:pPr>
            <a:r>
              <a:rPr lang="en-US" sz="1600" dirty="0"/>
              <a:t>Integration of </a:t>
            </a:r>
            <a:r>
              <a:rPr lang="en-US" sz="1600" dirty="0" err="1"/>
              <a:t>LangGraph</a:t>
            </a:r>
            <a:endParaRPr sz="16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-US" sz="2000" dirty="0"/>
              <a:t>Agent RAG Performance</a:t>
            </a:r>
          </a:p>
          <a:p>
            <a:pPr lvl="1" indent="-355600">
              <a:lnSpc>
                <a:spcPct val="150000"/>
              </a:lnSpc>
              <a:buSzPts val="2000"/>
              <a:buFont typeface="Wingdings" panose="05000000000000000000" pitchFamily="2" charset="2"/>
              <a:buChar char="p"/>
            </a:pPr>
            <a:r>
              <a:rPr lang="en-US" sz="1600" dirty="0"/>
              <a:t>Agent action refinement &amp; improvement</a:t>
            </a:r>
          </a:p>
          <a:p>
            <a:pPr lvl="1" indent="-355600">
              <a:lnSpc>
                <a:spcPct val="150000"/>
              </a:lnSpc>
              <a:buSzPts val="2000"/>
              <a:buFont typeface="Wingdings" panose="05000000000000000000" pitchFamily="2" charset="2"/>
              <a:buChar char="p"/>
            </a:pPr>
            <a:r>
              <a:rPr lang="en-US" sz="1600" dirty="0"/>
              <a:t>RAG optimization – Preprocess of user prompt / …</a:t>
            </a:r>
            <a:endParaRPr sz="16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703739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/>
        </p:nvSpPr>
        <p:spPr>
          <a:xfrm>
            <a:off x="2947724" y="1854725"/>
            <a:ext cx="4071261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50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Thank You</a:t>
            </a:r>
            <a:endParaRPr sz="3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Agenda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647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zh-CN" sz="2000" dirty="0"/>
              <a:t>Project Background</a:t>
            </a:r>
            <a:endParaRPr sz="2000" dirty="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ü"/>
            </a:pPr>
            <a:r>
              <a:rPr lang="en-US" altLang="zh-CN" sz="1600" dirty="0"/>
              <a:t>Project Description &amp; Motivation</a:t>
            </a:r>
            <a:endParaRPr lang="en-US" sz="16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-US" altLang="zh-CN" sz="2000" dirty="0"/>
              <a:t>Methodologies / Implementations</a:t>
            </a:r>
            <a:endParaRPr lang="en-US" sz="2000" dirty="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ü"/>
            </a:pPr>
            <a:r>
              <a:rPr lang="en-US" sz="1600" dirty="0"/>
              <a:t>User Friendly Interface - Voice Input/Output</a:t>
            </a:r>
            <a:endParaRPr sz="1600" dirty="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ü"/>
            </a:pPr>
            <a:r>
              <a:rPr lang="en-US" sz="1600" dirty="0"/>
              <a:t>Task Distribution - Logic Routing</a:t>
            </a:r>
            <a:endParaRPr sz="1600" dirty="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ü"/>
            </a:pPr>
            <a:r>
              <a:rPr lang="en-US" sz="1600" dirty="0"/>
              <a:t>Agent – Data Management &amp; RAG</a:t>
            </a:r>
            <a:endParaRPr sz="16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-US" altLang="zh-CN" sz="2000" dirty="0"/>
              <a:t>Experiment &amp; Evaluation</a:t>
            </a:r>
            <a:endParaRPr sz="2000" dirty="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ü"/>
            </a:pPr>
            <a:r>
              <a:rPr lang="en-US" sz="1600" dirty="0"/>
              <a:t>Experiment Setup</a:t>
            </a:r>
            <a:endParaRPr sz="1600" dirty="0"/>
          </a:p>
          <a:p>
            <a:pPr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ü"/>
            </a:pPr>
            <a:r>
              <a:rPr lang="en-US" sz="1600" dirty="0"/>
              <a:t>Evaluation results &amp; Case study</a:t>
            </a:r>
            <a:endParaRPr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A49E0901-49E6-A654-2922-930FC3F63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523570B1-2283-0492-C25D-5D0AA3CFE7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Project Description</a:t>
            </a:r>
            <a:endParaRPr dirty="0"/>
          </a:p>
        </p:txBody>
      </p:sp>
      <p:sp>
        <p:nvSpPr>
          <p:cNvPr id="81" name="Google Shape;81;p16">
            <a:extLst>
              <a:ext uri="{FF2B5EF4-FFF2-40B4-BE49-F238E27FC236}">
                <a16:creationId xmlns:a16="http://schemas.microsoft.com/office/drawing/2014/main" id="{C78C8622-38E7-9693-FFFE-4F1AC8169E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699" y="1147225"/>
            <a:ext cx="6522690" cy="3680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-US" sz="2000" dirty="0"/>
              <a:t>MSc IP Collaborating with AOVA</a:t>
            </a:r>
            <a:endParaRPr sz="2000" dirty="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ü"/>
            </a:pPr>
            <a:r>
              <a:rPr lang="en-US" sz="1600" dirty="0"/>
              <a:t>Engineering Oriented Project</a:t>
            </a:r>
            <a:endParaRPr sz="16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-US" sz="2000" dirty="0"/>
              <a:t>Personal Planning Agent</a:t>
            </a:r>
            <a:endParaRPr sz="2000" dirty="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ü"/>
            </a:pPr>
            <a:r>
              <a:rPr lang="zh-CN" sz="1600" dirty="0"/>
              <a:t>User Schedule Management</a:t>
            </a:r>
            <a:endParaRPr sz="1600" dirty="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ü"/>
            </a:pPr>
            <a:r>
              <a:rPr lang="zh-CN" sz="1600" dirty="0"/>
              <a:t>User Memo Management</a:t>
            </a:r>
            <a:endParaRPr sz="16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zh-CN" sz="2000" dirty="0"/>
              <a:t>Techinique Stack</a:t>
            </a:r>
            <a:endParaRPr sz="2000" dirty="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ü"/>
            </a:pPr>
            <a:r>
              <a:rPr lang="en-US" altLang="zh-CN" sz="1600" dirty="0"/>
              <a:t>Integration with LLM</a:t>
            </a:r>
            <a:r>
              <a:rPr lang="zh-CN" sz="1600" dirty="0"/>
              <a:t> (</a:t>
            </a:r>
            <a:r>
              <a:rPr lang="en-US" altLang="zh-CN" sz="1600" dirty="0"/>
              <a:t>Python, </a:t>
            </a:r>
            <a:r>
              <a:rPr lang="zh-CN" sz="1600" dirty="0"/>
              <a:t>Langchain)</a:t>
            </a:r>
            <a:endParaRPr lang="en-US" altLang="zh-CN" sz="1600" dirty="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ü"/>
            </a:pPr>
            <a:r>
              <a:rPr lang="en-US" sz="1600" dirty="0"/>
              <a:t>Data Storage Management (MySQL/Chroma)</a:t>
            </a: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ü"/>
            </a:pPr>
            <a:r>
              <a:rPr lang="en-US" sz="1600" dirty="0"/>
              <a:t>Retrieval Augmented Generation (RAG)</a:t>
            </a:r>
            <a:endParaRPr sz="1600" dirty="0"/>
          </a:p>
        </p:txBody>
      </p:sp>
      <p:pic>
        <p:nvPicPr>
          <p:cNvPr id="6" name="Picture 2" descr="香港科技大学排名_申请条件_hkust入学要求-申请方">
            <a:extLst>
              <a:ext uri="{FF2B5EF4-FFF2-40B4-BE49-F238E27FC236}">
                <a16:creationId xmlns:a16="http://schemas.microsoft.com/office/drawing/2014/main" id="{3D21D5D1-0C05-7BDB-CB75-6D99A5F34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143" y="1270033"/>
            <a:ext cx="1106460" cy="1301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9312C4-C996-696E-EFB6-92226D9F37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995" y="3196495"/>
            <a:ext cx="1499928" cy="6731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981290A-BA1F-7232-7168-BF2B93A5FF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997" y="3784210"/>
            <a:ext cx="1499925" cy="84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80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D955C136-5566-CE8D-2E2A-A32A75198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B76A9385-83C4-64F4-887D-C5B6FECCA9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Project Motivation</a:t>
            </a:r>
            <a:endParaRPr dirty="0"/>
          </a:p>
        </p:txBody>
      </p:sp>
      <p:sp>
        <p:nvSpPr>
          <p:cNvPr id="81" name="Google Shape;81;p16">
            <a:extLst>
              <a:ext uri="{FF2B5EF4-FFF2-40B4-BE49-F238E27FC236}">
                <a16:creationId xmlns:a16="http://schemas.microsoft.com/office/drawing/2014/main" id="{C3242BBF-9D7D-C23C-09A7-823F82B79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47225"/>
            <a:ext cx="5423692" cy="3680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-US" sz="2000" dirty="0"/>
              <a:t>Self-learning Perspective</a:t>
            </a:r>
          </a:p>
          <a:p>
            <a:pPr lvl="1" indent="-355600">
              <a:lnSpc>
                <a:spcPct val="150000"/>
              </a:lnSpc>
              <a:buSzPts val="2000"/>
              <a:buFont typeface="Wingdings" panose="05000000000000000000" pitchFamily="2" charset="2"/>
              <a:buChar char="ü"/>
            </a:pPr>
            <a:r>
              <a:rPr lang="en-US" sz="1600" dirty="0"/>
              <a:t>Obtain experience with LLM based application</a:t>
            </a:r>
          </a:p>
          <a:p>
            <a:pPr lvl="1" indent="-355600">
              <a:lnSpc>
                <a:spcPct val="150000"/>
              </a:lnSpc>
              <a:buSzPts val="2000"/>
              <a:buFont typeface="Wingdings" panose="05000000000000000000" pitchFamily="2" charset="2"/>
              <a:buChar char="ü"/>
            </a:pPr>
            <a:r>
              <a:rPr lang="en-US" sz="1600" dirty="0"/>
              <a:t>Obtain deeper understanding of Agent</a:t>
            </a:r>
          </a:p>
          <a:p>
            <a:pPr indent="-355600">
              <a:lnSpc>
                <a:spcPct val="150000"/>
              </a:lnSpc>
              <a:buSzPts val="2000"/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-US" altLang="zh-CN" sz="2000" dirty="0"/>
              <a:t>Industrial Perspective</a:t>
            </a:r>
          </a:p>
          <a:p>
            <a:pPr lvl="1" indent="-355600">
              <a:lnSpc>
                <a:spcPct val="150000"/>
              </a:lnSpc>
              <a:buSzPts val="2000"/>
              <a:buFont typeface="Wingdings" panose="05000000000000000000" pitchFamily="2" charset="2"/>
              <a:buChar char="ü"/>
            </a:pPr>
            <a:r>
              <a:rPr lang="en-US" altLang="zh-CN" sz="1600" dirty="0"/>
              <a:t>Planning Assistantship is one fundamental requirement of an advanced general AI Agent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7D2C55-4778-EC93-0B5B-E39FACBDC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263" y="905815"/>
            <a:ext cx="1665935" cy="166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FCB0537-0A4C-6DE2-4504-4A3F214AD8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617" y="3163910"/>
            <a:ext cx="1552614" cy="13423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DDD330B-118D-5AB8-7298-57A34A2C5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231" y="3163910"/>
            <a:ext cx="1511121" cy="134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65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D7E65EC0-B119-6119-6DF2-0A475A72F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7E9ED002-C0F3-30A5-0E30-1ADBBE8854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Project Architecture</a:t>
            </a:r>
            <a:endParaRPr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E250AE6-DF8E-9847-2E27-789236FF1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04" y="1147226"/>
            <a:ext cx="8804857" cy="298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21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E95E3-0619-B542-8E67-454216725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Audio Text Conversion</a:t>
            </a:r>
            <a:endParaRPr lang="zh-CN" altLang="en-US" dirty="0"/>
          </a:p>
        </p:txBody>
      </p:sp>
      <p:sp>
        <p:nvSpPr>
          <p:cNvPr id="6" name="Google Shape;81;p16">
            <a:extLst>
              <a:ext uri="{FF2B5EF4-FFF2-40B4-BE49-F238E27FC236}">
                <a16:creationId xmlns:a16="http://schemas.microsoft.com/office/drawing/2014/main" id="{F2EE2719-B814-FB83-DE2B-CD13959D43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61751" y="3554570"/>
            <a:ext cx="6220495" cy="108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lnSpc>
                <a:spcPct val="150000"/>
              </a:lnSpc>
              <a:buSzPts val="2000"/>
              <a:buNone/>
            </a:pPr>
            <a:r>
              <a:rPr lang="en-US" altLang="zh-CN" dirty="0"/>
              <a:t>Audio2Text: </a:t>
            </a:r>
            <a:r>
              <a:rPr lang="en-US" altLang="zh-CN" sz="1800" dirty="0"/>
              <a:t>Rely on OpenAI Whisper Model (base)</a:t>
            </a:r>
            <a:endParaRPr lang="en-US" dirty="0"/>
          </a:p>
          <a:p>
            <a:pPr marL="101600" indent="0">
              <a:lnSpc>
                <a:spcPct val="150000"/>
              </a:lnSpc>
              <a:buSzPts val="2000"/>
              <a:buNone/>
            </a:pPr>
            <a:r>
              <a:rPr lang="en-US" dirty="0"/>
              <a:t>Text2Audio: </a:t>
            </a:r>
            <a:r>
              <a:rPr lang="en-US" altLang="zh-CN" dirty="0"/>
              <a:t>Rely on OS native TTS engine (Windows)</a:t>
            </a:r>
          </a:p>
          <a:p>
            <a:pPr marL="101600" indent="0">
              <a:lnSpc>
                <a:spcPct val="150000"/>
              </a:lnSpc>
              <a:buSzPts val="2000"/>
              <a:buNone/>
            </a:pPr>
            <a:endParaRPr lang="en-US" altLang="zh-CN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endParaRPr lang="en-US" altLang="zh-CN" dirty="0"/>
          </a:p>
          <a:p>
            <a:pPr lvl="1" indent="-355600">
              <a:lnSpc>
                <a:spcPct val="150000"/>
              </a:lnSpc>
              <a:buSzPts val="2000"/>
              <a:buFont typeface="Wingdings" panose="05000000000000000000" pitchFamily="2" charset="2"/>
              <a:buChar char="ü"/>
            </a:pPr>
            <a:endParaRPr lang="en-US" sz="16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D60440D-D0D4-83BA-B94B-00D0FDACC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138" y="1310283"/>
            <a:ext cx="6215108" cy="208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0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B04E3-5831-BC0A-3220-34C75BCDA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95;p18">
            <a:extLst>
              <a:ext uri="{FF2B5EF4-FFF2-40B4-BE49-F238E27FC236}">
                <a16:creationId xmlns:a16="http://schemas.microsoft.com/office/drawing/2014/main" id="{FD1770AD-441D-5E4A-962E-4F0BA5CC0E7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41638" y="3966224"/>
            <a:ext cx="4120821" cy="106036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9AC67DD-8BEB-C4D0-E240-21B9C2E2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Logic Routing</a:t>
            </a:r>
            <a:endParaRPr lang="zh-CN" altLang="en-US" dirty="0"/>
          </a:p>
        </p:txBody>
      </p:sp>
      <p:pic>
        <p:nvPicPr>
          <p:cNvPr id="4" name="Google Shape;94;p18">
            <a:extLst>
              <a:ext uri="{FF2B5EF4-FFF2-40B4-BE49-F238E27FC236}">
                <a16:creationId xmlns:a16="http://schemas.microsoft.com/office/drawing/2014/main" id="{38F895AA-798C-3769-BE98-6FF4CE8E13E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639" y="470470"/>
            <a:ext cx="4120821" cy="364218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8;p18">
            <a:extLst>
              <a:ext uri="{FF2B5EF4-FFF2-40B4-BE49-F238E27FC236}">
                <a16:creationId xmlns:a16="http://schemas.microsoft.com/office/drawing/2014/main" id="{E91F019E-70CE-36F4-1316-C05799B38A09}"/>
              </a:ext>
            </a:extLst>
          </p:cNvPr>
          <p:cNvSpPr/>
          <p:nvPr/>
        </p:nvSpPr>
        <p:spPr>
          <a:xfrm>
            <a:off x="5006004" y="1147225"/>
            <a:ext cx="3792088" cy="153076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Google Shape;97;p18">
            <a:extLst>
              <a:ext uri="{FF2B5EF4-FFF2-40B4-BE49-F238E27FC236}">
                <a16:creationId xmlns:a16="http://schemas.microsoft.com/office/drawing/2014/main" id="{76C5A970-EC36-2384-82C8-6B7B37F5CF2C}"/>
              </a:ext>
            </a:extLst>
          </p:cNvPr>
          <p:cNvSpPr txBox="1"/>
          <p:nvPr/>
        </p:nvSpPr>
        <p:spPr>
          <a:xfrm>
            <a:off x="278999" y="1354263"/>
            <a:ext cx="4645023" cy="309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One of the key functionality of Agent  </a:t>
            </a:r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p"/>
            </a:pP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Task recognition &amp; dispatch capability reflects Agent “Intelligence”</a:t>
            </a:r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p"/>
            </a:pPr>
            <a:endParaRPr lang="en-US"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p"/>
            </a:pP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Analogy: Human recognition of conversion context</a:t>
            </a: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87136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60BDF-64B5-5C36-1AFE-AAF1702B4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28;p22">
            <a:extLst>
              <a:ext uri="{FF2B5EF4-FFF2-40B4-BE49-F238E27FC236}">
                <a16:creationId xmlns:a16="http://schemas.microsoft.com/office/drawing/2014/main" id="{726FD86E-07C1-7056-78C8-8B9AB8871EF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65383" y="3305576"/>
            <a:ext cx="3469017" cy="17065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1653DC-B175-28E3-68A7-9AC02D14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Agent Data Management</a:t>
            </a:r>
            <a:endParaRPr lang="zh-CN" altLang="en-US" dirty="0"/>
          </a:p>
        </p:txBody>
      </p:sp>
      <p:sp>
        <p:nvSpPr>
          <p:cNvPr id="4" name="Google Shape;97;p18">
            <a:extLst>
              <a:ext uri="{FF2B5EF4-FFF2-40B4-BE49-F238E27FC236}">
                <a16:creationId xmlns:a16="http://schemas.microsoft.com/office/drawing/2014/main" id="{76CE7701-5C64-F44E-D461-9215BA09B8F7}"/>
              </a:ext>
            </a:extLst>
          </p:cNvPr>
          <p:cNvSpPr txBox="1"/>
          <p:nvPr/>
        </p:nvSpPr>
        <p:spPr>
          <a:xfrm>
            <a:off x="279000" y="1354263"/>
            <a:ext cx="4404618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Rely on predefined function logic, &amp; LLM capability of Tool Calling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p"/>
            </a:pP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security concerns </a:t>
            </a:r>
            <a:r>
              <a:rPr lang="zh-CN" alt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→</a:t>
            </a:r>
            <a:r>
              <a:rPr lang="en-US" altLang="zh-CN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Minimum access permission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p"/>
            </a:pPr>
            <a:endParaRPr lang="en-US"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p"/>
            </a:pPr>
            <a:r>
              <a:rPr lang="en-US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ToolCalling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Agent:</a:t>
            </a:r>
            <a:r>
              <a:rPr lang="zh-CN" alt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LLM aware of function signature &amp; definition</a:t>
            </a: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Google Shape;127;p22">
            <a:extLst>
              <a:ext uri="{FF2B5EF4-FFF2-40B4-BE49-F238E27FC236}">
                <a16:creationId xmlns:a16="http://schemas.microsoft.com/office/drawing/2014/main" id="{78FEA1F9-645C-D852-E9C6-2E66181E8A9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053" y="131326"/>
            <a:ext cx="3507347" cy="322576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98;p18">
            <a:extLst>
              <a:ext uri="{FF2B5EF4-FFF2-40B4-BE49-F238E27FC236}">
                <a16:creationId xmlns:a16="http://schemas.microsoft.com/office/drawing/2014/main" id="{4B9F6B21-2008-7E57-6D60-49DA3A0ACF54}"/>
              </a:ext>
            </a:extLst>
          </p:cNvPr>
          <p:cNvSpPr/>
          <p:nvPr/>
        </p:nvSpPr>
        <p:spPr>
          <a:xfrm>
            <a:off x="5065382" y="379507"/>
            <a:ext cx="3507347" cy="123126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20813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2937B-E2F9-A680-7EAA-4B26117F0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85002-B29B-A169-FC9E-3F7EC75CE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Agent Data Retrieval</a:t>
            </a:r>
            <a:endParaRPr lang="zh-CN" altLang="en-US" dirty="0"/>
          </a:p>
        </p:txBody>
      </p:sp>
      <p:sp>
        <p:nvSpPr>
          <p:cNvPr id="4" name="Google Shape;97;p18">
            <a:extLst>
              <a:ext uri="{FF2B5EF4-FFF2-40B4-BE49-F238E27FC236}">
                <a16:creationId xmlns:a16="http://schemas.microsoft.com/office/drawing/2014/main" id="{CA090C37-C2BF-2EED-845A-5CE4127F96EC}"/>
              </a:ext>
            </a:extLst>
          </p:cNvPr>
          <p:cNvSpPr txBox="1"/>
          <p:nvPr/>
        </p:nvSpPr>
        <p:spPr>
          <a:xfrm>
            <a:off x="279000" y="1354263"/>
            <a:ext cx="4404618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Rely on built-in function logic, &amp; LLM capability of Tool Calling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p"/>
            </a:pP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Read Only Operation </a:t>
            </a:r>
            <a:r>
              <a:rPr lang="zh-CN" alt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→</a:t>
            </a:r>
            <a:r>
              <a:rPr lang="en-US" altLang="zh-CN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grant necessary access permission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p"/>
            </a:pPr>
            <a:endParaRPr lang="en-US"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p"/>
            </a:pPr>
            <a:r>
              <a:rPr lang="en-US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ReAct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Agent:</a:t>
            </a:r>
            <a:r>
              <a:rPr lang="zh-CN" alt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Encourage LLM to think, act &amp; reflect multiple times</a:t>
            </a: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Google Shape;118;p21">
            <a:extLst>
              <a:ext uri="{FF2B5EF4-FFF2-40B4-BE49-F238E27FC236}">
                <a16:creationId xmlns:a16="http://schemas.microsoft.com/office/drawing/2014/main" id="{BEE99344-2AB3-A1F7-54A0-0F0386E4F90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12734" y="802747"/>
            <a:ext cx="4500344" cy="39129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9;p21">
            <a:extLst>
              <a:ext uri="{FF2B5EF4-FFF2-40B4-BE49-F238E27FC236}">
                <a16:creationId xmlns:a16="http://schemas.microsoft.com/office/drawing/2014/main" id="{32F3B0FE-362B-9E9F-DC3A-ADDC4AB6813E}"/>
              </a:ext>
            </a:extLst>
          </p:cNvPr>
          <p:cNvSpPr/>
          <p:nvPr/>
        </p:nvSpPr>
        <p:spPr>
          <a:xfrm>
            <a:off x="4612734" y="2303674"/>
            <a:ext cx="3837000" cy="1609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32678591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5888</TotalTime>
  <Words>375</Words>
  <Application>Microsoft Office PowerPoint</Application>
  <PresentationFormat>全屏显示(16:9)</PresentationFormat>
  <Paragraphs>86</Paragraphs>
  <Slides>16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Arial</vt:lpstr>
      <vt:lpstr>Open Sans</vt:lpstr>
      <vt:lpstr>Wingdings</vt:lpstr>
      <vt:lpstr>Economica</vt:lpstr>
      <vt:lpstr>Luxe</vt:lpstr>
      <vt:lpstr>CSIT6910D  Independent Project  4th Meeting</vt:lpstr>
      <vt:lpstr>Agenda</vt:lpstr>
      <vt:lpstr>Project Description</vt:lpstr>
      <vt:lpstr>Project Motivation</vt:lpstr>
      <vt:lpstr>Project Architecture</vt:lpstr>
      <vt:lpstr>Audio Text Conversion</vt:lpstr>
      <vt:lpstr>Logic Routing</vt:lpstr>
      <vt:lpstr>Agent Data Management</vt:lpstr>
      <vt:lpstr>Agent Data Retrieval</vt:lpstr>
      <vt:lpstr>Experiment &amp; Evaluation</vt:lpstr>
      <vt:lpstr>Experiment Setup</vt:lpstr>
      <vt:lpstr>Evaluation Results</vt:lpstr>
      <vt:lpstr>Case Study – RAG Issue</vt:lpstr>
      <vt:lpstr>Case Study – Routing Issue</vt:lpstr>
      <vt:lpstr>Reflection &amp; Conclusion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征遥 张</cp:lastModifiedBy>
  <cp:revision>37</cp:revision>
  <dcterms:modified xsi:type="dcterms:W3CDTF">2024-11-30T08:48:16Z</dcterms:modified>
</cp:coreProperties>
</file>