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597" r:id="rId5"/>
    <p:sldId id="306" r:id="rId6"/>
    <p:sldId id="268" r:id="rId7"/>
    <p:sldId id="666" r:id="rId8"/>
    <p:sldId id="667" r:id="rId9"/>
    <p:sldId id="669" r:id="rId10"/>
    <p:sldId id="670" r:id="rId11"/>
    <p:sldId id="657" r:id="rId12"/>
    <p:sldId id="671" r:id="rId13"/>
    <p:sldId id="658" r:id="rId14"/>
    <p:sldId id="659" r:id="rId15"/>
    <p:sldId id="672" r:id="rId16"/>
    <p:sldId id="663" r:id="rId17"/>
    <p:sldId id="664" r:id="rId18"/>
    <p:sldId id="665" r:id="rId19"/>
    <p:sldId id="673" r:id="rId20"/>
    <p:sldId id="565" r:id="rId21"/>
    <p:sldId id="566" r:id="rId22"/>
    <p:sldId id="568" r:id="rId23"/>
    <p:sldId id="575" r:id="rId24"/>
    <p:sldId id="313" r:id="rId25"/>
    <p:sldId id="578" r:id="rId26"/>
    <p:sldId id="579" r:id="rId27"/>
    <p:sldId id="580" r:id="rId28"/>
    <p:sldId id="390" r:id="rId29"/>
    <p:sldId id="314" r:id="rId30"/>
    <p:sldId id="315" r:id="rId31"/>
    <p:sldId id="316" r:id="rId32"/>
    <p:sldId id="388" r:id="rId33"/>
    <p:sldId id="387" r:id="rId34"/>
    <p:sldId id="318" r:id="rId35"/>
    <p:sldId id="320" r:id="rId36"/>
    <p:sldId id="321" r:id="rId37"/>
    <p:sldId id="322" r:id="rId38"/>
    <p:sldId id="323" r:id="rId39"/>
    <p:sldId id="324" r:id="rId40"/>
    <p:sldId id="326" r:id="rId41"/>
    <p:sldId id="445" r:id="rId42"/>
    <p:sldId id="674" r:id="rId43"/>
    <p:sldId id="329" r:id="rId44"/>
    <p:sldId id="582" r:id="rId45"/>
    <p:sldId id="584" r:id="rId46"/>
    <p:sldId id="590" r:id="rId47"/>
    <p:sldId id="591" r:id="rId48"/>
    <p:sldId id="592" r:id="rId49"/>
    <p:sldId id="593" r:id="rId50"/>
    <p:sldId id="594" r:id="rId51"/>
    <p:sldId id="675" r:id="rId52"/>
    <p:sldId id="500" r:id="rId53"/>
    <p:sldId id="341" r:id="rId54"/>
    <p:sldId id="289" r:id="rId55"/>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8D6EA"/>
    <a:srgbClr val="FFEBF5"/>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70415" autoAdjust="0"/>
  </p:normalViewPr>
  <p:slideViewPr>
    <p:cSldViewPr showGuides="1">
      <p:cViewPr varScale="1">
        <p:scale>
          <a:sx n="52" d="100"/>
          <a:sy n="52" d="100"/>
        </p:scale>
        <p:origin x="-1728" y="-96"/>
      </p:cViewPr>
      <p:guideLst>
        <p:guide orient="horz" pos="1973"/>
        <p:guide pos="2989"/>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endParaRPr lang="zh-CN" altLang="en-US" strike="noStrike" noProof="1"/>
          </a:p>
        </p:txBody>
      </p:sp>
      <p:sp>
        <p:nvSpPr>
          <p:cNvPr id="8196"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819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提供一种大数据应用系统的可靠性测试基准，并实现一套自动化测试框架。</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marL="405130" indent="0">
              <a:buFont typeface="Wingdings" panose="05000000000000000000" charset="0"/>
              <a:buNone/>
            </a:pPr>
            <a:r>
              <a:rPr lang="zh-CN" altLang="en-US" dirty="0">
                <a:sym typeface="+mn-ea"/>
              </a:rPr>
              <a:t>通过调研现有的大数据系统应用的测试基准，我们总结了这些测试基准在数据集、工作负载、测试对象以及测试类型方面的特点。</a:t>
            </a:r>
            <a:endParaRPr lang="zh-CN" altLang="en-US" dirty="0" smtClean="0">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根据总结发现：</a:t>
            </a:r>
            <a:r>
              <a:rPr lang="en-US" altLang="zh-CN" dirty="0"/>
              <a:t>1</a:t>
            </a:r>
            <a:r>
              <a:rPr lang="zh-CN" altLang="en-US" dirty="0"/>
              <a:t>）这些测试基准仅针对系统性能或扩展性提供了基准测试，没有考虑系统可能存在的可靠性问题；</a:t>
            </a:r>
            <a:r>
              <a:rPr lang="en-US" altLang="zh-CN" dirty="0" smtClean="0">
                <a:sym typeface="+mn-ea"/>
              </a:rPr>
              <a:t>2</a:t>
            </a:r>
            <a:r>
              <a:rPr lang="zh-CN" altLang="en-US" dirty="0" smtClean="0">
                <a:sym typeface="+mn-ea"/>
              </a:rPr>
              <a:t>）即，当前还没有一个通用的测试基准来提前发现系统、应用或数据存在的潜在问题。</a:t>
            </a:r>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最后对研究背景及现状做一个小结。通过前面的分析发现，</a:t>
            </a:r>
            <a:r>
              <a:rPr lang="en-US" altLang="zh-CN" dirty="0"/>
              <a:t>XXX</a:t>
            </a:r>
            <a:r>
              <a:rPr lang="zh-CN" altLang="en-US" dirty="0"/>
              <a:t>。因此，本文将研究如何设计并开发一个针对大数据系统应用的可靠性测试基准框架</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接下来，我将介绍可靠性测试基准的设计，并给出其中的关键技术。</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sym typeface="+mn-ea"/>
              </a:rPr>
              <a:t>1</a:t>
            </a:r>
            <a:r>
              <a:rPr lang="zh-CN" altLang="en-US" dirty="0" smtClean="0">
                <a:sym typeface="+mn-ea"/>
              </a:rPr>
              <a:t>）首先，我们需要分析一下该如何设计可靠性测试基准，即可靠性测试基准的需求是什么。</a:t>
            </a:r>
            <a:r>
              <a:rPr lang="en-US" altLang="zh-CN" dirty="0" smtClean="0">
                <a:sym typeface="+mn-ea"/>
              </a:rPr>
              <a:t>2</a:t>
            </a:r>
            <a:r>
              <a:rPr lang="zh-CN" altLang="en-US" dirty="0" smtClean="0">
                <a:sym typeface="+mn-ea"/>
              </a:rPr>
              <a:t>）通过对论文研究发现，系统常见的运行时错误（如</a:t>
            </a:r>
            <a:r>
              <a:rPr lang="en-US" altLang="zh-CN" dirty="0" smtClean="0">
                <a:sym typeface="+mn-ea"/>
              </a:rPr>
              <a:t>XXX</a:t>
            </a:r>
            <a:r>
              <a:rPr lang="zh-CN" altLang="en-US" dirty="0" smtClean="0">
                <a:sym typeface="+mn-ea"/>
              </a:rPr>
              <a:t>等）</a:t>
            </a:r>
            <a:r>
              <a:rPr lang="zh-CN" altLang="en-US" dirty="0" smtClean="0">
                <a:sym typeface="+mn-ea"/>
              </a:rPr>
              <a:t>，主要由异常数据、不恰当的配置参数以及用户代码缺陷造成的。</a:t>
            </a:r>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sym typeface="+mn-ea"/>
              </a:rPr>
              <a:t>1</a:t>
            </a:r>
            <a:r>
              <a:rPr lang="zh-CN" altLang="en-US" dirty="0" smtClean="0">
                <a:sym typeface="+mn-ea"/>
              </a:rPr>
              <a:t>）通过对开源论坛、社区</a:t>
            </a:r>
            <a:r>
              <a:rPr lang="zh-CN" dirty="0" smtClean="0">
                <a:sym typeface="+mn-ea"/>
              </a:rPr>
              <a:t>等</a:t>
            </a:r>
            <a:r>
              <a:rPr lang="zh-CN" altLang="en-US" dirty="0" smtClean="0">
                <a:sym typeface="+mn-ea"/>
              </a:rPr>
              <a:t>的研究发现，</a:t>
            </a:r>
            <a:r>
              <a:rPr lang="zh-CN" altLang="en-US">
                <a:sym typeface="+mn-ea"/>
              </a:rPr>
              <a:t>数据和计算完整性中存在的问题，主要是由于数据流速过快、</a:t>
            </a:r>
            <a:r>
              <a:rPr lang="en-US" altLang="zh-CN">
                <a:sym typeface="+mn-ea"/>
              </a:rPr>
              <a:t>Task</a:t>
            </a:r>
            <a:r>
              <a:rPr lang="zh-CN" altLang="en-US">
                <a:sym typeface="+mn-ea"/>
              </a:rPr>
              <a:t>失效以及快照恢复机制不完善造成的。</a:t>
            </a:r>
            <a:endParaRPr lang="zh-CN" altLang="en-US">
              <a:sym typeface="+mn-ea"/>
            </a:endParaRPr>
          </a:p>
          <a:p>
            <a:endParaRPr lang="zh-CN" altLang="en-US" dirty="0" smtClean="0">
              <a:sym typeface="+mn-ea"/>
            </a:endParaRPr>
          </a:p>
          <a:p>
            <a:endParaRPr lang="en-US" altLang="zh-CN" dirty="0" smtClean="0">
              <a:sym typeface="+mn-ea"/>
            </a:endParaRPr>
          </a:p>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sym typeface="+mn-ea"/>
              </a:rPr>
              <a:t>1</a:t>
            </a:r>
            <a:r>
              <a:rPr lang="zh-CN" altLang="en-US" dirty="0">
                <a:sym typeface="+mn-ea"/>
              </a:rPr>
              <a:t>）</a:t>
            </a:r>
            <a:r>
              <a:rPr lang="zh-CN" dirty="0">
                <a:sym typeface="+mn-ea"/>
              </a:rPr>
              <a:t>通过上述分析，我们将可靠性</a:t>
            </a:r>
            <a:r>
              <a:rPr dirty="0">
                <a:sym typeface="+mn-ea"/>
              </a:rPr>
              <a:t>问题产生的原因总结为以下三点：</a:t>
            </a:r>
            <a:r>
              <a:rPr lang="en-US" dirty="0">
                <a:sym typeface="+mn-ea"/>
              </a:rPr>
              <a:t>2</a:t>
            </a:r>
            <a:r>
              <a:rPr lang="zh-CN" altLang="en-US" dirty="0">
                <a:sym typeface="+mn-ea"/>
              </a:rPr>
              <a:t>）可见，在</a:t>
            </a:r>
            <a:r>
              <a:rPr lang="zh-CN" altLang="en-US">
                <a:sym typeface="+mn-ea"/>
              </a:rPr>
              <a:t>大数据系统中，极端配置以及极端数据会产生</a:t>
            </a:r>
            <a:r>
              <a:rPr lang="zh-CN" altLang="en-US">
                <a:sym typeface="+mn-ea"/>
              </a:rPr>
              <a:t>可靠性问题</a:t>
            </a:r>
            <a:r>
              <a:rPr lang="zh-CN" altLang="en-US">
                <a:sym typeface="+mn-ea"/>
              </a:rPr>
              <a:t>。</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sym typeface="+mn-ea"/>
              </a:rPr>
              <a:t>因此，可靠性测试基准为了能够检测出大数据系统中存在的这些可靠性问题，需要满足以下需求。</a:t>
            </a:r>
            <a:endParaRPr lang="zh-CN" altLang="en-US" dirty="0">
              <a:sym typeface="+mn-ea"/>
            </a:endParaRPr>
          </a:p>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smtClean="0">
                <a:sym typeface="+mn-ea"/>
              </a:rPr>
              <a:t>可靠性测试基准主要有基准应用、测试数据以及测试执行三部分组成。</a:t>
            </a:r>
            <a:r>
              <a:rPr lang="en-US" altLang="zh-CN" dirty="0" smtClean="0">
                <a:sym typeface="+mn-ea"/>
              </a:rPr>
              <a:t>1</a:t>
            </a:r>
            <a:r>
              <a:rPr lang="zh-CN" altLang="en-US" dirty="0" smtClean="0">
                <a:sym typeface="+mn-ea"/>
              </a:rPr>
              <a:t>）首先，选取SQL查询、大规模图分析以及机器学习等应用领域中使用广泛并且具有计算特征的典型应用作为基准应用。</a:t>
            </a:r>
            <a:r>
              <a:rPr lang="en-US" altLang="zh-CN" dirty="0" smtClean="0">
                <a:sym typeface="+mn-ea"/>
              </a:rPr>
              <a:t>2</a:t>
            </a:r>
            <a:r>
              <a:rPr lang="zh-CN" altLang="en-US" dirty="0" smtClean="0">
                <a:sym typeface="+mn-ea"/>
              </a:rPr>
              <a:t>）其次，针对这些基准应用，提供测试数据，而常规数据无法满足可靠性基准的要求，因此还应提供异常数据的生成。</a:t>
            </a:r>
            <a:r>
              <a:rPr lang="en-US" altLang="zh-CN" dirty="0" smtClean="0">
                <a:sym typeface="+mn-ea"/>
              </a:rPr>
              <a:t>3</a:t>
            </a:r>
            <a:r>
              <a:rPr lang="zh-CN" altLang="en-US" dirty="0" smtClean="0">
                <a:sym typeface="+mn-ea"/>
              </a:rPr>
              <a:t>）</a:t>
            </a:r>
            <a:r>
              <a:rPr lang="zh-CN" altLang="en-US" dirty="0" smtClean="0">
                <a:sym typeface="+mn-ea"/>
              </a:rPr>
              <a:t>最后，由于极端参数配置可能会引发可靠性问题，因此在使用测试数据对基准应用进行测试过程中，需要进行参数组合测试。下面将针对这三方面进行详细的介绍。</a:t>
            </a:r>
            <a:endParaRPr lang="zh-CN" altLang="en-US" dirty="0" smtClean="0">
              <a:sym typeface="+mn-ea"/>
            </a:endParaRPr>
          </a:p>
          <a:p>
            <a:endParaRPr lang="zh-CN" altLang="en-US" dirty="0" smtClean="0"/>
          </a:p>
          <a:p>
            <a:endParaRPr lang="en-US" altLang="zh-CN"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a:sym typeface="+mn-ea"/>
              </a:rPr>
              <a:t>可靠性测试基准针对</a:t>
            </a:r>
            <a:r>
              <a:rPr lang="en-US" altLang="zh-CN" dirty="0">
                <a:sym typeface="+mn-ea"/>
              </a:rPr>
              <a:t>SQL</a:t>
            </a:r>
            <a:r>
              <a:rPr lang="zh-CN" altLang="en-US" dirty="0">
                <a:sym typeface="+mn-ea"/>
              </a:rPr>
              <a:t>、</a:t>
            </a:r>
            <a:r>
              <a:rPr lang="en-US" altLang="zh-CN" dirty="0">
                <a:sym typeface="+mn-ea"/>
              </a:rPr>
              <a:t>Graph</a:t>
            </a:r>
            <a:r>
              <a:rPr lang="zh-CN" altLang="en-US" dirty="0">
                <a:sym typeface="+mn-ea"/>
              </a:rPr>
              <a:t>以及</a:t>
            </a:r>
            <a:r>
              <a:rPr lang="en-US" altLang="zh-CN" dirty="0">
                <a:sym typeface="+mn-ea"/>
              </a:rPr>
              <a:t>Machine Learning</a:t>
            </a:r>
            <a:r>
              <a:rPr lang="zh-CN" altLang="en-US" dirty="0">
                <a:sym typeface="+mn-ea"/>
              </a:rPr>
              <a:t>类别中使用广泛的典型应用作为基准应用。下面介绍针对这些应用提供了工作负载。</a:t>
            </a:r>
            <a:endParaRPr lang="zh-CN" altLang="en-US" dirty="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dirty="0"/>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smtClean="0">
                <a:sym typeface="+mn-ea"/>
              </a:rPr>
              <a:t>有了上述工作负载，下面来介绍测试中使用到得测试数据。</a:t>
            </a:r>
            <a:endParaRPr lang="zh-CN" altLang="en-US" dirty="0" smtClean="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endParaRPr lang="zh-CN" altLang="en-US" dirty="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endParaRPr lang="en-US" altLang="zh-CN" dirty="0" smtClean="0">
              <a:sym typeface="+mn-ea"/>
            </a:endParaRPr>
          </a:p>
          <a:p>
            <a:pPr lvl="0"/>
            <a:endParaRPr lang="zh-CN" altLang="en-US" dirty="0" smtClean="0">
              <a:solidFill>
                <a:srgbClr val="FF0000"/>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smtClean="0">
                <a:sym typeface="+mn-ea"/>
              </a:rPr>
              <a:t>1</a:t>
            </a:r>
            <a:r>
              <a:rPr lang="zh-CN" altLang="en-US" dirty="0" smtClean="0">
                <a:sym typeface="+mn-ea"/>
              </a:rPr>
              <a:t>）经研究发现，大数据系统中的错误一般是在极端数据下产生的，所以我们需要产生一些极端的异常数据，让系统在异常负载下提前暴露问题。</a:t>
            </a:r>
            <a:r>
              <a:rPr lang="en-US" altLang="zh-CN" dirty="0" smtClean="0">
                <a:sym typeface="+mn-ea"/>
              </a:rPr>
              <a:t>2</a:t>
            </a:r>
            <a:r>
              <a:rPr lang="zh-CN" altLang="en-US" dirty="0" smtClean="0">
                <a:sym typeface="+mn-ea"/>
              </a:rPr>
              <a:t>）首先，我们定义异常数据的特征为：数据量大、数据倾斜、数据稀疏、数据维度高、数据分布异常。</a:t>
            </a:r>
            <a:r>
              <a:rPr lang="en-US" altLang="zh-CN" dirty="0" smtClean="0">
                <a:sym typeface="+mn-ea"/>
              </a:rPr>
              <a:t>3</a:t>
            </a:r>
            <a:r>
              <a:rPr lang="zh-CN" altLang="en-US" dirty="0" smtClean="0">
                <a:sym typeface="+mn-ea"/>
              </a:rPr>
              <a:t>）其次，针对基准应用，抽取其应用特征（数据操作特征，如操作顺序、依赖关系等），定义异常规则。</a:t>
            </a:r>
            <a:endParaRPr lang="en-US" altLang="zh-CN" dirty="0" smtClean="0">
              <a:sym typeface="+mn-ea"/>
            </a:endParaRPr>
          </a:p>
          <a:p>
            <a:pPr lvl="0"/>
            <a:endParaRPr lang="zh-CN" altLang="en-US" dirty="0" smtClean="0">
              <a:solidFill>
                <a:srgbClr val="FF0000"/>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smtClean="0">
                <a:sym typeface="+mn-ea"/>
              </a:rPr>
              <a:t>对于给定的应用，根据应用本身的计算特点抽取其特征，选择不同的异常数据特征进行组合，最后生成符合某些应用规则的异常数据。</a:t>
            </a:r>
            <a:endParaRPr lang="zh-CN" altLang="en-US" dirty="0" smtClean="0">
              <a:sym typeface="+mn-ea"/>
            </a:endParaRPr>
          </a:p>
          <a:p>
            <a:pPr lvl="0"/>
            <a:endParaRPr lang="zh-CN" altLang="en-US" dirty="0" smtClean="0">
              <a:solidFill>
                <a:srgbClr val="FF0000"/>
              </a:solidFill>
              <a:sym typeface="+mn-ea"/>
            </a:endParaRPr>
          </a:p>
          <a:p>
            <a:pPr lvl="0"/>
            <a:endParaRPr lang="zh-CN" altLang="en-US" dirty="0" smtClean="0">
              <a:solidFill>
                <a:srgbClr val="FF0000"/>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smtClean="0">
                <a:sym typeface="+mn-ea"/>
              </a:rPr>
              <a:t>1</a:t>
            </a:r>
            <a:r>
              <a:rPr lang="zh-CN" altLang="en-US" dirty="0" smtClean="0">
                <a:sym typeface="+mn-ea"/>
              </a:rPr>
              <a:t>）大数据系统运行应用的配置参数包括系统参数和应用参数。</a:t>
            </a:r>
            <a:r>
              <a:rPr lang="en-US" altLang="zh-CN" dirty="0" smtClean="0">
                <a:sym typeface="+mn-ea"/>
              </a:rPr>
              <a:t>2</a:t>
            </a:r>
            <a:r>
              <a:rPr lang="zh-CN" altLang="en-US" dirty="0" smtClean="0">
                <a:sym typeface="+mn-ea"/>
              </a:rPr>
              <a:t>）</a:t>
            </a:r>
            <a:r>
              <a:rPr dirty="0" smtClean="0">
                <a:sym typeface="+mn-ea"/>
              </a:rPr>
              <a:t>系统参数指的是大数据系统运行应用时可能会影响系统数据分配或任务分配等的参数，例如并行度、划分函数等。这些系统参数将会影响到系统运行的时CPU内核的分配以及内存的使用。</a:t>
            </a:r>
            <a:r>
              <a:rPr lang="en-US" dirty="0" smtClean="0">
                <a:sym typeface="+mn-ea"/>
              </a:rPr>
              <a:t>3</a:t>
            </a:r>
            <a:r>
              <a:rPr lang="zh-CN" altLang="en-US" dirty="0" smtClean="0">
                <a:sym typeface="+mn-ea"/>
              </a:rPr>
              <a:t>）</a:t>
            </a:r>
            <a:r>
              <a:rPr dirty="0" smtClean="0">
                <a:sym typeface="+mn-ea"/>
              </a:rPr>
              <a:t>应用参数指的是应用或算法本身运行时需要的参数，例如Graph中ConnectedComponents算法中的maxIteration（最大迭代次数）。这些应用参数将会直接影响到应用的运行，可能会对结果正确性等造成影响。</a:t>
            </a:r>
            <a:endParaRPr dirty="0" smtClean="0">
              <a:sym typeface="+mn-ea"/>
            </a:endParaRPr>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smtClean="0">
                <a:sym typeface="+mn-ea"/>
              </a:rPr>
              <a:t>组合参数测试当参数种类太多时，会出现组合测试空间爆炸问题。组合空间是系统参数和应用参数的笛卡尔积那么大</a:t>
            </a:r>
            <a:endParaRPr lang="zh-CN" altLang="en-US" dirty="0" smtClean="0">
              <a:sym typeface="+mn-ea"/>
            </a:endParaRPr>
          </a:p>
          <a:p>
            <a:pPr lvl="0"/>
            <a:r>
              <a:rPr lang="zh-CN" altLang="en-US" dirty="0" smtClean="0">
                <a:sym typeface="+mn-ea"/>
              </a:rPr>
              <a:t>假设一个应用有n个配置参数</a:t>
            </a:r>
            <a:r>
              <a:rPr lang="zh-CN" altLang="en-US" dirty="0">
                <a:sym typeface="+mn-ea"/>
              </a:rPr>
              <a:t>（</a:t>
            </a:r>
            <a:r>
              <a:rPr lang="en-US" altLang="zh-CN" dirty="0">
                <a:sym typeface="+mn-ea"/>
              </a:rPr>
              <a:t>P1,P2...Pn</a:t>
            </a:r>
            <a:r>
              <a:rPr lang="zh-CN" altLang="en-US" dirty="0">
                <a:sym typeface="+mn-ea"/>
              </a:rPr>
              <a:t>）</a:t>
            </a:r>
            <a:r>
              <a:rPr lang="zh-CN" altLang="en-US" dirty="0" smtClean="0">
                <a:sym typeface="+mn-ea"/>
              </a:rPr>
              <a:t>（包括系统参数和应用参数），每个参数有</a:t>
            </a:r>
            <a:r>
              <a:rPr lang="en-US" altLang="zh-CN" dirty="0" smtClean="0">
                <a:sym typeface="+mn-ea"/>
              </a:rPr>
              <a:t>Pi</a:t>
            </a:r>
            <a:r>
              <a:rPr lang="zh-CN" altLang="en-US" dirty="0" smtClean="0">
                <a:sym typeface="+mn-ea"/>
              </a:rPr>
              <a:t>个可选的值。在这种条件下进行组合参数测试时，其组合空间为O(m^n)。</a:t>
            </a:r>
            <a:endParaRPr lang="zh-CN" altLang="en-US" dirty="0" smtClean="0">
              <a:sym typeface="+mn-ea"/>
            </a:endParaRPr>
          </a:p>
          <a:p>
            <a:pPr lvl="0"/>
            <a:endParaRPr lang="zh-CN" altLang="en-US"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smtClean="0">
                <a:sym typeface="+mn-ea"/>
              </a:rPr>
              <a:t>【并通过分析参数相关性来削减组合测试空间】</a:t>
            </a:r>
            <a:endParaRPr lang="zh-CN" altLang="en-US" dirty="0" smtClean="0">
              <a:sym typeface="+mn-ea"/>
            </a:endParaRPr>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t>1</a:t>
            </a:r>
            <a:r>
              <a:rPr lang="zh-CN" altLang="en-US" dirty="0" smtClean="0"/>
              <a:t>）随着互联网、物联网等的发展，越来越多的领域产生了</a:t>
            </a:r>
            <a:r>
              <a:rPr lang="en-US" altLang="zh-CN" dirty="0" smtClean="0"/>
              <a:t>“</a:t>
            </a:r>
            <a:r>
              <a:rPr lang="zh-CN" altLang="en-US" dirty="0" smtClean="0"/>
              <a:t>海量</a:t>
            </a:r>
            <a:r>
              <a:rPr lang="en-US" altLang="zh-CN" dirty="0" smtClean="0"/>
              <a:t>”“</a:t>
            </a:r>
            <a:r>
              <a:rPr lang="zh-CN" altLang="en-US" dirty="0" smtClean="0"/>
              <a:t>高速</a:t>
            </a:r>
            <a:r>
              <a:rPr lang="en-US" altLang="zh-CN" dirty="0" smtClean="0"/>
              <a:t>”</a:t>
            </a:r>
            <a:r>
              <a:rPr lang="zh-CN" altLang="en-US" dirty="0" smtClean="0"/>
              <a:t>的数据。</a:t>
            </a:r>
            <a:r>
              <a:rPr lang="en-US" altLang="zh-CN" dirty="0" smtClean="0"/>
              <a:t>2</a:t>
            </a:r>
            <a:r>
              <a:rPr lang="zh-CN" altLang="en-US" dirty="0" smtClean="0"/>
              <a:t>）为了处理分析这些大数据，像</a:t>
            </a:r>
            <a:r>
              <a:rPr lang="zh-CN" altLang="en-US" dirty="0" smtClean="0"/>
              <a:t>Hadoop、</a:t>
            </a:r>
            <a:r>
              <a:rPr lang="en-US" altLang="zh-CN" dirty="0" smtClean="0"/>
              <a:t>S</a:t>
            </a:r>
            <a:r>
              <a:rPr lang="zh-CN" altLang="en-US" dirty="0" smtClean="0"/>
              <a:t>park以及</a:t>
            </a:r>
            <a:r>
              <a:rPr lang="en-US" altLang="zh-CN" dirty="0" smtClean="0"/>
              <a:t>Flink</a:t>
            </a:r>
            <a:r>
              <a:rPr lang="zh-CN" altLang="en-US" dirty="0" smtClean="0"/>
              <a:t>等分布式处理框架应运而生，并被广泛应用于</a:t>
            </a:r>
            <a:r>
              <a:rPr lang="en-US" altLang="zh-CN" dirty="0" smtClean="0">
                <a:sym typeface="+mn-ea"/>
              </a:rPr>
              <a:t>SQL</a:t>
            </a:r>
            <a:r>
              <a:rPr lang="zh-CN" altLang="en-US" dirty="0" smtClean="0">
                <a:sym typeface="+mn-ea"/>
              </a:rPr>
              <a:t>查询、大规模图分析、机器学习以及流数据处理等应用中。</a:t>
            </a:r>
            <a:endParaRPr lang="zh-CN" altLang="en-US" dirty="0" smtClean="0"/>
          </a:p>
          <a:p>
            <a:endParaRPr lang="zh-CN" altLang="en-US" dirty="0" smtClean="0"/>
          </a:p>
          <a:p>
            <a:endParaRPr lang="zh-CN" alt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endParaRPr lang="zh-CN" altLang="en-US" dirty="0" smtClean="0">
              <a:sym typeface="+mn-ea"/>
            </a:endParaRPr>
          </a:p>
          <a:p>
            <a:pPr lvl="0"/>
            <a:r>
              <a:rPr lang="zh-CN" altLang="en-US" dirty="0">
                <a:sym typeface="+mn-ea"/>
              </a:rPr>
              <a:t>基于此问题，我们提出了一种改进的组合测试方法。</a:t>
            </a:r>
            <a:endParaRPr lang="zh-CN" altLang="en-US" dirty="0">
              <a:sym typeface="+mn-ea"/>
            </a:endParaRPr>
          </a:p>
          <a:p>
            <a:pPr lvl="0"/>
            <a:r>
              <a:rPr lang="zh-CN" altLang="en-US" dirty="0">
                <a:sym typeface="+mn-ea"/>
              </a:rPr>
              <a:t>假设每个参数的</a:t>
            </a:r>
            <a:r>
              <a:rPr lang="en-US" altLang="zh-CN" dirty="0">
                <a:sym typeface="+mn-ea"/>
              </a:rPr>
              <a:t>m</a:t>
            </a:r>
            <a:r>
              <a:rPr lang="zh-CN" altLang="en-US" dirty="0">
                <a:sym typeface="+mn-ea"/>
              </a:rPr>
              <a:t>个可选值与结果是正相关或负相关的且每个参数是独立的，那么在每个参数取得临界值时，性能将最差或者资源使用率最高。</a:t>
            </a:r>
            <a:endParaRPr lang="zh-CN" altLang="en-US"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endParaRPr lang="zh-CN" altLang="en-US" dirty="0" smtClean="0">
              <a:sym typeface="+mn-ea"/>
            </a:endParaRPr>
          </a:p>
          <a:p>
            <a:pPr lvl="0"/>
            <a:endParaRPr lang="zh-CN" altLang="en-US" dirty="0" smtClean="0">
              <a:sym typeface="+mn-ea"/>
            </a:endParaRPr>
          </a:p>
          <a:p>
            <a:pPr lvl="0"/>
            <a:r>
              <a:rPr lang="zh-CN" altLang="en-US" dirty="0">
                <a:sym typeface="+mn-ea"/>
              </a:rPr>
              <a:t>先选择每个参数的某一临界值进行组合，进行测试</a:t>
            </a:r>
            <a:endParaRPr lang="zh-CN" altLang="en-US" dirty="0"/>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a:sym typeface="+mn-ea"/>
              </a:rPr>
              <a:t>再逐个地改变参数的取值为另一临界值，并保留较差性能的那个临界值</a:t>
            </a:r>
            <a:endParaRPr lang="zh-CN" altLang="en-US" dirty="0" smtClean="0">
              <a:sym typeface="+mn-ea"/>
            </a:endParaRPr>
          </a:p>
          <a:p>
            <a:pPr lvl="0"/>
            <a:endParaRPr lang="zh-CN" altLang="en-US"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sym typeface="+mn-ea"/>
              </a:rPr>
              <a:t>在</a:t>
            </a:r>
            <a:r>
              <a:rPr lang="en-US" altLang="zh-CN" dirty="0">
                <a:sym typeface="+mn-ea"/>
              </a:rPr>
              <a:t>N+1</a:t>
            </a:r>
            <a:r>
              <a:rPr lang="zh-CN" altLang="en-US" dirty="0">
                <a:sym typeface="+mn-ea"/>
              </a:rPr>
              <a:t>次测试后，</a:t>
            </a:r>
            <a:r>
              <a:rPr lang="zh-CN" altLang="en-US" dirty="0"/>
              <a:t>如果期间发现了异常，就能得到该应用在什么数据集、具体什么参数配置下会产生什么样的错误；</a:t>
            </a:r>
            <a:endParaRPr lang="zh-CN" altLang="en-US" dirty="0"/>
          </a:p>
          <a:p>
            <a:r>
              <a:rPr lang="zh-CN" altLang="en-US" dirty="0"/>
              <a:t>如果没有发现异常，就可以得到能够使得该应用最差资源使用情况或最差性能下的配置。</a:t>
            </a:r>
            <a:endParaRPr lang="zh-CN" altLang="en-US" dirty="0"/>
          </a:p>
          <a:p>
            <a:r>
              <a:rPr lang="zh-CN" altLang="en-US" dirty="0"/>
              <a:t>这种方式的组合空间近似为</a:t>
            </a:r>
            <a:r>
              <a:rPr lang="en-US" altLang="zh-CN" dirty="0"/>
              <a:t>O(n+1)</a:t>
            </a:r>
            <a:r>
              <a:rPr lang="zh-CN" altLang="en-US" dirty="0"/>
              <a:t>，远远小于通过笛卡尔积进行组合的情况。</a:t>
            </a:r>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a:t>在满足给定的两个假设条件的基础上，可以采用上述步骤进行组合测试。但这是理想状况下的假设，如果第i个参数的mi个取值并不满足正相关和负相关，需要通过探测性方式进行参数验证。</a:t>
            </a:r>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sym typeface="+mn-ea"/>
              </a:rPr>
              <a:t>1</a:t>
            </a:r>
            <a:r>
              <a:rPr lang="zh-CN" altLang="en-US" dirty="0" smtClean="0">
                <a:sym typeface="+mn-ea"/>
              </a:rPr>
              <a:t>）</a:t>
            </a:r>
            <a:r>
              <a:rPr lang="zh-CN" altLang="en-US" dirty="0" smtClean="0">
                <a:sym typeface="+mn-ea"/>
              </a:rPr>
              <a:t>然而，这些大数据系统在处理数据时，经常会遇到错误。通过对论文、以及常见的大数据系统中的</a:t>
            </a:r>
            <a:r>
              <a:rPr lang="en-US" altLang="zh-CN" dirty="0" smtClean="0">
                <a:sym typeface="+mn-ea"/>
              </a:rPr>
              <a:t>issues</a:t>
            </a:r>
            <a:r>
              <a:rPr lang="zh-CN" altLang="en-US" dirty="0" smtClean="0">
                <a:sym typeface="+mn-ea"/>
              </a:rPr>
              <a:t>调研发现，大数据系统经常发生</a:t>
            </a:r>
            <a:r>
              <a:rPr lang="zh-CN" altLang="en-US" dirty="0">
                <a:sym typeface="+mn-ea"/>
              </a:rPr>
              <a:t>内存溢出、IO异常、任务超时等运行时错</a:t>
            </a:r>
            <a:r>
              <a:rPr lang="zh-CN" altLang="en-US" dirty="0" smtClean="0">
                <a:sym typeface="+mn-ea"/>
              </a:rPr>
              <a:t>误</a:t>
            </a:r>
            <a:r>
              <a:rPr lang="zh-CN" altLang="en-US" dirty="0" smtClean="0">
                <a:sym typeface="+mn-ea"/>
              </a:rPr>
              <a:t>。</a:t>
            </a:r>
            <a:endParaRPr lang="zh-CN" altLang="en-US" dirty="0" smtClean="0">
              <a:sym typeface="+mn-ea"/>
            </a:endParaRPr>
          </a:p>
          <a:p>
            <a:endParaRPr lang="en-US" altLang="zh-CN" dirty="0" smtClean="0"/>
          </a:p>
          <a:p>
            <a:endParaRPr lang="en-US" altLang="zh-CN"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接下来，我将介绍可靠性测试基准的设计，并给出其中的关键技术。</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t>1</a:t>
            </a:r>
            <a:r>
              <a:rPr lang="zh-CN" altLang="en-US" dirty="0"/>
              <a:t>）用户层提供Web视图界面。通过用户视图，用户可以配置待测系统以及存储系统等配置信息，选取基准应用，生成自定义的常规或异常数据，以及执行测试。</a:t>
            </a:r>
            <a:r>
              <a:rPr lang="en-US" altLang="zh-CN" dirty="0"/>
              <a:t>2</a:t>
            </a:r>
            <a:r>
              <a:rPr lang="zh-CN" altLang="en-US" dirty="0"/>
              <a:t>）基准执行层将作为一个单独的jar包，部署到待测系统的各个节点上，用于执行基准测试。基准执行层从用户层接收用户命令，从而进行相应的操作，主要包括：数据生成器、组合参数发生器等。</a:t>
            </a:r>
            <a:r>
              <a:rPr lang="en-US" altLang="zh-CN" dirty="0"/>
              <a:t>3</a:t>
            </a:r>
            <a:r>
              <a:rPr lang="zh-CN" altLang="en-US" dirty="0"/>
              <a:t>）基础设施层提供数据存储系统以及待测系统执行平台。</a:t>
            </a:r>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t>1</a:t>
            </a:r>
            <a:r>
              <a:rPr lang="zh-CN" altLang="en-US" dirty="0"/>
              <a:t>）目前提供了Spark基准，还可以继续扩展实现其他大数据系统的基准，如Flink等。</a:t>
            </a:r>
            <a:r>
              <a:rPr lang="en-US" altLang="zh-CN" dirty="0"/>
              <a:t>2</a:t>
            </a:r>
            <a:r>
              <a:rPr lang="zh-CN" altLang="en-US" dirty="0"/>
              <a:t>）</a:t>
            </a:r>
            <a:r>
              <a:rPr lang="en-US" altLang="zh-CN" dirty="0"/>
              <a:t>generate</a:t>
            </a:r>
            <a:r>
              <a:rPr lang="zh-CN" altLang="en-US" dirty="0"/>
              <a:t>包用于提供</a:t>
            </a:r>
            <a:r>
              <a:rPr lang="en-US" altLang="zh-CN" dirty="0"/>
              <a:t>SQL</a:t>
            </a:r>
            <a:r>
              <a:rPr lang="zh-CN" altLang="en-US" dirty="0"/>
              <a:t>以及</a:t>
            </a:r>
            <a:r>
              <a:rPr lang="en-US" altLang="zh-CN" dirty="0"/>
              <a:t>Graph</a:t>
            </a:r>
            <a:r>
              <a:rPr lang="zh-CN" altLang="en-US" dirty="0"/>
              <a:t>的数据生成脚本，这些数据格式与应用本身无关。</a:t>
            </a:r>
            <a:r>
              <a:rPr lang="en-US" altLang="zh-CN" dirty="0"/>
              <a:t>3</a:t>
            </a:r>
            <a:r>
              <a:rPr lang="zh-CN" altLang="en-US" dirty="0"/>
              <a:t>）</a:t>
            </a:r>
            <a:r>
              <a:rPr lang="en-US" altLang="zh-CN" dirty="0"/>
              <a:t>Machine Learning</a:t>
            </a:r>
            <a:r>
              <a:rPr lang="zh-CN" altLang="en-US" dirty="0"/>
              <a:t>、</a:t>
            </a:r>
            <a:r>
              <a:rPr lang="en-US" altLang="zh-CN" dirty="0"/>
              <a:t>SQL</a:t>
            </a:r>
            <a:r>
              <a:rPr lang="zh-CN" altLang="en-US" dirty="0"/>
              <a:t>以及</a:t>
            </a:r>
            <a:r>
              <a:rPr lang="en-US" altLang="zh-CN" dirty="0"/>
              <a:t>Graph</a:t>
            </a:r>
            <a:r>
              <a:rPr lang="zh-CN" altLang="en-US" dirty="0"/>
              <a:t>包下的</a:t>
            </a:r>
            <a:r>
              <a:rPr lang="en-US" altLang="zh-CN" dirty="0"/>
              <a:t>script</a:t>
            </a:r>
            <a:r>
              <a:rPr lang="zh-CN" altLang="en-US" dirty="0"/>
              <a:t>用于提供待测应用和测试脚本，</a:t>
            </a:r>
            <a:r>
              <a:rPr lang="en-US" altLang="zh-CN" dirty="0"/>
              <a:t>Machine Learning</a:t>
            </a:r>
            <a:r>
              <a:rPr lang="zh-CN" altLang="en-US" dirty="0"/>
              <a:t>下的</a:t>
            </a:r>
            <a:r>
              <a:rPr lang="en-US" altLang="zh-CN" dirty="0"/>
              <a:t>dataGenerated</a:t>
            </a:r>
            <a:r>
              <a:rPr lang="zh-CN" altLang="en-US" dirty="0"/>
              <a:t>提供不同应用的不同数据生成脚本。</a:t>
            </a:r>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sym typeface="+mn-ea"/>
              </a:rPr>
              <a:t>1</a:t>
            </a:r>
            <a:r>
              <a:rPr lang="zh-CN" altLang="en-US" dirty="0">
                <a:sym typeface="+mn-ea"/>
              </a:rPr>
              <a:t>）使用Spark系统做为待测系统，使用平台提供的可视化界面进行可靠性基准测试。</a:t>
            </a:r>
            <a:r>
              <a:rPr lang="en-US" altLang="zh-CN" dirty="0">
                <a:sym typeface="+mn-ea"/>
              </a:rPr>
              <a:t>2</a:t>
            </a:r>
            <a:r>
              <a:rPr lang="zh-CN" altLang="en-US" dirty="0"/>
              <a:t>）</a:t>
            </a:r>
            <a:r>
              <a:rPr lang="en-US" altLang="zh-CN" dirty="0"/>
              <a:t>Web</a:t>
            </a:r>
            <a:r>
              <a:rPr lang="zh-CN" altLang="en-US" dirty="0"/>
              <a:t>模块</a:t>
            </a:r>
            <a:r>
              <a:rPr lang="en-US" altLang="zh-CN" dirty="0"/>
              <a:t>部署在Web服务器上；</a:t>
            </a:r>
            <a:r>
              <a:rPr lang="zh-CN" altLang="en-US" dirty="0"/>
              <a:t>将基准模块</a:t>
            </a:r>
            <a:r>
              <a:rPr lang="en-US" altLang="zh-CN" dirty="0"/>
              <a:t>部署在Master</a:t>
            </a:r>
            <a:r>
              <a:rPr lang="zh-CN" altLang="en-US" dirty="0"/>
              <a:t>服务器上</a:t>
            </a:r>
            <a:r>
              <a:rPr lang="en-US" altLang="zh-CN" dirty="0"/>
              <a:t>。3</a:t>
            </a:r>
            <a:r>
              <a:rPr lang="zh-CN" altLang="en-US" dirty="0"/>
              <a:t>）用户通过</a:t>
            </a:r>
            <a:r>
              <a:rPr lang="en-US" altLang="zh-CN" dirty="0"/>
              <a:t>PC</a:t>
            </a:r>
            <a:r>
              <a:rPr lang="zh-CN" altLang="en-US" dirty="0"/>
              <a:t>访问</a:t>
            </a:r>
            <a:r>
              <a:rPr lang="en-US" altLang="zh-CN" dirty="0"/>
              <a:t>Web</a:t>
            </a:r>
            <a:r>
              <a:rPr lang="zh-CN" altLang="en-US" dirty="0"/>
              <a:t>界面，进行可靠性测试。</a:t>
            </a:r>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在6个应用中，发现了三种类型的错误，分别是内存溢出（OOM）、运行超时以及计算结果错误。</a:t>
            </a:r>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sym typeface="+mn-ea"/>
              </a:rPr>
              <a:t>Spark将前一个表作为驱动表，后一个表作为缓冲表，即遍历驱动表中的每一条记录，在缓冲表中寻找相应匹配的记录，并将记录放入匹配表中。所以当把大表作为缓冲表时，找到的匹配记录会很多，如果此时大表存在严重数据倾斜，匹配表占用内存也会相应变多，在查询相关key时会发生内存溢出错误。</a:t>
            </a:r>
            <a:endParaRPr lang="zh-CN" altLang="en-US">
              <a:sym typeface="+mn-ea"/>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sym typeface="+mn-ea"/>
              </a:rPr>
              <a:t>1) df1 join df2 select df1.col1, col3 as df3; 2) df3 join df1; 3)</a:t>
            </a:r>
            <a:r>
              <a:rPr lang="zh-CN" altLang="en-US">
                <a:sym typeface="+mn-ea"/>
              </a:rPr>
              <a:t>逻辑计划在列名绑定时出现了错误</a:t>
            </a:r>
            <a:endParaRPr lang="zh-CN" altLang="en-US">
              <a:sym typeface="+mn-ea"/>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sym typeface="+mn-ea"/>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接下来，我将介绍可靠性测试基准的设计，并给出其中的关键技术。</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t>1</a:t>
            </a:r>
            <a:r>
              <a:rPr lang="zh-CN" altLang="en-US" dirty="0"/>
              <a:t>）另外，通过对博客以及论坛的研究发现，在流处理过程中，大数据系统还会遇到</a:t>
            </a:r>
            <a:r>
              <a:rPr lang="zh-CN" altLang="en-US" dirty="0" smtClean="0">
                <a:sym typeface="+mn-ea"/>
              </a:rPr>
              <a:t>数据丢失、数据重复计算以及计算结果不正确等</a:t>
            </a:r>
            <a:r>
              <a:rPr lang="zh-CN" altLang="en-US" dirty="0"/>
              <a:t>数据完整性的错误</a:t>
            </a:r>
            <a:r>
              <a:rPr lang="zh-CN" altLang="en-US" dirty="0" smtClean="0"/>
              <a:t>；</a:t>
            </a:r>
            <a:r>
              <a:rPr lang="en-US" altLang="zh-CN" dirty="0" smtClean="0"/>
              <a:t>2</a:t>
            </a:r>
            <a:r>
              <a:rPr lang="zh-CN" altLang="en-US" dirty="0" smtClean="0"/>
              <a:t>）</a:t>
            </a:r>
            <a:r>
              <a:rPr lang="zh-CN" altLang="en-US" dirty="0"/>
              <a:t>这些可靠性问题将会直接造成应用执行失</a:t>
            </a:r>
            <a:r>
              <a:rPr lang="zh-CN" altLang="en-US" dirty="0" smtClean="0"/>
              <a:t>败。</a:t>
            </a:r>
            <a:endParaRPr lang="en-US" altLang="zh-CN" dirty="0" smtClean="0"/>
          </a:p>
          <a:p>
            <a:endParaRPr lang="en-US" altLang="zh-CN"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论文完成了大数据系统应用的可靠性测试基准框架的设计与实现，目前支持Spark系统的可靠性测试。在未来的工作中，将重点研究以下几点：</a:t>
            </a:r>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smtClean="0"/>
              <a:t>那么什么是可靠性呢。</a:t>
            </a:r>
            <a:endParaRPr lang="en-US" altLang="zh-CN" dirty="0" smtClean="0"/>
          </a:p>
          <a:p>
            <a:endParaRPr lang="en-US" altLang="zh-CN"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smtClean="0"/>
              <a:t>因此，根据本文的关注重点，本文使用的大数据系统可靠性的定义为：</a:t>
            </a:r>
            <a:endParaRPr lang="zh-CN" altLang="en-US" dirty="0" smtClean="0"/>
          </a:p>
          <a:p>
            <a:endParaRPr lang="en-US"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t>1</a:t>
            </a:r>
            <a:r>
              <a:rPr lang="zh-CN" altLang="en-US" dirty="0" smtClean="0"/>
              <a:t>）本文强调的是</a:t>
            </a:r>
            <a:r>
              <a:rPr lang="en-US" altLang="zh-CN" dirty="0" smtClean="0"/>
              <a:t>XXX</a:t>
            </a:r>
            <a:r>
              <a:rPr lang="zh-CN" altLang="en-US" dirty="0" smtClean="0"/>
              <a:t>，而不是系统故障频率。</a:t>
            </a:r>
            <a:r>
              <a:rPr lang="en-US" altLang="zh-CN" dirty="0" smtClean="0"/>
              <a:t>2</a:t>
            </a:r>
            <a:r>
              <a:rPr lang="zh-CN" altLang="en-US" dirty="0" smtClean="0"/>
              <a:t>）</a:t>
            </a:r>
            <a:r>
              <a:rPr lang="zh-CN" altLang="en-US" dirty="0" smtClean="0"/>
              <a:t>因此，</a:t>
            </a:r>
            <a:r>
              <a:rPr lang="zh-CN" altLang="en-US" dirty="0" smtClean="0"/>
              <a:t>本文认为，如果系统出现了下述故障或软件错误时，系统是不可靠的。</a:t>
            </a:r>
            <a:endParaRPr lang="en-US" altLang="zh-CN"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marL="405130" indent="0">
              <a:buFont typeface="Wingdings" panose="05000000000000000000" charset="0"/>
              <a:buNone/>
            </a:pPr>
            <a:r>
              <a:rPr lang="en-US" altLang="zh-CN" dirty="0" smtClean="0">
                <a:sym typeface="+mn-ea"/>
              </a:rPr>
              <a:t>1</a:t>
            </a:r>
            <a:r>
              <a:rPr lang="zh-CN" altLang="en-US" dirty="0" smtClean="0">
                <a:sym typeface="+mn-ea"/>
              </a:rPr>
              <a:t>）针对大数据系统应用出现的这些可靠性问题，现有的方案</a:t>
            </a:r>
            <a:r>
              <a:rPr lang="en-US" altLang="zh-CN" dirty="0" smtClean="0">
                <a:sym typeface="+mn-ea"/>
              </a:rPr>
              <a:t>XXX</a:t>
            </a:r>
            <a:r>
              <a:rPr lang="zh-CN" altLang="en-US" dirty="0" smtClean="0">
                <a:sym typeface="+mn-ea"/>
              </a:rPr>
              <a:t>；</a:t>
            </a:r>
            <a:r>
              <a:rPr lang="en-US" altLang="zh-CN" dirty="0" smtClean="0">
                <a:sym typeface="+mn-ea"/>
              </a:rPr>
              <a:t>2</a:t>
            </a:r>
            <a:r>
              <a:rPr lang="zh-CN" altLang="en-US" dirty="0" smtClean="0">
                <a:sym typeface="+mn-ea"/>
              </a:rPr>
              <a:t>）考虑到，通过测试来发现错误是一种常用的方法；</a:t>
            </a:r>
            <a:r>
              <a:rPr lang="en-US" altLang="zh-CN" dirty="0" smtClean="0">
                <a:sym typeface="+mn-ea"/>
              </a:rPr>
              <a:t>3</a:t>
            </a:r>
            <a:r>
              <a:rPr lang="zh-CN" altLang="en-US" dirty="0" smtClean="0">
                <a:sym typeface="+mn-ea"/>
              </a:rPr>
              <a:t>）那么是否可以通过提前测试的方式来发现</a:t>
            </a:r>
            <a:r>
              <a:rPr lang="en-US" altLang="zh-CN" dirty="0" smtClean="0">
                <a:sym typeface="+mn-ea"/>
              </a:rPr>
              <a:t>XXX</a:t>
            </a:r>
            <a:r>
              <a:rPr lang="zh-CN" altLang="en-US" dirty="0" smtClean="0">
                <a:sym typeface="+mn-ea"/>
              </a:rPr>
              <a:t>问题呢？</a:t>
            </a:r>
            <a:endParaRPr lang="zh-CN" altLang="en-US" dirty="0" smtClean="0">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p:cNvPicPr>
          <p:nvPr/>
        </p:nvPicPr>
        <p:blipFill>
          <a:blip r:embed="rId2" cstate="print"/>
          <a:stretch>
            <a:fillRect/>
          </a:stretch>
        </p:blipFill>
        <p:spPr>
          <a:xfrm>
            <a:off x="0" y="0"/>
            <a:ext cx="2800350" cy="1493838"/>
          </a:xfrm>
          <a:prstGeom prst="rect">
            <a:avLst/>
          </a:prstGeom>
          <a:noFill/>
          <a:ln w="9525">
            <a:noFill/>
          </a:ln>
        </p:spPr>
      </p:pic>
      <p:pic>
        <p:nvPicPr>
          <p:cNvPr id="3" name="图片 7"/>
          <p:cNvPicPr>
            <a:picLocks noChangeAspect="1"/>
          </p:cNvPicPr>
          <p:nvPr/>
        </p:nvPicPr>
        <p:blipFill>
          <a:blip r:embed="rId3" cstate="print"/>
          <a:stretch>
            <a:fillRect/>
          </a:stretch>
        </p:blipFill>
        <p:spPr>
          <a:xfrm>
            <a:off x="5618163" y="4875213"/>
            <a:ext cx="3529012" cy="1982787"/>
          </a:xfrm>
          <a:prstGeom prst="rect">
            <a:avLst/>
          </a:prstGeom>
          <a:noFill/>
          <a:ln w="9525">
            <a:noFill/>
          </a:ln>
        </p:spPr>
      </p:pic>
      <p:sp>
        <p:nvSpPr>
          <p:cNvPr id="2050" name="Rectangle 2"/>
          <p:cNvSpPr>
            <a:spLocks noGrp="1" noChangeArrowheads="1"/>
          </p:cNvSpPr>
          <p:nvPr>
            <p:ph type="ctrTitle"/>
          </p:nvPr>
        </p:nvSpPr>
        <p:spPr>
          <a:xfrm>
            <a:off x="1630364" y="2840039"/>
            <a:ext cx="5883275" cy="947737"/>
          </a:xfrm>
        </p:spPr>
        <p:txBody>
          <a:bodyPr/>
          <a:lstStyle>
            <a:lvl1pPr algn="ctr">
              <a:defRPr sz="2700"/>
            </a:lvl1pPr>
          </a:lstStyle>
          <a:p>
            <a:pPr lvl="0" fontAlgn="base"/>
            <a:r>
              <a:rPr lang="zh-CN" altLang="zh-CN" strike="noStrike" noProof="0" dirty="0" smtClean="0"/>
              <a:t>单击此处编辑母版标题样式</a:t>
            </a:r>
            <a:endParaRPr lang="zh-CN" altLang="zh-CN" strike="noStrike" noProof="0" dirty="0" smtClean="0"/>
          </a:p>
        </p:txBody>
      </p:sp>
      <p:sp>
        <p:nvSpPr>
          <p:cNvPr id="2051" name="Rectangle 3"/>
          <p:cNvSpPr>
            <a:spLocks noGrp="1" noChangeArrowheads="1"/>
          </p:cNvSpPr>
          <p:nvPr>
            <p:ph type="subTitle" idx="1"/>
          </p:nvPr>
        </p:nvSpPr>
        <p:spPr>
          <a:xfrm>
            <a:off x="1625600" y="3886201"/>
            <a:ext cx="5892800" cy="669925"/>
          </a:xfrm>
          <a:extLst>
            <a:ext uri="{909E8E84-426E-40DD-AFC4-6F175D3DCCD1}">
              <a14:hiddenFill xmlns:a14="http://schemas.microsoft.com/office/drawing/2010/main">
                <a:solidFill>
                  <a:schemeClr val="accent1"/>
                </a:solidFill>
              </a14:hiddenFill>
            </a:ext>
          </a:extLst>
        </p:spPr>
        <p:txBody>
          <a:bodyPr/>
          <a:lstStyle>
            <a:lvl1pPr marL="0" indent="0" algn="r">
              <a:buFontTx/>
              <a:buNone/>
              <a:defRPr sz="1500"/>
            </a:lvl1pPr>
          </a:lstStyle>
          <a:p>
            <a:pPr lvl="0" fontAlgn="base"/>
            <a:r>
              <a:rPr lang="zh-CN" altLang="zh-CN" strike="noStrike" noProof="0" dirty="0" smtClean="0"/>
              <a:t>单击此处编辑母版副标题样式</a:t>
            </a:r>
            <a:endParaRPr lang="zh-CN" altLang="zh-CN" strike="noStrike" noProof="0" dirty="0" smtClean="0"/>
          </a:p>
        </p:txBody>
      </p:sp>
      <p:sp>
        <p:nvSpPr>
          <p:cNvPr id="4" name="日期占位符 1"/>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5" name="页脚占位符 2"/>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6" name="灯片编号占位符 3"/>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内容占位符 6"/>
          <p:cNvSpPr>
            <a:spLocks noGrp="1"/>
          </p:cNvSpPr>
          <p:nvPr>
            <p:ph sz="quarter" idx="13"/>
          </p:nvPr>
        </p:nvSpPr>
        <p:spPr>
          <a:xfrm>
            <a:off x="457200" y="412955"/>
            <a:ext cx="8229600" cy="557509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2" name="日期占位符 1"/>
          <p:cNvSpPr>
            <a:spLocks noGrp="1"/>
          </p:cNvSpPr>
          <p:nvPr>
            <p:ph type="dt" sz="half" idx="14"/>
          </p:nvPr>
        </p:nvSpPr>
        <p:spPr/>
        <p:txBody>
          <a:bodyPr/>
          <a:lstStyle/>
          <a:p>
            <a:pPr fontAlgn="base"/>
            <a:endParaRPr lang="zh-CN" altLang="en-US" strike="noStrike" noProof="1"/>
          </a:p>
        </p:txBody>
      </p:sp>
      <p:sp>
        <p:nvSpPr>
          <p:cNvPr id="3" name="页脚占位符 2"/>
          <p:cNvSpPr>
            <a:spLocks noGrp="1"/>
          </p:cNvSpPr>
          <p:nvPr>
            <p:ph type="ftr" sz="quarter" idx="15"/>
          </p:nvPr>
        </p:nvSpPr>
        <p:spPr/>
        <p:txBody>
          <a:bodyPr/>
          <a:lstStyle/>
          <a:p>
            <a:pPr fontAlgn="base"/>
            <a:endParaRPr lang="zh-CN" altLang="en-US" strike="noStrike" noProof="1"/>
          </a:p>
        </p:txBody>
      </p:sp>
      <p:sp>
        <p:nvSpPr>
          <p:cNvPr id="4" name="灯片编号占位符 3"/>
          <p:cNvSpPr>
            <a:spLocks noGrp="1"/>
          </p:cNvSpPr>
          <p:nvPr>
            <p:ph type="sldNum" sz="quarter" idx="16"/>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grpSp>
        <p:nvGrpSpPr>
          <p:cNvPr id="3074" name="Group 7"/>
          <p:cNvGrpSpPr/>
          <p:nvPr/>
        </p:nvGrpSpPr>
        <p:grpSpPr>
          <a:xfrm>
            <a:off x="0" y="241300"/>
            <a:ext cx="457200" cy="585788"/>
            <a:chOff x="0" y="0"/>
            <a:chExt cx="720" cy="922"/>
          </a:xfrm>
        </p:grpSpPr>
        <p:sp>
          <p:nvSpPr>
            <p:cNvPr id="5" name="Rectangle 8"/>
            <p:cNvSpPr>
              <a:spLocks noChangeArrowheads="1"/>
            </p:cNvSpPr>
            <p:nvPr/>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6" name="Rectangle 9"/>
            <p:cNvSpPr>
              <a:spLocks noChangeArrowheads="1"/>
            </p:cNvSpPr>
            <p:nvPr/>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7" name="日期占位符 6"/>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8" name="页脚占位符 7"/>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9" name="灯片编号占位符 8"/>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4" descr="#wm#_54_13_*Z"/>
          <p:cNvGrpSpPr/>
          <p:nvPr/>
        </p:nvGrpSpPr>
        <p:grpSpPr>
          <a:xfrm>
            <a:off x="1343025" y="3000375"/>
            <a:ext cx="895350" cy="857250"/>
            <a:chOff x="0" y="0"/>
            <a:chExt cx="1880" cy="1352"/>
          </a:xfrm>
        </p:grpSpPr>
        <p:sp>
          <p:nvSpPr>
            <p:cNvPr id="11" name="AutoShape 5" descr="#wm#_54_13_*Z"/>
            <p:cNvSpPr>
              <a:spLocks noChangeArrowheads="1"/>
            </p:cNvSpPr>
            <p:nvPr/>
          </p:nvSpPr>
          <p:spPr bwMode="auto">
            <a:xfrm rot="900000">
              <a:off x="172" y="0"/>
              <a:ext cx="1709" cy="1353"/>
            </a:xfrm>
            <a:prstGeom prst="triangle">
              <a:avLst>
                <a:gd name="adj" fmla="val 50000"/>
              </a:avLst>
            </a:prstGeom>
            <a:solidFill>
              <a:srgbClr val="EAEAE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lstStyle/>
            <a:p>
              <a:pPr fontAlgn="base"/>
              <a:endParaRPr lang="zh-CN" altLang="zh-CN" sz="1350" strike="noStrike" noProof="1"/>
            </a:p>
          </p:txBody>
        </p:sp>
        <p:sp>
          <p:nvSpPr>
            <p:cNvPr id="4100" name="AutoShape 6" descr="#wm#_54_13_*Z"/>
            <p:cNvSpPr/>
            <p:nvPr/>
          </p:nvSpPr>
          <p:spPr>
            <a:xfrm rot="-1800000">
              <a:off x="0" y="0"/>
              <a:ext cx="1709" cy="1353"/>
            </a:xfrm>
            <a:prstGeom prst="triangle">
              <a:avLst>
                <a:gd name="adj" fmla="val 50000"/>
              </a:avLst>
            </a:prstGeom>
            <a:solidFill>
              <a:srgbClr val="54BBDC"/>
            </a:solidFill>
            <a:ln w="9525">
              <a:noFill/>
            </a:ln>
          </p:spPr>
          <p:txBody>
            <a:bodyPr wrap="none" lIns="67627" tIns="35242" rIns="67627" bIns="35242" anchor="ctr"/>
            <a:lstStyle/>
            <a:p>
              <a:pPr lvl="0" algn="ctr"/>
              <a:endParaRPr lang="zh-CN" altLang="en-US" sz="1500">
                <a:solidFill>
                  <a:schemeClr val="bg1"/>
                </a:solidFill>
              </a:endParaRPr>
            </a:p>
          </p:txBody>
        </p:sp>
      </p:grpSp>
      <p:sp>
        <p:nvSpPr>
          <p:cNvPr id="2" name="标题 1"/>
          <p:cNvSpPr>
            <a:spLocks noGrp="1"/>
          </p:cNvSpPr>
          <p:nvPr>
            <p:ph type="title" hasCustomPrompt="1"/>
          </p:nvPr>
        </p:nvSpPr>
        <p:spPr>
          <a:xfrm>
            <a:off x="2590800" y="3087434"/>
            <a:ext cx="5284076" cy="856800"/>
          </a:xfrm>
        </p:spPr>
        <p:txBody>
          <a:bodyPr anchor="ctr" anchorCtr="0"/>
          <a:lstStyle>
            <a:lvl1pPr>
              <a:defRPr sz="2100"/>
            </a:lvl1pPr>
          </a:lstStyle>
          <a:p>
            <a:pPr fontAlgn="base"/>
            <a:r>
              <a:rPr lang="zh-CN" altLang="en-US" strike="noStrike" noProof="1" smtClean="0"/>
              <a:t>编辑标题</a:t>
            </a:r>
            <a:endParaRPr lang="zh-CN" altLang="en-US" strike="noStrike" noProof="1"/>
          </a:p>
        </p:txBody>
      </p:sp>
      <p:sp>
        <p:nvSpPr>
          <p:cNvPr id="3" name="日期占位符 2"/>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4" name="页脚占位符 3"/>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5" name="灯片编号占位符 4"/>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grpSp>
        <p:nvGrpSpPr>
          <p:cNvPr id="5122" name="Group 7"/>
          <p:cNvGrpSpPr/>
          <p:nvPr/>
        </p:nvGrpSpPr>
        <p:grpSpPr>
          <a:xfrm>
            <a:off x="0" y="241300"/>
            <a:ext cx="457200" cy="585788"/>
            <a:chOff x="0" y="0"/>
            <a:chExt cx="720" cy="922"/>
          </a:xfrm>
        </p:grpSpPr>
        <p:sp>
          <p:nvSpPr>
            <p:cNvPr id="10" name="Rectangle 8"/>
            <p:cNvSpPr>
              <a:spLocks noChangeArrowheads="1"/>
            </p:cNvSpPr>
            <p:nvPr/>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1" name="Rectangle 9"/>
            <p:cNvSpPr>
              <a:spLocks noChangeArrowheads="1"/>
            </p:cNvSpPr>
            <p:nvPr/>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72997"/>
            <a:ext cx="3552384" cy="3916800"/>
          </a:xfrm>
        </p:spPr>
        <p:txBody>
          <a:bodyPr/>
          <a:lstStyle>
            <a:lvl1pPr marL="214630" indent="-213995">
              <a:buFont typeface="Arial" panose="020B0604020202020204" pitchFamily="34" charset="0"/>
              <a:buChar char="•"/>
              <a:defRPr sz="1800"/>
            </a:lvl1pPr>
            <a:lvl2pPr marL="557530" indent="-213995">
              <a:buFont typeface="Arial" panose="020B0604020202020204" pitchFamily="34" charset="0"/>
              <a:buChar char="•"/>
              <a:defRPr sz="1500"/>
            </a:lvl2pPr>
            <a:lvl3pPr marL="900430" indent="-213995">
              <a:buFont typeface="Arial" panose="020B0604020202020204" pitchFamily="34" charset="0"/>
              <a:buChar char="•"/>
              <a:defRPr sz="1350"/>
            </a:lvl3pPr>
            <a:lvl4pPr marL="1243330" indent="-213995">
              <a:buFont typeface="Arial" panose="020B0604020202020204" pitchFamily="34" charset="0"/>
              <a:buChar char="•"/>
              <a:defRPr sz="1350"/>
            </a:lvl4pPr>
            <a:lvl5pPr marL="1586230" indent="-213995">
              <a:buFont typeface="Arial" panose="020B0604020202020204" pitchFamily="34" charset="0"/>
              <a:buChar char="•"/>
              <a:defRPr sz="135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4" name="内容占位符 3"/>
          <p:cNvSpPr>
            <a:spLocks noGrp="1"/>
          </p:cNvSpPr>
          <p:nvPr>
            <p:ph sz="half" idx="2"/>
          </p:nvPr>
        </p:nvSpPr>
        <p:spPr>
          <a:xfrm>
            <a:off x="5318760" y="1372997"/>
            <a:ext cx="3368040" cy="3916800"/>
          </a:xfrm>
        </p:spPr>
        <p:txBody>
          <a:bodyPr/>
          <a:lstStyle>
            <a:lvl1pPr marL="214630" indent="-213995">
              <a:buFont typeface="Arial" panose="020B0604020202020204" pitchFamily="34" charset="0"/>
              <a:buChar char="•"/>
              <a:defRPr sz="1800"/>
            </a:lvl1pPr>
            <a:lvl2pPr marL="557530" indent="-213995">
              <a:buFont typeface="Arial" panose="020B0604020202020204" pitchFamily="34" charset="0"/>
              <a:buChar char="•"/>
              <a:defRPr sz="1500"/>
            </a:lvl2pPr>
            <a:lvl3pPr marL="900430" indent="-213995">
              <a:buFont typeface="Arial" panose="020B0604020202020204" pitchFamily="34" charset="0"/>
              <a:buChar char="•"/>
              <a:defRPr sz="1350"/>
            </a:lvl3pPr>
            <a:lvl4pPr marL="1243330" indent="-213995">
              <a:buFont typeface="Arial" panose="020B0604020202020204" pitchFamily="34" charset="0"/>
              <a:buChar char="•"/>
              <a:defRPr sz="1350"/>
            </a:lvl4pPr>
            <a:lvl5pPr marL="1586230" indent="-213995">
              <a:buFont typeface="Arial" panose="020B0604020202020204" pitchFamily="34" charset="0"/>
              <a:buChar char="•"/>
              <a:defRPr sz="135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5" name="日期占位符 4"/>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6" name="页脚占位符 5"/>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12" name="灯片编号占位符 11"/>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365126"/>
            <a:ext cx="8229600" cy="1109999"/>
          </a:xfrm>
        </p:spPr>
        <p:txBody>
          <a:bodyPr/>
          <a:lstStyle>
            <a:lvl1pPr algn="ct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681163"/>
            <a:ext cx="404177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505075"/>
            <a:ext cx="4041776"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405765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405765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fontAlgn="base"/>
            <a:endParaRPr lang="zh-CN" altLang="en-US" strike="noStrike" noProof="1"/>
          </a:p>
        </p:txBody>
      </p:sp>
      <p:sp>
        <p:nvSpPr>
          <p:cNvPr id="8" name="页脚占位符 7"/>
          <p:cNvSpPr>
            <a:spLocks noGrp="1"/>
          </p:cNvSpPr>
          <p:nvPr>
            <p:ph type="ftr" sz="quarter" idx="11"/>
          </p:nvPr>
        </p:nvSpPr>
        <p:spPr/>
        <p:txBody>
          <a:bodyPr/>
          <a:lstStyle/>
          <a:p>
            <a:pPr fontAlgn="base"/>
            <a:endParaRPr lang="zh-CN" altLang="en-US" strike="noStrike" noProof="1"/>
          </a:p>
        </p:txBody>
      </p:sp>
      <p:sp>
        <p:nvSpPr>
          <p:cNvPr id="9" name="灯片编号占位符 8"/>
          <p:cNvSpPr>
            <a:spLocks noGrp="1"/>
          </p:cNvSpPr>
          <p:nvPr>
            <p:ph type="sldNum" sz="quarter" idx="12"/>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grpSp>
        <p:nvGrpSpPr>
          <p:cNvPr id="6146" name="Group 8" descr="#wm#_54_35_*Z"/>
          <p:cNvGrpSpPr/>
          <p:nvPr/>
        </p:nvGrpSpPr>
        <p:grpSpPr>
          <a:xfrm rot="10800000">
            <a:off x="7689850" y="2940050"/>
            <a:ext cx="554038" cy="977900"/>
            <a:chOff x="0" y="0"/>
            <a:chExt cx="1165" cy="1540"/>
          </a:xfrm>
        </p:grpSpPr>
        <p:sp>
          <p:nvSpPr>
            <p:cNvPr id="15" name="AutoShape 9" descr="#wm#_54_35_*Z"/>
            <p:cNvSpPr>
              <a:spLocks noChangeArrowheads="1"/>
            </p:cNvSpPr>
            <p:nvPr>
              <p:custDataLst>
                <p:tags r:id="rId2"/>
              </p:custDataLst>
            </p:nvPr>
          </p:nvSpPr>
          <p:spPr bwMode="auto">
            <a:xfrm>
              <a:off x="0" y="388"/>
              <a:ext cx="777" cy="777"/>
            </a:xfrm>
            <a:prstGeom prst="diamond">
              <a:avLst/>
            </a:prstGeom>
            <a:solidFill>
              <a:srgbClr val="54BBD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6" name="AutoShape 10" descr="#wm#_54_35_*Z"/>
            <p:cNvSpPr>
              <a:spLocks noChangeArrowheads="1"/>
            </p:cNvSpPr>
            <p:nvPr>
              <p:custDataLst>
                <p:tags r:id="rId3"/>
              </p:custDataLst>
            </p:nvPr>
          </p:nvSpPr>
          <p:spPr bwMode="auto">
            <a:xfrm>
              <a:off x="389" y="0"/>
              <a:ext cx="777" cy="777"/>
            </a:xfrm>
            <a:prstGeom prst="diamond">
              <a:avLst/>
            </a:prstGeom>
            <a:solidFill>
              <a:srgbClr val="BED52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7" name="AutoShape 11" descr="#wm#_54_35_*Z"/>
            <p:cNvSpPr>
              <a:spLocks noChangeArrowheads="1"/>
            </p:cNvSpPr>
            <p:nvPr>
              <p:custDataLst>
                <p:tags r:id="rId4"/>
              </p:custDataLst>
            </p:nvPr>
          </p:nvSpPr>
          <p:spPr bwMode="auto">
            <a:xfrm>
              <a:off x="376" y="764"/>
              <a:ext cx="777" cy="777"/>
            </a:xfrm>
            <a:prstGeom prst="diamond">
              <a:avLst/>
            </a:prstGeom>
            <a:solidFill>
              <a:srgbClr val="73C8B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grpSp>
        <p:nvGrpSpPr>
          <p:cNvPr id="6150" name="Group 4" descr="#wm#_54_35_*Z"/>
          <p:cNvGrpSpPr/>
          <p:nvPr/>
        </p:nvGrpSpPr>
        <p:grpSpPr>
          <a:xfrm>
            <a:off x="930275" y="2940050"/>
            <a:ext cx="546100" cy="958850"/>
            <a:chOff x="0" y="0"/>
            <a:chExt cx="1146" cy="1510"/>
          </a:xfrm>
        </p:grpSpPr>
        <p:sp>
          <p:nvSpPr>
            <p:cNvPr id="19" name="AutoShape 5" descr="#wm#_54_35_*Z"/>
            <p:cNvSpPr>
              <a:spLocks noChangeArrowheads="1"/>
            </p:cNvSpPr>
            <p:nvPr>
              <p:custDataLst>
                <p:tags r:id="rId5"/>
              </p:custDataLst>
            </p:nvPr>
          </p:nvSpPr>
          <p:spPr bwMode="auto">
            <a:xfrm>
              <a:off x="0" y="388"/>
              <a:ext cx="777" cy="777"/>
            </a:xfrm>
            <a:prstGeom prst="diamond">
              <a:avLst/>
            </a:prstGeom>
            <a:solidFill>
              <a:srgbClr val="54BBD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20" name="AutoShape 6" descr="#wm#_54_35_*Z"/>
            <p:cNvSpPr>
              <a:spLocks noChangeArrowheads="1"/>
            </p:cNvSpPr>
            <p:nvPr>
              <p:custDataLst>
                <p:tags r:id="rId6"/>
              </p:custDataLst>
            </p:nvPr>
          </p:nvSpPr>
          <p:spPr bwMode="auto">
            <a:xfrm>
              <a:off x="369" y="0"/>
              <a:ext cx="777" cy="777"/>
            </a:xfrm>
            <a:prstGeom prst="diamond">
              <a:avLst/>
            </a:prstGeom>
            <a:solidFill>
              <a:srgbClr val="BED52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21" name="AutoShape 7" descr="#wm#_54_35_*Z"/>
            <p:cNvSpPr>
              <a:spLocks noChangeArrowheads="1"/>
            </p:cNvSpPr>
            <p:nvPr>
              <p:custDataLst>
                <p:tags r:id="rId7"/>
              </p:custDataLst>
            </p:nvPr>
          </p:nvSpPr>
          <p:spPr bwMode="auto">
            <a:xfrm>
              <a:off x="356" y="733"/>
              <a:ext cx="777" cy="777"/>
            </a:xfrm>
            <a:prstGeom prst="diamond">
              <a:avLst/>
            </a:prstGeom>
            <a:solidFill>
              <a:srgbClr val="73C8B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10" name="标题 1"/>
          <p:cNvSpPr>
            <a:spLocks noGrp="1"/>
          </p:cNvSpPr>
          <p:nvPr>
            <p:ph type="title"/>
          </p:nvPr>
        </p:nvSpPr>
        <p:spPr>
          <a:xfrm>
            <a:off x="1735200" y="3110400"/>
            <a:ext cx="5673600" cy="644400"/>
          </a:xfrm>
        </p:spPr>
        <p:txBody>
          <a:bodyPr/>
          <a:lstStyle>
            <a:lvl1pPr algn="ctr">
              <a:defRPr sz="2700">
                <a:latin typeface="+mj-lt"/>
              </a:defRPr>
            </a:lvl1pPr>
          </a:lstStyle>
          <a:p>
            <a:pPr fontAlgn="base"/>
            <a:r>
              <a:rPr lang="zh-CN" altLang="en-US" strike="noStrike" noProof="1" smtClean="0"/>
              <a:t>单击此处编辑母版标题样式</a:t>
            </a:r>
            <a:endParaRPr lang="zh-CN" altLang="en-US" strike="noStrike" noProof="1"/>
          </a:p>
        </p:txBody>
      </p:sp>
      <p:sp>
        <p:nvSpPr>
          <p:cNvPr id="11" name="日期占位符 10"/>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12" name="页脚占位符 11"/>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13" name="灯片编号占位符 12"/>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0" y="241300"/>
            <a:ext cx="457200" cy="585788"/>
            <a:chOff x="0" y="0"/>
            <a:chExt cx="720" cy="922"/>
          </a:xfrm>
        </p:grpSpPr>
        <p:sp>
          <p:nvSpPr>
            <p:cNvPr id="11" name="Rectangle 8"/>
            <p:cNvSpPr>
              <a:spLocks noChangeArrowheads="1"/>
            </p:cNvSpPr>
            <p:nvPr/>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2" name="Rectangle 9"/>
            <p:cNvSpPr>
              <a:spLocks noChangeArrowheads="1"/>
            </p:cNvSpPr>
            <p:nvPr/>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4" name="文本占位符 3"/>
          <p:cNvSpPr>
            <a:spLocks noGrp="1"/>
          </p:cNvSpPr>
          <p:nvPr>
            <p:ph type="body" sz="half" idx="2"/>
          </p:nvPr>
        </p:nvSpPr>
        <p:spPr>
          <a:xfrm>
            <a:off x="446400" y="5141976"/>
            <a:ext cx="8251200" cy="1195200"/>
          </a:xfrm>
        </p:spPr>
        <p:txBody>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z="1350" strike="noStrike" noProof="1" smtClean="0"/>
              <a:t>单击此处编辑母版文本样式</a:t>
            </a:r>
            <a:endParaRPr lang="zh-CN" altLang="en-US" strike="noStrike" noProof="1" smtClean="0"/>
          </a:p>
        </p:txBody>
      </p:sp>
      <p:sp>
        <p:nvSpPr>
          <p:cNvPr id="8" name="标题 1"/>
          <p:cNvSpPr>
            <a:spLocks noGrp="1"/>
          </p:cNvSpPr>
          <p:nvPr>
            <p:ph type="title"/>
          </p:nvPr>
        </p:nvSpPr>
        <p:spPr>
          <a:xfrm>
            <a:off x="457200" y="241301"/>
            <a:ext cx="8229600" cy="587375"/>
          </a:xfrm>
        </p:spPr>
        <p:txBody>
          <a:body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015027" y="1198468"/>
            <a:ext cx="5113946" cy="342136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2" name="日期占位符 1"/>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5" name="页脚占位符 4"/>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6" name="灯片编号占位符 5"/>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1336" y="241301"/>
            <a:ext cx="1265465" cy="5884863"/>
          </a:xfrm>
        </p:spPr>
        <p:txBody>
          <a:bodyPr vert="eaVert">
            <a:normAutofit/>
          </a:bodyPr>
          <a:lstStyle>
            <a:lvl1pPr>
              <a:defRPr sz="2700"/>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41301"/>
            <a:ext cx="6780440" cy="588486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fontAlgn="base"/>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36575" y="241300"/>
            <a:ext cx="8150225" cy="844550"/>
          </a:xfrm>
          <a:prstGeom prst="rect">
            <a:avLst/>
          </a:prstGeom>
          <a:noFill/>
          <a:ln w="9525">
            <a:noFill/>
          </a:ln>
        </p:spPr>
        <p:txBody>
          <a:bodyPr wrap="square" lIns="90170" tIns="46990" rIns="90170" bIns="46990" anchor="ctr"/>
          <a:lstStyle/>
          <a:p>
            <a:pPr lvl="0"/>
            <a:r>
              <a:rPr lang="zh-CN" altLang="zh-CN" dirty="0"/>
              <a:t>单击此处编辑母版标题样式</a:t>
            </a:r>
            <a:endParaRPr lang="zh-CN" altLang="zh-CN" dirty="0"/>
          </a:p>
        </p:txBody>
      </p:sp>
      <p:sp>
        <p:nvSpPr>
          <p:cNvPr id="1027" name="Rectangle 3"/>
          <p:cNvSpPr>
            <a:spLocks noGrp="1" noChangeArrowheads="1"/>
          </p:cNvSpPr>
          <p:nvPr>
            <p:ph type="body" idx="1"/>
          </p:nvPr>
        </p:nvSpPr>
        <p:spPr bwMode="auto">
          <a:xfrm>
            <a:off x="457200" y="1355725"/>
            <a:ext cx="82296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fontAlgn="base"/>
            <a:r>
              <a:rPr lang="zh-CN" altLang="zh-CN" strike="noStrike" noProof="1" smtClean="0"/>
              <a:t>单击此处编辑母版文本样式</a:t>
            </a:r>
            <a:endParaRPr lang="zh-CN" altLang="zh-CN" strike="noStrike" noProof="1" smtClean="0"/>
          </a:p>
          <a:p>
            <a:pPr lvl="1" fontAlgn="base"/>
            <a:r>
              <a:rPr lang="zh-CN" altLang="zh-CN" strike="noStrike" noProof="1" smtClean="0"/>
              <a:t>第二级</a:t>
            </a:r>
            <a:endParaRPr lang="zh-CN" altLang="zh-CN" strike="noStrike" noProof="1" smtClean="0"/>
          </a:p>
          <a:p>
            <a:pPr lvl="2" fontAlgn="base"/>
            <a:r>
              <a:rPr lang="zh-CN" altLang="zh-CN" sz="1350" strike="noStrike" noProof="1" smtClean="0"/>
              <a:t>第三级</a:t>
            </a:r>
            <a:endParaRPr lang="zh-CN" altLang="zh-CN" strike="noStrike" noProof="1" smtClean="0"/>
          </a:p>
          <a:p>
            <a:pPr lvl="3" fontAlgn="base"/>
            <a:r>
              <a:rPr lang="zh-CN" altLang="zh-CN" sz="1350" strike="noStrike" noProof="1" smtClean="0"/>
              <a:t>第四级</a:t>
            </a:r>
            <a:endParaRPr lang="zh-CN" altLang="zh-CN" strike="noStrike" noProof="1" smtClean="0"/>
          </a:p>
          <a:p>
            <a:pPr lvl="4" fontAlgn="base"/>
            <a:r>
              <a:rPr lang="zh-CN" altLang="zh-CN" sz="1350" strike="noStrike" noProof="1" smtClean="0"/>
              <a:t>第五级</a:t>
            </a:r>
            <a:endParaRPr lang="zh-CN" altLang="zh-CN" strike="noStrike" noProof="1" smtClean="0"/>
          </a:p>
        </p:txBody>
      </p:sp>
      <p:sp>
        <p:nvSpPr>
          <p:cNvPr id="1028" name="Rectangle 4"/>
          <p:cNvSpPr>
            <a:spLocks noGrp="1" noChangeArrowheads="1"/>
          </p:cNvSpPr>
          <p:nvPr>
            <p:ph type="dt" sz="half" idx="2"/>
          </p:nvPr>
        </p:nvSpPr>
        <p:spPr bwMode="auto">
          <a:xfrm>
            <a:off x="457200" y="6396038"/>
            <a:ext cx="2133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pPr fontAlgn="base"/>
            <a:endParaRPr lang="zh-CN" altLang="en-US" strike="noStrike" noProof="1"/>
          </a:p>
        </p:txBody>
      </p:sp>
      <p:sp>
        <p:nvSpPr>
          <p:cNvPr id="1029" name="Rectangle 5"/>
          <p:cNvSpPr>
            <a:spLocks noGrp="1" noChangeArrowheads="1"/>
          </p:cNvSpPr>
          <p:nvPr>
            <p:ph type="ftr" sz="quarter" idx="3"/>
          </p:nvPr>
        </p:nvSpPr>
        <p:spPr bwMode="auto">
          <a:xfrm>
            <a:off x="3124200" y="6396038"/>
            <a:ext cx="2895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ctr">
              <a:defRPr sz="105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pPr fontAlgn="base"/>
            <a:endParaRPr lang="zh-CN" altLang="en-US" strike="noStrike" noProof="1"/>
          </a:p>
        </p:txBody>
      </p:sp>
      <p:sp>
        <p:nvSpPr>
          <p:cNvPr id="1030" name="Rectangle 6"/>
          <p:cNvSpPr>
            <a:spLocks noGrp="1" noChangeArrowheads="1"/>
          </p:cNvSpPr>
          <p:nvPr>
            <p:ph type="sldNum" sz="quarter" idx="4"/>
          </p:nvPr>
        </p:nvSpPr>
        <p:spPr bwMode="auto">
          <a:xfrm>
            <a:off x="6553200" y="6396038"/>
            <a:ext cx="2133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r">
              <a:defRPr sz="105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rtl="0" fontAlgn="base">
        <a:spcBef>
          <a:spcPct val="0"/>
        </a:spcBef>
        <a:spcAft>
          <a:spcPct val="0"/>
        </a:spcAft>
        <a:defRPr sz="2400" kern="1200">
          <a:solidFill>
            <a:schemeClr val="tx1"/>
          </a:solidFill>
          <a:latin typeface="+mj-ea"/>
          <a:ea typeface="+mj-ea"/>
          <a:cs typeface="+mj-cs"/>
          <a:sym typeface="Arial" panose="020B0604020202020204" pitchFamily="34" charset="0"/>
        </a:defRPr>
      </a:lvl1pPr>
      <a:lvl2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2pPr>
      <a:lvl3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3pPr>
      <a:lvl4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4pPr>
      <a:lvl5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9pPr>
    </p:titleStyle>
    <p:bodyStyle>
      <a:lvl1pPr marL="257175" indent="-256540" algn="l" rtl="0" fontAlgn="base">
        <a:spcBef>
          <a:spcPct val="15000"/>
        </a:spcBef>
        <a:spcAft>
          <a:spcPct val="0"/>
        </a:spcAft>
        <a:buChar char="•"/>
        <a:defRPr sz="1800" kern="1200">
          <a:solidFill>
            <a:schemeClr val="bg2"/>
          </a:solidFill>
          <a:latin typeface="+mn-ea"/>
          <a:ea typeface="+mn-ea"/>
          <a:cs typeface="+mn-cs"/>
          <a:sym typeface="Arial" panose="020B0604020202020204" pitchFamily="34" charset="0"/>
        </a:defRPr>
      </a:lvl1pPr>
      <a:lvl2pPr marL="557530" indent="-213995" algn="l" rtl="0" eaLnBrk="0" fontAlgn="base" hangingPunct="0">
        <a:spcBef>
          <a:spcPct val="15000"/>
        </a:spcBef>
        <a:spcAft>
          <a:spcPct val="0"/>
        </a:spcAft>
        <a:buFont typeface="Arial" panose="020B0604020202020204" pitchFamily="34" charset="0"/>
        <a:buChar char="•"/>
        <a:defRPr sz="1500" kern="1200">
          <a:solidFill>
            <a:schemeClr val="bg2"/>
          </a:solidFill>
          <a:latin typeface="+mn-ea"/>
          <a:ea typeface="+mn-ea"/>
          <a:cs typeface="+mn-cs"/>
          <a:sym typeface="Arial" panose="020B0604020202020204" pitchFamily="34" charset="0"/>
        </a:defRPr>
      </a:lvl2pPr>
      <a:lvl3pPr marL="900430" indent="-213995" algn="l" rtl="0" eaLnBrk="0" fontAlgn="base" hangingPunct="0">
        <a:spcBef>
          <a:spcPct val="15000"/>
        </a:spcBef>
        <a:spcAft>
          <a:spcPct val="0"/>
        </a:spcAft>
        <a:buFont typeface="Arial" panose="020B0604020202020204" pitchFamily="34" charset="0"/>
        <a:buChar char="•"/>
        <a:defRPr sz="1350" kern="1200">
          <a:solidFill>
            <a:schemeClr val="bg2"/>
          </a:solidFill>
          <a:latin typeface="+mn-ea"/>
          <a:ea typeface="+mn-ea"/>
          <a:cs typeface="+mn-cs"/>
          <a:sym typeface="Arial" panose="020B0604020202020204" pitchFamily="34" charset="0"/>
        </a:defRPr>
      </a:lvl3pPr>
      <a:lvl4pPr marL="1243330" indent="-213995" algn="l" rtl="0" eaLnBrk="0" fontAlgn="base" hangingPunct="0">
        <a:spcBef>
          <a:spcPct val="15000"/>
        </a:spcBef>
        <a:spcAft>
          <a:spcPct val="0"/>
        </a:spcAft>
        <a:buFont typeface="Arial" panose="020B0604020202020204" pitchFamily="34" charset="0"/>
        <a:buChar char="•"/>
        <a:defRPr sz="1350" kern="1200">
          <a:solidFill>
            <a:schemeClr val="bg2"/>
          </a:solidFill>
          <a:latin typeface="+mn-ea"/>
          <a:ea typeface="+mn-ea"/>
          <a:cs typeface="+mn-cs"/>
          <a:sym typeface="Arial" panose="020B0604020202020204" pitchFamily="34" charset="0"/>
        </a:defRPr>
      </a:lvl4pPr>
      <a:lvl5pPr marL="1586230" indent="-213995" algn="l" rtl="0" eaLnBrk="0" fontAlgn="base" hangingPunct="0">
        <a:spcBef>
          <a:spcPct val="15000"/>
        </a:spcBef>
        <a:spcAft>
          <a:spcPct val="0"/>
        </a:spcAft>
        <a:buFont typeface="Arial" panose="020B0604020202020204" pitchFamily="34" charset="0"/>
        <a:buChar char="•"/>
        <a:defRPr sz="1350" kern="1200">
          <a:solidFill>
            <a:schemeClr val="bg2"/>
          </a:solidFill>
          <a:latin typeface="+mn-ea"/>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18.wmf"/><Relationship Id="rId3" Type="http://schemas.openxmlformats.org/officeDocument/2006/relationships/oleObject" Target="../embeddings/oleObject2.bin"/><Relationship Id="rId2" Type="http://schemas.openxmlformats.org/officeDocument/2006/relationships/image" Target="../media/image17.wmf"/><Relationship Id="rId1"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image" Target="../media/image12.jpe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notesSlide" Target="../notesSlides/notesSlide3.xml"/><Relationship Id="rId10"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jpe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jpe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jpe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oleObject" Target="../embeddings/oleObject4.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7" Type="http://schemas.openxmlformats.org/officeDocument/2006/relationships/notesSlide" Target="../notesSlides/notesSlide47.xml"/><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26.emf"/><Relationship Id="rId3" Type="http://schemas.openxmlformats.org/officeDocument/2006/relationships/oleObject" Target="../embeddings/oleObject6.bin"/><Relationship Id="rId2" Type="http://schemas.openxmlformats.org/officeDocument/2006/relationships/image" Target="../media/image25.emf"/><Relationship Id="rId1" Type="http://schemas.openxmlformats.org/officeDocument/2006/relationships/oleObject" Target="../embeddings/oleObject5.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17" name="直接连接符 1"/>
          <p:cNvCxnSpPr/>
          <p:nvPr/>
        </p:nvCxnSpPr>
        <p:spPr>
          <a:xfrm flipV="1">
            <a:off x="612775" y="2997200"/>
            <a:ext cx="8064500" cy="12700"/>
          </a:xfrm>
          <a:prstGeom prst="line">
            <a:avLst/>
          </a:prstGeom>
          <a:ln w="47625" cap="flat" cmpd="sng">
            <a:solidFill>
              <a:srgbClr val="0070C0"/>
            </a:solidFill>
            <a:prstDash val="solid"/>
            <a:round/>
            <a:headEnd type="none" w="med" len="med"/>
            <a:tailEnd type="none" w="med" len="med"/>
          </a:ln>
        </p:spPr>
      </p:cxnSp>
      <p:sp>
        <p:nvSpPr>
          <p:cNvPr id="9218" name="文本框 2"/>
          <p:cNvSpPr txBox="1"/>
          <p:nvPr/>
        </p:nvSpPr>
        <p:spPr>
          <a:xfrm>
            <a:off x="827405" y="2421890"/>
            <a:ext cx="8070215" cy="548640"/>
          </a:xfrm>
          <a:prstGeom prst="rect">
            <a:avLst/>
          </a:prstGeom>
          <a:noFill/>
          <a:ln w="9525">
            <a:noFill/>
          </a:ln>
        </p:spPr>
        <p:txBody>
          <a:bodyPr wrap="square" anchor="t">
            <a:spAutoFit/>
          </a:bodyPr>
          <a:lstStyle/>
          <a:p>
            <a:pPr lvl="0"/>
            <a:r>
              <a:rPr lang="en-US" altLang="zh-CN" sz="2000" b="1" dirty="0">
                <a:latin typeface="Arial" panose="020B0604020202020204" pitchFamily="34" charset="0"/>
                <a:ea typeface="宋体" panose="02010600030101010101" pitchFamily="2" charset="-122"/>
              </a:rPr>
              <a:t>    </a:t>
            </a:r>
            <a:r>
              <a:rPr lang="en-US" altLang="zh-CN" sz="2000" b="1" dirty="0">
                <a:latin typeface="微软雅黑" panose="020B0503020204020204" charset="-122"/>
                <a:ea typeface="微软雅黑" panose="020B0503020204020204" charset="-122"/>
              </a:rPr>
              <a:t> </a:t>
            </a:r>
            <a:r>
              <a:rPr lang="zh-CN" altLang="en-US" sz="2800" b="1" dirty="0">
                <a:latin typeface="微软雅黑" panose="020B0503020204020204" charset="-122"/>
                <a:ea typeface="微软雅黑" panose="020B0503020204020204" charset="-122"/>
              </a:rPr>
              <a:t>大数</a:t>
            </a:r>
            <a:r>
              <a:rPr lang="zh-CN" altLang="en-US" sz="2800" b="1" dirty="0" smtClean="0">
                <a:latin typeface="微软雅黑" panose="020B0503020204020204" charset="-122"/>
                <a:ea typeface="微软雅黑" panose="020B0503020204020204" charset="-122"/>
              </a:rPr>
              <a:t>据系统应用可</a:t>
            </a:r>
            <a:r>
              <a:rPr lang="zh-CN" altLang="en-US" sz="2800" b="1" dirty="0">
                <a:latin typeface="微软雅黑" panose="020B0503020204020204" charset="-122"/>
                <a:ea typeface="微软雅黑" panose="020B0503020204020204" charset="-122"/>
              </a:rPr>
              <a:t>靠</a:t>
            </a:r>
            <a:r>
              <a:rPr lang="zh-CN" altLang="en-US" sz="2800" b="1" dirty="0" smtClean="0">
                <a:latin typeface="微软雅黑" panose="020B0503020204020204" charset="-122"/>
                <a:ea typeface="微软雅黑" panose="020B0503020204020204" charset="-122"/>
              </a:rPr>
              <a:t>性测试框架设</a:t>
            </a:r>
            <a:r>
              <a:rPr lang="zh-CN" altLang="en-US" sz="2800" b="1" dirty="0">
                <a:latin typeface="微软雅黑" panose="020B0503020204020204" charset="-122"/>
                <a:ea typeface="微软雅黑" panose="020B0503020204020204" charset="-122"/>
              </a:rPr>
              <a:t>计与实现</a:t>
            </a:r>
            <a:endParaRPr lang="zh-CN" altLang="en-US" sz="2800" b="1" dirty="0">
              <a:latin typeface="微软雅黑" panose="020B0503020204020204" charset="-122"/>
              <a:ea typeface="微软雅黑" panose="020B0503020204020204" charset="-122"/>
            </a:endParaRPr>
          </a:p>
        </p:txBody>
      </p:sp>
      <p:sp>
        <p:nvSpPr>
          <p:cNvPr id="9219" name="文本框 3"/>
          <p:cNvSpPr txBox="1"/>
          <p:nvPr/>
        </p:nvSpPr>
        <p:spPr>
          <a:xfrm>
            <a:off x="5184140" y="3267075"/>
            <a:ext cx="3493135" cy="1207770"/>
          </a:xfrm>
          <a:prstGeom prst="rect">
            <a:avLst/>
          </a:prstGeom>
          <a:noFill/>
          <a:ln w="9525">
            <a:noFill/>
          </a:ln>
        </p:spPr>
        <p:txBody>
          <a:bodyPr wrap="square" anchor="t">
            <a:spAutoFit/>
          </a:bodyPr>
          <a:lstStyle/>
          <a:p>
            <a:pPr lvl="0"/>
            <a:r>
              <a:rPr lang="zh-CN" altLang="en-US" dirty="0">
                <a:latin typeface="微软雅黑" panose="020B0503020204020204" charset="-122"/>
                <a:ea typeface="微软雅黑" panose="020B0503020204020204" charset="-122"/>
              </a:rPr>
              <a:t>导       师：叶   丹     研</a:t>
            </a:r>
            <a:r>
              <a:rPr lang="zh-CN" altLang="en-US" dirty="0" smtClean="0">
                <a:latin typeface="微软雅黑" panose="020B0503020204020204" charset="-122"/>
                <a:ea typeface="微软雅黑" panose="020B0503020204020204" charset="-122"/>
              </a:rPr>
              <a:t>究员</a:t>
            </a:r>
            <a:endParaRPr lang="zh-CN" altLang="en-US" dirty="0" smtClean="0">
              <a:latin typeface="微软雅黑" panose="020B0503020204020204" charset="-122"/>
              <a:ea typeface="微软雅黑" panose="020B0503020204020204" charset="-122"/>
            </a:endParaRPr>
          </a:p>
          <a:p>
            <a:pPr lvl="0"/>
            <a:r>
              <a:rPr lang="zh-CN" altLang="en-US" dirty="0">
                <a:latin typeface="微软雅黑" panose="020B0503020204020204" charset="-122"/>
                <a:ea typeface="微软雅黑" panose="020B0503020204020204" charset="-122"/>
              </a:rPr>
              <a:t>指导老师：王   伟     副研究员</a:t>
            </a:r>
            <a:endParaRPr lang="zh-CN" altLang="en-US" dirty="0">
              <a:latin typeface="微软雅黑" panose="020B0503020204020204" charset="-122"/>
              <a:ea typeface="微软雅黑" panose="020B0503020204020204" charset="-122"/>
            </a:endParaRPr>
          </a:p>
          <a:p>
            <a:pPr lvl="0"/>
            <a:r>
              <a:rPr lang="zh-CN" altLang="en-US" dirty="0">
                <a:latin typeface="微软雅黑" panose="020B0503020204020204" charset="-122"/>
                <a:ea typeface="微软雅黑" panose="020B0503020204020204" charset="-122"/>
              </a:rPr>
              <a:t>                 许利杰    助理研究员</a:t>
            </a:r>
            <a:endParaRPr lang="zh-CN" altLang="en-US" dirty="0">
              <a:latin typeface="微软雅黑" panose="020B0503020204020204" charset="-122"/>
              <a:ea typeface="微软雅黑" panose="020B0503020204020204" charset="-122"/>
            </a:endParaRPr>
          </a:p>
          <a:p>
            <a:pPr lvl="0"/>
            <a:r>
              <a:rPr lang="zh-CN" altLang="en-US" dirty="0">
                <a:latin typeface="微软雅黑" panose="020B0503020204020204" charset="-122"/>
                <a:ea typeface="微软雅黑" panose="020B0503020204020204" charset="-122"/>
              </a:rPr>
              <a:t>姓       名：郑莹莹</a:t>
            </a:r>
            <a:endParaRPr lang="zh-CN" altLang="en-US" dirty="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研究现状</a:t>
            </a:r>
            <a:endParaRPr lang="zh-CN" dirty="0">
              <a:solidFill>
                <a:schemeClr val="tx1"/>
              </a:solidFill>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 name="TextBox 7"/>
          <p:cNvSpPr txBox="1"/>
          <p:nvPr/>
        </p:nvSpPr>
        <p:spPr>
          <a:xfrm>
            <a:off x="536575" y="1226820"/>
            <a:ext cx="8428355" cy="396240"/>
          </a:xfrm>
          <a:prstGeom prst="rect">
            <a:avLst/>
          </a:prstGeom>
          <a:noFill/>
          <a:ln w="28575">
            <a:noFill/>
            <a:prstDash val="dash"/>
          </a:ln>
        </p:spPr>
        <p:txBody>
          <a:bodyPr wrap="square" rtlCol="0">
            <a:spAutoFit/>
          </a:bodyPr>
          <a:p>
            <a:pPr marL="342900" indent="-342900">
              <a:buFont typeface="Wingdings" panose="05000000000000000000" charset="0"/>
              <a:buChar char="p"/>
            </a:pPr>
            <a:r>
              <a:rPr lang="zh-CN" altLang="en-US" sz="2000" dirty="0" smtClean="0">
                <a:solidFill>
                  <a:srgbClr val="0000FF"/>
                </a:solidFill>
              </a:rPr>
              <a:t>大数据系统测试基准</a:t>
            </a:r>
            <a:endParaRPr lang="zh-CN" altLang="en-US" sz="2000" dirty="0" smtClean="0">
              <a:solidFill>
                <a:schemeClr val="tx1"/>
              </a:solidFill>
              <a:latin typeface="Times New Roman" panose="02020603050405020304" pitchFamily="18" charset="0"/>
            </a:endParaRPr>
          </a:p>
        </p:txBody>
      </p:sp>
      <p:graphicFrame>
        <p:nvGraphicFramePr>
          <p:cNvPr id="2" name="表格 1"/>
          <p:cNvGraphicFramePr/>
          <p:nvPr/>
        </p:nvGraphicFramePr>
        <p:xfrm>
          <a:off x="657860" y="1809750"/>
          <a:ext cx="8176260" cy="4308475"/>
        </p:xfrm>
        <a:graphic>
          <a:graphicData uri="http://schemas.openxmlformats.org/drawingml/2006/table">
            <a:tbl>
              <a:tblPr firstRow="1" bandRow="1">
                <a:tableStyleId>{5C22544A-7EE6-4342-B048-85BDC9FD1C3A}</a:tableStyleId>
              </a:tblPr>
              <a:tblGrid>
                <a:gridCol w="1501775"/>
                <a:gridCol w="1616075"/>
                <a:gridCol w="1654810"/>
                <a:gridCol w="1768475"/>
                <a:gridCol w="1635125"/>
              </a:tblGrid>
              <a:tr h="462915">
                <a:tc>
                  <a:txBody>
                    <a:bodyPr/>
                    <a:p>
                      <a:pPr algn="ctr">
                        <a:buNone/>
                      </a:pPr>
                      <a:r>
                        <a:rPr lang="zh-CN" altLang="en-US" sz="1600">
                          <a:solidFill>
                            <a:schemeClr val="tx1"/>
                          </a:solidFill>
                        </a:rPr>
                        <a:t>测试基准</a:t>
                      </a:r>
                      <a:endParaRPr lang="zh-CN" altLang="en-US" sz="1600">
                        <a:solidFill>
                          <a:schemeClr val="tx1"/>
                        </a:solidFill>
                      </a:endParaRPr>
                    </a:p>
                  </a:txBody>
                  <a:tcPr anchor="ctr" anchorCtr="0"/>
                </a:tc>
                <a:tc>
                  <a:txBody>
                    <a:bodyPr/>
                    <a:p>
                      <a:pPr algn="ctr">
                        <a:buNone/>
                      </a:pPr>
                      <a:r>
                        <a:rPr lang="zh-CN" altLang="en-US" sz="1600">
                          <a:solidFill>
                            <a:schemeClr val="tx1"/>
                          </a:solidFill>
                        </a:rPr>
                        <a:t>数据集</a:t>
                      </a:r>
                      <a:endParaRPr lang="zh-CN" altLang="en-US" sz="1600">
                        <a:solidFill>
                          <a:schemeClr val="tx1"/>
                        </a:solidFill>
                      </a:endParaRPr>
                    </a:p>
                  </a:txBody>
                  <a:tcPr anchor="ctr" anchorCtr="0"/>
                </a:tc>
                <a:tc>
                  <a:txBody>
                    <a:bodyPr/>
                    <a:p>
                      <a:pPr algn="ctr">
                        <a:buNone/>
                      </a:pPr>
                      <a:r>
                        <a:rPr lang="zh-CN" altLang="en-US" sz="1600">
                          <a:solidFill>
                            <a:schemeClr val="tx1"/>
                          </a:solidFill>
                        </a:rPr>
                        <a:t>工作负载</a:t>
                      </a:r>
                      <a:endParaRPr lang="zh-CN" altLang="en-US" sz="1600">
                        <a:solidFill>
                          <a:schemeClr val="tx1"/>
                        </a:solidFill>
                      </a:endParaRPr>
                    </a:p>
                  </a:txBody>
                  <a:tcPr anchor="ctr" anchorCtr="0"/>
                </a:tc>
                <a:tc>
                  <a:txBody>
                    <a:bodyPr/>
                    <a:p>
                      <a:pPr algn="ctr">
                        <a:buNone/>
                      </a:pPr>
                      <a:r>
                        <a:rPr lang="zh-CN" altLang="en-US" sz="1600">
                          <a:solidFill>
                            <a:schemeClr val="tx1"/>
                          </a:solidFill>
                        </a:rPr>
                        <a:t>测试对象</a:t>
                      </a:r>
                      <a:endParaRPr lang="zh-CN" altLang="en-US" sz="1600">
                        <a:solidFill>
                          <a:schemeClr val="tx1"/>
                        </a:solidFill>
                      </a:endParaRPr>
                    </a:p>
                  </a:txBody>
                  <a:tcPr anchor="ctr" anchorCtr="0"/>
                </a:tc>
                <a:tc>
                  <a:txBody>
                    <a:bodyPr/>
                    <a:p>
                      <a:pPr algn="ctr">
                        <a:buNone/>
                      </a:pPr>
                      <a:r>
                        <a:rPr lang="zh-CN" altLang="en-US" sz="1600">
                          <a:solidFill>
                            <a:schemeClr val="tx1"/>
                          </a:solidFill>
                        </a:rPr>
                        <a:t>测试类型</a:t>
                      </a:r>
                      <a:endParaRPr lang="zh-CN" altLang="en-US" sz="1600">
                        <a:solidFill>
                          <a:schemeClr val="tx1"/>
                        </a:solidFill>
                      </a:endParaRPr>
                    </a:p>
                  </a:txBody>
                  <a:tcPr anchor="ctr" anchorCtr="0"/>
                </a:tc>
              </a:tr>
              <a:tr h="462280">
                <a:tc>
                  <a:txBody>
                    <a:bodyPr/>
                    <a:p>
                      <a:pPr algn="ctr">
                        <a:buNone/>
                      </a:pPr>
                      <a:r>
                        <a:rPr lang="zh-CN" altLang="en-US" sz="1600">
                          <a:solidFill>
                            <a:schemeClr val="tx1"/>
                          </a:solidFill>
                        </a:rPr>
                        <a:t>BigBench</a:t>
                      </a:r>
                      <a:endParaRPr lang="zh-CN" altLang="en-US" sz="1600">
                        <a:solidFill>
                          <a:schemeClr val="tx1"/>
                        </a:solidFill>
                      </a:endParaRPr>
                    </a:p>
                  </a:txBody>
                  <a:tcPr anchor="ctr" anchorCtr="0"/>
                </a:tc>
                <a:tc>
                  <a:txBody>
                    <a:bodyPr/>
                    <a:p>
                      <a:pPr algn="ctr">
                        <a:buNone/>
                      </a:pPr>
                      <a:r>
                        <a:rPr lang="zh-CN" altLang="en-US" sz="1600">
                          <a:solidFill>
                            <a:schemeClr val="tx1"/>
                          </a:solidFill>
                        </a:rPr>
                        <a:t>合成数据集</a:t>
                      </a:r>
                      <a:endParaRPr lang="zh-CN" altLang="en-US" sz="1600">
                        <a:solidFill>
                          <a:schemeClr val="tx1"/>
                        </a:solidFill>
                      </a:endParaRPr>
                    </a:p>
                  </a:txBody>
                  <a:tcPr anchor="ctr" anchorCtr="0"/>
                </a:tc>
                <a:tc>
                  <a:txBody>
                    <a:bodyPr/>
                    <a:p>
                      <a:pPr algn="ctr">
                        <a:buNone/>
                      </a:pPr>
                      <a:r>
                        <a:rPr lang="zh-CN" altLang="en-US" sz="1600">
                          <a:solidFill>
                            <a:schemeClr val="tx1"/>
                          </a:solidFill>
                        </a:rPr>
                        <a:t>关系查询</a:t>
                      </a:r>
                      <a:endParaRPr lang="zh-CN" altLang="en-US" sz="1600">
                        <a:solidFill>
                          <a:schemeClr val="tx1"/>
                        </a:solidFill>
                      </a:endParaRPr>
                    </a:p>
                  </a:txBody>
                  <a:tcPr anchor="ctr" anchorCtr="0"/>
                </a:tc>
                <a:tc>
                  <a:txBody>
                    <a:bodyPr/>
                    <a:p>
                      <a:pPr algn="ctr">
                        <a:buNone/>
                      </a:pPr>
                      <a:r>
                        <a:rPr lang="zh-CN" altLang="en-US" sz="1600">
                          <a:solidFill>
                            <a:schemeClr val="tx1"/>
                          </a:solidFill>
                        </a:rPr>
                        <a:t>DBMS、Hadoop</a:t>
                      </a:r>
                      <a:endParaRPr lang="zh-CN" altLang="en-US" sz="1600">
                        <a:solidFill>
                          <a:schemeClr val="tx1"/>
                        </a:solidFill>
                      </a:endParaRPr>
                    </a:p>
                  </a:txBody>
                  <a:tcPr anchor="ctr" anchorCtr="0"/>
                </a:tc>
                <a:tc>
                  <a:txBody>
                    <a:bodyPr/>
                    <a:p>
                      <a:pPr algn="ctr">
                        <a:buNone/>
                      </a:pPr>
                      <a:r>
                        <a:rPr lang="zh-CN" altLang="en-US" sz="1600">
                          <a:solidFill>
                            <a:schemeClr val="tx1"/>
                          </a:solidFill>
                        </a:rPr>
                        <a:t>性能测试</a:t>
                      </a:r>
                      <a:endParaRPr lang="zh-CN" altLang="en-US" sz="1600">
                        <a:solidFill>
                          <a:schemeClr val="tx1"/>
                        </a:solidFill>
                      </a:endParaRPr>
                    </a:p>
                  </a:txBody>
                  <a:tcPr anchor="ctr" anchorCtr="0"/>
                </a:tc>
              </a:tr>
              <a:tr h="462915">
                <a:tc>
                  <a:txBody>
                    <a:bodyPr/>
                    <a:p>
                      <a:pPr algn="ctr">
                        <a:buNone/>
                      </a:pPr>
                      <a:r>
                        <a:rPr lang="zh-CN" altLang="en-US" sz="1600">
                          <a:solidFill>
                            <a:schemeClr val="tx1"/>
                          </a:solidFill>
                        </a:rPr>
                        <a:t>BigDataBench</a:t>
                      </a:r>
                      <a:endParaRPr lang="zh-CN" altLang="en-US" sz="1600">
                        <a:solidFill>
                          <a:schemeClr val="tx1"/>
                        </a:solidFill>
                      </a:endParaRPr>
                    </a:p>
                  </a:txBody>
                  <a:tcPr anchor="ctr" anchorCtr="0"/>
                </a:tc>
                <a:tc>
                  <a:txBody>
                    <a:bodyPr/>
                    <a:p>
                      <a:pPr algn="ctr">
                        <a:buNone/>
                      </a:pPr>
                      <a:r>
                        <a:rPr lang="zh-CN" altLang="en-US" sz="1600">
                          <a:solidFill>
                            <a:schemeClr val="tx1"/>
                          </a:solidFill>
                        </a:rPr>
                        <a:t>真实数据集、</a:t>
                      </a:r>
                      <a:endParaRPr lang="zh-CN" altLang="en-US" sz="1600">
                        <a:solidFill>
                          <a:schemeClr val="tx1"/>
                        </a:solidFill>
                      </a:endParaRPr>
                    </a:p>
                    <a:p>
                      <a:pPr algn="ctr">
                        <a:buNone/>
                      </a:pPr>
                      <a:r>
                        <a:rPr lang="zh-CN" altLang="en-US" sz="1600">
                          <a:solidFill>
                            <a:schemeClr val="tx1"/>
                          </a:solidFill>
                        </a:rPr>
                        <a:t>合成数据集</a:t>
                      </a:r>
                      <a:endParaRPr lang="zh-CN" altLang="en-US" sz="1600">
                        <a:solidFill>
                          <a:schemeClr val="tx1"/>
                        </a:solidFill>
                      </a:endParaRPr>
                    </a:p>
                  </a:txBody>
                  <a:tcPr anchor="ctr" anchorCtr="0"/>
                </a:tc>
                <a:tc>
                  <a:txBody>
                    <a:bodyPr/>
                    <a:p>
                      <a:pPr algn="ctr">
                        <a:buNone/>
                      </a:pPr>
                      <a:r>
                        <a:rPr lang="zh-CN" altLang="en-US" sz="1600">
                          <a:solidFill>
                            <a:schemeClr val="tx1"/>
                          </a:solidFill>
                        </a:rPr>
                        <a:t>社交网络、搜索引擎、关系查询</a:t>
                      </a:r>
                      <a:endParaRPr lang="zh-CN" altLang="en-US" sz="1600">
                        <a:solidFill>
                          <a:schemeClr val="tx1"/>
                        </a:solidFill>
                      </a:endParaRPr>
                    </a:p>
                  </a:txBody>
                  <a:tcPr anchor="ctr" anchorCtr="0"/>
                </a:tc>
                <a:tc>
                  <a:txBody>
                    <a:bodyPr/>
                    <a:p>
                      <a:pPr algn="ctr">
                        <a:buNone/>
                      </a:pPr>
                      <a:r>
                        <a:rPr lang="zh-CN" altLang="en-US" sz="1600">
                          <a:solidFill>
                            <a:schemeClr val="tx1"/>
                          </a:solidFill>
                        </a:rPr>
                        <a:t>NoSQL系统、实时分析、在线分析系统</a:t>
                      </a:r>
                      <a:endParaRPr lang="zh-CN" altLang="en-US" sz="1600">
                        <a:solidFill>
                          <a:schemeClr val="tx1"/>
                        </a:solidFill>
                      </a:endParaRPr>
                    </a:p>
                  </a:txBody>
                  <a:tcPr anchor="ctr" anchorCtr="0"/>
                </a:tc>
                <a:tc>
                  <a:txBody>
                    <a:bodyPr/>
                    <a:p>
                      <a:pPr algn="ctr">
                        <a:buNone/>
                      </a:pPr>
                      <a:r>
                        <a:rPr lang="zh-CN" altLang="en-US" sz="1600">
                          <a:solidFill>
                            <a:schemeClr val="tx1"/>
                          </a:solidFill>
                          <a:sym typeface="+mn-ea"/>
                        </a:rPr>
                        <a:t>性能、扩展性</a:t>
                      </a:r>
                      <a:endParaRPr lang="zh-CN" altLang="en-US" sz="1600">
                        <a:solidFill>
                          <a:schemeClr val="tx1"/>
                        </a:solidFill>
                      </a:endParaRPr>
                    </a:p>
                  </a:txBody>
                  <a:tcPr anchor="ctr" anchorCtr="0"/>
                </a:tc>
              </a:tr>
              <a:tr h="462280">
                <a:tc>
                  <a:txBody>
                    <a:bodyPr/>
                    <a:p>
                      <a:pPr algn="ctr">
                        <a:buNone/>
                      </a:pPr>
                      <a:r>
                        <a:rPr lang="zh-CN" altLang="en-US" sz="1600">
                          <a:solidFill>
                            <a:schemeClr val="tx1"/>
                          </a:solidFill>
                        </a:rPr>
                        <a:t>HiBench</a:t>
                      </a:r>
                      <a:endParaRPr lang="zh-CN" altLang="en-US" sz="1600">
                        <a:solidFill>
                          <a:schemeClr val="tx1"/>
                        </a:solidFill>
                      </a:endParaRPr>
                    </a:p>
                  </a:txBody>
                  <a:tcPr anchor="ctr" anchorCtr="0"/>
                </a:tc>
                <a:tc>
                  <a:txBody>
                    <a:bodyPr/>
                    <a:p>
                      <a:pPr algn="ctr">
                        <a:buNone/>
                      </a:pPr>
                      <a:r>
                        <a:rPr lang="zh-CN" altLang="en-US" sz="1600">
                          <a:solidFill>
                            <a:schemeClr val="tx1"/>
                          </a:solidFill>
                          <a:sym typeface="+mn-ea"/>
                        </a:rPr>
                        <a:t>合成数据集</a:t>
                      </a:r>
                      <a:endParaRPr lang="zh-CN" altLang="en-US" sz="1600">
                        <a:solidFill>
                          <a:schemeClr val="tx1"/>
                        </a:solidFill>
                      </a:endParaRPr>
                    </a:p>
                  </a:txBody>
                  <a:tcPr anchor="ctr" anchorCtr="0"/>
                </a:tc>
                <a:tc>
                  <a:txBody>
                    <a:bodyPr/>
                    <a:p>
                      <a:pPr algn="ctr">
                        <a:buNone/>
                      </a:pPr>
                      <a:r>
                        <a:rPr lang="zh-CN" altLang="en-US" sz="1600">
                          <a:solidFill>
                            <a:schemeClr val="tx1"/>
                          </a:solidFill>
                        </a:rPr>
                        <a:t>微基准、Web搜索、机器学习</a:t>
                      </a:r>
                      <a:endParaRPr lang="zh-CN" altLang="en-US" sz="1600">
                        <a:solidFill>
                          <a:schemeClr val="tx1"/>
                        </a:solidFill>
                      </a:endParaRPr>
                    </a:p>
                  </a:txBody>
                  <a:tcPr anchor="ctr" anchorCtr="0"/>
                </a:tc>
                <a:tc>
                  <a:txBody>
                    <a:bodyPr/>
                    <a:p>
                      <a:pPr algn="ctr">
                        <a:buNone/>
                      </a:pPr>
                      <a:r>
                        <a:rPr lang="zh-CN" altLang="en-US" sz="1600">
                          <a:solidFill>
                            <a:schemeClr val="tx1"/>
                          </a:solidFill>
                        </a:rPr>
                        <a:t>Hadoop、Hive</a:t>
                      </a:r>
                      <a:endParaRPr lang="zh-CN" altLang="en-US" sz="1600">
                        <a:solidFill>
                          <a:schemeClr val="tx1"/>
                        </a:solidFill>
                      </a:endParaRPr>
                    </a:p>
                  </a:txBody>
                  <a:tcPr anchor="ctr" anchorCtr="0"/>
                </a:tc>
                <a:tc>
                  <a:txBody>
                    <a:bodyPr/>
                    <a:p>
                      <a:pPr algn="ctr">
                        <a:buNone/>
                      </a:pPr>
                      <a:r>
                        <a:rPr lang="zh-CN" altLang="en-US" sz="1600">
                          <a:solidFill>
                            <a:schemeClr val="tx1"/>
                          </a:solidFill>
                          <a:sym typeface="+mn-ea"/>
                        </a:rPr>
                        <a:t>性能、扩展性</a:t>
                      </a:r>
                      <a:endParaRPr lang="zh-CN" altLang="en-US" sz="1600">
                        <a:solidFill>
                          <a:schemeClr val="tx1"/>
                        </a:solidFill>
                      </a:endParaRPr>
                    </a:p>
                  </a:txBody>
                  <a:tcPr anchor="ctr" anchorCtr="0"/>
                </a:tc>
              </a:tr>
              <a:tr h="462915">
                <a:tc>
                  <a:txBody>
                    <a:bodyPr/>
                    <a:p>
                      <a:pPr algn="ctr">
                        <a:buNone/>
                      </a:pPr>
                      <a:r>
                        <a:rPr lang="zh-CN" altLang="en-US" sz="1600">
                          <a:solidFill>
                            <a:schemeClr val="tx1"/>
                          </a:solidFill>
                        </a:rPr>
                        <a:t>SparkBench</a:t>
                      </a:r>
                      <a:endParaRPr lang="zh-CN" altLang="en-US" sz="1600">
                        <a:solidFill>
                          <a:schemeClr val="tx1"/>
                        </a:solidFill>
                      </a:endParaRPr>
                    </a:p>
                  </a:txBody>
                  <a:tcPr anchor="ctr" anchorCtr="0"/>
                </a:tc>
                <a:tc>
                  <a:txBody>
                    <a:bodyPr/>
                    <a:p>
                      <a:pPr algn="ctr">
                        <a:buNone/>
                      </a:pPr>
                      <a:r>
                        <a:rPr lang="zh-CN" altLang="en-US" sz="1600">
                          <a:solidFill>
                            <a:schemeClr val="tx1"/>
                          </a:solidFill>
                        </a:rPr>
                        <a:t>真实数据集、</a:t>
                      </a:r>
                      <a:endParaRPr lang="zh-CN" altLang="en-US" sz="1600">
                        <a:solidFill>
                          <a:schemeClr val="tx1"/>
                        </a:solidFill>
                      </a:endParaRPr>
                    </a:p>
                    <a:p>
                      <a:pPr algn="ctr">
                        <a:buNone/>
                      </a:pPr>
                      <a:r>
                        <a:rPr lang="zh-CN" altLang="en-US" sz="1600">
                          <a:solidFill>
                            <a:schemeClr val="tx1"/>
                          </a:solidFill>
                        </a:rPr>
                        <a:t>合成数据集</a:t>
                      </a:r>
                      <a:endParaRPr lang="zh-CN" altLang="en-US" sz="1600">
                        <a:solidFill>
                          <a:schemeClr val="tx1"/>
                        </a:solidFill>
                      </a:endParaRPr>
                    </a:p>
                  </a:txBody>
                  <a:tcPr anchor="ctr" anchorCtr="0"/>
                </a:tc>
                <a:tc>
                  <a:txBody>
                    <a:bodyPr/>
                    <a:p>
                      <a:pPr algn="ctr">
                        <a:buNone/>
                      </a:pPr>
                      <a:r>
                        <a:rPr lang="zh-CN" altLang="en-US" sz="1600">
                          <a:solidFill>
                            <a:schemeClr val="tx1"/>
                          </a:solidFill>
                        </a:rPr>
                        <a:t>SQL查询、图计算、机器学习以及流式应用</a:t>
                      </a:r>
                      <a:endParaRPr lang="zh-CN" altLang="en-US" sz="1600">
                        <a:solidFill>
                          <a:schemeClr val="tx1"/>
                        </a:solidFill>
                      </a:endParaRPr>
                    </a:p>
                  </a:txBody>
                  <a:tcPr anchor="ctr" anchorCtr="0"/>
                </a:tc>
                <a:tc>
                  <a:txBody>
                    <a:bodyPr/>
                    <a:p>
                      <a:pPr algn="ctr">
                        <a:buNone/>
                      </a:pPr>
                      <a:r>
                        <a:rPr lang="zh-CN" altLang="en-US" sz="1600">
                          <a:solidFill>
                            <a:schemeClr val="tx1"/>
                          </a:solidFill>
                        </a:rPr>
                        <a:t>Spark</a:t>
                      </a:r>
                      <a:endParaRPr lang="zh-CN" altLang="en-US" sz="1600">
                        <a:solidFill>
                          <a:schemeClr val="tx1"/>
                        </a:solidFill>
                      </a:endParaRPr>
                    </a:p>
                  </a:txBody>
                  <a:tcPr anchor="ctr" anchorCtr="0"/>
                </a:tc>
                <a:tc>
                  <a:txBody>
                    <a:bodyPr/>
                    <a:p>
                      <a:pPr algn="ctr">
                        <a:buNone/>
                      </a:pPr>
                      <a:r>
                        <a:rPr lang="zh-CN" altLang="en-US" sz="1600">
                          <a:solidFill>
                            <a:schemeClr val="tx1"/>
                          </a:solidFill>
                          <a:sym typeface="+mn-ea"/>
                        </a:rPr>
                        <a:t>性能测试</a:t>
                      </a:r>
                      <a:endParaRPr lang="zh-CN" altLang="en-US" sz="1600">
                        <a:solidFill>
                          <a:schemeClr val="tx1"/>
                        </a:solidFill>
                      </a:endParaRPr>
                    </a:p>
                  </a:txBody>
                  <a:tcPr anchor="ctr" anchorCtr="0"/>
                </a:tc>
              </a:tr>
              <a:tr h="462280">
                <a:tc>
                  <a:txBody>
                    <a:bodyPr/>
                    <a:p>
                      <a:pPr algn="ctr">
                        <a:buNone/>
                      </a:pPr>
                      <a:r>
                        <a:rPr lang="zh-CN" altLang="en-US" sz="1600">
                          <a:solidFill>
                            <a:schemeClr val="tx1"/>
                          </a:solidFill>
                        </a:rPr>
                        <a:t>Graphalytics</a:t>
                      </a:r>
                      <a:endParaRPr lang="zh-CN" altLang="en-US" sz="1600">
                        <a:solidFill>
                          <a:schemeClr val="tx1"/>
                        </a:solidFill>
                      </a:endParaRPr>
                    </a:p>
                  </a:txBody>
                  <a:tcPr anchor="ctr" anchorCtr="0"/>
                </a:tc>
                <a:tc>
                  <a:txBody>
                    <a:bodyPr/>
                    <a:p>
                      <a:pPr algn="ctr">
                        <a:buNone/>
                      </a:pPr>
                      <a:r>
                        <a:rPr lang="zh-CN" altLang="en-US" sz="1600">
                          <a:solidFill>
                            <a:schemeClr val="tx1"/>
                          </a:solidFill>
                        </a:rPr>
                        <a:t>真实数据集、</a:t>
                      </a:r>
                      <a:endParaRPr lang="zh-CN" altLang="en-US" sz="1600">
                        <a:solidFill>
                          <a:schemeClr val="tx1"/>
                        </a:solidFill>
                      </a:endParaRPr>
                    </a:p>
                    <a:p>
                      <a:pPr algn="ctr">
                        <a:buNone/>
                      </a:pPr>
                      <a:r>
                        <a:rPr lang="zh-CN" altLang="en-US" sz="1600">
                          <a:solidFill>
                            <a:schemeClr val="tx1"/>
                          </a:solidFill>
                        </a:rPr>
                        <a:t>合成数据集</a:t>
                      </a:r>
                      <a:endParaRPr lang="zh-CN" altLang="en-US" sz="1600">
                        <a:solidFill>
                          <a:schemeClr val="tx1"/>
                        </a:solidFill>
                      </a:endParaRPr>
                    </a:p>
                  </a:txBody>
                  <a:tcPr anchor="ctr" anchorCtr="0"/>
                </a:tc>
                <a:tc>
                  <a:txBody>
                    <a:bodyPr/>
                    <a:p>
                      <a:pPr algn="ctr">
                        <a:buNone/>
                      </a:pPr>
                      <a:r>
                        <a:rPr lang="zh-CN" altLang="en-US" sz="1600">
                          <a:solidFill>
                            <a:schemeClr val="tx1"/>
                          </a:solidFill>
                        </a:rPr>
                        <a:t>大规模图计算</a:t>
                      </a:r>
                      <a:endParaRPr lang="zh-CN" altLang="en-US" sz="1600">
                        <a:solidFill>
                          <a:schemeClr val="tx1"/>
                        </a:solidFill>
                      </a:endParaRPr>
                    </a:p>
                  </a:txBody>
                  <a:tcPr anchor="ctr" anchorCtr="0"/>
                </a:tc>
                <a:tc>
                  <a:txBody>
                    <a:bodyPr/>
                    <a:p>
                      <a:pPr algn="ctr">
                        <a:buNone/>
                      </a:pPr>
                      <a:r>
                        <a:rPr lang="zh-CN" altLang="en-US" sz="1600">
                          <a:solidFill>
                            <a:schemeClr val="tx1"/>
                          </a:solidFill>
                        </a:rPr>
                        <a:t>GraphX、Giraph、Neo4j</a:t>
                      </a:r>
                      <a:endParaRPr lang="zh-CN" altLang="en-US" sz="1600">
                        <a:solidFill>
                          <a:schemeClr val="tx1"/>
                        </a:solidFill>
                      </a:endParaRPr>
                    </a:p>
                  </a:txBody>
                  <a:tcPr anchor="ctr" anchorCtr="0"/>
                </a:tc>
                <a:tc>
                  <a:txBody>
                    <a:bodyPr/>
                    <a:p>
                      <a:pPr algn="ctr">
                        <a:buNone/>
                      </a:pPr>
                      <a:r>
                        <a:rPr lang="zh-CN" altLang="en-US" sz="1600">
                          <a:solidFill>
                            <a:schemeClr val="tx1"/>
                          </a:solidFill>
                          <a:sym typeface="+mn-ea"/>
                        </a:rPr>
                        <a:t>性能测试</a:t>
                      </a:r>
                      <a:endParaRPr lang="zh-CN" altLang="en-US" sz="1600">
                        <a:solidFill>
                          <a:schemeClr val="tx1"/>
                        </a:solidFill>
                      </a:endParaRPr>
                    </a:p>
                  </a:txBody>
                  <a:tcPr anchor="ctr" anchorCtr="0"/>
                </a:tc>
              </a:tr>
              <a:tr h="462915">
                <a:tc>
                  <a:txBody>
                    <a:bodyPr/>
                    <a:p>
                      <a:pPr algn="ctr">
                        <a:buNone/>
                      </a:pPr>
                      <a:r>
                        <a:rPr lang="zh-CN" altLang="en-US" sz="1600">
                          <a:solidFill>
                            <a:schemeClr val="tx1"/>
                          </a:solidFill>
                        </a:rPr>
                        <a:t>StreamBench</a:t>
                      </a:r>
                      <a:endParaRPr lang="zh-CN" altLang="en-US" sz="1600">
                        <a:solidFill>
                          <a:schemeClr val="tx1"/>
                        </a:solidFill>
                      </a:endParaRPr>
                    </a:p>
                  </a:txBody>
                  <a:tcPr anchor="ctr" anchorCtr="0"/>
                </a:tc>
                <a:tc>
                  <a:txBody>
                    <a:bodyPr/>
                    <a:p>
                      <a:pPr algn="ctr">
                        <a:buNone/>
                      </a:pPr>
                      <a:r>
                        <a:rPr lang="zh-CN" altLang="en-US" sz="1600">
                          <a:solidFill>
                            <a:schemeClr val="tx1"/>
                          </a:solidFill>
                          <a:sym typeface="+mn-ea"/>
                        </a:rPr>
                        <a:t>合成数据集</a:t>
                      </a:r>
                      <a:endParaRPr lang="zh-CN" altLang="en-US" sz="1600">
                        <a:solidFill>
                          <a:schemeClr val="tx1"/>
                        </a:solidFill>
                      </a:endParaRPr>
                    </a:p>
                  </a:txBody>
                  <a:tcPr anchor="ctr" anchorCtr="0"/>
                </a:tc>
                <a:tc>
                  <a:txBody>
                    <a:bodyPr/>
                    <a:p>
                      <a:pPr algn="ctr">
                        <a:buNone/>
                      </a:pPr>
                      <a:r>
                        <a:rPr lang="zh-CN" altLang="en-US" sz="1600">
                          <a:solidFill>
                            <a:schemeClr val="tx1"/>
                          </a:solidFill>
                        </a:rPr>
                        <a:t>基本操作、join、迭代</a:t>
                      </a:r>
                      <a:endParaRPr lang="zh-CN" altLang="en-US" sz="1600">
                        <a:solidFill>
                          <a:schemeClr val="tx1"/>
                        </a:solidFill>
                      </a:endParaRPr>
                    </a:p>
                  </a:txBody>
                  <a:tcPr anchor="ctr" anchorCtr="0"/>
                </a:tc>
                <a:tc>
                  <a:txBody>
                    <a:bodyPr/>
                    <a:p>
                      <a:pPr algn="ctr">
                        <a:buNone/>
                      </a:pPr>
                      <a:r>
                        <a:rPr lang="zh-CN" altLang="en-US" sz="1600">
                          <a:solidFill>
                            <a:schemeClr val="tx1"/>
                          </a:solidFill>
                        </a:rPr>
                        <a:t>Storm、Flink、Spark Streaming</a:t>
                      </a:r>
                      <a:endParaRPr lang="zh-CN" altLang="en-US" sz="1600">
                        <a:solidFill>
                          <a:schemeClr val="tx1"/>
                        </a:solidFill>
                      </a:endParaRPr>
                    </a:p>
                  </a:txBody>
                  <a:tcPr anchor="ctr" anchorCtr="0"/>
                </a:tc>
                <a:tc>
                  <a:txBody>
                    <a:bodyPr/>
                    <a:p>
                      <a:pPr algn="ctr">
                        <a:buNone/>
                      </a:pPr>
                      <a:r>
                        <a:rPr lang="zh-CN" altLang="en-US" sz="1600">
                          <a:solidFill>
                            <a:schemeClr val="tx1"/>
                          </a:solidFill>
                          <a:sym typeface="+mn-ea"/>
                        </a:rPr>
                        <a:t>性能测试</a:t>
                      </a:r>
                      <a:endParaRPr lang="zh-CN" altLang="en-US" sz="1600">
                        <a:solidFill>
                          <a:schemeClr val="tx1"/>
                        </a:solidFill>
                      </a:endParaRPr>
                    </a:p>
                  </a:txBody>
                  <a:tcPr anchor="ctr" anchorCtr="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536575" y="241300"/>
            <a:ext cx="8428355" cy="615315"/>
          </a:xfrm>
        </p:spPr>
        <p:txBody>
          <a:bodyPr wrap="square" lIns="90170" tIns="46990" rIns="90170" bIns="46990" anchor="ctr"/>
          <a:lstStyle/>
          <a:p>
            <a:r>
              <a:rPr lang="zh-CN" altLang="en-US" sz="2800" dirty="0">
                <a:sym typeface="+mn-ea"/>
              </a:rPr>
              <a:t>研究现</a:t>
            </a:r>
            <a:r>
              <a:rPr lang="zh-CN" altLang="en-US" sz="2800" dirty="0" smtClean="0">
                <a:sym typeface="+mn-ea"/>
              </a:rPr>
              <a:t>状</a:t>
            </a:r>
            <a:endParaRPr lang="zh-CN" altLang="en-US" dirty="0">
              <a:solidFill>
                <a:schemeClr val="tx1"/>
              </a:solidFill>
              <a:sym typeface="+mn-ea"/>
            </a:endParaRPr>
          </a:p>
        </p:txBody>
      </p:sp>
      <p:cxnSp>
        <p:nvCxnSpPr>
          <p:cNvPr id="13315"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圆角矩形 1"/>
          <p:cNvSpPr/>
          <p:nvPr/>
        </p:nvSpPr>
        <p:spPr>
          <a:xfrm>
            <a:off x="5796136" y="2421647"/>
            <a:ext cx="2228215" cy="1136650"/>
          </a:xfrm>
          <a:prstGeom prst="round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4"/>
          <p:cNvPicPr>
            <a:picLocks noChangeAspect="1"/>
          </p:cNvPicPr>
          <p:nvPr/>
        </p:nvPicPr>
        <p:blipFill>
          <a:blip r:embed="rId1" cstate="print"/>
          <a:stretch>
            <a:fillRect/>
          </a:stretch>
        </p:blipFill>
        <p:spPr>
          <a:xfrm>
            <a:off x="3041799" y="1286272"/>
            <a:ext cx="1649095" cy="792480"/>
          </a:xfrm>
          <a:prstGeom prst="rect">
            <a:avLst/>
          </a:prstGeom>
          <a:noFill/>
          <a:ln w="9525">
            <a:noFill/>
          </a:ln>
        </p:spPr>
      </p:pic>
      <p:sp>
        <p:nvSpPr>
          <p:cNvPr id="8" name="矩形 7"/>
          <p:cNvSpPr/>
          <p:nvPr/>
        </p:nvSpPr>
        <p:spPr>
          <a:xfrm>
            <a:off x="951721" y="2521977"/>
            <a:ext cx="1869440" cy="93599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性能</a:t>
            </a:r>
            <a:endPar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9" name="矩形 8"/>
          <p:cNvSpPr/>
          <p:nvPr/>
        </p:nvSpPr>
        <p:spPr>
          <a:xfrm>
            <a:off x="3318366" y="2521977"/>
            <a:ext cx="1950720" cy="93599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扩展性</a:t>
            </a:r>
            <a:endParaRPr lang="zh-CN" altLang="en-US" sz="2000" b="1" dirty="0" smtClean="0">
              <a:solidFill>
                <a:schemeClr val="tx1"/>
              </a:solidFill>
            </a:endParaRPr>
          </a:p>
        </p:txBody>
      </p:sp>
      <p:sp>
        <p:nvSpPr>
          <p:cNvPr id="11" name="矩形 10"/>
          <p:cNvSpPr/>
          <p:nvPr/>
        </p:nvSpPr>
        <p:spPr>
          <a:xfrm>
            <a:off x="5914881" y="2521977"/>
            <a:ext cx="2011045" cy="93599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可靠性？</a:t>
            </a:r>
            <a:endParaRPr lang="zh-CN" altLang="en-US" sz="2000" b="1" dirty="0">
              <a:solidFill>
                <a:schemeClr val="tx1"/>
              </a:solidFill>
            </a:endParaRPr>
          </a:p>
        </p:txBody>
      </p:sp>
      <p:cxnSp>
        <p:nvCxnSpPr>
          <p:cNvPr id="14" name="直接箭头连接符 13"/>
          <p:cNvCxnSpPr/>
          <p:nvPr/>
        </p:nvCxnSpPr>
        <p:spPr>
          <a:xfrm flipH="1">
            <a:off x="2033126" y="2078747"/>
            <a:ext cx="935990" cy="4324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409296" y="2078747"/>
            <a:ext cx="0" cy="4324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914881" y="2078747"/>
            <a:ext cx="755650" cy="3111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495300" y="3993515"/>
            <a:ext cx="1749425" cy="1038225"/>
          </a:xfrm>
          <a:prstGeom prst="roundRect">
            <a:avLst/>
          </a:prstGeom>
          <a:solidFill>
            <a:schemeClr val="accent4">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accent6">
                    <a:lumMod val="75000"/>
                  </a:schemeClr>
                </a:solidFill>
              </a:rPr>
              <a:t>HiBench</a:t>
            </a:r>
            <a:r>
              <a:rPr lang="en-US" altLang="zh-CN" sz="1400" dirty="0" err="1">
                <a:solidFill>
                  <a:schemeClr val="accent6">
                    <a:lumMod val="75000"/>
                  </a:schemeClr>
                </a:solidFill>
              </a:rPr>
              <a:t>[1]</a:t>
            </a:r>
            <a:endParaRPr lang="en-US" altLang="zh-CN" sz="1400" baseline="30000" dirty="0">
              <a:solidFill>
                <a:schemeClr val="tx1"/>
              </a:solidFill>
            </a:endParaRPr>
          </a:p>
        </p:txBody>
      </p:sp>
      <p:sp>
        <p:nvSpPr>
          <p:cNvPr id="17" name="圆角矩形 16"/>
          <p:cNvSpPr/>
          <p:nvPr/>
        </p:nvSpPr>
        <p:spPr>
          <a:xfrm>
            <a:off x="4805680" y="3992880"/>
            <a:ext cx="1739900" cy="1039495"/>
          </a:xfrm>
          <a:prstGeom prst="roundRect">
            <a:avLst/>
          </a:prstGeom>
          <a:solidFill>
            <a:schemeClr val="accent4">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accent6">
                    <a:lumMod val="75000"/>
                  </a:schemeClr>
                </a:solidFill>
              </a:rPr>
              <a:t>Spark-perf</a:t>
            </a:r>
            <a:r>
              <a:rPr lang="en-US" altLang="zh-CN" sz="1400" dirty="0" err="1" smtClean="0">
                <a:solidFill>
                  <a:schemeClr val="accent6">
                    <a:lumMod val="75000"/>
                  </a:schemeClr>
                </a:solidFill>
              </a:rPr>
              <a:t>[3]</a:t>
            </a:r>
            <a:endParaRPr lang="en-US" altLang="zh-CN" sz="1400" baseline="30000" dirty="0" err="1" smtClean="0">
              <a:solidFill>
                <a:schemeClr val="accent6">
                  <a:lumMod val="75000"/>
                </a:schemeClr>
              </a:solidFill>
            </a:endParaRPr>
          </a:p>
        </p:txBody>
      </p:sp>
      <p:cxnSp>
        <p:nvCxnSpPr>
          <p:cNvPr id="18" name="直接箭头连接符 17"/>
          <p:cNvCxnSpPr>
            <a:stCxn id="4" idx="0"/>
          </p:cNvCxnSpPr>
          <p:nvPr/>
        </p:nvCxnSpPr>
        <p:spPr>
          <a:xfrm flipV="1">
            <a:off x="1370330" y="3500755"/>
            <a:ext cx="447675" cy="4927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49" idx="0"/>
            <a:endCxn id="8" idx="2"/>
          </p:cNvCxnSpPr>
          <p:nvPr/>
        </p:nvCxnSpPr>
        <p:spPr>
          <a:xfrm flipH="1" flipV="1">
            <a:off x="1886585" y="3458210"/>
            <a:ext cx="1696085" cy="535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7" idx="0"/>
            <a:endCxn id="9" idx="2"/>
          </p:cNvCxnSpPr>
          <p:nvPr/>
        </p:nvCxnSpPr>
        <p:spPr>
          <a:xfrm flipH="1" flipV="1">
            <a:off x="4293870" y="3458210"/>
            <a:ext cx="1381760" cy="5346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4" idx="0"/>
          </p:cNvCxnSpPr>
          <p:nvPr/>
        </p:nvCxnSpPr>
        <p:spPr>
          <a:xfrm flipV="1">
            <a:off x="1370330" y="3500755"/>
            <a:ext cx="2896235" cy="4927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7" idx="0"/>
          </p:cNvCxnSpPr>
          <p:nvPr/>
        </p:nvCxnSpPr>
        <p:spPr>
          <a:xfrm flipH="1" flipV="1">
            <a:off x="1838325" y="3500755"/>
            <a:ext cx="3837305" cy="4921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6" name="内容占位符 25" descr="[J`[24TS9PU{%]NO`_MZX[I"/>
          <p:cNvPicPr>
            <a:picLocks noGrp="1" noChangeAspect="1"/>
          </p:cNvPicPr>
          <p:nvPr>
            <p:ph idx="1"/>
          </p:nvPr>
        </p:nvPicPr>
        <p:blipFill>
          <a:blip r:embed="rId2" cstate="print"/>
          <a:stretch>
            <a:fillRect/>
          </a:stretch>
        </p:blipFill>
        <p:spPr>
          <a:xfrm>
            <a:off x="4612129" y="1328435"/>
            <a:ext cx="1343025" cy="708660"/>
          </a:xfrm>
          <a:prstGeom prst="rect">
            <a:avLst/>
          </a:prstGeom>
        </p:spPr>
      </p:pic>
      <p:sp>
        <p:nvSpPr>
          <p:cNvPr id="49" name="圆角矩形 48"/>
          <p:cNvSpPr/>
          <p:nvPr/>
        </p:nvSpPr>
        <p:spPr>
          <a:xfrm>
            <a:off x="2755265" y="3993515"/>
            <a:ext cx="1654810" cy="1038225"/>
          </a:xfrm>
          <a:prstGeom prst="roundRect">
            <a:avLst/>
          </a:prstGeom>
          <a:solidFill>
            <a:schemeClr val="accent4">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6">
                    <a:lumMod val="75000"/>
                  </a:schemeClr>
                </a:solidFill>
              </a:rPr>
              <a:t>BigDataBench</a:t>
            </a:r>
            <a:r>
              <a:rPr lang="en-US" altLang="zh-CN" sz="1400" dirty="0" smtClean="0">
                <a:solidFill>
                  <a:schemeClr val="accent6">
                    <a:lumMod val="75000"/>
                  </a:schemeClr>
                </a:solidFill>
              </a:rPr>
              <a:t>[2]</a:t>
            </a:r>
            <a:endParaRPr lang="en-US" altLang="zh-CN" sz="1400" baseline="30000" dirty="0" smtClean="0">
              <a:solidFill>
                <a:schemeClr val="accent6">
                  <a:lumMod val="75000"/>
                </a:schemeClr>
              </a:solidFill>
            </a:endParaRPr>
          </a:p>
        </p:txBody>
      </p:sp>
      <p:cxnSp>
        <p:nvCxnSpPr>
          <p:cNvPr id="51" name="直接箭头连接符 50"/>
          <p:cNvCxnSpPr>
            <a:stCxn id="49" idx="0"/>
            <a:endCxn id="9" idx="2"/>
          </p:cNvCxnSpPr>
          <p:nvPr/>
        </p:nvCxnSpPr>
        <p:spPr>
          <a:xfrm flipV="1">
            <a:off x="3582670" y="3458210"/>
            <a:ext cx="711200" cy="535305"/>
          </a:xfrm>
          <a:prstGeom prst="straightConnector1">
            <a:avLst/>
          </a:prstGeom>
          <a:solidFill>
            <a:schemeClr val="accent1"/>
          </a:solidFill>
          <a:ln w="28575" cap="flat" cmpd="sng" algn="ctr">
            <a:solidFill>
              <a:schemeClr val="tx1"/>
            </a:solidFill>
            <a:prstDash val="solid"/>
            <a:round/>
            <a:headEnd type="none" w="med" len="med"/>
            <a:tailEnd type="arrow" w="med" len="med"/>
          </a:ln>
        </p:spPr>
      </p:cxnSp>
      <p:sp>
        <p:nvSpPr>
          <p:cNvPr id="3" name="TextBox 1"/>
          <p:cNvSpPr txBox="1"/>
          <p:nvPr/>
        </p:nvSpPr>
        <p:spPr>
          <a:xfrm>
            <a:off x="201295" y="5734685"/>
            <a:ext cx="8763635" cy="1066800"/>
          </a:xfrm>
          <a:prstGeom prst="rect">
            <a:avLst/>
          </a:prstGeom>
          <a:noFill/>
        </p:spPr>
        <p:txBody>
          <a:bodyPr wrap="square" rtlCol="0">
            <a:spAutoFit/>
          </a:bodyPr>
          <a:lstStyle/>
          <a:p>
            <a:pPr algn="l"/>
            <a:r>
              <a:rPr lang="en-US" altLang="zh-CN" sz="1600" dirty="0" smtClean="0">
                <a:latin typeface="Times New Roman" panose="02020603050405020304" pitchFamily="18" charset="0"/>
              </a:rPr>
              <a:t>[1]</a:t>
            </a:r>
            <a:r>
              <a:rPr lang="en-US" altLang="zh-CN" sz="1600" dirty="0">
                <a:latin typeface="Times New Roman" panose="02020603050405020304" pitchFamily="18" charset="0"/>
                <a:cs typeface="+mn-ea"/>
              </a:rPr>
              <a:t> </a:t>
            </a:r>
            <a:r>
              <a:rPr lang="en-US" altLang="zh-CN" sz="1600" dirty="0" err="1" smtClean="0">
                <a:latin typeface="Times New Roman" panose="02020603050405020304" pitchFamily="18" charset="0"/>
                <a:cs typeface="+mn-ea"/>
              </a:rPr>
              <a:t>HiBench</a:t>
            </a:r>
            <a:r>
              <a:rPr lang="en-US" altLang="zh-CN" sz="1600" dirty="0" smtClean="0">
                <a:latin typeface="Times New Roman" panose="02020603050405020304" pitchFamily="18" charset="0"/>
                <a:cs typeface="+mn-ea"/>
              </a:rPr>
              <a:t>. </a:t>
            </a:r>
            <a:r>
              <a:rPr lang="en-US" altLang="zh-CN" sz="1600" dirty="0" smtClean="0">
                <a:latin typeface="Times New Roman" panose="02020603050405020304" pitchFamily="18" charset="0"/>
              </a:rPr>
              <a:t>https</a:t>
            </a:r>
            <a:r>
              <a:rPr lang="en-US" altLang="zh-CN" sz="1600" dirty="0">
                <a:latin typeface="Times New Roman" panose="02020603050405020304" pitchFamily="18" charset="0"/>
              </a:rPr>
              <a:t>://</a:t>
            </a:r>
            <a:r>
              <a:rPr lang="en-US" altLang="zh-CN" sz="1600" dirty="0" err="1">
                <a:latin typeface="Times New Roman" panose="02020603050405020304" pitchFamily="18" charset="0"/>
              </a:rPr>
              <a:t>github.com</a:t>
            </a:r>
            <a:r>
              <a:rPr lang="en-US" altLang="zh-CN" sz="1600" dirty="0">
                <a:latin typeface="Times New Roman" panose="02020603050405020304" pitchFamily="18" charset="0"/>
              </a:rPr>
              <a:t>/</a:t>
            </a:r>
            <a:r>
              <a:rPr lang="en-US" altLang="zh-CN" sz="1600" dirty="0" err="1">
                <a:latin typeface="Times New Roman" panose="02020603050405020304" pitchFamily="18" charset="0"/>
              </a:rPr>
              <a:t>intel-hadoop</a:t>
            </a:r>
            <a:r>
              <a:rPr lang="en-US" altLang="zh-CN" sz="1600" dirty="0">
                <a:latin typeface="Times New Roman" panose="02020603050405020304" pitchFamily="18" charset="0"/>
              </a:rPr>
              <a:t>/</a:t>
            </a:r>
            <a:r>
              <a:rPr lang="en-US" altLang="zh-CN" sz="1600" dirty="0" err="1">
                <a:latin typeface="Times New Roman" panose="02020603050405020304" pitchFamily="18" charset="0"/>
              </a:rPr>
              <a:t>HiBench</a:t>
            </a:r>
            <a:endParaRPr lang="en-US" altLang="zh-CN" sz="1600" dirty="0">
              <a:latin typeface="Times New Roman" panose="02020603050405020304" pitchFamily="18" charset="0"/>
            </a:endParaRPr>
          </a:p>
          <a:p>
            <a:r>
              <a:rPr lang="en-US" altLang="zh-CN" sz="1600" dirty="0" smtClean="0">
                <a:latin typeface="Times New Roman" panose="02020603050405020304" pitchFamily="18" charset="0"/>
              </a:rPr>
              <a:t>[</a:t>
            </a:r>
            <a:r>
              <a:rPr lang="en-US" altLang="zh-CN" sz="1600" dirty="0">
                <a:latin typeface="Times New Roman" panose="02020603050405020304" pitchFamily="18" charset="0"/>
              </a:rPr>
              <a:t>2</a:t>
            </a:r>
            <a:r>
              <a:rPr lang="en-US" altLang="zh-CN" sz="1600" dirty="0" smtClean="0">
                <a:latin typeface="Times New Roman" panose="02020603050405020304" pitchFamily="18" charset="0"/>
              </a:rPr>
              <a:t>] </a:t>
            </a:r>
            <a:r>
              <a:rPr lang="en-US" altLang="zh-CN" sz="1600">
                <a:latin typeface="Times New Roman" panose="02020603050405020304" pitchFamily="18" charset="0"/>
              </a:rPr>
              <a:t>BigDataBench:L. Wang, et al, “Bigdatabench: A big data benchmark suite from internet services,” in 20th IEEE International Symposium on High Performance Computer Architecture (HPCA), 2014.</a:t>
            </a:r>
            <a:endParaRPr lang="en-US" altLang="zh-CN" sz="1600">
              <a:latin typeface="Times New Roman" panose="02020603050405020304" pitchFamily="18" charset="0"/>
            </a:endParaRPr>
          </a:p>
          <a:p>
            <a:r>
              <a:rPr lang="en-US" altLang="zh-CN" sz="1600" dirty="0" smtClean="0">
                <a:latin typeface="Times New Roman" panose="02020603050405020304" pitchFamily="18" charset="0"/>
                <a:cs typeface="+mn-ea"/>
              </a:rPr>
              <a:t>[3] Spark-</a:t>
            </a:r>
            <a:r>
              <a:rPr lang="en-US" altLang="zh-CN" sz="1600" dirty="0" err="1" smtClean="0">
                <a:latin typeface="Times New Roman" panose="02020603050405020304" pitchFamily="18" charset="0"/>
                <a:cs typeface="+mn-ea"/>
              </a:rPr>
              <a:t>perf</a:t>
            </a:r>
            <a:r>
              <a:rPr lang="en-US" altLang="zh-CN" sz="1600" dirty="0">
                <a:latin typeface="Times New Roman" panose="02020603050405020304" pitchFamily="18" charset="0"/>
                <a:cs typeface="+mn-ea"/>
              </a:rPr>
              <a:t>. https://</a:t>
            </a:r>
            <a:r>
              <a:rPr lang="en-US" altLang="zh-CN" sz="1600" dirty="0" err="1">
                <a:latin typeface="Times New Roman" panose="02020603050405020304" pitchFamily="18" charset="0"/>
                <a:cs typeface="+mn-ea"/>
              </a:rPr>
              <a:t>github.com</a:t>
            </a:r>
            <a:r>
              <a:rPr lang="en-US" altLang="zh-CN" sz="1600" dirty="0">
                <a:latin typeface="Times New Roman" panose="02020603050405020304" pitchFamily="18" charset="0"/>
                <a:cs typeface="+mn-ea"/>
              </a:rPr>
              <a:t>/</a:t>
            </a:r>
            <a:r>
              <a:rPr lang="en-US" altLang="zh-CN" sz="1600" dirty="0" err="1">
                <a:latin typeface="Times New Roman" panose="02020603050405020304" pitchFamily="18" charset="0"/>
                <a:cs typeface="+mn-ea"/>
              </a:rPr>
              <a:t>databricks</a:t>
            </a:r>
            <a:r>
              <a:rPr lang="en-US" altLang="zh-CN" sz="1600" dirty="0">
                <a:latin typeface="Times New Roman" panose="02020603050405020304" pitchFamily="18" charset="0"/>
                <a:cs typeface="+mn-ea"/>
              </a:rPr>
              <a:t>/spark-</a:t>
            </a:r>
            <a:r>
              <a:rPr lang="en-US" altLang="zh-CN" sz="1600" dirty="0" err="1">
                <a:latin typeface="Times New Roman" panose="02020603050405020304" pitchFamily="18" charset="0"/>
                <a:cs typeface="+mn-ea"/>
              </a:rPr>
              <a:t>perf</a:t>
            </a:r>
            <a:endParaRPr lang="en-US" altLang="zh-CN" sz="16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研究现</a:t>
            </a:r>
            <a:r>
              <a:rPr lang="zh-CN" altLang="en-US" sz="2800" dirty="0" smtClean="0">
                <a:sym typeface="+mn-ea"/>
              </a:rPr>
              <a:t>状</a:t>
            </a:r>
            <a:endParaRPr lang="zh-CN" dirty="0">
              <a:solidFill>
                <a:schemeClr val="tx1"/>
              </a:solidFill>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527358" y="1326163"/>
            <a:ext cx="8145780" cy="1005840"/>
          </a:xfrm>
          <a:prstGeom prst="rect">
            <a:avLst/>
          </a:prstGeom>
          <a:noFill/>
          <a:ln w="28575">
            <a:noFill/>
            <a:prstDash val="dash"/>
          </a:ln>
        </p:spPr>
        <p:txBody>
          <a:bodyPr wrap="square" rtlCol="0">
            <a:spAutoFit/>
          </a:bodyPr>
          <a:p>
            <a:pPr marL="342900" indent="-342900">
              <a:buFont typeface="Wingdings" panose="05000000000000000000" charset="0"/>
              <a:buChar char="p"/>
            </a:pPr>
            <a:r>
              <a:rPr lang="zh-CN" altLang="en-US" sz="2000" dirty="0" smtClean="0">
                <a:solidFill>
                  <a:srgbClr val="0000FF"/>
                </a:solidFill>
                <a:sym typeface="+mn-ea"/>
              </a:rPr>
              <a:t>小结</a:t>
            </a:r>
            <a:endParaRPr lang="zh-CN" altLang="en-US" sz="2000" dirty="0" smtClean="0">
              <a:solidFill>
                <a:srgbClr val="0000FF"/>
              </a:solidFill>
              <a:sym typeface="+mn-ea"/>
            </a:endParaRPr>
          </a:p>
          <a:p>
            <a:pPr marL="800100" lvl="1" indent="-342900">
              <a:buFont typeface="Wingdings" panose="05000000000000000000" charset="0"/>
              <a:buChar char="l"/>
            </a:pPr>
            <a:r>
              <a:rPr lang="zh-CN" altLang="en-US" sz="2000" dirty="0" smtClean="0">
                <a:solidFill>
                  <a:schemeClr val="tx1"/>
                </a:solidFill>
                <a:sym typeface="+mn-ea"/>
              </a:rPr>
              <a:t>大数据系统面临着多样及复杂的可靠性问题</a:t>
            </a:r>
            <a:endParaRPr lang="zh-CN" altLang="en-US" sz="2000" dirty="0" smtClean="0">
              <a:solidFill>
                <a:schemeClr val="tx1"/>
              </a:solidFill>
              <a:sym typeface="+mn-ea"/>
            </a:endParaRPr>
          </a:p>
          <a:p>
            <a:pPr marL="800100" lvl="1" indent="-342900">
              <a:buFont typeface="Wingdings" panose="05000000000000000000" charset="0"/>
              <a:buChar char="l"/>
            </a:pPr>
            <a:r>
              <a:rPr lang="zh-CN" altLang="en-US" sz="2000" dirty="0" smtClean="0">
                <a:solidFill>
                  <a:schemeClr val="tx1"/>
                </a:solidFill>
                <a:sym typeface="+mn-ea"/>
              </a:rPr>
              <a:t>现有测试基准缺少对可靠性测试的支持</a:t>
            </a:r>
            <a:endParaRPr lang="zh-CN" altLang="en-US" sz="2000" dirty="0" smtClean="0">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chemeClr val="bg1"/>
                </a:solidFill>
                <a:ea typeface="黑体" panose="02010609060101010101" pitchFamily="49" charset="-122"/>
              </a:rPr>
              <a:t>研究</a:t>
            </a:r>
            <a:r>
              <a:rPr lang="zh-CN" altLang="zh-CN" sz="2400" dirty="0" smtClean="0">
                <a:solidFill>
                  <a:schemeClr val="bg1"/>
                </a:solidFill>
                <a:latin typeface="Arial" panose="020B0604020202020204" pitchFamily="34" charset="0"/>
                <a:ea typeface="黑体" panose="02010609060101010101" pitchFamily="49" charset="-122"/>
              </a:rPr>
              <a:t>背</a:t>
            </a:r>
            <a:r>
              <a:rPr lang="zh-CN" altLang="zh-CN" sz="2400" dirty="0">
                <a:solidFill>
                  <a:schemeClr val="bg1"/>
                </a:solidFill>
                <a:latin typeface="Arial" panose="020B0604020202020204" pitchFamily="34" charset="0"/>
                <a:ea typeface="黑体" panose="02010609060101010101" pitchFamily="49" charset="-122"/>
              </a:rPr>
              <a:t>景及现状</a:t>
            </a:r>
            <a:endParaRPr lang="zh-CN" altLang="zh-CN" sz="2400" dirty="0">
              <a:solidFill>
                <a:schemeClr val="bg1"/>
              </a:solidFill>
              <a:latin typeface="Arial" panose="020B0604020202020204" pitchFamily="34" charset="0"/>
              <a:ea typeface="黑体" panose="02010609060101010101" pitchFamily="49" charset="-122"/>
            </a:endParaRPr>
          </a:p>
        </p:txBody>
      </p:sp>
      <p:sp>
        <p:nvSpPr>
          <p:cNvPr id="10245" name="圆角矩形 6"/>
          <p:cNvSpPr/>
          <p:nvPr/>
        </p:nvSpPr>
        <p:spPr>
          <a:xfrm>
            <a:off x="1978025" y="359854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系统设计及实现</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6" name="圆角矩形 7"/>
          <p:cNvSpPr/>
          <p:nvPr/>
        </p:nvSpPr>
        <p:spPr>
          <a:xfrm>
            <a:off x="1978025" y="270764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rgbClr val="FF0000"/>
                </a:solidFill>
                <a:latin typeface="Arial" panose="020B0604020202020204" pitchFamily="34" charset="0"/>
                <a:ea typeface="黑体" panose="02010609060101010101" pitchFamily="49" charset="-122"/>
              </a:rPr>
              <a:t>可靠性测试基准设计</a:t>
            </a:r>
            <a:endParaRPr lang="zh-CN" altLang="zh-CN" sz="2400">
              <a:solidFill>
                <a:srgbClr val="FF0000"/>
              </a:solidFill>
              <a:latin typeface="Arial" panose="020B0604020202020204" pitchFamily="34" charset="0"/>
              <a:ea typeface="黑体" panose="02010609060101010101" pitchFamily="49" charset="-122"/>
            </a:endParaRPr>
          </a:p>
        </p:txBody>
      </p:sp>
      <p:sp>
        <p:nvSpPr>
          <p:cNvPr id="10247" name="圆角矩形 8"/>
          <p:cNvSpPr/>
          <p:nvPr/>
        </p:nvSpPr>
        <p:spPr>
          <a:xfrm>
            <a:off x="1978025" y="444468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sym typeface="+mn-ea"/>
              </a:rPr>
              <a:t>未来工作与展望</a:t>
            </a:r>
            <a:endParaRPr lang="zh-CN" altLang="zh-CN" sz="2400">
              <a:solidFill>
                <a:schemeClr val="bg1"/>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可靠性测试基准设计</a:t>
            </a:r>
            <a:r>
              <a:rPr lang="en-US" altLang="zh-CN" dirty="0">
                <a:sym typeface="+mn-ea"/>
              </a:rPr>
              <a:t>--</a:t>
            </a:r>
            <a:r>
              <a:rPr lang="zh-CN" altLang="en-US" dirty="0">
                <a:sym typeface="+mn-ea"/>
              </a:rPr>
              <a:t>基准需求</a:t>
            </a:r>
            <a:endParaRPr lang="zh-CN" altLang="en-US" dirty="0">
              <a:sym typeface="+mn-ea"/>
            </a:endParaRPr>
          </a:p>
        </p:txBody>
      </p:sp>
      <p:cxnSp>
        <p:nvCxnSpPr>
          <p:cNvPr id="14338"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圆角矩形 2"/>
          <p:cNvSpPr/>
          <p:nvPr/>
        </p:nvSpPr>
        <p:spPr>
          <a:xfrm>
            <a:off x="1118652" y="1808163"/>
            <a:ext cx="2016224" cy="720090"/>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6">
                    <a:lumMod val="75000"/>
                  </a:schemeClr>
                </a:solidFill>
              </a:rPr>
              <a:t>I/O</a:t>
            </a:r>
            <a:r>
              <a:rPr lang="zh-CN" altLang="en-US" sz="1600" b="1" dirty="0">
                <a:solidFill>
                  <a:schemeClr val="accent6">
                    <a:lumMod val="75000"/>
                  </a:schemeClr>
                </a:solidFill>
              </a:rPr>
              <a:t>异常</a:t>
            </a:r>
            <a:r>
              <a:rPr lang="en-US" altLang="zh-CN" sz="1600" baseline="30000" dirty="0" smtClean="0">
                <a:solidFill>
                  <a:schemeClr val="accent6">
                    <a:lumMod val="75000"/>
                  </a:schemeClr>
                </a:solidFill>
                <a:sym typeface="+mn-ea"/>
              </a:rPr>
              <a:t>[1]</a:t>
            </a:r>
            <a:r>
              <a:rPr lang="en-US" altLang="zh-CN" sz="1600" b="1" dirty="0" smtClean="0">
                <a:solidFill>
                  <a:schemeClr val="tx1"/>
                </a:solidFill>
              </a:rPr>
              <a:t> </a:t>
            </a:r>
            <a:endParaRPr lang="en-US" altLang="zh-CN" sz="1600" b="1" dirty="0">
              <a:solidFill>
                <a:schemeClr val="tx1"/>
              </a:solidFill>
            </a:endParaRPr>
          </a:p>
        </p:txBody>
      </p:sp>
      <p:sp>
        <p:nvSpPr>
          <p:cNvPr id="5" name="圆角矩形 4"/>
          <p:cNvSpPr/>
          <p:nvPr/>
        </p:nvSpPr>
        <p:spPr>
          <a:xfrm>
            <a:off x="3278892" y="1807845"/>
            <a:ext cx="2160240" cy="720725"/>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内存溢出</a:t>
            </a:r>
            <a:r>
              <a:rPr lang="en-US" altLang="zh-CN" sz="1600" baseline="30000" dirty="0">
                <a:solidFill>
                  <a:schemeClr val="accent6">
                    <a:lumMod val="75000"/>
                  </a:schemeClr>
                </a:solidFill>
              </a:rPr>
              <a:t>[2][3]</a:t>
            </a:r>
            <a:endParaRPr lang="en-US" altLang="zh-CN" sz="1600" baseline="30000" dirty="0">
              <a:solidFill>
                <a:schemeClr val="accent6">
                  <a:lumMod val="75000"/>
                </a:schemeClr>
              </a:solidFill>
            </a:endParaRPr>
          </a:p>
        </p:txBody>
      </p:sp>
      <p:sp>
        <p:nvSpPr>
          <p:cNvPr id="6" name="圆角矩形 5"/>
          <p:cNvSpPr/>
          <p:nvPr/>
        </p:nvSpPr>
        <p:spPr>
          <a:xfrm>
            <a:off x="5601563" y="1808480"/>
            <a:ext cx="2088232" cy="719455"/>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运行超时</a:t>
            </a:r>
            <a:r>
              <a:rPr lang="en-US" altLang="zh-CN" sz="1600" baseline="30000" dirty="0">
                <a:solidFill>
                  <a:schemeClr val="accent6">
                    <a:lumMod val="75000"/>
                  </a:schemeClr>
                </a:solidFill>
              </a:rPr>
              <a:t>[2]</a:t>
            </a:r>
            <a:endParaRPr lang="en-US" altLang="zh-CN" sz="1600" baseline="30000" dirty="0">
              <a:solidFill>
                <a:schemeClr val="accent6">
                  <a:lumMod val="75000"/>
                </a:schemeClr>
              </a:solidFill>
            </a:endParaRPr>
          </a:p>
        </p:txBody>
      </p:sp>
      <p:cxnSp>
        <p:nvCxnSpPr>
          <p:cNvPr id="9" name="直接箭头连接符 8"/>
          <p:cNvCxnSpPr>
            <a:stCxn id="3" idx="2"/>
            <a:endCxn id="29" idx="0"/>
          </p:cNvCxnSpPr>
          <p:nvPr/>
        </p:nvCxnSpPr>
        <p:spPr>
          <a:xfrm flipH="1">
            <a:off x="2055009" y="2528253"/>
            <a:ext cx="7239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27050" y="1141095"/>
            <a:ext cx="2354580" cy="396240"/>
          </a:xfrm>
          <a:prstGeom prst="rect">
            <a:avLst/>
          </a:prstGeom>
          <a:noFill/>
        </p:spPr>
        <p:txBody>
          <a:bodyPr wrap="square" rtlCol="0">
            <a:spAutoFit/>
          </a:bodyPr>
          <a:lstStyle/>
          <a:p>
            <a:pPr marL="342900" indent="-342900">
              <a:buFont typeface="Wingdings" panose="05000000000000000000" charset="0"/>
              <a:buChar char="p"/>
            </a:pPr>
            <a:r>
              <a:rPr lang="zh-CN" altLang="en-US" sz="2000" dirty="0" smtClean="0">
                <a:solidFill>
                  <a:srgbClr val="0000FF"/>
                </a:solidFill>
                <a:sym typeface="+mn-ea"/>
              </a:rPr>
              <a:t>运行时错误分析</a:t>
            </a:r>
            <a:endParaRPr lang="zh-CN" altLang="en-US" sz="2000" dirty="0" smtClean="0">
              <a:solidFill>
                <a:srgbClr val="0000FF"/>
              </a:solidFill>
              <a:sym typeface="+mn-ea"/>
            </a:endParaRPr>
          </a:p>
        </p:txBody>
      </p:sp>
      <p:cxnSp>
        <p:nvCxnSpPr>
          <p:cNvPr id="8" name="直接箭头连接符 7"/>
          <p:cNvCxnSpPr>
            <a:stCxn id="3" idx="2"/>
            <a:endCxn id="33" idx="0"/>
          </p:cNvCxnSpPr>
          <p:nvPr/>
        </p:nvCxnSpPr>
        <p:spPr>
          <a:xfrm>
            <a:off x="2127399" y="2528253"/>
            <a:ext cx="453644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2"/>
            <a:endCxn id="30" idx="0"/>
          </p:cNvCxnSpPr>
          <p:nvPr/>
        </p:nvCxnSpPr>
        <p:spPr>
          <a:xfrm>
            <a:off x="2127399" y="2528253"/>
            <a:ext cx="226822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2"/>
            <a:endCxn id="29" idx="0"/>
          </p:cNvCxnSpPr>
          <p:nvPr/>
        </p:nvCxnSpPr>
        <p:spPr>
          <a:xfrm flipH="1">
            <a:off x="2054597" y="2528570"/>
            <a:ext cx="23044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2"/>
            <a:endCxn id="33" idx="0"/>
          </p:cNvCxnSpPr>
          <p:nvPr/>
        </p:nvCxnSpPr>
        <p:spPr>
          <a:xfrm>
            <a:off x="4359012" y="2528570"/>
            <a:ext cx="23044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2"/>
            <a:endCxn id="30" idx="0"/>
          </p:cNvCxnSpPr>
          <p:nvPr/>
        </p:nvCxnSpPr>
        <p:spPr>
          <a:xfrm>
            <a:off x="4359012" y="2528570"/>
            <a:ext cx="3619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29" idx="0"/>
          </p:cNvCxnSpPr>
          <p:nvPr/>
        </p:nvCxnSpPr>
        <p:spPr>
          <a:xfrm flipH="1">
            <a:off x="2054629" y="2527935"/>
            <a:ext cx="459105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33" idx="0"/>
          </p:cNvCxnSpPr>
          <p:nvPr/>
        </p:nvCxnSpPr>
        <p:spPr>
          <a:xfrm>
            <a:off x="6645679" y="2527935"/>
            <a:ext cx="1778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2"/>
            <a:endCxn id="30" idx="0"/>
          </p:cNvCxnSpPr>
          <p:nvPr/>
        </p:nvCxnSpPr>
        <p:spPr>
          <a:xfrm flipH="1">
            <a:off x="4395239" y="2527935"/>
            <a:ext cx="225044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974636" y="3572005"/>
            <a:ext cx="2160240" cy="1368152"/>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异常数据</a:t>
            </a:r>
            <a:endParaRPr lang="zh-CN" altLang="en-US" b="1" dirty="0" smtClean="0">
              <a:solidFill>
                <a:schemeClr val="tx1"/>
              </a:solidFill>
            </a:endParaRPr>
          </a:p>
          <a:p>
            <a:pPr algn="ctr"/>
            <a:endParaRPr lang="zh-CN" altLang="en-US" b="1" dirty="0" smtClean="0">
              <a:solidFill>
                <a:schemeClr val="tx1"/>
              </a:solidFill>
            </a:endParaRPr>
          </a:p>
          <a:p>
            <a:pPr algn="ctr"/>
            <a:r>
              <a:rPr lang="zh-CN" altLang="en-US" sz="1600" b="1" dirty="0" smtClean="0">
                <a:solidFill>
                  <a:schemeClr val="tx1"/>
                </a:solidFill>
              </a:rPr>
              <a:t>如数据维度过高、</a:t>
            </a:r>
            <a:endParaRPr lang="zh-CN" altLang="en-US" sz="1600" b="1" dirty="0" smtClean="0">
              <a:solidFill>
                <a:schemeClr val="tx1"/>
              </a:solidFill>
            </a:endParaRPr>
          </a:p>
          <a:p>
            <a:pPr algn="ctr"/>
            <a:r>
              <a:rPr lang="zh-CN" altLang="en-US" sz="1600" b="1" dirty="0" smtClean="0">
                <a:solidFill>
                  <a:schemeClr val="tx1"/>
                </a:solidFill>
              </a:rPr>
              <a:t>数据倾斜</a:t>
            </a:r>
            <a:endParaRPr lang="zh-CN" altLang="en-US" sz="1600" b="1" dirty="0" smtClean="0">
              <a:solidFill>
                <a:schemeClr val="tx1"/>
              </a:solidFill>
            </a:endParaRPr>
          </a:p>
        </p:txBody>
      </p:sp>
      <p:sp>
        <p:nvSpPr>
          <p:cNvPr id="30" name="圆角矩形 29"/>
          <p:cNvSpPr/>
          <p:nvPr/>
        </p:nvSpPr>
        <p:spPr>
          <a:xfrm>
            <a:off x="3278892" y="3572005"/>
            <a:ext cx="2232248" cy="1368152"/>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不恰</a:t>
            </a:r>
            <a:r>
              <a:rPr lang="zh-CN" altLang="en-US" b="1" dirty="0" smtClean="0">
                <a:solidFill>
                  <a:schemeClr val="tx1"/>
                </a:solidFill>
              </a:rPr>
              <a:t>当的配置参数</a:t>
            </a:r>
            <a:endParaRPr lang="zh-CN" altLang="en-US" b="1" dirty="0" smtClean="0">
              <a:solidFill>
                <a:schemeClr val="tx1"/>
              </a:solidFill>
            </a:endParaRPr>
          </a:p>
          <a:p>
            <a:pPr algn="ctr"/>
            <a:endParaRPr lang="zh-CN" altLang="en-US" b="1" dirty="0" smtClean="0">
              <a:solidFill>
                <a:schemeClr val="tx1"/>
              </a:solidFill>
            </a:endParaRPr>
          </a:p>
          <a:p>
            <a:pPr algn="ctr"/>
            <a:r>
              <a:rPr lang="zh-CN" altLang="en-US" sz="1600" b="1" dirty="0" smtClean="0">
                <a:solidFill>
                  <a:schemeClr val="tx1"/>
                </a:solidFill>
              </a:rPr>
              <a:t>如</a:t>
            </a:r>
            <a:r>
              <a:rPr lang="en-US" altLang="zh-CN" sz="1600" dirty="0" smtClean="0">
                <a:solidFill>
                  <a:schemeClr val="tx1"/>
                </a:solidFill>
                <a:latin typeface="Arial" panose="020B0604020202020204"/>
                <a:cs typeface="Arial" panose="020B0604020202020204"/>
              </a:rPr>
              <a:t>reducer</a:t>
            </a:r>
            <a:r>
              <a:rPr lang="zh-CN" altLang="en-US" sz="1600" b="1" dirty="0" smtClean="0">
                <a:solidFill>
                  <a:schemeClr val="tx1"/>
                </a:solidFill>
              </a:rPr>
              <a:t>数目太小、决策树深度过大</a:t>
            </a:r>
            <a:endParaRPr lang="zh-CN" altLang="en-US" sz="1600" b="1" dirty="0" smtClean="0">
              <a:solidFill>
                <a:schemeClr val="tx1"/>
              </a:solidFill>
            </a:endParaRPr>
          </a:p>
        </p:txBody>
      </p:sp>
      <p:sp>
        <p:nvSpPr>
          <p:cNvPr id="33" name="圆角矩形 28"/>
          <p:cNvSpPr/>
          <p:nvPr/>
        </p:nvSpPr>
        <p:spPr>
          <a:xfrm>
            <a:off x="5655156" y="3572005"/>
            <a:ext cx="2016224" cy="1368152"/>
          </a:xfrm>
          <a:prstGeom prst="roundRect">
            <a:avLst/>
          </a:prstGeom>
          <a:solidFill>
            <a:srgbClr val="98D6EA"/>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dirty="0" smtClean="0">
                <a:solidFill>
                  <a:schemeClr val="tx1"/>
                </a:solidFill>
              </a:rPr>
              <a:t>用户代码缺陷</a:t>
            </a:r>
            <a:endParaRPr lang="zh-CN" altLang="en-US" b="1" dirty="0" smtClean="0">
              <a:solidFill>
                <a:schemeClr val="tx1"/>
              </a:solidFill>
            </a:endParaRPr>
          </a:p>
          <a:p>
            <a:pPr algn="ctr"/>
            <a:endParaRPr lang="zh-CN" altLang="en-US" b="1" dirty="0" smtClean="0">
              <a:solidFill>
                <a:schemeClr val="tx1"/>
              </a:solidFill>
            </a:endParaRPr>
          </a:p>
          <a:p>
            <a:pPr algn="ctr"/>
            <a:r>
              <a:rPr lang="zh-CN" altLang="en-US" sz="1600" b="1" dirty="0" smtClean="0">
                <a:solidFill>
                  <a:schemeClr val="tx1"/>
                </a:solidFill>
              </a:rPr>
              <a:t>如时间／空间复杂度太高、内存泄漏</a:t>
            </a:r>
            <a:endParaRPr lang="zh-CN" altLang="en-US" sz="1600" b="1" dirty="0" smtClean="0">
              <a:solidFill>
                <a:schemeClr val="tx1"/>
              </a:solidFill>
            </a:endParaRPr>
          </a:p>
        </p:txBody>
      </p:sp>
      <p:sp>
        <p:nvSpPr>
          <p:cNvPr id="13" name="TextBox 1"/>
          <p:cNvSpPr txBox="1"/>
          <p:nvPr/>
        </p:nvSpPr>
        <p:spPr>
          <a:xfrm>
            <a:off x="205165" y="5303242"/>
            <a:ext cx="8733155" cy="1422400"/>
          </a:xfrm>
          <a:prstGeom prst="rect">
            <a:avLst/>
          </a:prstGeom>
          <a:noFill/>
        </p:spPr>
        <p:txBody>
          <a:bodyPr wrap="square" rtlCol="0">
            <a:spAutoFit/>
          </a:bodyPr>
          <a:lstStyle/>
          <a:p>
            <a:pPr>
              <a:lnSpc>
                <a:spcPct val="100000"/>
              </a:lnSpc>
              <a:spcBef>
                <a:spcPts val="100"/>
              </a:spcBef>
              <a:spcAft>
                <a:spcPts val="100"/>
              </a:spcAft>
            </a:pPr>
            <a:r>
              <a:rPr lang="en-US" altLang="zh-CN" sz="1400" dirty="0" smtClean="0">
                <a:latin typeface="Times New Roman" panose="02020603050405020304" pitchFamily="18" charset="0"/>
              </a:rPr>
              <a:t>[1]</a:t>
            </a:r>
            <a:r>
              <a:rPr lang="en-US" altLang="zh-CN" sz="1400" dirty="0">
                <a:latin typeface="Times New Roman" panose="02020603050405020304" pitchFamily="18" charset="0"/>
              </a:rPr>
              <a:t> S. </a:t>
            </a:r>
            <a:r>
              <a:rPr lang="en-US" altLang="zh-CN" sz="1400" dirty="0" err="1">
                <a:latin typeface="Times New Roman" panose="02020603050405020304" pitchFamily="18" charset="0"/>
              </a:rPr>
              <a:t>Kavulya</a:t>
            </a:r>
            <a:r>
              <a:rPr lang="en-US" altLang="zh-CN" sz="1400" dirty="0">
                <a:latin typeface="Times New Roman" panose="02020603050405020304" pitchFamily="18" charset="0"/>
              </a:rPr>
              <a:t>, J. Tan, R. Gandhi, and P. </a:t>
            </a:r>
            <a:r>
              <a:rPr lang="en-US" altLang="zh-CN" sz="1400" dirty="0" err="1">
                <a:latin typeface="Times New Roman" panose="02020603050405020304" pitchFamily="18" charset="0"/>
              </a:rPr>
              <a:t>Narasimhan</a:t>
            </a:r>
            <a:r>
              <a:rPr lang="en-US" altLang="zh-CN" sz="1400" dirty="0">
                <a:latin typeface="Times New Roman" panose="02020603050405020304" pitchFamily="18" charset="0"/>
              </a:rPr>
              <a:t>, “Analysis of traces from a production </a:t>
            </a:r>
            <a:r>
              <a:rPr lang="en-US" altLang="zh-CN" sz="1400" dirty="0" err="1">
                <a:latin typeface="Times New Roman" panose="02020603050405020304" pitchFamily="18" charset="0"/>
              </a:rPr>
              <a:t>mapreduce</a:t>
            </a:r>
            <a:r>
              <a:rPr lang="en-US" altLang="zh-CN" sz="1400" dirty="0">
                <a:latin typeface="Times New Roman" panose="02020603050405020304" pitchFamily="18" charset="0"/>
              </a:rPr>
              <a:t> </a:t>
            </a:r>
            <a:r>
              <a:rPr lang="en-US" altLang="zh-CN" sz="1400" dirty="0" smtClean="0">
                <a:latin typeface="Times New Roman" panose="02020603050405020304" pitchFamily="18" charset="0"/>
              </a:rPr>
              <a:t>cluster” </a:t>
            </a:r>
            <a:r>
              <a:rPr lang="en-US" altLang="zh-CN" sz="1400" dirty="0">
                <a:latin typeface="Times New Roman" panose="02020603050405020304" pitchFamily="18" charset="0"/>
              </a:rPr>
              <a:t>(</a:t>
            </a:r>
            <a:r>
              <a:rPr lang="en-US" altLang="zh-CN" sz="1400" i="1" dirty="0" err="1">
                <a:latin typeface="Times New Roman" panose="02020603050405020304" pitchFamily="18" charset="0"/>
              </a:rPr>
              <a:t>CCGrid</a:t>
            </a:r>
            <a:r>
              <a:rPr lang="en-US" altLang="zh-CN" sz="1400" i="1" dirty="0">
                <a:latin typeface="Times New Roman" panose="02020603050405020304" pitchFamily="18" charset="0"/>
              </a:rPr>
              <a:t> </a:t>
            </a:r>
            <a:r>
              <a:rPr lang="en-US" altLang="zh-CN" sz="1400" dirty="0">
                <a:latin typeface="Times New Roman" panose="02020603050405020304" pitchFamily="18" charset="0"/>
              </a:rPr>
              <a:t>2010). </a:t>
            </a:r>
            <a:endParaRPr lang="en-US" altLang="zh-CN" sz="1400" dirty="0">
              <a:latin typeface="Times New Roman" panose="02020603050405020304" pitchFamily="18" charset="0"/>
            </a:endParaRPr>
          </a:p>
          <a:p>
            <a:pPr>
              <a:lnSpc>
                <a:spcPct val="100000"/>
              </a:lnSpc>
              <a:spcBef>
                <a:spcPts val="100"/>
              </a:spcBef>
              <a:spcAft>
                <a:spcPts val="100"/>
              </a:spcAft>
            </a:pPr>
            <a:r>
              <a:rPr lang="en-US" altLang="zh-CN" sz="1400" dirty="0">
                <a:latin typeface="Times New Roman" panose="02020603050405020304" pitchFamily="18" charset="0"/>
              </a:rPr>
              <a:t>[2] S. Li, H. Zhou, H. Lin, T. Xiao, H. Lin, W. Lin, and T. </a:t>
            </a:r>
            <a:r>
              <a:rPr lang="en-US" altLang="zh-CN" sz="1400" dirty="0" err="1">
                <a:latin typeface="Times New Roman" panose="02020603050405020304" pitchFamily="18" charset="0"/>
              </a:rPr>
              <a:t>Xie</a:t>
            </a:r>
            <a:r>
              <a:rPr lang="en-US" altLang="zh-CN" sz="1400" dirty="0">
                <a:latin typeface="Times New Roman" panose="02020603050405020304" pitchFamily="18" charset="0"/>
              </a:rPr>
              <a:t>, “A characteristic study on failures of production distributed data-parallel </a:t>
            </a:r>
            <a:r>
              <a:rPr lang="en-US" altLang="zh-CN" sz="1400" dirty="0" smtClean="0">
                <a:latin typeface="Times New Roman" panose="02020603050405020304" pitchFamily="18" charset="0"/>
              </a:rPr>
              <a:t>programs” (</a:t>
            </a:r>
            <a:r>
              <a:rPr lang="en-US" altLang="zh-CN" sz="1400" i="1" dirty="0">
                <a:latin typeface="Times New Roman" panose="02020603050405020304" pitchFamily="18" charset="0"/>
              </a:rPr>
              <a:t>ICSE </a:t>
            </a:r>
            <a:r>
              <a:rPr lang="en-US" altLang="zh-CN" sz="1400" dirty="0" smtClean="0">
                <a:latin typeface="Times New Roman" panose="02020603050405020304" pitchFamily="18" charset="0"/>
              </a:rPr>
              <a:t>2013</a:t>
            </a:r>
            <a:r>
              <a:rPr lang="en-US" altLang="zh-CN" sz="1400" dirty="0">
                <a:latin typeface="Times New Roman" panose="02020603050405020304" pitchFamily="18" charset="0"/>
                <a:sym typeface="+mn-ea"/>
              </a:rPr>
              <a:t>)</a:t>
            </a:r>
            <a:r>
              <a:rPr lang="en-US" altLang="zh-CN" sz="1400" i="1" dirty="0">
                <a:latin typeface="Times New Roman" panose="02020603050405020304" pitchFamily="18" charset="0"/>
                <a:sym typeface="+mn-ea"/>
              </a:rPr>
              <a:t>.</a:t>
            </a:r>
            <a:endParaRPr lang="en-US" altLang="zh-CN" sz="1400" i="1" dirty="0" smtClean="0">
              <a:latin typeface="Times New Roman" panose="02020603050405020304" pitchFamily="18" charset="0"/>
              <a:sym typeface="+mn-ea"/>
            </a:endParaRPr>
          </a:p>
          <a:p>
            <a:pPr>
              <a:lnSpc>
                <a:spcPct val="100000"/>
              </a:lnSpc>
              <a:spcBef>
                <a:spcPts val="100"/>
              </a:spcBef>
              <a:spcAft>
                <a:spcPts val="100"/>
              </a:spcAft>
            </a:pPr>
            <a:r>
              <a:rPr lang="en-US" altLang="zh-CN" sz="1400" dirty="0" smtClean="0">
                <a:solidFill>
                  <a:schemeClr val="tx1"/>
                </a:solidFill>
                <a:latin typeface="Times New Roman" panose="02020603050405020304" pitchFamily="18" charset="0"/>
              </a:rPr>
              <a:t>[3] Lijie Xu, Wensheng Dou, Feng Zhu, Chushu Gao, Jie Liu, Hua Zhong, Jun Wei. “A Characteristic Study on Out of Memory Errors in Distributed Data-Parallel Applications” (</a:t>
            </a:r>
            <a:r>
              <a:rPr lang="en-US" altLang="zh-CN" sz="1400" i="1" dirty="0" smtClean="0">
                <a:solidFill>
                  <a:schemeClr val="tx1"/>
                </a:solidFill>
                <a:latin typeface="Times New Roman" panose="02020603050405020304" pitchFamily="18" charset="0"/>
              </a:rPr>
              <a:t>ISSRE</a:t>
            </a:r>
            <a:r>
              <a:rPr lang="en-US" altLang="zh-CN" sz="1400" dirty="0" smtClean="0">
                <a:solidFill>
                  <a:schemeClr val="tx1"/>
                </a:solidFill>
                <a:latin typeface="Times New Roman" panose="02020603050405020304" pitchFamily="18" charset="0"/>
              </a:rPr>
              <a:t> 2015).</a:t>
            </a:r>
            <a:endParaRPr lang="en-US" altLang="zh-CN" sz="1400" dirty="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可靠性测试基准设计</a:t>
            </a:r>
            <a:r>
              <a:rPr lang="en-US" altLang="zh-CN" sz="2800" dirty="0">
                <a:sym typeface="+mn-ea"/>
              </a:rPr>
              <a:t>--</a:t>
            </a:r>
            <a:r>
              <a:rPr lang="zh-CN" altLang="en-US" dirty="0">
                <a:sym typeface="+mn-ea"/>
              </a:rPr>
              <a:t>基准需求</a:t>
            </a:r>
            <a:endParaRPr lang="zh-CN" altLang="en-US" dirty="0">
              <a:sym typeface="+mn-ea"/>
            </a:endParaRPr>
          </a:p>
        </p:txBody>
      </p:sp>
      <p:cxnSp>
        <p:nvCxnSpPr>
          <p:cNvPr id="14338"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7" name="文本框 6"/>
          <p:cNvSpPr txBox="1"/>
          <p:nvPr/>
        </p:nvSpPr>
        <p:spPr>
          <a:xfrm>
            <a:off x="420370" y="1171575"/>
            <a:ext cx="6101080" cy="701040"/>
          </a:xfrm>
          <a:prstGeom prst="rect">
            <a:avLst/>
          </a:prstGeom>
          <a:noFill/>
        </p:spPr>
        <p:txBody>
          <a:bodyPr wrap="square" rtlCol="0">
            <a:spAutoFit/>
          </a:bodyPr>
          <a:lstStyle/>
          <a:p>
            <a:pPr marL="342900" indent="-342900">
              <a:buFont typeface="Wingdings" panose="05000000000000000000" charset="0"/>
              <a:buChar char="p"/>
            </a:pPr>
            <a:r>
              <a:rPr lang="zh-CN" altLang="en-US" sz="2000" dirty="0">
                <a:solidFill>
                  <a:srgbClr val="0000FF"/>
                </a:solidFill>
              </a:rPr>
              <a:t>数据和计算完整</a:t>
            </a:r>
            <a:r>
              <a:rPr lang="zh-CN" altLang="en-US" sz="2000" dirty="0" smtClean="0">
                <a:solidFill>
                  <a:srgbClr val="0000FF"/>
                </a:solidFill>
              </a:rPr>
              <a:t>性分析</a:t>
            </a:r>
            <a:endParaRPr lang="zh-CN" altLang="en-US" sz="2000" dirty="0">
              <a:solidFill>
                <a:schemeClr val="tx1"/>
              </a:solidFill>
            </a:endParaRPr>
          </a:p>
          <a:p>
            <a:endParaRPr lang="zh-CN" altLang="en-US" sz="2000" dirty="0">
              <a:solidFill>
                <a:srgbClr val="FF0000"/>
              </a:solidFill>
            </a:endParaRPr>
          </a:p>
        </p:txBody>
      </p:sp>
      <p:sp>
        <p:nvSpPr>
          <p:cNvPr id="14" name="圆角矩形 13"/>
          <p:cNvSpPr/>
          <p:nvPr/>
        </p:nvSpPr>
        <p:spPr>
          <a:xfrm>
            <a:off x="1856105" y="1998980"/>
            <a:ext cx="2016125" cy="720090"/>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数据错误</a:t>
            </a:r>
            <a:r>
              <a:rPr lang="en-US" altLang="zh-CN" sz="1600" baseline="30000" dirty="0" smtClean="0">
                <a:solidFill>
                  <a:schemeClr val="accent6">
                    <a:lumMod val="75000"/>
                  </a:schemeClr>
                </a:solidFill>
                <a:sym typeface="+mn-ea"/>
              </a:rPr>
              <a:t>[1][2]</a:t>
            </a:r>
            <a:r>
              <a:rPr lang="en-US" altLang="zh-CN" sz="1600" b="1" dirty="0" smtClean="0">
                <a:solidFill>
                  <a:schemeClr val="tx1"/>
                </a:solidFill>
              </a:rPr>
              <a:t> </a:t>
            </a:r>
            <a:endParaRPr lang="en-US" altLang="zh-CN" sz="1600" b="1" dirty="0">
              <a:solidFill>
                <a:schemeClr val="tx1"/>
              </a:solidFill>
            </a:endParaRPr>
          </a:p>
        </p:txBody>
      </p:sp>
      <p:sp>
        <p:nvSpPr>
          <p:cNvPr id="20" name="圆角矩形 19"/>
          <p:cNvSpPr/>
          <p:nvPr/>
        </p:nvSpPr>
        <p:spPr>
          <a:xfrm>
            <a:off x="4016375" y="1998980"/>
            <a:ext cx="2160270" cy="720725"/>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状态错误</a:t>
            </a:r>
            <a:r>
              <a:rPr lang="en-US" altLang="zh-CN" sz="1600" baseline="30000" dirty="0">
                <a:solidFill>
                  <a:schemeClr val="accent6">
                    <a:lumMod val="75000"/>
                  </a:schemeClr>
                </a:solidFill>
              </a:rPr>
              <a:t>[3]</a:t>
            </a:r>
            <a:endParaRPr lang="en-US" altLang="zh-CN" sz="1600" baseline="30000" dirty="0">
              <a:solidFill>
                <a:schemeClr val="accent6">
                  <a:lumMod val="75000"/>
                </a:schemeClr>
              </a:solidFill>
            </a:endParaRPr>
          </a:p>
        </p:txBody>
      </p:sp>
      <p:cxnSp>
        <p:nvCxnSpPr>
          <p:cNvPr id="22" name="直接箭头连接符 21"/>
          <p:cNvCxnSpPr>
            <a:stCxn id="14" idx="2"/>
            <a:endCxn id="34" idx="0"/>
          </p:cNvCxnSpPr>
          <p:nvPr/>
        </p:nvCxnSpPr>
        <p:spPr>
          <a:xfrm flipH="1">
            <a:off x="2360295" y="2719070"/>
            <a:ext cx="50419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4" idx="2"/>
            <a:endCxn id="36" idx="0"/>
          </p:cNvCxnSpPr>
          <p:nvPr/>
        </p:nvCxnSpPr>
        <p:spPr>
          <a:xfrm>
            <a:off x="2864485" y="2719070"/>
            <a:ext cx="312674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2"/>
            <a:endCxn id="35" idx="0"/>
          </p:cNvCxnSpPr>
          <p:nvPr/>
        </p:nvCxnSpPr>
        <p:spPr>
          <a:xfrm>
            <a:off x="2864485" y="2719070"/>
            <a:ext cx="1396365"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0" idx="2"/>
            <a:endCxn id="34" idx="0"/>
          </p:cNvCxnSpPr>
          <p:nvPr/>
        </p:nvCxnSpPr>
        <p:spPr>
          <a:xfrm flipH="1">
            <a:off x="2360295" y="2719705"/>
            <a:ext cx="27362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0" idx="2"/>
            <a:endCxn id="36" idx="0"/>
          </p:cNvCxnSpPr>
          <p:nvPr/>
        </p:nvCxnSpPr>
        <p:spPr>
          <a:xfrm>
            <a:off x="5096510" y="2719705"/>
            <a:ext cx="8947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2"/>
            <a:endCxn id="35" idx="0"/>
          </p:cNvCxnSpPr>
          <p:nvPr/>
        </p:nvCxnSpPr>
        <p:spPr>
          <a:xfrm flipH="1">
            <a:off x="4260850" y="2719705"/>
            <a:ext cx="83566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1557020" y="3763010"/>
            <a:ext cx="1606550" cy="1130300"/>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数据流速过快</a:t>
            </a:r>
            <a:endParaRPr lang="zh-CN" altLang="en-US" sz="1600" b="1" dirty="0" smtClean="0">
              <a:solidFill>
                <a:schemeClr val="tx1"/>
              </a:solidFill>
            </a:endParaRPr>
          </a:p>
        </p:txBody>
      </p:sp>
      <p:sp>
        <p:nvSpPr>
          <p:cNvPr id="35" name="圆角矩形 34"/>
          <p:cNvSpPr/>
          <p:nvPr/>
        </p:nvSpPr>
        <p:spPr>
          <a:xfrm>
            <a:off x="3457575" y="3763010"/>
            <a:ext cx="1605915" cy="1130300"/>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Task</a:t>
            </a:r>
            <a:r>
              <a:rPr lang="zh-CN" altLang="en-US" b="1" dirty="0">
                <a:solidFill>
                  <a:schemeClr val="tx1"/>
                </a:solidFill>
              </a:rPr>
              <a:t>失效</a:t>
            </a:r>
            <a:endParaRPr lang="zh-CN" altLang="en-US" sz="1600" b="1" dirty="0" smtClean="0">
              <a:solidFill>
                <a:schemeClr val="tx1"/>
              </a:solidFill>
            </a:endParaRPr>
          </a:p>
        </p:txBody>
      </p:sp>
      <p:sp>
        <p:nvSpPr>
          <p:cNvPr id="36" name="圆角矩形 28"/>
          <p:cNvSpPr/>
          <p:nvPr/>
        </p:nvSpPr>
        <p:spPr>
          <a:xfrm>
            <a:off x="5187950" y="3763010"/>
            <a:ext cx="1605915" cy="1130300"/>
          </a:xfrm>
          <a:prstGeom prst="roundRect">
            <a:avLst/>
          </a:prstGeom>
          <a:solidFill>
            <a:srgbClr val="98D6EA"/>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dirty="0" smtClean="0">
                <a:solidFill>
                  <a:schemeClr val="tx1"/>
                </a:solidFill>
              </a:rPr>
              <a:t>快照恢复机制不完善</a:t>
            </a:r>
            <a:endParaRPr lang="zh-CN" altLang="en-US" sz="1600" b="1" dirty="0" smtClean="0">
              <a:solidFill>
                <a:schemeClr val="tx1"/>
              </a:solidFill>
            </a:endParaRPr>
          </a:p>
        </p:txBody>
      </p:sp>
      <p:sp>
        <p:nvSpPr>
          <p:cNvPr id="42" name="TextBox 1"/>
          <p:cNvSpPr txBox="1"/>
          <p:nvPr/>
        </p:nvSpPr>
        <p:spPr>
          <a:xfrm>
            <a:off x="259080" y="5143500"/>
            <a:ext cx="8625840" cy="1422400"/>
          </a:xfrm>
          <a:prstGeom prst="rect">
            <a:avLst/>
          </a:prstGeom>
          <a:noFill/>
        </p:spPr>
        <p:txBody>
          <a:bodyPr wrap="square" rtlCol="0">
            <a:spAutoFit/>
          </a:bodyPr>
          <a:lstStyle/>
          <a:p>
            <a:pPr>
              <a:lnSpc>
                <a:spcPct val="100000"/>
              </a:lnSpc>
              <a:spcBef>
                <a:spcPts val="100"/>
              </a:spcBef>
              <a:spcAft>
                <a:spcPts val="100"/>
              </a:spcAft>
            </a:pPr>
            <a:r>
              <a:rPr lang="en-US" altLang="zh-CN" sz="1400" dirty="0" smtClean="0">
                <a:latin typeface="Times New Roman" panose="02020603050405020304" pitchFamily="18" charset="0"/>
              </a:rPr>
              <a:t>[1]</a:t>
            </a:r>
            <a:r>
              <a:rPr lang="en-US" altLang="zh-CN" sz="1400" dirty="0">
                <a:latin typeface="Times New Roman" panose="02020603050405020304" pitchFamily="18" charset="0"/>
              </a:rPr>
              <a:t> </a:t>
            </a:r>
            <a:r>
              <a:rPr lang="zh-CN" altLang="en-US" sz="1400" dirty="0">
                <a:latin typeface="Times New Roman" panose="02020603050405020304" pitchFamily="18" charset="0"/>
              </a:rPr>
              <a:t>博客（</a:t>
            </a:r>
            <a:r>
              <a:rPr lang="en-US" altLang="zh-CN" sz="1400" dirty="0">
                <a:latin typeface="Times New Roman" panose="02020603050405020304" pitchFamily="18" charset="0"/>
              </a:rPr>
              <a:t>http://lqding.blog.51cto.com/9123978/1770012)</a:t>
            </a:r>
            <a:r>
              <a:rPr lang="zh-CN" altLang="en-US" sz="1400" dirty="0">
                <a:latin typeface="Times New Roman" panose="02020603050405020304" pitchFamily="18" charset="0"/>
              </a:rPr>
              <a:t>提到Spark Streaming会在特殊情况下出现数据丢失与数据重复处理情况</a:t>
            </a:r>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a:p>
            <a:pPr>
              <a:lnSpc>
                <a:spcPct val="100000"/>
              </a:lnSpc>
              <a:spcBef>
                <a:spcPts val="100"/>
              </a:spcBef>
              <a:spcAft>
                <a:spcPts val="100"/>
              </a:spcAft>
            </a:pPr>
            <a:r>
              <a:rPr lang="en-US" altLang="zh-CN" sz="1400" dirty="0">
                <a:latin typeface="Times New Roman" panose="02020603050405020304" pitchFamily="18" charset="0"/>
              </a:rPr>
              <a:t>[2] </a:t>
            </a:r>
            <a:r>
              <a:rPr lang="zh-CN" altLang="en-US" sz="1400" dirty="0">
                <a:latin typeface="Times New Roman" panose="02020603050405020304" pitchFamily="18" charset="0"/>
              </a:rPr>
              <a:t>论坛（</a:t>
            </a:r>
            <a:r>
              <a:rPr lang="en-US" altLang="zh-CN" sz="1400" dirty="0">
                <a:latin typeface="Times New Roman" panose="02020603050405020304" pitchFamily="18" charset="0"/>
              </a:rPr>
              <a:t>http://www.aboutyun.com/thread-19670-1-1.html)提到Spark Streaming在有多个数据流且没有cache中间数据时会出现数据不一致情况</a:t>
            </a:r>
            <a:r>
              <a:rPr lang="en-US" altLang="zh-CN" sz="1400" i="1" dirty="0">
                <a:latin typeface="Times New Roman" panose="02020603050405020304" pitchFamily="18" charset="0"/>
                <a:sym typeface="+mn-ea"/>
              </a:rPr>
              <a:t>.</a:t>
            </a:r>
            <a:endParaRPr lang="en-US" altLang="zh-CN" sz="1400" i="1" dirty="0" smtClean="0">
              <a:latin typeface="Times New Roman" panose="02020603050405020304" pitchFamily="18" charset="0"/>
              <a:sym typeface="+mn-ea"/>
            </a:endParaRPr>
          </a:p>
          <a:p>
            <a:pPr>
              <a:lnSpc>
                <a:spcPct val="100000"/>
              </a:lnSpc>
              <a:spcBef>
                <a:spcPts val="100"/>
              </a:spcBef>
              <a:spcAft>
                <a:spcPts val="100"/>
              </a:spcAft>
            </a:pPr>
            <a:r>
              <a:rPr lang="en-US" altLang="zh-CN" sz="1400" dirty="0" smtClean="0">
                <a:solidFill>
                  <a:schemeClr val="tx1"/>
                </a:solidFill>
                <a:latin typeface="Times New Roman" panose="02020603050405020304" pitchFamily="18" charset="0"/>
              </a:rPr>
              <a:t>[3] </a:t>
            </a:r>
            <a:r>
              <a:rPr lang="zh-CN" altLang="en-US" sz="1400" dirty="0" smtClean="0">
                <a:solidFill>
                  <a:schemeClr val="tx1"/>
                </a:solidFill>
                <a:latin typeface="Times New Roman" panose="02020603050405020304" pitchFamily="18" charset="0"/>
              </a:rPr>
              <a:t>论坛（</a:t>
            </a:r>
            <a:r>
              <a:rPr lang="en-US" altLang="zh-CN" sz="1400" dirty="0" smtClean="0">
                <a:solidFill>
                  <a:schemeClr val="tx1"/>
                </a:solidFill>
                <a:latin typeface="Times New Roman" panose="02020603050405020304" pitchFamily="18" charset="0"/>
              </a:rPr>
              <a:t>http://www.oschina.net/question/2657298_2154166)提到Spark Streaming在从Kafka中读取数据时会出现offset错误.</a:t>
            </a:r>
            <a:endParaRPr lang="en-US" altLang="zh-CN" sz="1400" dirty="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可靠性测试基准设计</a:t>
            </a:r>
            <a:r>
              <a:rPr lang="en-US" altLang="zh-CN" sz="2800" dirty="0">
                <a:sym typeface="+mn-ea"/>
              </a:rPr>
              <a:t>--</a:t>
            </a:r>
            <a:r>
              <a:rPr lang="zh-CN" altLang="en-US" dirty="0">
                <a:sym typeface="+mn-ea"/>
              </a:rPr>
              <a:t>基准需求</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6" name="文本框 2"/>
          <p:cNvSpPr txBox="1"/>
          <p:nvPr/>
        </p:nvSpPr>
        <p:spPr>
          <a:xfrm>
            <a:off x="683568" y="1269013"/>
            <a:ext cx="8145780" cy="222504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sz="2000" dirty="0" smtClean="0">
                <a:solidFill>
                  <a:srgbClr val="0000FF"/>
                </a:solidFill>
                <a:sym typeface="+mn-ea"/>
              </a:rPr>
              <a:t>可靠性问题产生原因小结</a:t>
            </a:r>
            <a:endParaRPr lang="zh-CN" altLang="en-US" sz="2000" dirty="0" smtClean="0">
              <a:solidFill>
                <a:srgbClr val="0000FF"/>
              </a:solidFill>
              <a:sym typeface="+mn-ea"/>
            </a:endParaRPr>
          </a:p>
          <a:p>
            <a:pPr marL="800100" lvl="1" indent="-342900">
              <a:buFont typeface="Wingdings" panose="05000000000000000000" charset="0"/>
              <a:buChar char="l"/>
            </a:pPr>
            <a:r>
              <a:rPr lang="zh-CN" altLang="en-US" sz="2000" dirty="0" smtClean="0">
                <a:sym typeface="+mn-ea"/>
              </a:rPr>
              <a:t>系统缺陷：</a:t>
            </a:r>
            <a:endParaRPr lang="zh-CN" altLang="en-US" sz="2000" dirty="0" smtClean="0">
              <a:sym typeface="+mn-ea"/>
            </a:endParaRPr>
          </a:p>
          <a:p>
            <a:pPr lvl="2">
              <a:buFont typeface="Wingdings" panose="05000000000000000000" charset="0"/>
            </a:pPr>
            <a:r>
              <a:rPr lang="zh-CN" altLang="en-US" sz="2000" dirty="0" smtClean="0">
                <a:sym typeface="+mn-ea"/>
              </a:rPr>
              <a:t>设计缺陷、实现bugs等</a:t>
            </a:r>
            <a:endParaRPr lang="zh-CN" altLang="en-US" sz="2000" dirty="0" smtClean="0">
              <a:sym typeface="+mn-ea"/>
            </a:endParaRPr>
          </a:p>
          <a:p>
            <a:pPr marL="800100" lvl="1" indent="-342900">
              <a:buFont typeface="Wingdings" panose="05000000000000000000" charset="0"/>
              <a:buChar char="l"/>
            </a:pPr>
            <a:r>
              <a:rPr lang="zh-CN" altLang="en-US" sz="2000" dirty="0" smtClean="0">
                <a:sym typeface="+mn-ea"/>
              </a:rPr>
              <a:t>应用缺陷：</a:t>
            </a:r>
            <a:endParaRPr lang="zh-CN" altLang="en-US" sz="2000" dirty="0" smtClean="0">
              <a:sym typeface="+mn-ea"/>
            </a:endParaRPr>
          </a:p>
          <a:p>
            <a:pPr lvl="2">
              <a:buFont typeface="Wingdings" panose="05000000000000000000" charset="0"/>
            </a:pPr>
            <a:r>
              <a:rPr lang="zh-CN" altLang="en-US" sz="2000" dirty="0" smtClean="0">
                <a:sym typeface="+mn-ea"/>
              </a:rPr>
              <a:t>参数配置不当、代码缺陷等</a:t>
            </a:r>
            <a:endParaRPr lang="zh-CN" altLang="en-US" sz="2000" dirty="0" smtClean="0">
              <a:sym typeface="+mn-ea"/>
            </a:endParaRPr>
          </a:p>
          <a:p>
            <a:pPr marL="800100" lvl="1" indent="-342900">
              <a:buFont typeface="Wingdings" panose="05000000000000000000" charset="0"/>
              <a:buChar char="l"/>
            </a:pPr>
            <a:r>
              <a:rPr lang="zh-CN" altLang="en-US" sz="2000" dirty="0" smtClean="0">
                <a:sym typeface="+mn-ea"/>
              </a:rPr>
              <a:t>数据异常：</a:t>
            </a:r>
            <a:endParaRPr lang="zh-CN" altLang="en-US" sz="2000" dirty="0" smtClean="0">
              <a:sym typeface="+mn-ea"/>
            </a:endParaRPr>
          </a:p>
          <a:p>
            <a:pPr lvl="2">
              <a:buFont typeface="Wingdings" panose="05000000000000000000" charset="0"/>
            </a:pPr>
            <a:r>
              <a:rPr lang="zh-CN" altLang="en-US" sz="2000" dirty="0" smtClean="0">
                <a:sym typeface="+mn-ea"/>
              </a:rPr>
              <a:t>数据维度过高、数据倾斜等</a:t>
            </a:r>
            <a:endParaRPr lang="zh-CN" altLang="en-US" sz="2000" dirty="0" smtClean="0">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可靠性测试基准设计</a:t>
            </a:r>
            <a:r>
              <a:rPr lang="en-US" altLang="zh-CN" sz="2800" dirty="0">
                <a:sym typeface="+mn-ea"/>
              </a:rPr>
              <a:t>--</a:t>
            </a:r>
            <a:r>
              <a:rPr lang="zh-CN" altLang="en-US" dirty="0">
                <a:sym typeface="+mn-ea"/>
              </a:rPr>
              <a:t>基准需求</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540385" y="989330"/>
            <a:ext cx="8580120" cy="3108960"/>
          </a:xfrm>
          <a:prstGeom prst="rect">
            <a:avLst/>
          </a:prstGeom>
          <a:noFill/>
        </p:spPr>
        <p:txBody>
          <a:bodyPr wrap="square" rtlCol="0" anchor="t">
            <a:spAutoFit/>
          </a:bodyPr>
          <a:p>
            <a:endParaRPr lang="zh-CN" altLang="en-US"/>
          </a:p>
          <a:p>
            <a:pPr marL="285750" indent="-285750">
              <a:buFont typeface="Wingdings" panose="05000000000000000000" charset="0"/>
              <a:buChar char="p"/>
            </a:pPr>
            <a:r>
              <a:rPr lang="zh-CN" altLang="en-US">
                <a:solidFill>
                  <a:srgbClr val="0000FF"/>
                </a:solidFill>
              </a:rPr>
              <a:t> 可靠性测试基准设计需求</a:t>
            </a:r>
            <a:endParaRPr lang="zh-CN" altLang="en-US">
              <a:solidFill>
                <a:srgbClr val="0000FF"/>
              </a:solidFill>
            </a:endParaRPr>
          </a:p>
          <a:p>
            <a:pPr marL="285750" indent="-285750">
              <a:buFont typeface="Wingdings" panose="05000000000000000000" charset="0"/>
              <a:buChar char="p"/>
            </a:pPr>
            <a:endParaRPr lang="zh-CN" altLang="en-US">
              <a:solidFill>
                <a:srgbClr val="0000FF"/>
              </a:solidFill>
            </a:endParaRPr>
          </a:p>
          <a:p>
            <a:pPr marL="742950" lvl="1" indent="-285750">
              <a:buFont typeface="Wingdings" panose="05000000000000000000" charset="0"/>
              <a:buChar char="l"/>
            </a:pPr>
            <a:r>
              <a:rPr lang="zh-CN" altLang="en-US"/>
              <a:t>典型应用选取：</a:t>
            </a:r>
            <a:endParaRPr lang="zh-CN" altLang="en-US"/>
          </a:p>
          <a:p>
            <a:pPr lvl="2">
              <a:buFont typeface="Wingdings" panose="05000000000000000000" charset="0"/>
            </a:pPr>
            <a:r>
              <a:rPr lang="zh-CN" altLang="en-US"/>
              <a:t>选取的应用需要能够代表大数据系统应用类型的计算特征。</a:t>
            </a:r>
            <a:endParaRPr lang="zh-CN" altLang="en-US"/>
          </a:p>
          <a:p>
            <a:pPr lvl="2">
              <a:buFont typeface="Wingdings" panose="05000000000000000000" charset="0"/>
            </a:pPr>
            <a:endParaRPr lang="zh-CN" altLang="en-US"/>
          </a:p>
          <a:p>
            <a:pPr marL="742950" lvl="1" indent="-285750">
              <a:buFont typeface="Wingdings" panose="05000000000000000000" charset="0"/>
              <a:buChar char="l"/>
            </a:pPr>
            <a:r>
              <a:rPr lang="zh-CN" altLang="en-US"/>
              <a:t>异常数据生成：</a:t>
            </a:r>
            <a:endParaRPr lang="zh-CN" altLang="en-US"/>
          </a:p>
          <a:p>
            <a:pPr lvl="2">
              <a:buFont typeface="Wingdings" panose="05000000000000000000" charset="0"/>
            </a:pPr>
            <a:r>
              <a:rPr lang="zh-CN" altLang="en-US"/>
              <a:t>测试基准需要提供更加丰富多样、能够满足应用计算特征的极端异常数据。</a:t>
            </a:r>
            <a:endParaRPr lang="zh-CN" altLang="en-US"/>
          </a:p>
          <a:p>
            <a:pPr lvl="2">
              <a:buFont typeface="Wingdings" panose="05000000000000000000" charset="0"/>
            </a:pPr>
            <a:endParaRPr lang="zh-CN" altLang="en-US"/>
          </a:p>
          <a:p>
            <a:pPr marL="742950" lvl="1" indent="-285750">
              <a:buFont typeface="Wingdings" panose="05000000000000000000" charset="0"/>
              <a:buChar char="l"/>
            </a:pPr>
            <a:r>
              <a:rPr lang="zh-CN" altLang="en-US"/>
              <a:t>异常参数配置：</a:t>
            </a:r>
            <a:endParaRPr lang="zh-CN" altLang="en-US"/>
          </a:p>
          <a:p>
            <a:pPr lvl="2">
              <a:buFont typeface="Wingdings" panose="05000000000000000000" charset="0"/>
            </a:pPr>
            <a:r>
              <a:rPr lang="zh-CN" altLang="en-US"/>
              <a:t>测试基准需要提供满足不同配置的、更加多样的测试。</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sz="2800" dirty="0">
                <a:sym typeface="+mn-ea"/>
              </a:rPr>
              <a:t>可靠性测试基准设计</a:t>
            </a:r>
            <a:r>
              <a:rPr lang="en-US" altLang="zh-CN" sz="2800" dirty="0">
                <a:sym typeface="+mn-ea"/>
              </a:rPr>
              <a:t>--</a:t>
            </a:r>
            <a:r>
              <a:rPr lang="zh-CN" altLang="en-US" dirty="0">
                <a:sym typeface="+mn-ea"/>
              </a:rPr>
              <a:t>基准构成</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16" name="组合 15"/>
          <p:cNvGrpSpPr/>
          <p:nvPr/>
        </p:nvGrpSpPr>
        <p:grpSpPr>
          <a:xfrm>
            <a:off x="3397687" y="3428181"/>
            <a:ext cx="2376170" cy="2854960"/>
            <a:chOff x="5153" y="4933"/>
            <a:chExt cx="3742" cy="4496"/>
          </a:xfrm>
        </p:grpSpPr>
        <p:sp>
          <p:nvSpPr>
            <p:cNvPr id="17" name="圆角矩形 16"/>
            <p:cNvSpPr/>
            <p:nvPr/>
          </p:nvSpPr>
          <p:spPr>
            <a:xfrm>
              <a:off x="5153" y="5413"/>
              <a:ext cx="3742" cy="1415"/>
            </a:xfrm>
            <a:prstGeom prst="roundRect">
              <a:avLst/>
            </a:prstGeom>
            <a:solidFill>
              <a:schemeClr val="bg1">
                <a:lumMod val="95000"/>
              </a:schemeClr>
            </a:solidFill>
            <a:ln w="285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dirty="0" smtClean="0">
                  <a:solidFill>
                    <a:schemeClr val="accent6">
                      <a:lumMod val="75000"/>
                    </a:schemeClr>
                  </a:solidFill>
                </a:rPr>
                <a:t>2. </a:t>
              </a:r>
              <a:r>
                <a:rPr lang="zh-CN" altLang="en-US" sz="1600" dirty="0" smtClean="0">
                  <a:solidFill>
                    <a:schemeClr val="accent6">
                      <a:lumMod val="75000"/>
                    </a:schemeClr>
                  </a:solidFill>
                </a:rPr>
                <a:t>生成异常数据（数据量、分布、维度等）</a:t>
              </a:r>
              <a:endParaRPr lang="zh-CN" altLang="en-US" sz="1600" dirty="0" smtClean="0">
                <a:solidFill>
                  <a:schemeClr val="accent6">
                    <a:lumMod val="75000"/>
                  </a:schemeClr>
                </a:solidFill>
              </a:endParaRPr>
            </a:p>
          </p:txBody>
        </p:sp>
        <p:pic>
          <p:nvPicPr>
            <p:cNvPr id="18" name="图片 17"/>
            <p:cNvPicPr>
              <a:picLocks noChangeAspect="1"/>
            </p:cNvPicPr>
            <p:nvPr/>
          </p:nvPicPr>
          <p:blipFill>
            <a:blip r:embed="rId1"/>
            <a:stretch>
              <a:fillRect/>
            </a:stretch>
          </p:blipFill>
          <p:spPr>
            <a:xfrm>
              <a:off x="5528" y="7168"/>
              <a:ext cx="2902" cy="2261"/>
            </a:xfrm>
            <a:prstGeom prst="rect">
              <a:avLst/>
            </a:prstGeom>
          </p:spPr>
        </p:pic>
        <p:cxnSp>
          <p:nvCxnSpPr>
            <p:cNvPr id="33" name="直接箭头连接符 32"/>
            <p:cNvCxnSpPr/>
            <p:nvPr/>
          </p:nvCxnSpPr>
          <p:spPr>
            <a:xfrm flipH="1">
              <a:off x="7114" y="4933"/>
              <a:ext cx="2" cy="35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539552" y="3428181"/>
            <a:ext cx="2667000" cy="2809240"/>
            <a:chOff x="618" y="4933"/>
            <a:chExt cx="4200" cy="4424"/>
          </a:xfrm>
        </p:grpSpPr>
        <p:sp>
          <p:nvSpPr>
            <p:cNvPr id="25" name="圆角矩形 24"/>
            <p:cNvSpPr/>
            <p:nvPr/>
          </p:nvSpPr>
          <p:spPr>
            <a:xfrm>
              <a:off x="696" y="5393"/>
              <a:ext cx="4083" cy="1433"/>
            </a:xfrm>
            <a:prstGeom prst="roundRect">
              <a:avLst/>
            </a:prstGeom>
            <a:solidFill>
              <a:schemeClr val="bg1">
                <a:lumMod val="95000"/>
              </a:schemeClr>
            </a:solidFill>
            <a:ln w="285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marL="342900" indent="-342900" algn="ctr">
                <a:buAutoNum type="arabicPeriod"/>
              </a:pPr>
              <a:r>
                <a:rPr lang="zh-CN" altLang="en-US" sz="1600" dirty="0" smtClean="0">
                  <a:solidFill>
                    <a:schemeClr val="accent6">
                      <a:lumMod val="75000"/>
                    </a:schemeClr>
                  </a:solidFill>
                </a:rPr>
                <a:t>选择</a:t>
              </a:r>
              <a:r>
                <a:rPr lang="en-US" altLang="zh-CN" sz="1600" dirty="0" smtClean="0">
                  <a:solidFill>
                    <a:schemeClr val="accent6">
                      <a:lumMod val="75000"/>
                    </a:schemeClr>
                  </a:solidFill>
                </a:rPr>
                <a:t>SQL</a:t>
              </a:r>
              <a:r>
                <a:rPr lang="zh-CN" altLang="en-US" sz="1600" dirty="0" smtClean="0">
                  <a:solidFill>
                    <a:schemeClr val="accent6">
                      <a:lumMod val="75000"/>
                    </a:schemeClr>
                  </a:solidFill>
                </a:rPr>
                <a:t>、</a:t>
              </a:r>
              <a:r>
                <a:rPr lang="en-US" altLang="zh-CN" sz="1600" dirty="0" smtClean="0">
                  <a:solidFill>
                    <a:schemeClr val="accent6">
                      <a:lumMod val="75000"/>
                    </a:schemeClr>
                  </a:solidFill>
                </a:rPr>
                <a:t>Graph</a:t>
              </a:r>
              <a:r>
                <a:rPr lang="zh-CN" altLang="en-US" sz="1600" dirty="0" smtClean="0">
                  <a:solidFill>
                    <a:schemeClr val="accent6">
                      <a:lumMod val="75000"/>
                    </a:schemeClr>
                  </a:solidFill>
                </a:rPr>
                <a:t>、</a:t>
              </a:r>
              <a:r>
                <a:rPr lang="en-US" altLang="zh-CN" sz="1600" dirty="0" smtClean="0">
                  <a:solidFill>
                    <a:schemeClr val="accent6">
                      <a:lumMod val="75000"/>
                    </a:schemeClr>
                  </a:solidFill>
                </a:rPr>
                <a:t>Machine Learning</a:t>
              </a:r>
              <a:r>
                <a:rPr lang="zh-CN" altLang="en-US" sz="1600" dirty="0" smtClean="0">
                  <a:solidFill>
                    <a:schemeClr val="accent6">
                      <a:lumMod val="75000"/>
                    </a:schemeClr>
                  </a:solidFill>
                </a:rPr>
                <a:t>等代表性应用</a:t>
              </a:r>
              <a:endParaRPr lang="zh-CN" altLang="en-US" sz="1600" dirty="0" smtClean="0">
                <a:solidFill>
                  <a:schemeClr val="accent6">
                    <a:lumMod val="75000"/>
                  </a:schemeClr>
                </a:solidFill>
              </a:endParaRPr>
            </a:p>
          </p:txBody>
        </p:sp>
        <p:pic>
          <p:nvPicPr>
            <p:cNvPr id="28" name="图片 27" descr="benchmark"/>
            <p:cNvPicPr>
              <a:picLocks noChangeAspect="1"/>
            </p:cNvPicPr>
            <p:nvPr/>
          </p:nvPicPr>
          <p:blipFill>
            <a:blip r:embed="rId2"/>
            <a:srcRect r="61987"/>
            <a:stretch>
              <a:fillRect/>
            </a:stretch>
          </p:blipFill>
          <p:spPr>
            <a:xfrm>
              <a:off x="618" y="7153"/>
              <a:ext cx="4200" cy="2204"/>
            </a:xfrm>
            <a:prstGeom prst="rect">
              <a:avLst/>
            </a:prstGeom>
          </p:spPr>
        </p:pic>
        <p:cxnSp>
          <p:nvCxnSpPr>
            <p:cNvPr id="29" name="直接箭头连接符 28"/>
            <p:cNvCxnSpPr/>
            <p:nvPr/>
          </p:nvCxnSpPr>
          <p:spPr>
            <a:xfrm flipH="1">
              <a:off x="2773" y="4933"/>
              <a:ext cx="2" cy="35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6134006" y="3429253"/>
            <a:ext cx="2476500" cy="2736850"/>
            <a:chOff x="9202" y="5167"/>
            <a:chExt cx="3900" cy="4310"/>
          </a:xfrm>
        </p:grpSpPr>
        <p:sp>
          <p:nvSpPr>
            <p:cNvPr id="30" name="圆角矩形 29"/>
            <p:cNvSpPr/>
            <p:nvPr/>
          </p:nvSpPr>
          <p:spPr>
            <a:xfrm>
              <a:off x="9202" y="5665"/>
              <a:ext cx="3900" cy="1412"/>
            </a:xfrm>
            <a:prstGeom prst="roundRect">
              <a:avLst/>
            </a:prstGeom>
            <a:solidFill>
              <a:schemeClr val="bg1">
                <a:lumMod val="95000"/>
              </a:schemeClr>
            </a:solidFill>
            <a:ln w="285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dirty="0" smtClean="0">
                  <a:solidFill>
                    <a:schemeClr val="accent6">
                      <a:lumMod val="75000"/>
                    </a:schemeClr>
                  </a:solidFill>
                </a:rPr>
                <a:t>3. </a:t>
              </a:r>
              <a:r>
                <a:rPr lang="zh-CN" altLang="en-US" sz="1600" dirty="0" smtClean="0">
                  <a:solidFill>
                    <a:schemeClr val="accent6">
                      <a:lumMod val="75000"/>
                    </a:schemeClr>
                  </a:solidFill>
                </a:rPr>
                <a:t>执行组合测试（不同的系统＋应用配置）</a:t>
              </a:r>
              <a:endParaRPr lang="zh-CN" altLang="en-US" sz="1600" dirty="0" smtClean="0">
                <a:solidFill>
                  <a:schemeClr val="accent6">
                    <a:lumMod val="75000"/>
                  </a:schemeClr>
                </a:solidFill>
              </a:endParaRPr>
            </a:p>
          </p:txBody>
        </p:sp>
        <p:cxnSp>
          <p:nvCxnSpPr>
            <p:cNvPr id="31" name="直接箭头连接符 30"/>
            <p:cNvCxnSpPr/>
            <p:nvPr/>
          </p:nvCxnSpPr>
          <p:spPr>
            <a:xfrm flipH="1">
              <a:off x="11051" y="5167"/>
              <a:ext cx="2" cy="35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71" name="组合 70"/>
            <p:cNvGrpSpPr/>
            <p:nvPr/>
          </p:nvGrpSpPr>
          <p:grpSpPr>
            <a:xfrm>
              <a:off x="9313" y="7435"/>
              <a:ext cx="3675" cy="2042"/>
              <a:chOff x="9313" y="7435"/>
              <a:chExt cx="3675" cy="2042"/>
            </a:xfrm>
          </p:grpSpPr>
          <p:grpSp>
            <p:nvGrpSpPr>
              <p:cNvPr id="32" name="组合 31"/>
              <p:cNvGrpSpPr/>
              <p:nvPr/>
            </p:nvGrpSpPr>
            <p:grpSpPr>
              <a:xfrm>
                <a:off x="9313" y="7435"/>
                <a:ext cx="906" cy="2042"/>
                <a:chOff x="9408" y="7321"/>
                <a:chExt cx="938" cy="2166"/>
              </a:xfrm>
            </p:grpSpPr>
            <p:sp>
              <p:nvSpPr>
                <p:cNvPr id="43" name="椭圆 42"/>
                <p:cNvSpPr/>
                <p:nvPr/>
              </p:nvSpPr>
              <p:spPr>
                <a:xfrm>
                  <a:off x="9408" y="7321"/>
                  <a:ext cx="938" cy="2166"/>
                </a:xfrm>
                <a:prstGeom prst="ellipse">
                  <a:avLst/>
                </a:prstGeom>
                <a:solidFill>
                  <a:schemeClr val="bg1">
                    <a:lumMod val="95000"/>
                  </a:schemeClr>
                </a:solid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4" name=" 184"/>
                <p:cNvSpPr/>
                <p:nvPr/>
              </p:nvSpPr>
              <p:spPr>
                <a:xfrm>
                  <a:off x="9734" y="7681"/>
                  <a:ext cx="227" cy="22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grpSp>
          <p:sp>
            <p:nvSpPr>
              <p:cNvPr id="47" name="椭圆 46"/>
              <p:cNvSpPr/>
              <p:nvPr/>
            </p:nvSpPr>
            <p:spPr>
              <a:xfrm>
                <a:off x="10728" y="7435"/>
                <a:ext cx="906" cy="2041"/>
              </a:xfrm>
              <a:prstGeom prst="ellipse">
                <a:avLst/>
              </a:prstGeom>
              <a:solidFill>
                <a:schemeClr val="bg1">
                  <a:lumMod val="95000"/>
                </a:schemeClr>
              </a:solid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12082" y="7435"/>
                <a:ext cx="906" cy="2041"/>
              </a:xfrm>
              <a:prstGeom prst="ellipse">
                <a:avLst/>
              </a:prstGeom>
              <a:solidFill>
                <a:schemeClr val="bg1">
                  <a:lumMod val="95000"/>
                </a:schemeClr>
              </a:solid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 184"/>
              <p:cNvSpPr/>
              <p:nvPr/>
            </p:nvSpPr>
            <p:spPr>
              <a:xfrm>
                <a:off x="9640" y="8406"/>
                <a:ext cx="220" cy="21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58" name=" 184"/>
              <p:cNvSpPr/>
              <p:nvPr/>
            </p:nvSpPr>
            <p:spPr>
              <a:xfrm>
                <a:off x="9640" y="8990"/>
                <a:ext cx="220" cy="21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59" name=" 184"/>
              <p:cNvSpPr/>
              <p:nvPr/>
            </p:nvSpPr>
            <p:spPr>
              <a:xfrm>
                <a:off x="11055" y="8115"/>
                <a:ext cx="220" cy="21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60" name=" 184"/>
              <p:cNvSpPr/>
              <p:nvPr/>
            </p:nvSpPr>
            <p:spPr>
              <a:xfrm>
                <a:off x="11055" y="8682"/>
                <a:ext cx="220" cy="21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61" name=" 184"/>
              <p:cNvSpPr/>
              <p:nvPr/>
            </p:nvSpPr>
            <p:spPr>
              <a:xfrm>
                <a:off x="12448" y="8115"/>
                <a:ext cx="220" cy="215"/>
              </a:xfrm>
              <a:prstGeom prst="ellipse">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62" name=" 184"/>
              <p:cNvSpPr/>
              <p:nvPr/>
            </p:nvSpPr>
            <p:spPr>
              <a:xfrm>
                <a:off x="12448" y="8682"/>
                <a:ext cx="220" cy="215"/>
              </a:xfrm>
              <a:prstGeom prst="ellipse">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cxnSp>
            <p:nvCxnSpPr>
              <p:cNvPr id="63" name="直接连接符 62"/>
              <p:cNvCxnSpPr>
                <a:stCxn id="184" idx="6"/>
                <a:endCxn id="59" idx="2"/>
              </p:cNvCxnSpPr>
              <p:nvPr/>
            </p:nvCxnSpPr>
            <p:spPr>
              <a:xfrm>
                <a:off x="9847" y="7881"/>
                <a:ext cx="1208" cy="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7" idx="6"/>
                <a:endCxn id="59" idx="2"/>
              </p:cNvCxnSpPr>
              <p:nvPr/>
            </p:nvCxnSpPr>
            <p:spPr>
              <a:xfrm flipV="1">
                <a:off x="9860" y="8223"/>
                <a:ext cx="1195" cy="2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7" idx="6"/>
                <a:endCxn id="60" idx="2"/>
              </p:cNvCxnSpPr>
              <p:nvPr/>
            </p:nvCxnSpPr>
            <p:spPr>
              <a:xfrm>
                <a:off x="9860" y="8514"/>
                <a:ext cx="1195" cy="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9" idx="6"/>
                <a:endCxn id="61" idx="2"/>
              </p:cNvCxnSpPr>
              <p:nvPr/>
            </p:nvCxnSpPr>
            <p:spPr>
              <a:xfrm>
                <a:off x="11275" y="8223"/>
                <a:ext cx="11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58" idx="7"/>
              </p:cNvCxnSpPr>
              <p:nvPr/>
            </p:nvCxnSpPr>
            <p:spPr>
              <a:xfrm flipV="1">
                <a:off x="9828" y="8254"/>
                <a:ext cx="1227" cy="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2" idx="2"/>
                <a:endCxn id="60" idx="6"/>
              </p:cNvCxnSpPr>
              <p:nvPr/>
            </p:nvCxnSpPr>
            <p:spPr>
              <a:xfrm flipH="1">
                <a:off x="11275" y="8790"/>
                <a:ext cx="11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9" idx="5"/>
                <a:endCxn id="62" idx="1"/>
              </p:cNvCxnSpPr>
              <p:nvPr/>
            </p:nvCxnSpPr>
            <p:spPr>
              <a:xfrm>
                <a:off x="11243" y="8299"/>
                <a:ext cx="1237" cy="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0" idx="6"/>
              </p:cNvCxnSpPr>
              <p:nvPr/>
            </p:nvCxnSpPr>
            <p:spPr>
              <a:xfrm flipV="1">
                <a:off x="11275" y="8282"/>
                <a:ext cx="1205" cy="508"/>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49" name="圆角矩形 48"/>
          <p:cNvSpPr/>
          <p:nvPr/>
        </p:nvSpPr>
        <p:spPr>
          <a:xfrm>
            <a:off x="2576830" y="1417955"/>
            <a:ext cx="4227418" cy="786909"/>
          </a:xfrm>
          <a:prstGeom prst="roundRect">
            <a:avLst/>
          </a:prstGeom>
          <a:solidFill>
            <a:schemeClr val="bg1">
              <a:lumMod val="9500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smtClean="0">
                <a:solidFill>
                  <a:schemeClr val="accent6">
                    <a:lumMod val="75000"/>
                  </a:schemeClr>
                </a:solidFill>
              </a:rPr>
              <a:t>可靠性测试基准</a:t>
            </a:r>
            <a:endParaRPr lang="zh-CN" altLang="en-US" sz="2400" dirty="0" smtClean="0">
              <a:solidFill>
                <a:schemeClr val="accent6">
                  <a:lumMod val="75000"/>
                </a:schemeClr>
              </a:solidFill>
            </a:endParaRPr>
          </a:p>
        </p:txBody>
      </p:sp>
      <p:grpSp>
        <p:nvGrpSpPr>
          <p:cNvPr id="53" name="组合 52"/>
          <p:cNvGrpSpPr/>
          <p:nvPr/>
        </p:nvGrpSpPr>
        <p:grpSpPr>
          <a:xfrm>
            <a:off x="611560" y="2204993"/>
            <a:ext cx="7920990" cy="1182370"/>
            <a:chOff x="4924" y="6274"/>
            <a:chExt cx="12474" cy="1862"/>
          </a:xfrm>
        </p:grpSpPr>
        <p:sp>
          <p:nvSpPr>
            <p:cNvPr id="54" name="圆角矩形 4"/>
            <p:cNvSpPr/>
            <p:nvPr/>
          </p:nvSpPr>
          <p:spPr>
            <a:xfrm>
              <a:off x="4924" y="6841"/>
              <a:ext cx="4196" cy="1295"/>
            </a:xfrm>
            <a:prstGeom prst="roundRect">
              <a:avLst/>
            </a:prstGeom>
            <a:solidFill>
              <a:schemeClr val="bg1">
                <a:lumMod val="95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dirty="0" smtClean="0">
                  <a:solidFill>
                    <a:schemeClr val="accent6">
                      <a:lumMod val="75000"/>
                    </a:schemeClr>
                  </a:solidFill>
                </a:rPr>
                <a:t>基准</a:t>
              </a:r>
              <a:r>
                <a:rPr lang="zh-CN" altLang="en-US" sz="2000" dirty="0" smtClean="0">
                  <a:solidFill>
                    <a:schemeClr val="accent6">
                      <a:lumMod val="75000"/>
                    </a:schemeClr>
                  </a:solidFill>
                </a:rPr>
                <a:t>应用</a:t>
              </a:r>
              <a:endParaRPr lang="zh-CN" altLang="en-US" sz="2000" dirty="0" smtClean="0">
                <a:solidFill>
                  <a:schemeClr val="accent6">
                    <a:lumMod val="75000"/>
                  </a:schemeClr>
                </a:solidFill>
              </a:endParaRPr>
            </a:p>
          </p:txBody>
        </p:sp>
        <p:sp>
          <p:nvSpPr>
            <p:cNvPr id="55" name="圆角矩形 4"/>
            <p:cNvSpPr/>
            <p:nvPr/>
          </p:nvSpPr>
          <p:spPr>
            <a:xfrm>
              <a:off x="9460" y="6841"/>
              <a:ext cx="3742" cy="1295"/>
            </a:xfrm>
            <a:prstGeom prst="roundRect">
              <a:avLst/>
            </a:prstGeom>
            <a:solidFill>
              <a:schemeClr val="bg1">
                <a:lumMod val="95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dirty="0" smtClean="0">
                  <a:solidFill>
                    <a:schemeClr val="accent6">
                      <a:lumMod val="75000"/>
                    </a:schemeClr>
                  </a:solidFill>
                </a:rPr>
                <a:t>测试</a:t>
              </a:r>
              <a:r>
                <a:rPr lang="zh-CN" altLang="en-US" sz="2000" dirty="0" smtClean="0">
                  <a:solidFill>
                    <a:schemeClr val="accent6">
                      <a:lumMod val="75000"/>
                    </a:schemeClr>
                  </a:solidFill>
                </a:rPr>
                <a:t>数据</a:t>
              </a:r>
              <a:endParaRPr lang="zh-CN" altLang="en-US" sz="2000" dirty="0" smtClean="0">
                <a:solidFill>
                  <a:schemeClr val="accent6">
                    <a:lumMod val="75000"/>
                  </a:schemeClr>
                </a:solidFill>
              </a:endParaRPr>
            </a:p>
          </p:txBody>
        </p:sp>
        <p:sp>
          <p:nvSpPr>
            <p:cNvPr id="56" name="圆角矩形 4"/>
            <p:cNvSpPr/>
            <p:nvPr/>
          </p:nvSpPr>
          <p:spPr>
            <a:xfrm>
              <a:off x="13542" y="6841"/>
              <a:ext cx="3856" cy="1294"/>
            </a:xfrm>
            <a:prstGeom prst="roundRect">
              <a:avLst/>
            </a:prstGeom>
            <a:solidFill>
              <a:schemeClr val="bg1">
                <a:lumMod val="95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dirty="0" smtClean="0">
                  <a:solidFill>
                    <a:schemeClr val="accent6">
                      <a:lumMod val="75000"/>
                    </a:schemeClr>
                  </a:solidFill>
                </a:rPr>
                <a:t>测试执行</a:t>
              </a:r>
              <a:endParaRPr lang="zh-CN" sz="2000" dirty="0" smtClean="0">
                <a:solidFill>
                  <a:schemeClr val="accent6">
                    <a:lumMod val="75000"/>
                  </a:schemeClr>
                </a:solidFill>
              </a:endParaRPr>
            </a:p>
          </p:txBody>
        </p:sp>
        <p:cxnSp>
          <p:nvCxnSpPr>
            <p:cNvPr id="73" name="直接箭头连接符 3"/>
            <p:cNvCxnSpPr>
              <a:stCxn id="49" idx="2"/>
              <a:endCxn id="54" idx="0"/>
            </p:cNvCxnSpPr>
            <p:nvPr/>
          </p:nvCxnSpPr>
          <p:spPr>
            <a:xfrm flipH="1">
              <a:off x="7022" y="6274"/>
              <a:ext cx="4326" cy="567"/>
            </a:xfrm>
            <a:prstGeom prst="straightConnector1">
              <a:avLst/>
            </a:prstGeom>
            <a:ln w="381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3"/>
            <p:cNvCxnSpPr>
              <a:stCxn id="49" idx="2"/>
              <a:endCxn id="55" idx="0"/>
            </p:cNvCxnSpPr>
            <p:nvPr/>
          </p:nvCxnSpPr>
          <p:spPr>
            <a:xfrm flipH="1">
              <a:off x="11331" y="6274"/>
              <a:ext cx="17" cy="567"/>
            </a:xfrm>
            <a:prstGeom prst="straightConnector1">
              <a:avLst/>
            </a:prstGeom>
            <a:ln w="381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3"/>
            <p:cNvCxnSpPr>
              <a:stCxn id="49" idx="2"/>
              <a:endCxn id="56" idx="0"/>
            </p:cNvCxnSpPr>
            <p:nvPr/>
          </p:nvCxnSpPr>
          <p:spPr>
            <a:xfrm>
              <a:off x="11348" y="6274"/>
              <a:ext cx="4122" cy="567"/>
            </a:xfrm>
            <a:prstGeom prst="straightConnector1">
              <a:avLst/>
            </a:prstGeom>
            <a:ln w="381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76" name="TextBox 25"/>
          <p:cNvSpPr txBox="1"/>
          <p:nvPr/>
        </p:nvSpPr>
        <p:spPr>
          <a:xfrm>
            <a:off x="6000752" y="6221169"/>
            <a:ext cx="1002661" cy="307777"/>
          </a:xfrm>
          <a:prstGeom prst="rect">
            <a:avLst/>
          </a:prstGeom>
          <a:noFill/>
        </p:spPr>
        <p:txBody>
          <a:bodyPr wrap="none" rtlCol="0">
            <a:spAutoFit/>
          </a:bodyPr>
          <a:p>
            <a:r>
              <a:rPr lang="zh-CN" altLang="en-US" sz="1400" dirty="0" smtClean="0">
                <a:solidFill>
                  <a:srgbClr val="AD0101"/>
                </a:solidFill>
              </a:rPr>
              <a:t>系统参数</a:t>
            </a:r>
            <a:r>
              <a:rPr lang="en-US" altLang="zh-CN" sz="1400" dirty="0" smtClean="0">
                <a:solidFill>
                  <a:srgbClr val="AD0101"/>
                </a:solidFill>
              </a:rPr>
              <a:t>1</a:t>
            </a:r>
            <a:endParaRPr lang="en-US" sz="1400" dirty="0">
              <a:solidFill>
                <a:srgbClr val="AD0101"/>
              </a:solidFill>
            </a:endParaRPr>
          </a:p>
        </p:txBody>
      </p:sp>
      <p:cxnSp>
        <p:nvCxnSpPr>
          <p:cNvPr id="77" name="直接连接符 66"/>
          <p:cNvCxnSpPr>
            <a:stCxn id="58" idx="2"/>
            <a:endCxn id="60" idx="2"/>
          </p:cNvCxnSpPr>
          <p:nvPr/>
        </p:nvCxnSpPr>
        <p:spPr>
          <a:xfrm flipV="1">
            <a:off x="6412136" y="5729541"/>
            <a:ext cx="898525" cy="195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64"/>
          <p:cNvCxnSpPr>
            <a:stCxn id="184" idx="6"/>
            <a:endCxn id="60" idx="1"/>
          </p:cNvCxnSpPr>
          <p:nvPr/>
        </p:nvCxnSpPr>
        <p:spPr>
          <a:xfrm>
            <a:off x="6543666" y="5152893"/>
            <a:ext cx="787454" cy="528379"/>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4"/>
          <p:cNvSpPr txBox="1"/>
          <p:nvPr/>
        </p:nvSpPr>
        <p:spPr>
          <a:xfrm>
            <a:off x="6926094" y="6221169"/>
            <a:ext cx="1002661" cy="307777"/>
          </a:xfrm>
          <a:prstGeom prst="rect">
            <a:avLst/>
          </a:prstGeom>
          <a:noFill/>
        </p:spPr>
        <p:txBody>
          <a:bodyPr wrap="none" rtlCol="0">
            <a:spAutoFit/>
          </a:bodyPr>
          <a:p>
            <a:r>
              <a:rPr lang="zh-CN" altLang="en-US" sz="1400" dirty="0" smtClean="0">
                <a:solidFill>
                  <a:srgbClr val="AD0101"/>
                </a:solidFill>
              </a:rPr>
              <a:t>系统参数</a:t>
            </a:r>
            <a:r>
              <a:rPr lang="en-US" altLang="zh-CN" sz="1400" dirty="0" smtClean="0">
                <a:solidFill>
                  <a:srgbClr val="AD0101"/>
                </a:solidFill>
              </a:rPr>
              <a:t>2</a:t>
            </a:r>
            <a:endParaRPr lang="en-US" sz="1400" dirty="0">
              <a:solidFill>
                <a:srgbClr val="AD0101"/>
              </a:solidFill>
            </a:endParaRPr>
          </a:p>
        </p:txBody>
      </p:sp>
      <p:sp>
        <p:nvSpPr>
          <p:cNvPr id="80" name="TextBox 75"/>
          <p:cNvSpPr txBox="1"/>
          <p:nvPr/>
        </p:nvSpPr>
        <p:spPr>
          <a:xfrm>
            <a:off x="7862198" y="6221169"/>
            <a:ext cx="992579" cy="307777"/>
          </a:xfrm>
          <a:prstGeom prst="rect">
            <a:avLst/>
          </a:prstGeom>
          <a:noFill/>
        </p:spPr>
        <p:txBody>
          <a:bodyPr wrap="none" rtlCol="0">
            <a:spAutoFit/>
          </a:bodyPr>
          <a:p>
            <a:r>
              <a:rPr lang="zh-CN" altLang="en-US" sz="1400" b="1" dirty="0" smtClean="0">
                <a:solidFill>
                  <a:srgbClr val="3366FF"/>
                </a:solidFill>
              </a:rPr>
              <a:t>应用参数</a:t>
            </a:r>
            <a:r>
              <a:rPr lang="zh-CN" altLang="zh-CN" sz="1400" b="1" dirty="0">
                <a:solidFill>
                  <a:srgbClr val="3366FF"/>
                </a:solidFill>
              </a:rPr>
              <a:t>1</a:t>
            </a:r>
            <a:endParaRPr lang="en-US" sz="1400" b="1" dirty="0">
              <a:solidFill>
                <a:srgbClr val="3366FF"/>
              </a:solidFill>
            </a:endParaRPr>
          </a:p>
        </p:txBody>
      </p:sp>
      <p:sp>
        <p:nvSpPr>
          <p:cNvPr id="81" name="TextBox 76"/>
          <p:cNvSpPr txBox="1"/>
          <p:nvPr/>
        </p:nvSpPr>
        <p:spPr>
          <a:xfrm>
            <a:off x="3851920" y="6221169"/>
            <a:ext cx="1261884" cy="307777"/>
          </a:xfrm>
          <a:prstGeom prst="rect">
            <a:avLst/>
          </a:prstGeom>
          <a:noFill/>
        </p:spPr>
        <p:txBody>
          <a:bodyPr wrap="none" rtlCol="0">
            <a:spAutoFit/>
          </a:bodyPr>
          <a:p>
            <a:r>
              <a:rPr lang="zh-CN" altLang="en-US" sz="1400" dirty="0" smtClean="0">
                <a:solidFill>
                  <a:srgbClr val="AD0101"/>
                </a:solidFill>
              </a:rPr>
              <a:t>异常数据分布</a:t>
            </a:r>
            <a:endParaRPr lang="en-US" sz="1400" dirty="0">
              <a:solidFill>
                <a:srgbClr val="AD0101"/>
              </a:solidFill>
            </a:endParaRPr>
          </a:p>
        </p:txBody>
      </p:sp>
      <p:sp>
        <p:nvSpPr>
          <p:cNvPr id="82" name="TextBox 77"/>
          <p:cNvSpPr txBox="1"/>
          <p:nvPr/>
        </p:nvSpPr>
        <p:spPr>
          <a:xfrm>
            <a:off x="1330881" y="6221169"/>
            <a:ext cx="894080" cy="304800"/>
          </a:xfrm>
          <a:prstGeom prst="rect">
            <a:avLst/>
          </a:prstGeom>
          <a:noFill/>
        </p:spPr>
        <p:txBody>
          <a:bodyPr wrap="none" rtlCol="0">
            <a:spAutoFit/>
          </a:bodyPr>
          <a:p>
            <a:r>
              <a:rPr lang="zh-CN" altLang="en-US" sz="1400" dirty="0" smtClean="0">
                <a:solidFill>
                  <a:srgbClr val="AD0101"/>
                </a:solidFill>
              </a:rPr>
              <a:t>典型应用</a:t>
            </a:r>
            <a:endParaRPr lang="en-US" sz="1400" dirty="0">
              <a:solidFill>
                <a:srgbClr val="AD010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可靠性测试基准设计</a:t>
            </a:r>
            <a:r>
              <a:rPr lang="en-US" altLang="zh-CN" sz="2800" dirty="0" smtClean="0"/>
              <a:t>--</a:t>
            </a:r>
            <a:r>
              <a:rPr lang="zh-CN" altLang="zh-CN" dirty="0" smtClean="0"/>
              <a:t>基准应用</a:t>
            </a:r>
            <a:endParaRPr lang="zh-CN" altLang="en-US"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837565" y="1067435"/>
          <a:ext cx="7468870" cy="5269230"/>
        </p:xfrm>
        <a:graphic>
          <a:graphicData uri="http://schemas.openxmlformats.org/drawingml/2006/table">
            <a:tbl>
              <a:tblPr firstRow="1" bandRow="1">
                <a:tableStyleId>{5C22544A-7EE6-4342-B048-85BDC9FD1C3A}</a:tableStyleId>
              </a:tblPr>
              <a:tblGrid>
                <a:gridCol w="1993900"/>
                <a:gridCol w="2985770"/>
                <a:gridCol w="2489200"/>
              </a:tblGrid>
              <a:tr h="365760">
                <a:tc>
                  <a:txBody>
                    <a:bodyPr/>
                    <a:p>
                      <a:pPr algn="ctr">
                        <a:buNone/>
                      </a:pPr>
                      <a:r>
                        <a:rPr lang="zh-CN" altLang="en-US" sz="1800">
                          <a:solidFill>
                            <a:schemeClr val="tx1"/>
                          </a:solidFill>
                        </a:rPr>
                        <a:t>类别</a:t>
                      </a:r>
                      <a:endParaRPr lang="zh-CN" altLang="en-US" sz="1800">
                        <a:solidFill>
                          <a:schemeClr val="tx1"/>
                        </a:solidFill>
                      </a:endParaRPr>
                    </a:p>
                  </a:txBody>
                  <a:tcPr/>
                </a:tc>
                <a:tc>
                  <a:txBody>
                    <a:bodyPr/>
                    <a:p>
                      <a:pPr algn="ctr">
                        <a:buNone/>
                      </a:pPr>
                      <a:r>
                        <a:rPr lang="zh-CN" altLang="en-US" sz="1800">
                          <a:solidFill>
                            <a:schemeClr val="tx1"/>
                          </a:solidFill>
                        </a:rPr>
                        <a:t>应用</a:t>
                      </a:r>
                      <a:endParaRPr lang="zh-CN" altLang="en-US" sz="1800">
                        <a:solidFill>
                          <a:schemeClr val="tx1"/>
                        </a:solidFill>
                      </a:endParaRPr>
                    </a:p>
                  </a:txBody>
                  <a:tcPr/>
                </a:tc>
                <a:tc>
                  <a:txBody>
                    <a:bodyPr/>
                    <a:p>
                      <a:pPr algn="ctr">
                        <a:buNone/>
                      </a:pPr>
                      <a:r>
                        <a:rPr lang="zh-CN" altLang="en-US" sz="1800">
                          <a:solidFill>
                            <a:schemeClr val="tx1"/>
                          </a:solidFill>
                        </a:rPr>
                        <a:t>计算属性</a:t>
                      </a:r>
                      <a:endParaRPr lang="zh-CN" altLang="en-US" sz="1800">
                        <a:solidFill>
                          <a:schemeClr val="tx1"/>
                        </a:solidFill>
                      </a:endParaRPr>
                    </a:p>
                  </a:txBody>
                  <a:tcPr/>
                </a:tc>
              </a:tr>
              <a:tr h="365760">
                <a:tc rowSpan="4">
                  <a:txBody>
                    <a:bodyPr/>
                    <a:p>
                      <a:pPr algn="ctr">
                        <a:buNone/>
                      </a:pPr>
                      <a:r>
                        <a:rPr lang="en-US" altLang="zh-CN" sz="1600">
                          <a:solidFill>
                            <a:schemeClr val="tx1"/>
                          </a:solidFill>
                        </a:rPr>
                        <a:t>SQL</a:t>
                      </a:r>
                      <a:endParaRPr lang="en-US" altLang="zh-CN" sz="1600">
                        <a:solidFill>
                          <a:schemeClr val="tx1"/>
                        </a:solidFill>
                      </a:endParaRPr>
                    </a:p>
                  </a:txBody>
                  <a:tcPr anchor="ctr" anchorCtr="0"/>
                </a:tc>
                <a:tc>
                  <a:txBody>
                    <a:bodyPr/>
                    <a:p>
                      <a:pPr algn="ctr">
                        <a:buNone/>
                      </a:pPr>
                      <a:r>
                        <a:rPr lang="en-US" altLang="zh-CN" sz="1600">
                          <a:solidFill>
                            <a:schemeClr val="tx1"/>
                          </a:solidFill>
                        </a:rPr>
                        <a:t>Scan</a:t>
                      </a:r>
                      <a:endParaRPr lang="en-US" altLang="zh-CN" sz="1600">
                        <a:solidFill>
                          <a:schemeClr val="tx1"/>
                        </a:solidFill>
                      </a:endParaRPr>
                    </a:p>
                  </a:txBody>
                  <a:tcPr anchor="ctr" anchorCtr="0"/>
                </a:tc>
                <a:tc>
                  <a:txBody>
                    <a:bodyPr/>
                    <a:p>
                      <a:pPr algn="ctr">
                        <a:buNone/>
                      </a:pPr>
                      <a:r>
                        <a:rPr lang="zh-CN" altLang="en-US" sz="1600">
                          <a:solidFill>
                            <a:schemeClr val="tx1"/>
                          </a:solidFill>
                        </a:rPr>
                        <a:t>单表操作</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Aggregate</a:t>
                      </a:r>
                      <a:endParaRPr lang="en-US" altLang="zh-CN" sz="1600">
                        <a:solidFill>
                          <a:schemeClr val="tx1"/>
                        </a:solidFill>
                      </a:endParaRPr>
                    </a:p>
                  </a:txBody>
                  <a:tcPr anchor="ctr" anchorCtr="0"/>
                </a:tc>
                <a:tc>
                  <a:txBody>
                    <a:bodyPr/>
                    <a:p>
                      <a:pPr algn="ctr">
                        <a:buNone/>
                      </a:pPr>
                      <a:r>
                        <a:rPr lang="zh-CN" altLang="en-US" sz="1600">
                          <a:solidFill>
                            <a:schemeClr val="tx1"/>
                          </a:solidFill>
                        </a:rPr>
                        <a:t>单表操作</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Join</a:t>
                      </a:r>
                      <a:endParaRPr lang="en-US" altLang="zh-CN" sz="1600">
                        <a:solidFill>
                          <a:schemeClr val="tx1"/>
                        </a:solidFill>
                      </a:endParaRPr>
                    </a:p>
                  </a:txBody>
                  <a:tcPr anchor="ctr" anchorCtr="0"/>
                </a:tc>
                <a:tc>
                  <a:txBody>
                    <a:bodyPr/>
                    <a:p>
                      <a:pPr algn="ctr">
                        <a:buNone/>
                      </a:pPr>
                      <a:r>
                        <a:rPr lang="zh-CN" altLang="en-US" sz="1600">
                          <a:solidFill>
                            <a:schemeClr val="tx1"/>
                          </a:solidFill>
                        </a:rPr>
                        <a:t>多表关联</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Mix</a:t>
                      </a:r>
                      <a:endParaRPr lang="en-US" altLang="zh-CN" sz="1600">
                        <a:solidFill>
                          <a:schemeClr val="tx1"/>
                        </a:solidFill>
                      </a:endParaRPr>
                    </a:p>
                  </a:txBody>
                  <a:tcPr anchor="ctr" anchorCtr="0"/>
                </a:tc>
                <a:tc>
                  <a:txBody>
                    <a:bodyPr/>
                    <a:p>
                      <a:pPr algn="ctr">
                        <a:buNone/>
                      </a:pPr>
                      <a:r>
                        <a:rPr lang="zh-CN" altLang="en-US" sz="1600">
                          <a:solidFill>
                            <a:schemeClr val="tx1"/>
                          </a:solidFill>
                        </a:rPr>
                        <a:t>混合操作</a:t>
                      </a:r>
                      <a:endParaRPr lang="zh-CN" altLang="en-US" sz="1600">
                        <a:solidFill>
                          <a:schemeClr val="tx1"/>
                        </a:solidFill>
                      </a:endParaRPr>
                    </a:p>
                  </a:txBody>
                  <a:tcPr anchor="ctr" anchorCtr="0"/>
                </a:tc>
              </a:tr>
              <a:tr h="365760">
                <a:tc rowSpan="4">
                  <a:txBody>
                    <a:bodyPr/>
                    <a:p>
                      <a:pPr algn="ctr">
                        <a:buNone/>
                      </a:pPr>
                      <a:r>
                        <a:rPr lang="en-US" altLang="zh-CN" sz="1600">
                          <a:solidFill>
                            <a:schemeClr val="tx1"/>
                          </a:solidFill>
                        </a:rPr>
                        <a:t>Graph</a:t>
                      </a:r>
                      <a:endParaRPr lang="en-US" altLang="zh-CN" sz="1600">
                        <a:solidFill>
                          <a:schemeClr val="tx1"/>
                        </a:solidFill>
                      </a:endParaRPr>
                    </a:p>
                  </a:txBody>
                  <a:tcPr anchor="ctr" anchorCtr="0"/>
                </a:tc>
                <a:tc>
                  <a:txBody>
                    <a:bodyPr/>
                    <a:p>
                      <a:pPr algn="ctr">
                        <a:buNone/>
                      </a:pPr>
                      <a:r>
                        <a:rPr lang="en-US" altLang="zh-CN" sz="1600">
                          <a:solidFill>
                            <a:schemeClr val="tx1"/>
                          </a:solidFill>
                        </a:rPr>
                        <a:t>PageRank</a:t>
                      </a:r>
                      <a:endParaRPr lang="en-US" altLang="zh-CN" sz="1600">
                        <a:solidFill>
                          <a:schemeClr val="tx1"/>
                        </a:solidFill>
                      </a:endParaRPr>
                    </a:p>
                  </a:txBody>
                  <a:tcPr anchor="ctr" anchorCtr="0"/>
                </a:tc>
                <a:tc rowSpan="4">
                  <a:txBody>
                    <a:bodyPr/>
                    <a:p>
                      <a:pPr algn="ctr">
                        <a:buNone/>
                      </a:pPr>
                      <a:r>
                        <a:rPr lang="zh-CN" altLang="en-US" sz="1600">
                          <a:solidFill>
                            <a:schemeClr val="tx1"/>
                          </a:solidFill>
                        </a:rPr>
                        <a:t>迭代计算</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TriangleCount</a:t>
                      </a:r>
                      <a:endParaRPr lang="en-US" altLang="zh-CN" sz="1600">
                        <a:solidFill>
                          <a:schemeClr val="tx1"/>
                        </a:solidFill>
                      </a:endParaRPr>
                    </a:p>
                  </a:txBody>
                  <a:tcPr anchor="ctr" anchorCtr="0"/>
                </a:tc>
                <a:tc vMerge="1">
                  <a:tcPr/>
                </a:tc>
              </a:tr>
              <a:tr h="468630">
                <a:tc vMerge="1">
                  <a:tcPr/>
                </a:tc>
                <a:tc>
                  <a:txBody>
                    <a:bodyPr/>
                    <a:p>
                      <a:pPr algn="ctr">
                        <a:buNone/>
                      </a:pPr>
                      <a:r>
                        <a:rPr lang="en-US" altLang="zh-CN" sz="1600">
                          <a:solidFill>
                            <a:schemeClr val="tx1"/>
                          </a:solidFill>
                        </a:rPr>
                        <a:t>ConnectedComponents</a:t>
                      </a:r>
                      <a:endParaRPr lang="en-US" altLang="zh-CN" sz="1600">
                        <a:solidFill>
                          <a:schemeClr val="tx1"/>
                        </a:solidFill>
                      </a:endParaRPr>
                    </a:p>
                  </a:txBody>
                  <a:tcPr anchor="ctr" anchorCtr="0"/>
                </a:tc>
                <a:tc vMerge="1">
                  <a:tcPr/>
                </a:tc>
              </a:tr>
              <a:tr h="411480">
                <a:tc vMerge="1">
                  <a:tcPr/>
                </a:tc>
                <a:tc>
                  <a:txBody>
                    <a:bodyPr/>
                    <a:p>
                      <a:pPr algn="ctr">
                        <a:buNone/>
                      </a:pPr>
                      <a:r>
                        <a:rPr lang="en-US" altLang="zh-CN" sz="1600">
                          <a:solidFill>
                            <a:schemeClr val="tx1"/>
                          </a:solidFill>
                        </a:rPr>
                        <a:t>SingleSourceShortestPaths</a:t>
                      </a:r>
                      <a:endParaRPr lang="en-US" altLang="zh-CN" sz="1600">
                        <a:solidFill>
                          <a:schemeClr val="tx1"/>
                        </a:solidFill>
                      </a:endParaRPr>
                    </a:p>
                  </a:txBody>
                  <a:tcPr anchor="ctr" anchorCtr="0"/>
                </a:tc>
                <a:tc vMerge="1">
                  <a:tcPr/>
                </a:tc>
              </a:tr>
              <a:tr h="365760">
                <a:tc rowSpan="5">
                  <a:txBody>
                    <a:bodyPr/>
                    <a:p>
                      <a:pPr algn="ctr">
                        <a:buNone/>
                      </a:pPr>
                      <a:r>
                        <a:rPr lang="en-US" altLang="zh-CN" sz="1600">
                          <a:solidFill>
                            <a:schemeClr val="tx1"/>
                          </a:solidFill>
                        </a:rPr>
                        <a:t>Machine Learning</a:t>
                      </a:r>
                      <a:endParaRPr lang="en-US" altLang="zh-CN" sz="1600">
                        <a:solidFill>
                          <a:schemeClr val="tx1"/>
                        </a:solidFill>
                      </a:endParaRPr>
                    </a:p>
                  </a:txBody>
                  <a:tcPr anchor="ctr" anchorCtr="0"/>
                </a:tc>
                <a:tc>
                  <a:txBody>
                    <a:bodyPr/>
                    <a:p>
                      <a:pPr algn="ctr">
                        <a:buNone/>
                      </a:pPr>
                      <a:r>
                        <a:rPr lang="en-US" altLang="zh-CN" sz="1600">
                          <a:solidFill>
                            <a:schemeClr val="tx1"/>
                          </a:solidFill>
                        </a:rPr>
                        <a:t>LogisticsRegression</a:t>
                      </a:r>
                      <a:endParaRPr lang="en-US" altLang="zh-CN" sz="1600">
                        <a:solidFill>
                          <a:schemeClr val="tx1"/>
                        </a:solidFill>
                      </a:endParaRPr>
                    </a:p>
                  </a:txBody>
                  <a:tcPr anchor="ctr" anchorCtr="0"/>
                </a:tc>
                <a:tc>
                  <a:txBody>
                    <a:bodyPr/>
                    <a:p>
                      <a:pPr algn="ctr">
                        <a:buNone/>
                      </a:pPr>
                      <a:r>
                        <a:rPr lang="zh-CN" altLang="en-US" sz="1600">
                          <a:solidFill>
                            <a:schemeClr val="tx1"/>
                          </a:solidFill>
                        </a:rPr>
                        <a:t>分类算法、迭代计算</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K-means</a:t>
                      </a:r>
                      <a:endParaRPr lang="en-US" altLang="zh-CN" sz="1600">
                        <a:solidFill>
                          <a:schemeClr val="tx1"/>
                        </a:solidFill>
                      </a:endParaRPr>
                    </a:p>
                  </a:txBody>
                  <a:tcPr anchor="ctr" anchorCtr="0"/>
                </a:tc>
                <a:tc>
                  <a:txBody>
                    <a:bodyPr/>
                    <a:p>
                      <a:pPr algn="ctr">
                        <a:buNone/>
                      </a:pPr>
                      <a:r>
                        <a:rPr lang="zh-CN" altLang="en-US" sz="1600">
                          <a:solidFill>
                            <a:schemeClr val="tx1"/>
                          </a:solidFill>
                        </a:rPr>
                        <a:t>聚类算法、迭代计算</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ALS</a:t>
                      </a:r>
                      <a:endParaRPr lang="en-US" altLang="zh-CN" sz="1600">
                        <a:solidFill>
                          <a:schemeClr val="tx1"/>
                        </a:solidFill>
                      </a:endParaRPr>
                    </a:p>
                  </a:txBody>
                  <a:tcPr anchor="ctr" anchorCtr="0"/>
                </a:tc>
                <a:tc>
                  <a:txBody>
                    <a:bodyPr/>
                    <a:p>
                      <a:pPr algn="ctr">
                        <a:buNone/>
                      </a:pPr>
                      <a:r>
                        <a:rPr lang="zh-CN" altLang="en-US" sz="1600">
                          <a:solidFill>
                            <a:schemeClr val="tx1"/>
                          </a:solidFill>
                        </a:rPr>
                        <a:t>交替最小二乘法</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RandomForest</a:t>
                      </a:r>
                      <a:endParaRPr lang="en-US" altLang="zh-CN" sz="1600">
                        <a:solidFill>
                          <a:schemeClr val="tx1"/>
                        </a:solidFill>
                      </a:endParaRPr>
                    </a:p>
                  </a:txBody>
                  <a:tcPr anchor="ctr" anchorCtr="0"/>
                </a:tc>
                <a:tc>
                  <a:txBody>
                    <a:bodyPr/>
                    <a:p>
                      <a:pPr algn="ctr">
                        <a:buNone/>
                      </a:pPr>
                      <a:r>
                        <a:rPr lang="zh-CN" altLang="en-US" sz="1600">
                          <a:solidFill>
                            <a:schemeClr val="tx1"/>
                          </a:solidFill>
                        </a:rPr>
                        <a:t>分类、回归、宽度优先树</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SVM</a:t>
                      </a:r>
                      <a:endParaRPr lang="en-US" altLang="zh-CN" sz="1600">
                        <a:solidFill>
                          <a:schemeClr val="tx1"/>
                        </a:solidFill>
                      </a:endParaRPr>
                    </a:p>
                  </a:txBody>
                  <a:tcPr anchor="ctr" anchorCtr="0"/>
                </a:tc>
                <a:tc>
                  <a:txBody>
                    <a:bodyPr/>
                    <a:p>
                      <a:pPr algn="ctr">
                        <a:buNone/>
                      </a:pPr>
                      <a:r>
                        <a:rPr lang="zh-CN" altLang="en-US" sz="1600">
                          <a:solidFill>
                            <a:schemeClr val="tx1"/>
                          </a:solidFill>
                        </a:rPr>
                        <a:t>分布式双梯度下降</a:t>
                      </a:r>
                      <a:endParaRPr lang="zh-CN" altLang="en-US" sz="1600">
                        <a:solidFill>
                          <a:schemeClr val="tx1"/>
                        </a:solidFill>
                      </a:endParaRPr>
                    </a:p>
                  </a:txBody>
                  <a:tcPr anchor="ctr" anchorCtr="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rgbClr val="FF0000"/>
                </a:solidFill>
                <a:ea typeface="黑体" panose="02010609060101010101" pitchFamily="49" charset="-122"/>
              </a:rPr>
              <a:t>研究</a:t>
            </a:r>
            <a:r>
              <a:rPr lang="zh-CN" altLang="zh-CN" sz="2400" dirty="0" smtClean="0">
                <a:solidFill>
                  <a:srgbClr val="FF0000"/>
                </a:solidFill>
                <a:latin typeface="Arial" panose="020B0604020202020204" pitchFamily="34" charset="0"/>
                <a:ea typeface="黑体" panose="02010609060101010101" pitchFamily="49" charset="-122"/>
              </a:rPr>
              <a:t>背</a:t>
            </a:r>
            <a:r>
              <a:rPr lang="zh-CN" altLang="zh-CN" sz="2400" dirty="0">
                <a:solidFill>
                  <a:srgbClr val="FF0000"/>
                </a:solidFill>
                <a:latin typeface="Arial" panose="020B0604020202020204" pitchFamily="34" charset="0"/>
                <a:ea typeface="黑体" panose="02010609060101010101" pitchFamily="49" charset="-122"/>
              </a:rPr>
              <a:t>景及现状</a:t>
            </a:r>
            <a:endParaRPr lang="zh-CN" altLang="zh-CN" sz="2400" dirty="0">
              <a:solidFill>
                <a:srgbClr val="FF0000"/>
              </a:solidFill>
              <a:latin typeface="Arial" panose="020B0604020202020204" pitchFamily="34" charset="0"/>
              <a:ea typeface="黑体" panose="02010609060101010101" pitchFamily="49" charset="-122"/>
            </a:endParaRPr>
          </a:p>
        </p:txBody>
      </p:sp>
      <p:sp>
        <p:nvSpPr>
          <p:cNvPr id="10245" name="圆角矩形 6"/>
          <p:cNvSpPr/>
          <p:nvPr/>
        </p:nvSpPr>
        <p:spPr>
          <a:xfrm>
            <a:off x="1978025" y="359854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系统设计及实现</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6" name="圆角矩形 7"/>
          <p:cNvSpPr/>
          <p:nvPr/>
        </p:nvSpPr>
        <p:spPr>
          <a:xfrm>
            <a:off x="1978025" y="270764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可靠性测试基准设计</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7" name="圆角矩形 8"/>
          <p:cNvSpPr/>
          <p:nvPr/>
        </p:nvSpPr>
        <p:spPr>
          <a:xfrm>
            <a:off x="1978025" y="444468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sym typeface="+mn-ea"/>
              </a:rPr>
              <a:t>未来工作与展望</a:t>
            </a:r>
            <a:endParaRPr lang="zh-CN" altLang="zh-CN" sz="2400">
              <a:solidFill>
                <a:schemeClr val="bg1"/>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可靠性测试基准设计</a:t>
            </a:r>
            <a:r>
              <a:rPr lang="en-US" altLang="zh-CN" sz="2800" dirty="0" smtClean="0"/>
              <a:t>--</a:t>
            </a:r>
            <a:r>
              <a:rPr lang="zh-CN" altLang="zh-CN" dirty="0" smtClean="0"/>
              <a:t>测试数据</a:t>
            </a:r>
            <a:endParaRPr lang="zh-CN" altLang="en-US"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341630" y="1874520"/>
            <a:ext cx="8808720" cy="2834640"/>
          </a:xfrm>
          <a:prstGeom prst="rect">
            <a:avLst/>
          </a:prstGeom>
          <a:noFill/>
        </p:spPr>
        <p:txBody>
          <a:bodyPr wrap="square" rtlCol="0" anchor="t">
            <a:spAutoFit/>
          </a:bodyPr>
          <a:p>
            <a:pPr marL="285750" indent="-285750">
              <a:buFont typeface="Wingdings" panose="05000000000000000000" charset="0"/>
              <a:buChar char="l"/>
            </a:pPr>
            <a:r>
              <a:rPr lang="zh-CN" altLang="en-US"/>
              <a:t>Rankings表中的数据格式为（pageURL,pageRank,avgDuration）。</a:t>
            </a: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r>
              <a:rPr lang="zh-CN" altLang="en-US"/>
              <a:t>UserVisits表中的数据格式为（sourceIP, destURL, visitDate, adRevenue, userAgent, countryCode, languageCode, searchWord, duration）。</a:t>
            </a:r>
            <a:endParaRPr lang="zh-CN" altLang="en-US"/>
          </a:p>
          <a:p>
            <a:endParaRPr lang="zh-CN" altLang="en-US"/>
          </a:p>
          <a:p>
            <a:pPr marL="0" indent="339090"/>
            <a:r>
              <a:rPr lang="zh-CN" altLang="en-US"/>
              <a:t>其中，visitDate，adRevenue和sourceIP字段从特定范围内生成随机值，而其他字段（如countryCode、languageCode等）采用真实世界数据集进行挑选。</a:t>
            </a:r>
            <a:endParaRPr lang="zh-CN" altLang="en-US"/>
          </a:p>
          <a:p>
            <a:endParaRPr lang="zh-CN" altLang="en-US"/>
          </a:p>
          <a:p>
            <a:endParaRPr lang="zh-CN" altLang="en-US"/>
          </a:p>
          <a:p>
            <a:endParaRPr lang="zh-CN" altLang="en-US"/>
          </a:p>
        </p:txBody>
      </p:sp>
      <p:sp>
        <p:nvSpPr>
          <p:cNvPr id="4" name="文本框 3"/>
          <p:cNvSpPr txBox="1"/>
          <p:nvPr/>
        </p:nvSpPr>
        <p:spPr>
          <a:xfrm>
            <a:off x="527050" y="1055370"/>
            <a:ext cx="8103235" cy="365760"/>
          </a:xfrm>
          <a:prstGeom prst="rect">
            <a:avLst/>
          </a:prstGeom>
          <a:noFill/>
        </p:spPr>
        <p:txBody>
          <a:bodyPr wrap="none" rtlCol="0" anchor="t">
            <a:spAutoFit/>
          </a:bodyPr>
          <a:p>
            <a:pPr marL="285750" indent="-285750">
              <a:buFont typeface="Wingdings" panose="05000000000000000000" charset="0"/>
              <a:buChar char="p"/>
            </a:pPr>
            <a:r>
              <a:rPr lang="zh-CN" altLang="en-US">
                <a:solidFill>
                  <a:srgbClr val="0000FF"/>
                </a:solidFill>
                <a:sym typeface="+mn-ea"/>
              </a:rPr>
              <a:t>SQL数据根据前面给出的Rankings表和UserVisits表定义的具体模式来生成。</a:t>
            </a:r>
            <a:endParaRPr lang="zh-CN" altLang="en-US">
              <a:solidFill>
                <a:srgbClr val="0000FF"/>
              </a:solidFill>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可靠性测试基准设计</a:t>
            </a:r>
            <a:r>
              <a:rPr lang="en-US" altLang="zh-CN" sz="2800" dirty="0" smtClean="0"/>
              <a:t>--</a:t>
            </a:r>
            <a:r>
              <a:rPr lang="zh-CN" altLang="zh-CN" dirty="0" smtClean="0"/>
              <a:t>测试</a:t>
            </a:r>
            <a:r>
              <a:rPr lang="zh-CN" dirty="0" smtClean="0"/>
              <a:t>流程</a:t>
            </a:r>
            <a:endParaRPr lang="zh-CN"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27050" y="1043940"/>
            <a:ext cx="8437880" cy="1615440"/>
          </a:xfrm>
          <a:prstGeom prst="rect">
            <a:avLst/>
          </a:prstGeom>
          <a:noFill/>
        </p:spPr>
        <p:txBody>
          <a:bodyPr wrap="square" rtlCol="0" anchor="t">
            <a:spAutoFit/>
          </a:bodyPr>
          <a:p>
            <a:pPr marL="285750" indent="-285750">
              <a:spcAft>
                <a:spcPts val="400"/>
              </a:spcAft>
              <a:buFont typeface="Wingdings" panose="05000000000000000000" charset="0"/>
              <a:buChar char="l"/>
            </a:pPr>
            <a:r>
              <a:rPr lang="zh-CN" altLang="en-US"/>
              <a:t>首先，配置系统信息，包括待测系统和存储系统的访问路径等信息。</a:t>
            </a:r>
            <a:endParaRPr lang="zh-CN" altLang="en-US"/>
          </a:p>
          <a:p>
            <a:pPr marL="285750" indent="-285750">
              <a:spcAft>
                <a:spcPts val="400"/>
              </a:spcAft>
              <a:buFont typeface="Wingdings" panose="05000000000000000000" charset="0"/>
              <a:buChar char="l"/>
            </a:pPr>
            <a:r>
              <a:rPr lang="zh-CN" altLang="en-US"/>
              <a:t>其次，配置异常数据规则的参数信息，</a:t>
            </a:r>
            <a:r>
              <a:rPr lang="en-US" altLang="zh-CN"/>
              <a:t>生成自定义的数据集</a:t>
            </a:r>
            <a:r>
              <a:rPr lang="zh-CN" altLang="en-US"/>
              <a:t>到存储系统</a:t>
            </a:r>
            <a:r>
              <a:rPr lang="en-US" altLang="zh-CN"/>
              <a:t>。</a:t>
            </a:r>
            <a:endParaRPr lang="en-US" altLang="zh-CN"/>
          </a:p>
          <a:p>
            <a:pPr marL="285750" indent="-285750">
              <a:spcAft>
                <a:spcPts val="400"/>
              </a:spcAft>
              <a:buFont typeface="Wingdings" panose="05000000000000000000" charset="0"/>
              <a:buChar char="l"/>
            </a:pPr>
            <a:r>
              <a:rPr lang="zh-CN" altLang="en-US"/>
              <a:t>然后，</a:t>
            </a:r>
            <a:r>
              <a:rPr lang="en-US" altLang="zh-CN"/>
              <a:t>选择工作负载</a:t>
            </a:r>
            <a:r>
              <a:rPr lang="zh-CN" altLang="en-US"/>
              <a:t>和数据集，</a:t>
            </a:r>
            <a:r>
              <a:rPr lang="en-US" altLang="zh-CN"/>
              <a:t>并配置所需的系统参数和应用参数信息。通过触发脚本执行集群环境下的参数组合测试。</a:t>
            </a:r>
            <a:endParaRPr lang="en-US" altLang="zh-CN"/>
          </a:p>
          <a:p>
            <a:pPr marL="285750" indent="-285750">
              <a:buFont typeface="Wingdings" panose="05000000000000000000" charset="0"/>
              <a:buChar char="l"/>
            </a:pPr>
            <a:r>
              <a:rPr lang="zh-CN" altLang="en-US"/>
              <a:t>最后，在</a:t>
            </a:r>
            <a:r>
              <a:rPr lang="en-US" altLang="zh-CN"/>
              <a:t>测试完成后查看测试报告</a:t>
            </a:r>
            <a:r>
              <a:rPr lang="zh-CN" altLang="en-US"/>
              <a:t>。</a:t>
            </a:r>
            <a:endParaRPr lang="zh-CN" altLang="en-US"/>
          </a:p>
        </p:txBody>
      </p:sp>
      <p:pic>
        <p:nvPicPr>
          <p:cNvPr id="66" name="图片 66" descr="E:\工作空间\毕设\学位论文\image\测试流程图.png"/>
          <p:cNvPicPr/>
          <p:nvPr/>
        </p:nvPicPr>
        <p:blipFill>
          <a:blip r:embed="rId1">
            <a:extLst>
              <a:ext uri="{28A0092B-C50C-407E-A947-70E740481C1C}">
                <a14:useLocalDpi xmlns:a14="http://schemas.microsoft.com/office/drawing/2010/main" val="0"/>
              </a:ext>
            </a:extLst>
          </a:blip>
          <a:srcRect/>
          <a:stretch>
            <a:fillRect/>
          </a:stretch>
        </p:blipFill>
        <p:spPr bwMode="auto">
          <a:xfrm>
            <a:off x="986155" y="2926080"/>
            <a:ext cx="7250430" cy="35052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可靠性测试基准关键技术</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4" name="文本框 13"/>
          <p:cNvSpPr txBox="1"/>
          <p:nvPr/>
        </p:nvSpPr>
        <p:spPr>
          <a:xfrm>
            <a:off x="527050" y="1181735"/>
            <a:ext cx="7783830" cy="2834640"/>
          </a:xfrm>
          <a:prstGeom prst="rect">
            <a:avLst/>
          </a:prstGeom>
          <a:noFill/>
        </p:spPr>
        <p:txBody>
          <a:bodyPr wrap="square" rtlCol="0">
            <a:spAutoFit/>
          </a:bodyPr>
          <a:lstStyle/>
          <a:p>
            <a:pPr marL="285750" indent="-285750">
              <a:buFont typeface="Wingdings" panose="05000000000000000000" charset="0"/>
              <a:buChar char="p"/>
            </a:pPr>
            <a:r>
              <a:rPr lang="zh-CN">
                <a:solidFill>
                  <a:srgbClr val="0000FF"/>
                </a:solidFill>
              </a:rPr>
              <a:t>小结：</a:t>
            </a:r>
            <a:endParaRPr lang="zh-CN">
              <a:solidFill>
                <a:srgbClr val="0000FF"/>
              </a:solidFill>
            </a:endParaRPr>
          </a:p>
          <a:p>
            <a:pPr marL="285750" indent="-285750">
              <a:buFont typeface="Wingdings" panose="05000000000000000000" charset="0"/>
              <a:buChar char="p"/>
            </a:pPr>
            <a:endParaRPr lang="zh-CN">
              <a:solidFill>
                <a:srgbClr val="0000FF"/>
              </a:solidFill>
            </a:endParaRPr>
          </a:p>
          <a:p>
            <a:pPr marL="702945" indent="-342900">
              <a:buFont typeface="+mj-lt"/>
              <a:buAutoNum type="arabicPeriod"/>
            </a:pPr>
            <a:r>
              <a:rPr b="1">
                <a:sym typeface="+mn-ea"/>
              </a:rPr>
              <a:t>提出了针对大数据应用的异常数据生成方法</a:t>
            </a:r>
            <a:r>
              <a:rPr>
                <a:sym typeface="+mn-ea"/>
              </a:rPr>
              <a:t>。定义了异常数据的概念，并通过分析应用程序特征，给出了特定应用的异常数据的生成规则，进而生成相应的异常数据（如分布异常、维度过高等特征）。</a:t>
            </a:r>
            <a:endParaRPr>
              <a:sym typeface="+mn-ea"/>
            </a:endParaRPr>
          </a:p>
          <a:p>
            <a:pPr marL="702945" indent="-342900">
              <a:buFont typeface="+mj-lt"/>
              <a:buAutoNum type="arabicPeriod"/>
            </a:pPr>
            <a:endParaRPr>
              <a:sym typeface="+mn-ea"/>
            </a:endParaRPr>
          </a:p>
          <a:p>
            <a:pPr marL="702945" indent="-342900">
              <a:buFont typeface="+mj-lt"/>
              <a:buAutoNum type="arabicPeriod"/>
            </a:pPr>
            <a:r>
              <a:rPr>
                <a:sym typeface="+mn-ea"/>
              </a:rPr>
              <a:t> </a:t>
            </a:r>
            <a:r>
              <a:rPr b="1">
                <a:sym typeface="+mn-ea"/>
              </a:rPr>
              <a:t>提出了一种针对大数据应用的异常参数生成方法</a:t>
            </a:r>
            <a:r>
              <a:rPr>
                <a:sym typeface="+mn-ea"/>
              </a:rPr>
              <a:t>。采用贪心算法对系统和应用参数进行组合空间削减测试。提出一种探测性参数验证方法，通过指数增长的慢启动方式来确定最差的资源占用的参数取值。</a:t>
            </a:r>
            <a:endParaRPr>
              <a:sym typeface="+mn-ea"/>
            </a:endParaRPr>
          </a:p>
          <a:p>
            <a:pPr>
              <a:buFont typeface="Wingdings" panose="05000000000000000000" charset="0"/>
            </a:pPr>
            <a:endParaRPr lang="en-US" altLang="zh-CN" dirty="0" err="1" smtClean="0">
              <a:solidFill>
                <a:schemeClr val="tx1"/>
              </a:solidFill>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可靠性测试基准关键技术</a:t>
            </a:r>
            <a:r>
              <a:rPr lang="en-US" altLang="zh-CN" sz="2800" dirty="0">
                <a:sym typeface="+mn-ea"/>
              </a:rPr>
              <a:t>--</a:t>
            </a:r>
            <a:r>
              <a:rPr lang="zh-CN" dirty="0"/>
              <a:t>数</a:t>
            </a:r>
            <a:r>
              <a:rPr lang="zh-CN" dirty="0" smtClean="0"/>
              <a:t>据生成方法</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4" name="文本框 13"/>
          <p:cNvSpPr txBox="1"/>
          <p:nvPr/>
        </p:nvSpPr>
        <p:spPr>
          <a:xfrm>
            <a:off x="527050" y="1200785"/>
            <a:ext cx="7783830" cy="4734560"/>
          </a:xfrm>
          <a:prstGeom prst="rect">
            <a:avLst/>
          </a:prstGeom>
          <a:noFill/>
        </p:spPr>
        <p:txBody>
          <a:bodyPr wrap="square" rtlCol="0">
            <a:spAutoFit/>
          </a:bodyPr>
          <a:lstStyle/>
          <a:p>
            <a:pPr marL="285750" indent="-285750">
              <a:buFont typeface="Wingdings" panose="05000000000000000000" charset="0"/>
              <a:buChar char="p"/>
            </a:pPr>
            <a:r>
              <a:rPr lang="zh-CN" altLang="en-US">
                <a:solidFill>
                  <a:srgbClr val="0000FF"/>
                </a:solidFill>
              </a:rPr>
              <a:t>异常研究发现</a:t>
            </a:r>
            <a:endParaRPr lang="zh-CN" altLang="en-US">
              <a:solidFill>
                <a:srgbClr val="0000FF"/>
              </a:solidFill>
            </a:endParaRPr>
          </a:p>
          <a:p>
            <a:pPr lvl="1">
              <a:buFont typeface="Wingdings" panose="05000000000000000000" charset="0"/>
            </a:pPr>
            <a:r>
              <a:rPr lang="zh-CN" altLang="en-US"/>
              <a:t>极端数据容易导致系统或应用出现异常</a:t>
            </a:r>
            <a:endParaRPr lang="zh-CN" altLang="en-US"/>
          </a:p>
          <a:p>
            <a:pPr lvl="1">
              <a:buFont typeface="Wingdings" panose="05000000000000000000" charset="0"/>
            </a:pPr>
            <a:endParaRPr lang="zh-CN" altLang="en-US"/>
          </a:p>
          <a:p>
            <a:pPr marL="285750" lvl="0" indent="-285750">
              <a:buFont typeface="Wingdings" panose="05000000000000000000" charset="0"/>
              <a:buChar char="p"/>
            </a:pPr>
            <a:r>
              <a:rPr lang="zh-CN" altLang="en-US">
                <a:solidFill>
                  <a:srgbClr val="0000FF"/>
                </a:solidFill>
              </a:rPr>
              <a:t>异常数据特征</a:t>
            </a:r>
            <a:endParaRPr lang="zh-CN" altLang="en-US">
              <a:solidFill>
                <a:srgbClr val="0000FF"/>
              </a:solidFill>
            </a:endParaRPr>
          </a:p>
          <a:p>
            <a:pPr lvl="1">
              <a:buFont typeface="Wingdings" panose="05000000000000000000" charset="0"/>
            </a:pPr>
            <a:r>
              <a:rPr lang="en-US" altLang="zh-CN" b="1" dirty="0" smtClean="0">
                <a:solidFill>
                  <a:schemeClr val="tx1"/>
                </a:solidFill>
                <a:sym typeface="+mn-ea"/>
              </a:rPr>
              <a:t>数据量大、数据倾斜、维度过高、分布异常</a:t>
            </a:r>
            <a:r>
              <a:rPr lang="zh-CN" altLang="en-US" b="1" dirty="0" smtClean="0">
                <a:solidFill>
                  <a:schemeClr val="tx1"/>
                </a:solidFill>
                <a:sym typeface="+mn-ea"/>
              </a:rPr>
              <a:t>、</a:t>
            </a:r>
            <a:r>
              <a:rPr lang="en-US" altLang="zh-CN" b="1" dirty="0" err="1" smtClean="0">
                <a:solidFill>
                  <a:schemeClr val="tx1"/>
                </a:solidFill>
                <a:sym typeface="+mn-ea"/>
              </a:rPr>
              <a:t>数据稀疏</a:t>
            </a:r>
            <a:endParaRPr lang="en-US" altLang="zh-CN" b="1" dirty="0" err="1" smtClean="0">
              <a:solidFill>
                <a:schemeClr val="tx1"/>
              </a:solidFill>
              <a:sym typeface="+mn-ea"/>
            </a:endParaRPr>
          </a:p>
          <a:p>
            <a:pPr lvl="1">
              <a:buFont typeface="Wingdings" panose="05000000000000000000" charset="0"/>
            </a:pPr>
            <a:endParaRPr lang="en-US" altLang="zh-CN" b="1" dirty="0" err="1" smtClean="0">
              <a:solidFill>
                <a:schemeClr val="tx1"/>
              </a:solidFill>
              <a:sym typeface="+mn-ea"/>
            </a:endParaRPr>
          </a:p>
          <a:p>
            <a:pPr marL="741045" indent="-379730">
              <a:spcAft>
                <a:spcPts val="400"/>
              </a:spcAft>
              <a:buFont typeface="Wingdings" panose="05000000000000000000" charset="0"/>
              <a:buChar char="l"/>
            </a:pPr>
            <a:r>
              <a:rPr lang="zh-CN" altLang="en-US" b="1">
                <a:sym typeface="+mn-ea"/>
              </a:rPr>
              <a:t>数据量大</a:t>
            </a:r>
            <a:r>
              <a:rPr lang="zh-CN" altLang="en-US">
                <a:sym typeface="+mn-ea"/>
              </a:rPr>
              <a:t>，即数据规模巨大，在当前应用配置下无法正常应对；</a:t>
            </a:r>
            <a:endParaRPr lang="zh-CN" altLang="en-US"/>
          </a:p>
          <a:p>
            <a:pPr marL="721995" indent="-361950">
              <a:spcAft>
                <a:spcPts val="400"/>
              </a:spcAft>
              <a:buFont typeface="Wingdings" panose="05000000000000000000" charset="0"/>
              <a:buChar char="l"/>
            </a:pPr>
            <a:r>
              <a:rPr lang="zh-CN" altLang="en-US" b="1">
                <a:sym typeface="+mn-ea"/>
              </a:rPr>
              <a:t>数据稀疏</a:t>
            </a:r>
            <a:r>
              <a:rPr lang="zh-CN" altLang="en-US">
                <a:sym typeface="+mn-ea"/>
              </a:rPr>
              <a:t>，无用元素过多（如矩阵中的0），即增加数据信息量的元素很多；</a:t>
            </a:r>
            <a:endParaRPr lang="zh-CN" altLang="en-US"/>
          </a:p>
          <a:p>
            <a:pPr marL="721995" indent="-361950">
              <a:spcAft>
                <a:spcPts val="400"/>
              </a:spcAft>
              <a:buFont typeface="Wingdings" panose="05000000000000000000" charset="0"/>
              <a:buChar char="l"/>
            </a:pPr>
            <a:r>
              <a:rPr lang="zh-CN" altLang="en-US" b="1">
                <a:sym typeface="+mn-ea"/>
              </a:rPr>
              <a:t>数据维度高</a:t>
            </a:r>
            <a:r>
              <a:rPr lang="zh-CN" altLang="en-US">
                <a:sym typeface="+mn-ea"/>
              </a:rPr>
              <a:t>，即用于测试的数据维度过高；</a:t>
            </a:r>
            <a:endParaRPr lang="zh-CN" altLang="en-US"/>
          </a:p>
          <a:p>
            <a:pPr marL="721995" indent="-361950">
              <a:spcAft>
                <a:spcPts val="400"/>
              </a:spcAft>
              <a:buFont typeface="Wingdings" panose="05000000000000000000" charset="0"/>
              <a:buChar char="l"/>
            </a:pPr>
            <a:r>
              <a:rPr lang="zh-CN" altLang="en-US" b="1">
                <a:sym typeface="+mn-ea"/>
              </a:rPr>
              <a:t>数据分布异常</a:t>
            </a:r>
            <a:r>
              <a:rPr lang="zh-CN" altLang="en-US">
                <a:sym typeface="+mn-ea"/>
              </a:rPr>
              <a:t>，数据分布不均匀，呈现高斯分布、伽马分布、泊松分布、指数分布、Zipf分布或其混合等分布形式；</a:t>
            </a:r>
            <a:endParaRPr lang="zh-CN" altLang="en-US"/>
          </a:p>
          <a:p>
            <a:pPr marL="741045" indent="-381000">
              <a:spcAft>
                <a:spcPts val="400"/>
              </a:spcAft>
              <a:buFont typeface="Wingdings" panose="05000000000000000000" charset="0"/>
              <a:buChar char="l"/>
            </a:pPr>
            <a:r>
              <a:rPr lang="zh-CN" altLang="en-US" b="1">
                <a:sym typeface="+mn-ea"/>
              </a:rPr>
              <a:t>数据倾斜</a:t>
            </a:r>
            <a:r>
              <a:rPr lang="zh-CN" altLang="en-US">
                <a:sym typeface="+mn-ea"/>
              </a:rPr>
              <a:t>，如单个key多次出现，或value值过大。</a:t>
            </a:r>
            <a:endParaRPr lang="zh-CN" altLang="en-US"/>
          </a:p>
          <a:p>
            <a:pPr lvl="1">
              <a:buFont typeface="Wingdings" panose="05000000000000000000" charset="0"/>
            </a:pPr>
            <a:endParaRPr lang="en-US" altLang="zh-CN" b="1" dirty="0" err="1" smtClean="0">
              <a:solidFill>
                <a:schemeClr val="tx1"/>
              </a:solidFill>
              <a:sym typeface="+mn-ea"/>
            </a:endParaRPr>
          </a:p>
          <a:p>
            <a:pPr lvl="1">
              <a:buFont typeface="Wingdings" panose="05000000000000000000" charset="0"/>
            </a:pPr>
            <a:endParaRPr lang="en-US" altLang="zh-CN" b="1" dirty="0" err="1" smtClean="0">
              <a:solidFill>
                <a:schemeClr val="tx1"/>
              </a:solidFill>
              <a:sym typeface="+mn-ea"/>
            </a:endParaRPr>
          </a:p>
          <a:p>
            <a:pPr marL="285750" lvl="0" indent="-285750">
              <a:buFont typeface="Wingdings" panose="05000000000000000000" charset="0"/>
              <a:buChar char="p"/>
            </a:pPr>
            <a:endParaRPr lang="zh-CN" altLang="en-US" dirty="0" err="1" smtClean="0">
              <a:solidFill>
                <a:schemeClr val="tx1"/>
              </a:solidFill>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可靠性测试基准关键技术</a:t>
            </a:r>
            <a:r>
              <a:rPr lang="en-US" altLang="zh-CN" sz="2800" dirty="0">
                <a:sym typeface="+mn-ea"/>
              </a:rPr>
              <a:t>--</a:t>
            </a:r>
            <a:r>
              <a:rPr lang="zh-CN" dirty="0"/>
              <a:t>数</a:t>
            </a:r>
            <a:r>
              <a:rPr lang="zh-CN" dirty="0" smtClean="0"/>
              <a:t>据生成方法</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536575" y="1805940"/>
          <a:ext cx="8150860" cy="4693285"/>
        </p:xfrm>
        <a:graphic>
          <a:graphicData uri="http://schemas.openxmlformats.org/drawingml/2006/table">
            <a:tbl>
              <a:tblPr firstRow="1" bandRow="1">
                <a:tableStyleId>{5C22544A-7EE6-4342-B048-85BDC9FD1C3A}</a:tableStyleId>
              </a:tblPr>
              <a:tblGrid>
                <a:gridCol w="1212215"/>
                <a:gridCol w="5116830"/>
                <a:gridCol w="1821815"/>
              </a:tblGrid>
              <a:tr h="452120">
                <a:tc>
                  <a:txBody>
                    <a:bodyPr/>
                    <a:p>
                      <a:pPr algn="ctr">
                        <a:buNone/>
                      </a:pPr>
                      <a:r>
                        <a:rPr lang="zh-CN" altLang="en-US" sz="1600">
                          <a:solidFill>
                            <a:schemeClr val="tx1"/>
                          </a:solidFill>
                        </a:rPr>
                        <a:t>应用类型</a:t>
                      </a:r>
                      <a:endParaRPr lang="zh-CN" altLang="en-US" sz="1600">
                        <a:solidFill>
                          <a:schemeClr val="tx1"/>
                        </a:solidFill>
                      </a:endParaRPr>
                    </a:p>
                  </a:txBody>
                  <a:tcPr anchor="ctr" anchorCtr="0"/>
                </a:tc>
                <a:tc>
                  <a:txBody>
                    <a:bodyPr/>
                    <a:p>
                      <a:pPr algn="ctr">
                        <a:buNone/>
                      </a:pPr>
                      <a:r>
                        <a:rPr lang="zh-CN" altLang="en-US" sz="1600">
                          <a:solidFill>
                            <a:schemeClr val="tx1"/>
                          </a:solidFill>
                        </a:rPr>
                        <a:t>计算特性</a:t>
                      </a:r>
                      <a:endParaRPr lang="zh-CN" altLang="en-US" sz="1600">
                        <a:solidFill>
                          <a:schemeClr val="tx1"/>
                        </a:solidFill>
                      </a:endParaRPr>
                    </a:p>
                  </a:txBody>
                  <a:tcPr anchor="ctr" anchorCtr="0"/>
                </a:tc>
                <a:tc>
                  <a:txBody>
                    <a:bodyPr/>
                    <a:p>
                      <a:pPr algn="ctr">
                        <a:buNone/>
                      </a:pPr>
                      <a:r>
                        <a:rPr lang="zh-CN" altLang="en-US" sz="1600">
                          <a:solidFill>
                            <a:schemeClr val="tx1"/>
                          </a:solidFill>
                        </a:rPr>
                        <a:t>异常规则</a:t>
                      </a:r>
                      <a:endParaRPr lang="zh-CN" altLang="en-US" sz="1600">
                        <a:solidFill>
                          <a:schemeClr val="tx1"/>
                        </a:solidFill>
                      </a:endParaRPr>
                    </a:p>
                  </a:txBody>
                  <a:tcPr anchor="ctr" anchorCtr="0"/>
                </a:tc>
              </a:tr>
              <a:tr h="624840">
                <a:tc>
                  <a:txBody>
                    <a:bodyPr/>
                    <a:p>
                      <a:pPr algn="ctr">
                        <a:buNone/>
                      </a:pPr>
                      <a:r>
                        <a:rPr lang="en-US" altLang="zh-CN" sz="1600">
                          <a:solidFill>
                            <a:schemeClr val="tx1"/>
                          </a:solidFill>
                        </a:rPr>
                        <a:t>SQL</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SQL基础查询语句中Scan、Aggregate、Join等应用处理key/value对，其计算复杂度与key的分布相关。</a:t>
                      </a:r>
                      <a:endParaRPr lang="zh-CN" altLang="en-US" sz="1600">
                        <a:solidFill>
                          <a:schemeClr val="tx1"/>
                        </a:solidFill>
                      </a:endParaRPr>
                    </a:p>
                  </a:txBody>
                  <a:tcPr anchor="ctr" anchorCtr="0"/>
                </a:tc>
                <a:tc>
                  <a:txBody>
                    <a:bodyPr/>
                    <a:p>
                      <a:pPr algn="ctr">
                        <a:buNone/>
                      </a:pPr>
                      <a:r>
                        <a:rPr lang="zh-CN" altLang="en-US" sz="1600">
                          <a:solidFill>
                            <a:schemeClr val="tx1"/>
                          </a:solidFill>
                        </a:rPr>
                        <a:t>数据量大、</a:t>
                      </a:r>
                      <a:endParaRPr lang="zh-CN" altLang="en-US" sz="1600">
                        <a:solidFill>
                          <a:schemeClr val="tx1"/>
                        </a:solidFill>
                      </a:endParaRPr>
                    </a:p>
                    <a:p>
                      <a:pPr algn="ctr">
                        <a:buNone/>
                      </a:pPr>
                      <a:r>
                        <a:rPr lang="zh-CN" altLang="en-US" sz="1600">
                          <a:solidFill>
                            <a:schemeClr val="tx1"/>
                          </a:solidFill>
                        </a:rPr>
                        <a:t>数据倾斜</a:t>
                      </a:r>
                      <a:endParaRPr lang="zh-CN" altLang="en-US" sz="1600">
                        <a:solidFill>
                          <a:schemeClr val="tx1"/>
                        </a:solidFill>
                      </a:endParaRPr>
                    </a:p>
                  </a:txBody>
                  <a:tcPr anchor="ctr" anchorCtr="0"/>
                </a:tc>
              </a:tr>
              <a:tr h="1413510">
                <a:tc>
                  <a:txBody>
                    <a:bodyPr/>
                    <a:p>
                      <a:pPr algn="ctr">
                        <a:buNone/>
                      </a:pPr>
                      <a:r>
                        <a:rPr lang="en-US" altLang="zh-CN" sz="1600">
                          <a:solidFill>
                            <a:schemeClr val="tx1"/>
                          </a:solidFill>
                        </a:rPr>
                        <a:t>Graph</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Graph中的应用大多需要迭代计算，顶点收集消息阶段有很重的操作时，单个顶点的计算压力会增大。例如，PageRank需要由顶点向相邻顶点发送其贡献值，当出现数据倾斜时（即某一顶点的相邻顶点格外多），对单个顶点的压力过大，会产生运行超时等可靠性问题。</a:t>
                      </a:r>
                      <a:endParaRPr lang="zh-CN" altLang="en-US" sz="1600">
                        <a:solidFill>
                          <a:schemeClr val="tx1"/>
                        </a:solidFill>
                      </a:endParaRPr>
                    </a:p>
                  </a:txBody>
                  <a:tcPr anchor="ctr" anchorCtr="0"/>
                </a:tc>
                <a:tc>
                  <a:txBody>
                    <a:bodyPr/>
                    <a:p>
                      <a:pPr algn="ctr">
                        <a:buNone/>
                      </a:pPr>
                      <a:r>
                        <a:rPr lang="zh-CN" altLang="en-US" sz="1600">
                          <a:solidFill>
                            <a:schemeClr val="tx1"/>
                          </a:solidFill>
                        </a:rPr>
                        <a:t>数据量大、</a:t>
                      </a:r>
                      <a:endParaRPr lang="zh-CN" altLang="en-US" sz="1600">
                        <a:solidFill>
                          <a:schemeClr val="tx1"/>
                        </a:solidFill>
                      </a:endParaRPr>
                    </a:p>
                    <a:p>
                      <a:pPr algn="ctr">
                        <a:buNone/>
                      </a:pPr>
                      <a:r>
                        <a:rPr lang="zh-CN" altLang="en-US" sz="1600">
                          <a:solidFill>
                            <a:schemeClr val="tx1"/>
                          </a:solidFill>
                        </a:rPr>
                        <a:t>数据稀疏、</a:t>
                      </a:r>
                      <a:endParaRPr lang="zh-CN" altLang="en-US" sz="1600">
                        <a:solidFill>
                          <a:schemeClr val="tx1"/>
                        </a:solidFill>
                      </a:endParaRPr>
                    </a:p>
                    <a:p>
                      <a:pPr algn="ctr">
                        <a:buNone/>
                      </a:pPr>
                      <a:r>
                        <a:rPr lang="zh-CN" altLang="en-US" sz="1600">
                          <a:solidFill>
                            <a:schemeClr val="tx1"/>
                          </a:solidFill>
                        </a:rPr>
                        <a:t>数据分布异常</a:t>
                      </a:r>
                      <a:endParaRPr lang="zh-CN" altLang="en-US" sz="1600">
                        <a:solidFill>
                          <a:schemeClr val="tx1"/>
                        </a:solidFill>
                      </a:endParaRPr>
                    </a:p>
                  </a:txBody>
                  <a:tcPr anchor="ctr" anchorCtr="0"/>
                </a:tc>
              </a:tr>
              <a:tr h="2202815">
                <a:tc>
                  <a:txBody>
                    <a:bodyPr/>
                    <a:p>
                      <a:pPr algn="ctr">
                        <a:buNone/>
                      </a:pPr>
                      <a:r>
                        <a:rPr lang="en-US" altLang="zh-CN" sz="1600">
                          <a:solidFill>
                            <a:schemeClr val="tx1"/>
                          </a:solidFill>
                        </a:rPr>
                        <a:t>Machine Learning</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Machine Learning中的应用如LogisticRegression和K-means等采用矩阵特征作为输入数据，因此计算与矩阵特征（1）矩阵总大小，（2）矩阵维度，（3）每个矩阵列的分布，（4）矩阵稀疏性，等有关系。</a:t>
                      </a:r>
                      <a:endParaRPr lang="zh-CN" altLang="en-US" sz="1600">
                        <a:solidFill>
                          <a:schemeClr val="tx1"/>
                        </a:solidFill>
                      </a:endParaRPr>
                    </a:p>
                    <a:p>
                      <a:pPr algn="l">
                        <a:buNone/>
                      </a:pPr>
                      <a:r>
                        <a:rPr lang="zh-CN" altLang="en-US" sz="1600">
                          <a:solidFill>
                            <a:schemeClr val="tx1"/>
                          </a:solidFill>
                        </a:rPr>
                        <a:t>      其他的应用，如RandomForest等，需要在内存中保存宽度优先树，并使用随机采样来训练树。当数据维度过高时，资源利用率也高。此外，随机抽样方法将影响计算结果的稳定性。</a:t>
                      </a:r>
                      <a:endParaRPr lang="zh-CN" altLang="en-US" sz="1600">
                        <a:solidFill>
                          <a:schemeClr val="tx1"/>
                        </a:solidFill>
                      </a:endParaRPr>
                    </a:p>
                  </a:txBody>
                  <a:tcPr anchor="ctr" anchorCtr="0"/>
                </a:tc>
                <a:tc>
                  <a:txBody>
                    <a:bodyPr/>
                    <a:p>
                      <a:pPr algn="ctr">
                        <a:buNone/>
                      </a:pPr>
                      <a:r>
                        <a:rPr lang="zh-CN" altLang="en-US" sz="1600">
                          <a:solidFill>
                            <a:schemeClr val="tx1"/>
                          </a:solidFill>
                        </a:rPr>
                        <a:t>数据量大、</a:t>
                      </a:r>
                      <a:endParaRPr lang="zh-CN" altLang="en-US" sz="1600">
                        <a:solidFill>
                          <a:schemeClr val="tx1"/>
                        </a:solidFill>
                      </a:endParaRPr>
                    </a:p>
                    <a:p>
                      <a:pPr algn="ctr">
                        <a:buNone/>
                      </a:pPr>
                      <a:r>
                        <a:rPr lang="zh-CN" altLang="en-US" sz="1600">
                          <a:solidFill>
                            <a:schemeClr val="tx1"/>
                          </a:solidFill>
                        </a:rPr>
                        <a:t>数据稀疏、</a:t>
                      </a:r>
                      <a:endParaRPr lang="zh-CN" altLang="en-US" sz="1600">
                        <a:solidFill>
                          <a:schemeClr val="tx1"/>
                        </a:solidFill>
                      </a:endParaRPr>
                    </a:p>
                    <a:p>
                      <a:pPr algn="ctr">
                        <a:buNone/>
                      </a:pPr>
                      <a:r>
                        <a:rPr lang="zh-CN" altLang="en-US" sz="1600">
                          <a:solidFill>
                            <a:schemeClr val="tx1"/>
                          </a:solidFill>
                        </a:rPr>
                        <a:t>数据维度高、</a:t>
                      </a:r>
                      <a:endParaRPr lang="zh-CN" altLang="en-US" sz="1600">
                        <a:solidFill>
                          <a:schemeClr val="tx1"/>
                        </a:solidFill>
                      </a:endParaRPr>
                    </a:p>
                    <a:p>
                      <a:pPr algn="ctr">
                        <a:buNone/>
                      </a:pPr>
                      <a:r>
                        <a:rPr lang="zh-CN" altLang="en-US" sz="1600">
                          <a:solidFill>
                            <a:schemeClr val="tx1"/>
                          </a:solidFill>
                        </a:rPr>
                        <a:t>数据分布异常</a:t>
                      </a:r>
                      <a:endParaRPr lang="zh-CN" altLang="en-US" sz="1600">
                        <a:solidFill>
                          <a:schemeClr val="tx1"/>
                        </a:solidFill>
                      </a:endParaRPr>
                    </a:p>
                  </a:txBody>
                  <a:tcPr anchor="ctr" anchorCtr="0"/>
                </a:tc>
              </a:tr>
            </a:tbl>
          </a:graphicData>
        </a:graphic>
      </p:graphicFrame>
      <p:sp>
        <p:nvSpPr>
          <p:cNvPr id="3" name="文本框 2"/>
          <p:cNvSpPr txBox="1"/>
          <p:nvPr/>
        </p:nvSpPr>
        <p:spPr>
          <a:xfrm>
            <a:off x="527050" y="994410"/>
            <a:ext cx="8159750" cy="640080"/>
          </a:xfrm>
          <a:prstGeom prst="rect">
            <a:avLst/>
          </a:prstGeom>
          <a:noFill/>
        </p:spPr>
        <p:txBody>
          <a:bodyPr wrap="square" rtlCol="0" anchor="t">
            <a:spAutoFit/>
          </a:bodyPr>
          <a:p>
            <a:pPr marL="285750" lvl="0" indent="-285750">
              <a:buFont typeface="Wingdings" panose="05000000000000000000" charset="0"/>
              <a:buChar char="p"/>
            </a:pPr>
            <a:r>
              <a:rPr lang="zh-CN" altLang="en-US" dirty="0" err="1" smtClean="0">
                <a:solidFill>
                  <a:srgbClr val="0000FF"/>
                </a:solidFill>
                <a:sym typeface="+mn-ea"/>
              </a:rPr>
              <a:t>异常数据生成</a:t>
            </a:r>
            <a:endParaRPr lang="zh-CN" altLang="en-US" dirty="0" err="1" smtClean="0">
              <a:solidFill>
                <a:srgbClr val="0000FF"/>
              </a:solidFill>
              <a:sym typeface="+mn-ea"/>
            </a:endParaRPr>
          </a:p>
          <a:p>
            <a:pPr lvl="1">
              <a:buFont typeface="Wingdings" panose="05000000000000000000" charset="0"/>
            </a:pPr>
            <a:r>
              <a:rPr lang="zh-CN" altLang="en-US" dirty="0">
                <a:sym typeface="+mn-ea"/>
              </a:rPr>
              <a:t>抽取应用特征、定义异常规则</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可靠性测试基准关键技术</a:t>
            </a:r>
            <a:r>
              <a:rPr lang="en-US" altLang="zh-CN" sz="2800" dirty="0">
                <a:sym typeface="+mn-ea"/>
              </a:rPr>
              <a:t>--</a:t>
            </a:r>
            <a:r>
              <a:rPr lang="zh-CN" dirty="0"/>
              <a:t>数</a:t>
            </a:r>
            <a:r>
              <a:rPr lang="zh-CN" dirty="0" smtClean="0"/>
              <a:t>据生成方法</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648335" y="1729740"/>
          <a:ext cx="7713345" cy="4531995"/>
        </p:xfrm>
        <a:graphic>
          <a:graphicData uri="http://schemas.openxmlformats.org/drawingml/2006/table">
            <a:tbl>
              <a:tblPr firstRow="1" bandRow="1">
                <a:tableStyleId>{5C22544A-7EE6-4342-B048-85BDC9FD1C3A}</a:tableStyleId>
              </a:tblPr>
              <a:tblGrid>
                <a:gridCol w="1147445"/>
                <a:gridCol w="3219450"/>
                <a:gridCol w="3346450"/>
              </a:tblGrid>
              <a:tr h="335280">
                <a:tc>
                  <a:txBody>
                    <a:bodyPr/>
                    <a:p>
                      <a:pPr algn="ctr">
                        <a:buNone/>
                      </a:pPr>
                      <a:r>
                        <a:rPr lang="zh-CN" altLang="en-US" sz="1600">
                          <a:solidFill>
                            <a:schemeClr val="tx1"/>
                          </a:solidFill>
                        </a:rPr>
                        <a:t>应用类型</a:t>
                      </a:r>
                      <a:endParaRPr lang="zh-CN" altLang="en-US" sz="1600">
                        <a:solidFill>
                          <a:schemeClr val="tx1"/>
                        </a:solidFill>
                      </a:endParaRPr>
                    </a:p>
                  </a:txBody>
                  <a:tcPr anchor="ctr" anchorCtr="0"/>
                </a:tc>
                <a:tc>
                  <a:txBody>
                    <a:bodyPr/>
                    <a:p>
                      <a:pPr algn="ctr">
                        <a:buNone/>
                      </a:pPr>
                      <a:r>
                        <a:rPr lang="zh-CN" altLang="en-US" sz="1600">
                          <a:solidFill>
                            <a:schemeClr val="tx1"/>
                          </a:solidFill>
                        </a:rPr>
                        <a:t>常规数据</a:t>
                      </a:r>
                      <a:endParaRPr lang="zh-CN" altLang="en-US" sz="1600">
                        <a:solidFill>
                          <a:schemeClr val="tx1"/>
                        </a:solidFill>
                      </a:endParaRPr>
                    </a:p>
                  </a:txBody>
                  <a:tcPr anchor="ctr" anchorCtr="0"/>
                </a:tc>
                <a:tc>
                  <a:txBody>
                    <a:bodyPr/>
                    <a:p>
                      <a:pPr algn="ctr">
                        <a:buNone/>
                      </a:pPr>
                      <a:r>
                        <a:rPr lang="zh-CN" altLang="en-US" sz="1600">
                          <a:solidFill>
                            <a:schemeClr val="tx1"/>
                          </a:solidFill>
                        </a:rPr>
                        <a:t>异常数据</a:t>
                      </a:r>
                      <a:endParaRPr lang="zh-CN" altLang="en-US" sz="1600">
                        <a:solidFill>
                          <a:schemeClr val="tx1"/>
                        </a:solidFill>
                      </a:endParaRPr>
                    </a:p>
                  </a:txBody>
                  <a:tcPr anchor="ctr" anchorCtr="0"/>
                </a:tc>
              </a:tr>
              <a:tr h="1310640">
                <a:tc>
                  <a:txBody>
                    <a:bodyPr/>
                    <a:p>
                      <a:pPr algn="ctr">
                        <a:buNone/>
                      </a:pPr>
                      <a:r>
                        <a:rPr lang="en-US" altLang="zh-CN" sz="1600">
                          <a:solidFill>
                            <a:schemeClr val="tx1"/>
                          </a:solidFill>
                        </a:rPr>
                        <a:t>SQL</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使用数据库评测基准（如，TPC-DS，TPC-H等）提供数据生成。</a:t>
                      </a:r>
                      <a:endParaRPr lang="zh-CN" altLang="en-US"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生成异常分布（如，Zipf分布、泊松分布等混合）的随机数据；生成倾斜数据（单个key多次出现）；数据大小异常（一行特别长，value值过大）等</a:t>
                      </a:r>
                      <a:endParaRPr lang="zh-CN" altLang="en-US" sz="1600">
                        <a:solidFill>
                          <a:schemeClr val="tx1"/>
                        </a:solidFill>
                      </a:endParaRPr>
                    </a:p>
                  </a:txBody>
                  <a:tcPr anchor="ctr" anchorCtr="0"/>
                </a:tc>
              </a:tr>
              <a:tr h="1310640">
                <a:tc>
                  <a:txBody>
                    <a:bodyPr/>
                    <a:p>
                      <a:pPr algn="ctr">
                        <a:buNone/>
                      </a:pPr>
                      <a:r>
                        <a:rPr lang="en-US" altLang="zh-CN" sz="1600">
                          <a:solidFill>
                            <a:schemeClr val="tx1"/>
                          </a:solidFill>
                        </a:rPr>
                        <a:t>Graph</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使用真实数据，如Amazon、WikiTalk、Friendster等数据集[42]；或使用LDBC社交网络基准（SNB）数据生成器（Datagen）生成的合成数据集。</a:t>
                      </a:r>
                      <a:endParaRPr lang="zh-CN" altLang="en-US"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借鉴Graphalytics的方法，生成顶点度异常分布（如Zipf、泊松分布等）、聚类系数或分类程度异常的稀疏图。</a:t>
                      </a:r>
                      <a:endParaRPr lang="zh-CN" altLang="en-US" sz="1600">
                        <a:solidFill>
                          <a:schemeClr val="tx1"/>
                        </a:solidFill>
                      </a:endParaRPr>
                    </a:p>
                  </a:txBody>
                  <a:tcPr anchor="ctr" anchorCtr="0"/>
                </a:tc>
              </a:tr>
              <a:tr h="1575435">
                <a:tc>
                  <a:txBody>
                    <a:bodyPr/>
                    <a:p>
                      <a:pPr algn="ctr">
                        <a:buNone/>
                      </a:pPr>
                      <a:r>
                        <a:rPr lang="en-US" altLang="zh-CN" sz="1600">
                          <a:solidFill>
                            <a:schemeClr val="tx1"/>
                          </a:solidFill>
                        </a:rPr>
                        <a:t>Machine Learning</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使用真实数据集，如SUSY、KDD2010以及ALS中使用的MovieLens MovieLens等。</a:t>
                      </a:r>
                      <a:endParaRPr lang="zh-CN" altLang="en-US"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随机合成不同维度、稀疏度、分布（高斯分布、伽马分布、泊松分布、指数分布、Zipf分布及其混合）等的数据。</a:t>
                      </a:r>
                      <a:endParaRPr lang="zh-CN" altLang="en-US" sz="1600">
                        <a:solidFill>
                          <a:schemeClr val="tx1"/>
                        </a:solidFill>
                      </a:endParaRPr>
                    </a:p>
                  </a:txBody>
                  <a:tcPr anchor="ctr" anchorCtr="0"/>
                </a:tc>
              </a:tr>
            </a:tbl>
          </a:graphicData>
        </a:graphic>
      </p:graphicFrame>
      <p:sp>
        <p:nvSpPr>
          <p:cNvPr id="3" name="文本框 2"/>
          <p:cNvSpPr txBox="1"/>
          <p:nvPr/>
        </p:nvSpPr>
        <p:spPr>
          <a:xfrm>
            <a:off x="527050" y="994410"/>
            <a:ext cx="8437880" cy="365760"/>
          </a:xfrm>
          <a:prstGeom prst="rect">
            <a:avLst/>
          </a:prstGeom>
          <a:noFill/>
        </p:spPr>
        <p:txBody>
          <a:bodyPr wrap="square" rtlCol="0" anchor="t">
            <a:spAutoFit/>
          </a:bodyPr>
          <a:p>
            <a:pPr marL="285750" lvl="0" indent="-285750">
              <a:buFont typeface="Wingdings" panose="05000000000000000000" charset="0"/>
              <a:buChar char="p"/>
            </a:pPr>
            <a:r>
              <a:rPr lang="zh-CN" altLang="en-US" dirty="0" err="1" smtClean="0">
                <a:solidFill>
                  <a:srgbClr val="0000FF"/>
                </a:solidFill>
                <a:sym typeface="+mn-ea"/>
              </a:rPr>
              <a:t>根据应用计算特性分析以及与数据异常特征对应关系给出了下表数据生成方法</a:t>
            </a:r>
            <a:endParaRPr lang="zh-CN" altLang="en-US" dirty="0" err="1" smtClean="0">
              <a:solidFill>
                <a:srgbClr val="0000FF"/>
              </a:solidFill>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可靠性测试基准关键技术</a:t>
            </a:r>
            <a:r>
              <a:rPr lang="en-US" altLang="zh-CN" sz="2800" dirty="0" smtClean="0">
                <a:sym typeface="+mn-ea"/>
              </a:rPr>
              <a:t>--</a:t>
            </a:r>
            <a:r>
              <a:rPr lang="zh-CN" dirty="0">
                <a:sym typeface="+mn-ea"/>
              </a:rPr>
              <a:t>数</a:t>
            </a:r>
            <a:r>
              <a:rPr lang="zh-CN" dirty="0" smtClean="0">
                <a:sym typeface="+mn-ea"/>
              </a:rPr>
              <a:t>据生成方法</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494665" y="1054100"/>
            <a:ext cx="6880225" cy="365760"/>
          </a:xfrm>
          <a:prstGeom prst="rect">
            <a:avLst/>
          </a:prstGeom>
          <a:noFill/>
        </p:spPr>
        <p:txBody>
          <a:bodyPr wrap="square" rtlCol="0">
            <a:spAutoFit/>
          </a:bodyPr>
          <a:lstStyle/>
          <a:p>
            <a:pPr marL="285750" indent="-285750">
              <a:buFont typeface="Wingdings" panose="05000000000000000000" charset="0"/>
              <a:buChar char="p"/>
            </a:pPr>
            <a:r>
              <a:rPr lang="zh-CN">
                <a:solidFill>
                  <a:srgbClr val="0000FF"/>
                </a:solidFill>
              </a:rPr>
              <a:t>异常数据生成流程</a:t>
            </a:r>
            <a:endParaRPr lang="zh-CN" dirty="0" smtClean="0">
              <a:solidFill>
                <a:srgbClr val="0000FF"/>
              </a:solidFill>
              <a:sym typeface="+mn-ea"/>
            </a:endParaRPr>
          </a:p>
        </p:txBody>
      </p:sp>
      <p:pic>
        <p:nvPicPr>
          <p:cNvPr id="27" name="图片 27" descr="E:\工作空间\毕设\学位论文\image\异常数据生成.png"/>
          <p:cNvPicPr/>
          <p:nvPr/>
        </p:nvPicPr>
        <p:blipFill>
          <a:blip r:embed="rId1">
            <a:extLst>
              <a:ext uri="{28A0092B-C50C-407E-A947-70E740481C1C}">
                <a14:useLocalDpi xmlns:a14="http://schemas.microsoft.com/office/drawing/2010/main" val="0"/>
              </a:ext>
            </a:extLst>
          </a:blip>
          <a:srcRect/>
          <a:stretch>
            <a:fillRect/>
          </a:stretch>
        </p:blipFill>
        <p:spPr bwMode="auto">
          <a:xfrm>
            <a:off x="2407285" y="4253865"/>
            <a:ext cx="4676775" cy="2484120"/>
          </a:xfrm>
          <a:prstGeom prst="rect">
            <a:avLst/>
          </a:prstGeom>
          <a:noFill/>
          <a:ln>
            <a:noFill/>
          </a:ln>
        </p:spPr>
      </p:pic>
      <p:sp>
        <p:nvSpPr>
          <p:cNvPr id="2" name="文本框 1"/>
          <p:cNvSpPr txBox="1"/>
          <p:nvPr/>
        </p:nvSpPr>
        <p:spPr>
          <a:xfrm>
            <a:off x="494665" y="1556385"/>
            <a:ext cx="8300720" cy="2560320"/>
          </a:xfrm>
          <a:prstGeom prst="rect">
            <a:avLst/>
          </a:prstGeom>
          <a:noFill/>
        </p:spPr>
        <p:txBody>
          <a:bodyPr wrap="square" rtlCol="0" anchor="t">
            <a:spAutoFit/>
          </a:bodyPr>
          <a:p>
            <a:pPr marL="342900" indent="-342900">
              <a:buFont typeface="Wingdings" panose="05000000000000000000" charset="0"/>
              <a:buChar char="l"/>
            </a:pPr>
            <a:r>
              <a:rPr lang="zh-CN" altLang="en-US" b="1"/>
              <a:t>分析应用特征</a:t>
            </a:r>
            <a:endParaRPr lang="zh-CN" altLang="en-US" b="1"/>
          </a:p>
          <a:p>
            <a:r>
              <a:rPr lang="zh-CN" altLang="en-US"/>
              <a:t>      PageRank需要由顶点向相邻顶点发送其贡献值，当出现数据倾斜时（即某一顶点的相邻顶点格外多），对单个顶点的压力过大，会产生运行超时等问题。</a:t>
            </a:r>
            <a:endParaRPr lang="zh-CN" altLang="en-US"/>
          </a:p>
          <a:p>
            <a:pPr marL="285750" indent="-285750">
              <a:buFont typeface="Wingdings" panose="05000000000000000000" charset="0"/>
              <a:buChar char="l"/>
            </a:pPr>
            <a:r>
              <a:rPr lang="zh-CN" altLang="en-US" b="1"/>
              <a:t>选取异常规则</a:t>
            </a:r>
            <a:endParaRPr lang="zh-CN" altLang="en-US" b="1"/>
          </a:p>
          <a:p>
            <a:r>
              <a:rPr lang="zh-CN" altLang="en-US"/>
              <a:t>      根据应用特征，当某些顶点的压力过大，可能会出现内存溢出等问题。因此选择特征为数据规模大、数据稀疏以及顶点度分布异常。</a:t>
            </a:r>
            <a:endParaRPr lang="zh-CN" altLang="en-US"/>
          </a:p>
          <a:p>
            <a:pPr marL="285750" indent="-285750">
              <a:buFont typeface="Wingdings" panose="05000000000000000000" charset="0"/>
              <a:buChar char="l"/>
            </a:pPr>
            <a:r>
              <a:rPr lang="zh-CN" altLang="en-US" b="1"/>
              <a:t>生成异常数据</a:t>
            </a:r>
            <a:endParaRPr lang="zh-CN" altLang="en-US" b="1"/>
          </a:p>
          <a:p>
            <a:r>
              <a:rPr lang="zh-CN" altLang="en-US"/>
              <a:t>      根据异常规则，生成大规模的（超过50G）、稀疏的（稀疏度为0.1）、满足Zipf和伽马等混合分布的异常数据。</a:t>
            </a: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可靠性测试基准关键技术</a:t>
            </a:r>
            <a:r>
              <a:rPr lang="en-US" altLang="zh-CN" sz="2800" dirty="0" smtClean="0">
                <a:sym typeface="+mn-ea"/>
              </a:rPr>
              <a:t>--</a:t>
            </a:r>
            <a:r>
              <a:rPr lang="zh-CN" dirty="0"/>
              <a:t>参数</a:t>
            </a:r>
            <a:r>
              <a:rPr lang="zh-CN" dirty="0" smtClean="0">
                <a:sym typeface="+mn-ea"/>
              </a:rPr>
              <a:t>组</a:t>
            </a:r>
            <a:r>
              <a:rPr lang="zh-CN" dirty="0">
                <a:sym typeface="+mn-ea"/>
              </a:rPr>
              <a:t>合</a:t>
            </a:r>
            <a:r>
              <a:rPr lang="zh-CN" dirty="0"/>
              <a:t>测试方法</a:t>
            </a:r>
            <a:endParaRPr lang="zh-CN"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6" name="表格 5"/>
          <p:cNvGraphicFramePr/>
          <p:nvPr/>
        </p:nvGraphicFramePr>
        <p:xfrm>
          <a:off x="3438525" y="2089150"/>
          <a:ext cx="4637405" cy="1712485"/>
        </p:xfrm>
        <a:graphic>
          <a:graphicData uri="http://schemas.openxmlformats.org/drawingml/2006/table">
            <a:tbl>
              <a:tblPr firstRow="1" bandRow="1">
                <a:tableStyleId>{7E9639D4-E3E2-4D34-9284-5A2195B3D0D7}</a:tableStyleId>
              </a:tblPr>
              <a:tblGrid>
                <a:gridCol w="1915795"/>
                <a:gridCol w="2721610"/>
              </a:tblGrid>
              <a:tr h="360045">
                <a:tc>
                  <a:txBody>
                    <a:bodyPr/>
                    <a:lstStyle/>
                    <a:p>
                      <a:pPr algn="ctr">
                        <a:buNone/>
                      </a:pPr>
                      <a:r>
                        <a:rPr lang="zh-CN" altLang="en-US" sz="1600" dirty="0">
                          <a:solidFill>
                            <a:schemeClr val="tx1"/>
                          </a:solidFill>
                        </a:rPr>
                        <a:t>参数</a:t>
                      </a:r>
                      <a:endParaRPr lang="zh-CN" altLang="en-US" sz="1600" dirty="0">
                        <a:solidFill>
                          <a:schemeClr val="tx1"/>
                        </a:solidFill>
                      </a:endParaRPr>
                    </a:p>
                  </a:txBody>
                  <a:tcPr anchor="ctr">
                    <a:lnR w="6350" cap="flat" cmpd="sng" algn="ctr">
                      <a:solidFill>
                        <a:scrgbClr r="0" g="0" b="0"/>
                      </a:solidFill>
                      <a:prstDash val="solid"/>
                      <a:round/>
                      <a:headEnd type="none" w="med" len="med"/>
                      <a:tailEnd type="none" w="med" len="med"/>
                    </a:lnR>
                    <a:lnB w="6350" cap="flat" cmpd="sng" algn="ctr">
                      <a:solidFill>
                        <a:scrgbClr r="0" g="0" b="0"/>
                      </a:solidFill>
                      <a:prstDash val="solid"/>
                      <a:round/>
                      <a:headEnd type="none" w="med" len="med"/>
                      <a:tailEnd type="none" w="med" len="med"/>
                    </a:lnB>
                    <a:solidFill>
                      <a:schemeClr val="bg1">
                        <a:lumMod val="75000"/>
                      </a:schemeClr>
                    </a:solidFill>
                  </a:tcPr>
                </a:tc>
                <a:tc>
                  <a:txBody>
                    <a:bodyPr/>
                    <a:lstStyle/>
                    <a:p>
                      <a:pPr algn="ctr">
                        <a:buNone/>
                      </a:pPr>
                      <a:r>
                        <a:rPr lang="zh-CN" altLang="en-US" sz="1600" dirty="0">
                          <a:solidFill>
                            <a:schemeClr val="tx1"/>
                          </a:solidFill>
                        </a:rPr>
                        <a:t>含义</a:t>
                      </a:r>
                      <a:endParaRPr lang="zh-CN" altLang="en-US" sz="1600" dirty="0">
                        <a:solidFill>
                          <a:schemeClr val="tx1"/>
                        </a:solidFill>
                      </a:endParaRPr>
                    </a:p>
                  </a:txBody>
                  <a:tcPr anchor="ctr">
                    <a:lnL w="6350" cap="flat" cmpd="sng" algn="ctr">
                      <a:solidFill>
                        <a:scrgbClr r="0" g="0" b="0"/>
                      </a:solidFill>
                      <a:prstDash val="solid"/>
                      <a:round/>
                      <a:headEnd type="none" w="med" len="med"/>
                      <a:tailEnd type="none" w="med" len="med"/>
                    </a:lnL>
                    <a:lnB w="6350" cap="flat" cmpd="sng" algn="ctr">
                      <a:solidFill>
                        <a:scrgbClr r="0" g="0" b="0"/>
                      </a:solidFill>
                      <a:prstDash val="solid"/>
                      <a:round/>
                      <a:headEnd type="none" w="med" len="med"/>
                      <a:tailEnd type="none" w="med" len="med"/>
                    </a:lnB>
                    <a:solidFill>
                      <a:schemeClr val="bg1">
                        <a:lumMod val="75000"/>
                      </a:schemeClr>
                    </a:solidFill>
                  </a:tcPr>
                </a:tc>
              </a:tr>
              <a:tr h="447001">
                <a:tc>
                  <a:txBody>
                    <a:bodyPr/>
                    <a:lstStyle/>
                    <a:p>
                      <a:pPr algn="ctr">
                        <a:buNone/>
                      </a:pPr>
                      <a:r>
                        <a:rPr lang="en-US" altLang="zh-CN" sz="1500" dirty="0"/>
                        <a:t>input split</a:t>
                      </a:r>
                      <a:endParaRPr lang="en-US" altLang="zh-CN" sz="1500" dirty="0"/>
                    </a:p>
                  </a:txBody>
                  <a:tcPr anchor="ctr">
                    <a:lnR w="6350" cap="flat" cmpd="sng" algn="ctr">
                      <a:solidFill>
                        <a:scrgbClr r="0" g="0" b="0"/>
                      </a:solidFill>
                      <a:prstDash val="solid"/>
                      <a:round/>
                      <a:headEnd type="none" w="med" len="med"/>
                      <a:tailEnd type="none" w="med" len="med"/>
                    </a:lnR>
                    <a:solidFill>
                      <a:schemeClr val="bg1"/>
                    </a:solidFill>
                  </a:tcPr>
                </a:tc>
                <a:tc>
                  <a:txBody>
                    <a:bodyPr/>
                    <a:lstStyle/>
                    <a:p>
                      <a:pPr algn="ctr">
                        <a:buNone/>
                      </a:pPr>
                      <a:r>
                        <a:rPr lang="en-US" altLang="zh-CN" sz="1500" dirty="0"/>
                        <a:t>mapper</a:t>
                      </a:r>
                      <a:r>
                        <a:rPr lang="zh-CN" altLang="en-US" sz="1500" dirty="0"/>
                        <a:t>端分片数</a:t>
                      </a:r>
                      <a:endParaRPr lang="zh-CN" altLang="en-US" sz="1500" dirty="0"/>
                    </a:p>
                  </a:txBody>
                  <a:tcPr anchor="ctr">
                    <a:lnL w="6350" cap="flat" cmpd="sng" algn="ctr">
                      <a:solidFill>
                        <a:scrgbClr r="0" g="0" b="0"/>
                      </a:solidFill>
                      <a:prstDash val="solid"/>
                      <a:round/>
                      <a:headEnd type="none" w="med" len="med"/>
                      <a:tailEnd type="none" w="med" len="med"/>
                    </a:lnL>
                    <a:solidFill>
                      <a:schemeClr val="bg1"/>
                    </a:solidFill>
                  </a:tcPr>
                </a:tc>
              </a:tr>
              <a:tr h="458399">
                <a:tc>
                  <a:txBody>
                    <a:bodyPr/>
                    <a:lstStyle/>
                    <a:p>
                      <a:pPr algn="ctr">
                        <a:buNone/>
                      </a:pPr>
                      <a:r>
                        <a:rPr lang="en-US" altLang="zh-CN" sz="1500" dirty="0" smtClean="0"/>
                        <a:t>partition number</a:t>
                      </a:r>
                      <a:endParaRPr lang="zh-CN" altLang="en-US" sz="1500" dirty="0" smtClean="0"/>
                    </a:p>
                  </a:txBody>
                  <a:tcPr anchor="ctr">
                    <a:lnR w="6350" cap="flat" cmpd="sng" algn="ctr">
                      <a:solidFill>
                        <a:scrgbClr r="0" g="0" b="0"/>
                      </a:solidFill>
                      <a:prstDash val="solid"/>
                      <a:round/>
                      <a:headEnd type="none" w="med" len="med"/>
                      <a:tailEnd type="none" w="med" len="med"/>
                    </a:lnR>
                  </a:tcPr>
                </a:tc>
                <a:tc>
                  <a:txBody>
                    <a:bodyPr/>
                    <a:lstStyle/>
                    <a:p>
                      <a:pPr algn="ctr">
                        <a:buNone/>
                      </a:pPr>
                      <a:r>
                        <a:rPr lang="en-US" altLang="zh-CN" sz="1500" dirty="0"/>
                        <a:t>reducer</a:t>
                      </a:r>
                      <a:r>
                        <a:rPr lang="zh-CN" altLang="en-US" sz="1500" dirty="0"/>
                        <a:t>端</a:t>
                      </a:r>
                      <a:r>
                        <a:rPr lang="zh-CN" sz="1500" dirty="0"/>
                        <a:t>分片</a:t>
                      </a:r>
                      <a:r>
                        <a:rPr lang="zh-CN" altLang="en-US" sz="1500" dirty="0"/>
                        <a:t>数</a:t>
                      </a:r>
                      <a:endParaRPr lang="zh-CN" altLang="en-US" sz="1500" dirty="0"/>
                    </a:p>
                  </a:txBody>
                  <a:tcPr anchor="ctr">
                    <a:lnL w="6350" cap="flat" cmpd="sng" algn="ctr">
                      <a:solidFill>
                        <a:scrgbClr r="0" g="0" b="0"/>
                      </a:solidFill>
                      <a:prstDash val="solid"/>
                      <a:round/>
                      <a:headEnd type="none" w="med" len="med"/>
                      <a:tailEnd type="none" w="med" len="med"/>
                    </a:lnL>
                  </a:tcPr>
                </a:tc>
              </a:tr>
            </a:tbl>
          </a:graphicData>
        </a:graphic>
      </p:graphicFrame>
      <p:sp>
        <p:nvSpPr>
          <p:cNvPr id="5" name="文本框 4"/>
          <p:cNvSpPr txBox="1"/>
          <p:nvPr/>
        </p:nvSpPr>
        <p:spPr>
          <a:xfrm>
            <a:off x="710565" y="2498725"/>
            <a:ext cx="1890395" cy="365760"/>
          </a:xfrm>
          <a:prstGeom prst="rect">
            <a:avLst/>
          </a:prstGeom>
          <a:noFill/>
        </p:spPr>
        <p:txBody>
          <a:bodyPr wrap="square" rtlCol="0">
            <a:spAutoFit/>
          </a:bodyPr>
          <a:lstStyle/>
          <a:p>
            <a:pPr marL="285750" indent="-285750">
              <a:buFont typeface="Arial" panose="020B0604020202020204" pitchFamily="34" charset="0"/>
              <a:buChar char="•"/>
            </a:pPr>
            <a:r>
              <a:rPr lang="zh-CN" altLang="en-US" b="1"/>
              <a:t>系统参数</a:t>
            </a:r>
            <a:endParaRPr lang="zh-CN" altLang="en-US" b="1"/>
          </a:p>
        </p:txBody>
      </p:sp>
      <p:graphicFrame>
        <p:nvGraphicFramePr>
          <p:cNvPr id="8" name="表格 7"/>
          <p:cNvGraphicFramePr/>
          <p:nvPr/>
        </p:nvGraphicFramePr>
        <p:xfrm>
          <a:off x="3438525" y="3910330"/>
          <a:ext cx="4637405" cy="2170884"/>
        </p:xfrm>
        <a:graphic>
          <a:graphicData uri="http://schemas.openxmlformats.org/drawingml/2006/table">
            <a:tbl>
              <a:tblPr firstRow="1" bandRow="1">
                <a:tableStyleId>{7E9639D4-E3E2-4D34-9284-5A2195B3D0D7}</a:tableStyleId>
              </a:tblPr>
              <a:tblGrid>
                <a:gridCol w="1915795"/>
                <a:gridCol w="2721610"/>
              </a:tblGrid>
              <a:tr h="360045">
                <a:tc>
                  <a:txBody>
                    <a:bodyPr/>
                    <a:lstStyle/>
                    <a:p>
                      <a:pPr algn="ctr">
                        <a:buNone/>
                      </a:pPr>
                      <a:r>
                        <a:rPr lang="zh-CN" altLang="en-US" sz="1600" dirty="0">
                          <a:solidFill>
                            <a:schemeClr val="tx1"/>
                          </a:solidFill>
                        </a:rPr>
                        <a:t>参数</a:t>
                      </a:r>
                      <a:endParaRPr lang="zh-CN" altLang="en-US" sz="1600" dirty="0">
                        <a:solidFill>
                          <a:schemeClr val="tx1"/>
                        </a:solidFill>
                      </a:endParaRPr>
                    </a:p>
                  </a:txBody>
                  <a:tcPr anchor="ctr">
                    <a:lnR w="6350" cap="flat" cmpd="sng" algn="ctr">
                      <a:solidFill>
                        <a:scrgbClr r="0" g="0" b="0"/>
                      </a:solidFill>
                      <a:prstDash val="solid"/>
                      <a:round/>
                      <a:headEnd type="none" w="med" len="med"/>
                      <a:tailEnd type="none" w="med" len="med"/>
                    </a:lnR>
                    <a:lnB w="6350" cap="flat" cmpd="sng" algn="ctr">
                      <a:solidFill>
                        <a:scrgbClr r="0" g="0" b="0"/>
                      </a:solidFill>
                      <a:prstDash val="solid"/>
                      <a:round/>
                      <a:headEnd type="none" w="med" len="med"/>
                      <a:tailEnd type="none" w="med" len="med"/>
                    </a:lnB>
                    <a:solidFill>
                      <a:schemeClr val="bg1">
                        <a:lumMod val="75000"/>
                      </a:schemeClr>
                    </a:solidFill>
                  </a:tcPr>
                </a:tc>
                <a:tc>
                  <a:txBody>
                    <a:bodyPr/>
                    <a:lstStyle/>
                    <a:p>
                      <a:pPr algn="ctr">
                        <a:buNone/>
                      </a:pPr>
                      <a:r>
                        <a:rPr lang="zh-CN" altLang="en-US" sz="1600" dirty="0">
                          <a:solidFill>
                            <a:schemeClr val="tx1"/>
                          </a:solidFill>
                          <a:sym typeface="+mn-ea"/>
                        </a:rPr>
                        <a:t>含义</a:t>
                      </a:r>
                      <a:endParaRPr lang="zh-CN" altLang="en-US" sz="1600" dirty="0">
                        <a:solidFill>
                          <a:schemeClr val="tx1"/>
                        </a:solidFill>
                      </a:endParaRPr>
                    </a:p>
                  </a:txBody>
                  <a:tcPr anchor="ctr">
                    <a:lnL w="6350" cap="flat" cmpd="sng" algn="ctr">
                      <a:solidFill>
                        <a:scrgbClr r="0" g="0" b="0"/>
                      </a:solidFill>
                      <a:prstDash val="solid"/>
                      <a:round/>
                      <a:headEnd type="none" w="med" len="med"/>
                      <a:tailEnd type="none" w="med" len="med"/>
                    </a:lnL>
                    <a:lnB w="6350" cap="flat" cmpd="sng" algn="ctr">
                      <a:solidFill>
                        <a:scrgbClr r="0" g="0" b="0"/>
                      </a:solidFill>
                      <a:prstDash val="solid"/>
                      <a:round/>
                      <a:headEnd type="none" w="med" len="med"/>
                      <a:tailEnd type="none" w="med" len="med"/>
                    </a:lnB>
                    <a:solidFill>
                      <a:schemeClr val="bg1">
                        <a:lumMod val="75000"/>
                      </a:schemeClr>
                    </a:solidFill>
                  </a:tcPr>
                </a:tc>
              </a:tr>
              <a:tr h="447040">
                <a:tc>
                  <a:txBody>
                    <a:bodyPr/>
                    <a:lstStyle/>
                    <a:p>
                      <a:pPr algn="ctr">
                        <a:buNone/>
                      </a:pPr>
                      <a:r>
                        <a:rPr lang="en-US" altLang="zh-CN" sz="1500" dirty="0"/>
                        <a:t>maxBins</a:t>
                      </a:r>
                      <a:endParaRPr lang="en-US" altLang="zh-CN" sz="1500" dirty="0"/>
                    </a:p>
                  </a:txBody>
                  <a:tcPr anchor="ctr">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solidFill>
                      <a:schemeClr val="bg1"/>
                    </a:solidFill>
                  </a:tcPr>
                </a:tc>
                <a:tc>
                  <a:txBody>
                    <a:bodyPr/>
                    <a:lstStyle/>
                    <a:p>
                      <a:pPr algn="ctr">
                        <a:buNone/>
                      </a:pPr>
                      <a:r>
                        <a:rPr lang="en-US" altLang="zh-CN" sz="1500" dirty="0"/>
                        <a:t>最大</a:t>
                      </a:r>
                      <a:r>
                        <a:rPr lang="zh-CN" altLang="en-US" sz="1500" dirty="0"/>
                        <a:t>分箱</a:t>
                      </a:r>
                      <a:endParaRPr lang="zh-CN" altLang="en-US" sz="1500" dirty="0"/>
                    </a:p>
                  </a:txBody>
                  <a:tcPr anchor="ctr">
                    <a:lnL w="6350" cap="flat" cmpd="sng" algn="ctr">
                      <a:solidFill>
                        <a:scrgbClr r="0" g="0" b="0"/>
                      </a:solidFill>
                      <a:prstDash val="solid"/>
                      <a:round/>
                      <a:headEnd type="none" w="med" len="med"/>
                      <a:tailEnd type="none" w="med" len="med"/>
                    </a:lnL>
                    <a:lnT w="6350" cap="flat" cmpd="sng" algn="ctr">
                      <a:solidFill>
                        <a:scrgbClr r="0" g="0" b="0"/>
                      </a:solidFill>
                      <a:prstDash val="solid"/>
                      <a:round/>
                      <a:headEnd type="none" w="med" len="med"/>
                      <a:tailEnd type="none" w="med" len="med"/>
                    </a:lnT>
                    <a:solidFill>
                      <a:schemeClr val="bg1"/>
                    </a:solidFill>
                  </a:tcPr>
                </a:tc>
              </a:tr>
              <a:tr h="447001">
                <a:tc>
                  <a:txBody>
                    <a:bodyPr/>
                    <a:lstStyle/>
                    <a:p>
                      <a:pPr algn="ctr">
                        <a:buNone/>
                      </a:pPr>
                      <a:r>
                        <a:rPr lang="en-US" altLang="zh-CN" sz="1500" dirty="0">
                          <a:sym typeface="+mn-ea"/>
                        </a:rPr>
                        <a:t>numClasses</a:t>
                      </a:r>
                      <a:endParaRPr lang="en-US" altLang="zh-CN" sz="1500" dirty="0">
                        <a:sym typeface="+mn-ea"/>
                      </a:endParaRPr>
                    </a:p>
                  </a:txBody>
                  <a:tcPr anchor="ctr">
                    <a:lnR w="6350" cap="flat" cmpd="sng" algn="ctr">
                      <a:solidFill>
                        <a:scrgbClr r="0" g="0" b="0"/>
                      </a:solidFill>
                      <a:prstDash val="solid"/>
                      <a:round/>
                      <a:headEnd type="none" w="med" len="med"/>
                      <a:tailEnd type="none" w="med" len="med"/>
                    </a:lnR>
                    <a:solidFill>
                      <a:schemeClr val="bg1"/>
                    </a:solidFill>
                  </a:tcPr>
                </a:tc>
                <a:tc>
                  <a:txBody>
                    <a:bodyPr/>
                    <a:lstStyle/>
                    <a:p>
                      <a:pPr algn="ctr">
                        <a:buNone/>
                      </a:pPr>
                      <a:r>
                        <a:rPr lang="en-US" altLang="zh-CN" sz="1500" dirty="0"/>
                        <a:t>分类数</a:t>
                      </a:r>
                      <a:endParaRPr lang="en-US" altLang="zh-CN" sz="1500" dirty="0"/>
                    </a:p>
                  </a:txBody>
                  <a:tcPr anchor="ctr">
                    <a:lnL w="6350" cap="flat" cmpd="sng" algn="ctr">
                      <a:solidFill>
                        <a:scrgbClr r="0" g="0" b="0"/>
                      </a:solidFill>
                      <a:prstDash val="solid"/>
                      <a:round/>
                      <a:headEnd type="none" w="med" len="med"/>
                      <a:tailEnd type="none" w="med" len="med"/>
                    </a:lnL>
                    <a:solidFill>
                      <a:schemeClr val="bg1"/>
                    </a:solidFill>
                  </a:tcPr>
                </a:tc>
              </a:tr>
              <a:tr h="458399">
                <a:tc>
                  <a:txBody>
                    <a:bodyPr/>
                    <a:lstStyle/>
                    <a:p>
                      <a:pPr algn="ctr">
                        <a:buNone/>
                      </a:pPr>
                      <a:r>
                        <a:rPr lang="en-US" altLang="zh-CN" sz="1500" dirty="0"/>
                        <a:t>numTrees</a:t>
                      </a:r>
                      <a:endParaRPr lang="en-US" altLang="zh-CN" sz="1500" dirty="0"/>
                    </a:p>
                  </a:txBody>
                  <a:tcPr anchor="ctr">
                    <a:lnR w="6350" cap="flat" cmpd="sng" algn="ctr">
                      <a:solidFill>
                        <a:scrgbClr r="0" g="0" b="0"/>
                      </a:solidFill>
                      <a:prstDash val="solid"/>
                      <a:round/>
                      <a:headEnd type="none" w="med" len="med"/>
                      <a:tailEnd type="none" w="med" len="med"/>
                    </a:lnR>
                  </a:tcPr>
                </a:tc>
                <a:tc>
                  <a:txBody>
                    <a:bodyPr/>
                    <a:lstStyle/>
                    <a:p>
                      <a:pPr algn="ctr">
                        <a:buNone/>
                      </a:pPr>
                      <a:r>
                        <a:rPr lang="en-US" altLang="zh-CN" sz="1500" dirty="0"/>
                        <a:t>森林中树的个数</a:t>
                      </a:r>
                      <a:endParaRPr lang="en-US" altLang="zh-CN" sz="1500" dirty="0"/>
                    </a:p>
                  </a:txBody>
                  <a:tcPr anchor="ctr">
                    <a:lnL w="6350" cap="flat" cmpd="sng" algn="ctr">
                      <a:solidFill>
                        <a:scrgbClr r="0" g="0" b="0"/>
                      </a:solidFill>
                      <a:prstDash val="solid"/>
                      <a:round/>
                      <a:headEnd type="none" w="med" len="med"/>
                      <a:tailEnd type="none" w="med" len="med"/>
                    </a:lnL>
                  </a:tcPr>
                </a:tc>
              </a:tr>
              <a:tr h="458399">
                <a:tc>
                  <a:txBody>
                    <a:bodyPr/>
                    <a:lstStyle/>
                    <a:p>
                      <a:pPr algn="ctr">
                        <a:buNone/>
                      </a:pPr>
                      <a:r>
                        <a:rPr lang="en-US" altLang="zh-CN" sz="1500" dirty="0"/>
                        <a:t>maxDepth</a:t>
                      </a:r>
                      <a:endParaRPr lang="en-US" altLang="zh-CN" sz="1500" dirty="0"/>
                    </a:p>
                  </a:txBody>
                  <a:tcPr anchor="ctr">
                    <a:lnR w="6350" cap="flat" cmpd="sng" algn="ctr">
                      <a:solidFill>
                        <a:scrgbClr r="0" g="0" b="0"/>
                      </a:solidFill>
                      <a:prstDash val="solid"/>
                      <a:round/>
                      <a:headEnd type="none" w="med" len="med"/>
                      <a:tailEnd type="none" w="med" len="med"/>
                    </a:lnR>
                  </a:tcPr>
                </a:tc>
                <a:tc>
                  <a:txBody>
                    <a:bodyPr/>
                    <a:lstStyle/>
                    <a:p>
                      <a:pPr algn="ctr">
                        <a:buNone/>
                      </a:pPr>
                      <a:r>
                        <a:rPr lang="en-US" altLang="zh-CN" sz="1500" dirty="0"/>
                        <a:t>最大树深</a:t>
                      </a:r>
                      <a:endParaRPr lang="en-US" altLang="zh-CN" sz="1500" dirty="0"/>
                    </a:p>
                  </a:txBody>
                  <a:tcPr anchor="ctr">
                    <a:lnL w="6350" cap="flat" cmpd="sng" algn="ctr">
                      <a:solidFill>
                        <a:scrgbClr r="0" g="0" b="0"/>
                      </a:solidFill>
                      <a:prstDash val="solid"/>
                      <a:round/>
                      <a:headEnd type="none" w="med" len="med"/>
                      <a:tailEnd type="none" w="med" len="med"/>
                    </a:lnL>
                  </a:tcPr>
                </a:tc>
              </a:tr>
            </a:tbl>
          </a:graphicData>
        </a:graphic>
      </p:graphicFrame>
      <p:sp>
        <p:nvSpPr>
          <p:cNvPr id="9" name="文本框 8"/>
          <p:cNvSpPr txBox="1"/>
          <p:nvPr/>
        </p:nvSpPr>
        <p:spPr>
          <a:xfrm>
            <a:off x="617220" y="4779645"/>
            <a:ext cx="2077720" cy="365760"/>
          </a:xfrm>
          <a:prstGeom prst="rect">
            <a:avLst/>
          </a:prstGeom>
          <a:noFill/>
        </p:spPr>
        <p:txBody>
          <a:bodyPr wrap="square" rtlCol="0">
            <a:spAutoFit/>
          </a:bodyPr>
          <a:lstStyle/>
          <a:p>
            <a:pPr marL="285750" indent="-285750">
              <a:buFont typeface="Arial" panose="020B0604020202020204" pitchFamily="34" charset="0"/>
              <a:buChar char="•"/>
            </a:pPr>
            <a:r>
              <a:rPr lang="zh-CN" altLang="en-US" b="1"/>
              <a:t>应用参数</a:t>
            </a:r>
            <a:endParaRPr lang="zh-CN" altLang="en-US" b="1" i="1">
              <a:solidFill>
                <a:schemeClr val="bg1">
                  <a:lumMod val="65000"/>
                </a:schemeClr>
              </a:solidFill>
            </a:endParaRPr>
          </a:p>
        </p:txBody>
      </p:sp>
      <p:grpSp>
        <p:nvGrpSpPr>
          <p:cNvPr id="11" name="组合 10"/>
          <p:cNvGrpSpPr/>
          <p:nvPr/>
        </p:nvGrpSpPr>
        <p:grpSpPr>
          <a:xfrm>
            <a:off x="1242060" y="3622040"/>
            <a:ext cx="504190" cy="288290"/>
            <a:chOff x="2034" y="5759"/>
            <a:chExt cx="794" cy="454"/>
          </a:xfrm>
        </p:grpSpPr>
        <p:cxnSp>
          <p:nvCxnSpPr>
            <p:cNvPr id="10" name="Straight Connector 16"/>
            <p:cNvCxnSpPr/>
            <p:nvPr/>
          </p:nvCxnSpPr>
          <p:spPr>
            <a:xfrm>
              <a:off x="2034" y="5759"/>
              <a:ext cx="0" cy="45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2034" y="5759"/>
              <a:ext cx="794" cy="45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034" y="5759"/>
              <a:ext cx="794" cy="45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2828" y="5759"/>
              <a:ext cx="0" cy="45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 name="文本框 1"/>
          <p:cNvSpPr txBox="1"/>
          <p:nvPr/>
        </p:nvSpPr>
        <p:spPr>
          <a:xfrm>
            <a:off x="527050" y="1196340"/>
            <a:ext cx="6590030" cy="365760"/>
          </a:xfrm>
          <a:prstGeom prst="rect">
            <a:avLst/>
          </a:prstGeom>
          <a:noFill/>
        </p:spPr>
        <p:txBody>
          <a:bodyPr wrap="square" rtlCol="0">
            <a:spAutoFit/>
          </a:bodyPr>
          <a:p>
            <a:pPr marL="285750" indent="-285750">
              <a:buFont typeface="Wingdings" panose="05000000000000000000" charset="0"/>
              <a:buChar char="p"/>
            </a:pPr>
            <a:r>
              <a:rPr lang="zh-CN" altLang="en-US">
                <a:solidFill>
                  <a:srgbClr val="0000FF"/>
                </a:solidFill>
              </a:rPr>
              <a:t>组合系统与应用参数进行测试</a:t>
            </a:r>
            <a:endParaRPr lang="zh-CN" altLang="en-US">
              <a:solidFill>
                <a:srgbClr val="0000FF"/>
              </a:solidFill>
            </a:endParaRPr>
          </a:p>
        </p:txBody>
      </p:sp>
      <p:sp>
        <p:nvSpPr>
          <p:cNvPr id="3" name="文本框 2"/>
          <p:cNvSpPr txBox="1"/>
          <p:nvPr/>
        </p:nvSpPr>
        <p:spPr>
          <a:xfrm>
            <a:off x="4304030" y="6205855"/>
            <a:ext cx="2906395" cy="365760"/>
          </a:xfrm>
          <a:prstGeom prst="rect">
            <a:avLst/>
          </a:prstGeom>
          <a:noFill/>
        </p:spPr>
        <p:txBody>
          <a:bodyPr wrap="square" rtlCol="0">
            <a:spAutoFit/>
          </a:bodyPr>
          <a:p>
            <a:r>
              <a:rPr lang="zh-CN" altLang="en-US" b="1" i="1">
                <a:solidFill>
                  <a:schemeClr val="bg1">
                    <a:lumMod val="65000"/>
                  </a:schemeClr>
                </a:solidFill>
                <a:sym typeface="+mn-ea"/>
              </a:rPr>
              <a:t>（以随机森林为例）</a:t>
            </a: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可靠性测试基准关键技术</a:t>
            </a:r>
            <a:r>
              <a:rPr lang="en-US" altLang="zh-CN" dirty="0" smtClean="0">
                <a:sym typeface="+mn-ea"/>
              </a:rPr>
              <a:t>--</a:t>
            </a:r>
            <a:r>
              <a:rPr lang="zh-CN" dirty="0">
                <a:sym typeface="+mn-ea"/>
              </a:rPr>
              <a:t>参数</a:t>
            </a:r>
            <a:r>
              <a:rPr lang="zh-CN" dirty="0" smtClean="0">
                <a:sym typeface="+mn-ea"/>
              </a:rPr>
              <a:t>组</a:t>
            </a:r>
            <a:r>
              <a:rPr lang="zh-CN" dirty="0">
                <a:sym typeface="+mn-ea"/>
              </a:rPr>
              <a:t>合测试方法</a:t>
            </a:r>
            <a:endParaRPr lang="zh-CN" altLang="en-US"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32385" y="1322070"/>
            <a:ext cx="4731385" cy="1463040"/>
          </a:xfrm>
          <a:prstGeom prst="rect">
            <a:avLst/>
          </a:prstGeom>
          <a:noFill/>
        </p:spPr>
        <p:txBody>
          <a:bodyPr wrap="square" rtlCol="0" anchor="t">
            <a:spAutoFit/>
          </a:bodyPr>
          <a:lstStyle/>
          <a:p>
            <a:pPr marL="457200" lvl="1" indent="0">
              <a:buNone/>
            </a:pPr>
            <a:r>
              <a:rPr lang="zh-CN" altLang="en-US" b="1" dirty="0">
                <a:solidFill>
                  <a:srgbClr val="FF0000"/>
                </a:solidFill>
                <a:sym typeface="+mn-ea"/>
              </a:rPr>
              <a:t>假设</a:t>
            </a:r>
            <a:r>
              <a:rPr lang="en-US" altLang="zh-CN" b="1" dirty="0">
                <a:solidFill>
                  <a:srgbClr val="FF0000"/>
                </a:solidFill>
                <a:sym typeface="+mn-ea"/>
              </a:rPr>
              <a:t>:</a:t>
            </a:r>
            <a:endParaRPr lang="en-US" altLang="zh-CN" b="1" dirty="0">
              <a:solidFill>
                <a:srgbClr val="FF0000"/>
              </a:solidFill>
              <a:sym typeface="+mn-ea"/>
            </a:endParaRPr>
          </a:p>
          <a:p>
            <a:pPr marL="457200" lvl="1" indent="0">
              <a:buNone/>
            </a:pPr>
            <a:r>
              <a:rPr lang="en-US" altLang="zh-CN" dirty="0">
                <a:sym typeface="+mn-ea"/>
              </a:rPr>
              <a:t>	1.</a:t>
            </a:r>
            <a:r>
              <a:rPr lang="zh-CN" altLang="en-US" dirty="0">
                <a:sym typeface="+mn-ea"/>
              </a:rPr>
              <a:t>有</a:t>
            </a:r>
            <a:r>
              <a:rPr lang="en-US" altLang="zh-CN" i="1" dirty="0">
                <a:latin typeface="Times New Roman" panose="02020603050405020304" pitchFamily="18" charset="0"/>
                <a:sym typeface="+mn-ea"/>
              </a:rPr>
              <a:t>n</a:t>
            </a:r>
            <a:r>
              <a:rPr lang="en-US" altLang="zh-CN" dirty="0">
                <a:sym typeface="+mn-ea"/>
              </a:rPr>
              <a:t> </a:t>
            </a:r>
            <a:r>
              <a:rPr lang="zh-CN" altLang="en-US" dirty="0">
                <a:sym typeface="+mn-ea"/>
              </a:rPr>
              <a:t>个配置参数（</a:t>
            </a:r>
            <a:r>
              <a:rPr lang="en-US" altLang="zh-CN" dirty="0">
                <a:sym typeface="+mn-ea"/>
              </a:rPr>
              <a:t>P1,P2...Pn</a:t>
            </a:r>
            <a:r>
              <a:rPr lang="zh-CN" altLang="en-US" dirty="0">
                <a:sym typeface="+mn-ea"/>
              </a:rPr>
              <a:t>）</a:t>
            </a:r>
            <a:endParaRPr lang="zh-CN" altLang="en-US" dirty="0">
              <a:sym typeface="+mn-ea"/>
            </a:endParaRPr>
          </a:p>
          <a:p>
            <a:pPr marL="457200" lvl="1" indent="0">
              <a:buNone/>
            </a:pPr>
            <a:r>
              <a:rPr lang="en-US" altLang="zh-CN" dirty="0">
                <a:sym typeface="+mn-ea"/>
              </a:rPr>
              <a:t>	2.</a:t>
            </a:r>
            <a:r>
              <a:rPr lang="zh-CN" altLang="en-US" dirty="0">
                <a:sym typeface="+mn-ea"/>
              </a:rPr>
              <a:t>第</a:t>
            </a:r>
            <a:r>
              <a:rPr lang="en-US" altLang="zh-CN" dirty="0">
                <a:sym typeface="+mn-ea"/>
              </a:rPr>
              <a:t>i</a:t>
            </a:r>
            <a:r>
              <a:rPr lang="zh-CN" altLang="en-US" dirty="0">
                <a:sym typeface="+mn-ea"/>
              </a:rPr>
              <a:t>个参数有</a:t>
            </a:r>
            <a:r>
              <a:rPr lang="en-US" altLang="zh-CN" dirty="0">
                <a:sym typeface="+mn-ea"/>
              </a:rPr>
              <a:t>Pi</a:t>
            </a:r>
            <a:r>
              <a:rPr lang="zh-CN" altLang="en-US" dirty="0">
                <a:sym typeface="+mn-ea"/>
              </a:rPr>
              <a:t>个可选值。</a:t>
            </a:r>
            <a:endParaRPr lang="zh-CN" altLang="en-US" dirty="0">
              <a:sym typeface="+mn-ea"/>
            </a:endParaRPr>
          </a:p>
          <a:p>
            <a:pPr marL="457200" lvl="1" indent="0">
              <a:buNone/>
            </a:pPr>
            <a:endParaRPr lang="zh-CN" altLang="en-US" dirty="0">
              <a:sym typeface="+mn-ea"/>
            </a:endParaRPr>
          </a:p>
          <a:p>
            <a:pPr marL="457200" lvl="1" indent="0">
              <a:buNone/>
            </a:pPr>
            <a:r>
              <a:rPr lang="zh-CN" altLang="en-US" b="1" dirty="0">
                <a:solidFill>
                  <a:srgbClr val="FF0000"/>
                </a:solidFill>
                <a:sym typeface="+mn-ea"/>
              </a:rPr>
              <a:t>则其组合空间为</a:t>
            </a:r>
            <a:r>
              <a:rPr lang="en-US" altLang="zh-CN" b="1" dirty="0">
                <a:solidFill>
                  <a:srgbClr val="FF0000"/>
                </a:solidFill>
                <a:sym typeface="+mn-ea"/>
              </a:rPr>
              <a:t>: </a:t>
            </a:r>
            <a:endParaRPr lang="en-US" altLang="zh-CN" b="1">
              <a:solidFill>
                <a:srgbClr val="FF0000"/>
              </a:solidFill>
              <a:sym typeface="+mn-ea"/>
            </a:endParaRPr>
          </a:p>
        </p:txBody>
      </p:sp>
      <p:grpSp>
        <p:nvGrpSpPr>
          <p:cNvPr id="181" name="组合 180"/>
          <p:cNvGrpSpPr/>
          <p:nvPr/>
        </p:nvGrpSpPr>
        <p:grpSpPr>
          <a:xfrm>
            <a:off x="527050" y="3256280"/>
            <a:ext cx="5508625" cy="2858135"/>
            <a:chOff x="4594" y="4196"/>
            <a:chExt cx="8675" cy="4501"/>
          </a:xfrm>
        </p:grpSpPr>
        <p:sp>
          <p:nvSpPr>
            <p:cNvPr id="4" name="椭圆 3"/>
            <p:cNvSpPr/>
            <p:nvPr/>
          </p:nvSpPr>
          <p:spPr>
            <a:xfrm>
              <a:off x="4796"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1" name="文本框 10"/>
            <p:cNvSpPr txBox="1"/>
            <p:nvPr/>
          </p:nvSpPr>
          <p:spPr>
            <a:xfrm>
              <a:off x="4594" y="4196"/>
              <a:ext cx="5761" cy="624"/>
            </a:xfrm>
            <a:prstGeom prst="rect">
              <a:avLst/>
            </a:prstGeom>
            <a:noFill/>
          </p:spPr>
          <p:txBody>
            <a:bodyPr wrap="square" rtlCol="0">
              <a:spAutoFit/>
            </a:bodyPr>
            <a:lstStyle/>
            <a:p>
              <a:r>
                <a:rPr lang="zh-CN" altLang="en-US" sz="2000" i="1" dirty="0" smtClean="0">
                  <a:solidFill>
                    <a:schemeClr val="bg1">
                      <a:lumMod val="50000"/>
                    </a:schemeClr>
                  </a:solidFill>
                </a:rPr>
                <a:t>以随机森林应用为例</a:t>
              </a:r>
              <a:endParaRPr lang="zh-CN" altLang="en-US" sz="2000" i="1" dirty="0" smtClean="0">
                <a:solidFill>
                  <a:schemeClr val="bg1">
                    <a:lumMod val="50000"/>
                  </a:schemeClr>
                </a:solidFill>
              </a:endParaRPr>
            </a:p>
          </p:txBody>
        </p:sp>
        <p:sp>
          <p:nvSpPr>
            <p:cNvPr id="12" name="文本框 11"/>
            <p:cNvSpPr txBox="1"/>
            <p:nvPr/>
          </p:nvSpPr>
          <p:spPr>
            <a:xfrm>
              <a:off x="4911" y="4772"/>
              <a:ext cx="1488" cy="916"/>
            </a:xfrm>
            <a:prstGeom prst="rect">
              <a:avLst/>
            </a:prstGeom>
            <a:noFill/>
          </p:spPr>
          <p:txBody>
            <a:bodyPr wrap="square" rtlCol="0">
              <a:spAutoFit/>
            </a:bodyPr>
            <a:lstStyle/>
            <a:p>
              <a:r>
                <a:rPr lang="en-US" altLang="zh-CN" sz="1600" b="1" i="1" dirty="0">
                  <a:solidFill>
                    <a:schemeClr val="bg2">
                      <a:lumMod val="50000"/>
                    </a:schemeClr>
                  </a:solidFill>
                </a:rPr>
                <a:t>max</a:t>
              </a:r>
              <a:endParaRPr lang="en-US" altLang="zh-CN" sz="1600" b="1" i="1" dirty="0">
                <a:solidFill>
                  <a:schemeClr val="bg2">
                    <a:lumMod val="50000"/>
                  </a:schemeClr>
                </a:solidFill>
              </a:endParaRPr>
            </a:p>
            <a:p>
              <a:r>
                <a:rPr lang="en-US" altLang="zh-CN" sz="1600" b="1" i="1" dirty="0" smtClean="0">
                  <a:solidFill>
                    <a:schemeClr val="bg2">
                      <a:lumMod val="50000"/>
                    </a:schemeClr>
                  </a:solidFill>
                </a:rPr>
                <a:t>Bins</a:t>
              </a:r>
              <a:endParaRPr lang="en-US" altLang="zh-CN" sz="1600" b="1" i="1" dirty="0" smtClean="0">
                <a:solidFill>
                  <a:schemeClr val="bg2">
                    <a:lumMod val="50000"/>
                  </a:schemeClr>
                </a:solidFill>
              </a:endParaRPr>
            </a:p>
          </p:txBody>
        </p:sp>
        <p:sp>
          <p:nvSpPr>
            <p:cNvPr id="20" name="文本框 19"/>
            <p:cNvSpPr txBox="1"/>
            <p:nvPr/>
          </p:nvSpPr>
          <p:spPr>
            <a:xfrm>
              <a:off x="6453" y="4772"/>
              <a:ext cx="1814" cy="916"/>
            </a:xfrm>
            <a:prstGeom prst="rect">
              <a:avLst/>
            </a:prstGeom>
            <a:noFill/>
          </p:spPr>
          <p:txBody>
            <a:bodyPr wrap="square" rtlCol="0">
              <a:spAutoFit/>
            </a:bodyPr>
            <a:lstStyle/>
            <a:p>
              <a:r>
                <a:rPr lang="en-US" altLang="zh-CN" sz="1600" b="1" i="1">
                  <a:solidFill>
                    <a:schemeClr val="bg2">
                      <a:lumMod val="50000"/>
                    </a:schemeClr>
                  </a:solidFill>
                </a:rPr>
                <a:t>num</a:t>
              </a:r>
              <a:endParaRPr lang="en-US" altLang="zh-CN" sz="1600" b="1" i="1">
                <a:solidFill>
                  <a:schemeClr val="bg2">
                    <a:lumMod val="50000"/>
                  </a:schemeClr>
                </a:solidFill>
              </a:endParaRPr>
            </a:p>
            <a:p>
              <a:r>
                <a:rPr lang="en-US" altLang="zh-CN" sz="1600" b="1" i="1">
                  <a:solidFill>
                    <a:schemeClr val="bg2">
                      <a:lumMod val="50000"/>
                    </a:schemeClr>
                  </a:solidFill>
                </a:rPr>
                <a:t>Classes</a:t>
              </a:r>
              <a:endParaRPr lang="en-US" altLang="zh-CN" sz="1600" b="1" i="1">
                <a:solidFill>
                  <a:schemeClr val="bg2">
                    <a:lumMod val="50000"/>
                  </a:schemeClr>
                </a:solidFill>
              </a:endParaRPr>
            </a:p>
          </p:txBody>
        </p:sp>
        <p:sp>
          <p:nvSpPr>
            <p:cNvPr id="21" name="文本框 20"/>
            <p:cNvSpPr txBox="1"/>
            <p:nvPr/>
          </p:nvSpPr>
          <p:spPr>
            <a:xfrm>
              <a:off x="8267" y="4772"/>
              <a:ext cx="1814" cy="916"/>
            </a:xfrm>
            <a:prstGeom prst="rect">
              <a:avLst/>
            </a:prstGeom>
            <a:noFill/>
          </p:spPr>
          <p:txBody>
            <a:bodyPr wrap="square" rtlCol="0">
              <a:spAutoFit/>
            </a:bodyPr>
            <a:lstStyle/>
            <a:p>
              <a:r>
                <a:rPr lang="en-US" altLang="zh-CN" sz="1600" b="1" i="1">
                  <a:solidFill>
                    <a:schemeClr val="bg2">
                      <a:lumMod val="50000"/>
                    </a:schemeClr>
                  </a:solidFill>
                </a:rPr>
                <a:t>num</a:t>
              </a:r>
              <a:endParaRPr lang="en-US" altLang="zh-CN" sz="1600" b="1" i="1">
                <a:solidFill>
                  <a:schemeClr val="bg2">
                    <a:lumMod val="50000"/>
                  </a:schemeClr>
                </a:solidFill>
              </a:endParaRPr>
            </a:p>
            <a:p>
              <a:r>
                <a:rPr lang="en-US" altLang="zh-CN" sz="1600" b="1" i="1">
                  <a:solidFill>
                    <a:schemeClr val="bg2">
                      <a:lumMod val="50000"/>
                    </a:schemeClr>
                  </a:solidFill>
                </a:rPr>
                <a:t>Trees</a:t>
              </a:r>
              <a:endParaRPr lang="en-US" altLang="zh-CN" sz="1600" b="1" i="1">
                <a:solidFill>
                  <a:schemeClr val="bg2">
                    <a:lumMod val="50000"/>
                  </a:schemeClr>
                </a:solidFill>
              </a:endParaRPr>
            </a:p>
          </p:txBody>
        </p:sp>
        <p:sp>
          <p:nvSpPr>
            <p:cNvPr id="22" name="文本框 21"/>
            <p:cNvSpPr txBox="1"/>
            <p:nvPr/>
          </p:nvSpPr>
          <p:spPr>
            <a:xfrm>
              <a:off x="9875" y="4772"/>
              <a:ext cx="1814" cy="916"/>
            </a:xfrm>
            <a:prstGeom prst="rect">
              <a:avLst/>
            </a:prstGeom>
            <a:noFill/>
          </p:spPr>
          <p:txBody>
            <a:bodyPr wrap="square" rtlCol="0">
              <a:spAutoFit/>
            </a:bodyPr>
            <a:lstStyle/>
            <a:p>
              <a:r>
                <a:rPr lang="en-US" altLang="zh-CN" sz="1600" b="1" i="1">
                  <a:solidFill>
                    <a:schemeClr val="bg2">
                      <a:lumMod val="50000"/>
                    </a:schemeClr>
                  </a:solidFill>
                </a:rPr>
                <a:t>max</a:t>
              </a:r>
              <a:endParaRPr lang="en-US" altLang="zh-CN" sz="1600" b="1" i="1">
                <a:solidFill>
                  <a:schemeClr val="bg2">
                    <a:lumMod val="50000"/>
                  </a:schemeClr>
                </a:solidFill>
              </a:endParaRPr>
            </a:p>
            <a:p>
              <a:r>
                <a:rPr lang="en-US" altLang="zh-CN" sz="1600" b="1" i="1">
                  <a:solidFill>
                    <a:schemeClr val="bg2">
                      <a:lumMod val="50000"/>
                    </a:schemeClr>
                  </a:solidFill>
                </a:rPr>
                <a:t>Depth</a:t>
              </a:r>
              <a:endParaRPr lang="en-US" altLang="zh-CN" sz="1600" b="1" i="1">
                <a:solidFill>
                  <a:schemeClr val="bg2">
                    <a:lumMod val="50000"/>
                  </a:schemeClr>
                </a:solidFill>
              </a:endParaRPr>
            </a:p>
          </p:txBody>
        </p:sp>
        <p:sp>
          <p:nvSpPr>
            <p:cNvPr id="23" name="文本框 22"/>
            <p:cNvSpPr txBox="1"/>
            <p:nvPr/>
          </p:nvSpPr>
          <p:spPr>
            <a:xfrm>
              <a:off x="11455" y="4772"/>
              <a:ext cx="1814" cy="916"/>
            </a:xfrm>
            <a:prstGeom prst="rect">
              <a:avLst/>
            </a:prstGeom>
            <a:noFill/>
          </p:spPr>
          <p:txBody>
            <a:bodyPr wrap="square" rtlCol="0">
              <a:spAutoFit/>
            </a:bodyPr>
            <a:lstStyle/>
            <a:p>
              <a:r>
                <a:rPr lang="en-US" altLang="zh-CN" sz="1600" b="1" i="1" dirty="0">
                  <a:solidFill>
                    <a:schemeClr val="bg2">
                      <a:lumMod val="50000"/>
                    </a:schemeClr>
                  </a:solidFill>
                </a:rPr>
                <a:t>partition number</a:t>
              </a:r>
              <a:endParaRPr lang="en-US" altLang="zh-CN" sz="1600" b="1" i="1" dirty="0">
                <a:solidFill>
                  <a:schemeClr val="bg2">
                    <a:lumMod val="50000"/>
                  </a:schemeClr>
                </a:solidFill>
              </a:endParaRPr>
            </a:p>
          </p:txBody>
        </p:sp>
        <p:sp>
          <p:nvSpPr>
            <p:cNvPr id="13" name="椭圆 12"/>
            <p:cNvSpPr/>
            <p:nvPr/>
          </p:nvSpPr>
          <p:spPr>
            <a:xfrm>
              <a:off x="6453"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25" name="椭圆 24"/>
            <p:cNvSpPr/>
            <p:nvPr/>
          </p:nvSpPr>
          <p:spPr>
            <a:xfrm>
              <a:off x="8110"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26" name="椭圆 25"/>
            <p:cNvSpPr/>
            <p:nvPr/>
          </p:nvSpPr>
          <p:spPr>
            <a:xfrm>
              <a:off x="9767"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27" name="椭圆 26"/>
            <p:cNvSpPr/>
            <p:nvPr/>
          </p:nvSpPr>
          <p:spPr>
            <a:xfrm>
              <a:off x="11424"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4" name="文本框 13"/>
            <p:cNvSpPr txBox="1"/>
            <p:nvPr/>
          </p:nvSpPr>
          <p:spPr>
            <a:xfrm>
              <a:off x="5139" y="6138"/>
              <a:ext cx="851" cy="2327"/>
            </a:xfrm>
            <a:prstGeom prst="rect">
              <a:avLst/>
            </a:prstGeom>
            <a:noFill/>
          </p:spPr>
          <p:txBody>
            <a:bodyPr wrap="square" rtlCol="0">
              <a:spAutoFit/>
            </a:bodyPr>
            <a:lstStyle/>
            <a:p>
              <a:r>
                <a:rPr lang="en-US" altLang="zh-CN" i="1" dirty="0" smtClean="0">
                  <a:solidFill>
                    <a:srgbClr val="0000FF"/>
                  </a:solidFill>
                </a:rPr>
                <a:t>2</a:t>
              </a:r>
              <a:endParaRPr lang="en-US" altLang="zh-CN" i="1" dirty="0" smtClean="0">
                <a:solidFill>
                  <a:srgbClr val="0000FF"/>
                </a:solidFill>
              </a:endParaRPr>
            </a:p>
            <a:p>
              <a:r>
                <a:rPr lang="en-US" altLang="zh-CN" i="1" dirty="0">
                  <a:solidFill>
                    <a:srgbClr val="0000FF"/>
                  </a:solidFill>
                </a:rPr>
                <a:t>3</a:t>
              </a:r>
              <a:endParaRPr lang="en-US" altLang="zh-CN" i="1" dirty="0">
                <a:solidFill>
                  <a:srgbClr val="0000FF"/>
                </a:solidFill>
              </a:endParaRPr>
            </a:p>
            <a:p>
              <a:r>
                <a:rPr lang="en-US" altLang="zh-CN" i="1" dirty="0" smtClean="0">
                  <a:solidFill>
                    <a:srgbClr val="0000FF"/>
                  </a:solidFill>
                </a:rPr>
                <a:t>.</a:t>
              </a:r>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m</a:t>
              </a:r>
              <a:r>
                <a:rPr lang="en-US" altLang="zh-CN" i="1" baseline="-25000" dirty="0">
                  <a:solidFill>
                    <a:srgbClr val="0000FF"/>
                  </a:solidFill>
                </a:rPr>
                <a:t>1</a:t>
              </a:r>
              <a:endParaRPr lang="en-US" altLang="zh-CN" i="1" baseline="-25000" dirty="0">
                <a:solidFill>
                  <a:srgbClr val="0000FF"/>
                </a:solidFill>
              </a:endParaRPr>
            </a:p>
          </p:txBody>
        </p:sp>
        <p:sp>
          <p:nvSpPr>
            <p:cNvPr id="47" name="文本框 46"/>
            <p:cNvSpPr txBox="1"/>
            <p:nvPr/>
          </p:nvSpPr>
          <p:spPr>
            <a:xfrm>
              <a:off x="6796" y="6138"/>
              <a:ext cx="851" cy="2304"/>
            </a:xfrm>
            <a:prstGeom prst="rect">
              <a:avLst/>
            </a:prstGeom>
            <a:noFill/>
            <a:ln>
              <a:noFill/>
            </a:ln>
          </p:spPr>
          <p:txBody>
            <a:bodyPr wrap="square" rtlCol="0">
              <a:spAutoFit/>
            </a:bodyPr>
            <a:lstStyle/>
            <a:p>
              <a:r>
                <a:rPr lang="en-US" altLang="zh-CN" i="1" dirty="0">
                  <a:solidFill>
                    <a:srgbClr val="0000FF"/>
                  </a:solidFill>
                </a:rPr>
                <a:t>2</a:t>
              </a:r>
              <a:endParaRPr lang="en-US" altLang="zh-CN" i="1" dirty="0">
                <a:solidFill>
                  <a:srgbClr val="0000FF"/>
                </a:solidFill>
              </a:endParaRPr>
            </a:p>
            <a:p>
              <a:r>
                <a:rPr lang="en-US" altLang="zh-CN" i="1" dirty="0">
                  <a:solidFill>
                    <a:srgbClr val="0000FF"/>
                  </a:solidFill>
                </a:rPr>
                <a:t>3</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m</a:t>
              </a:r>
              <a:r>
                <a:rPr lang="en-US" altLang="zh-CN" i="1" baseline="-25000" dirty="0">
                  <a:solidFill>
                    <a:srgbClr val="0000FF"/>
                  </a:solidFill>
                </a:rPr>
                <a:t>2</a:t>
              </a:r>
              <a:endParaRPr lang="en-US" altLang="zh-CN" i="1" baseline="-25000" dirty="0">
                <a:solidFill>
                  <a:srgbClr val="0000FF"/>
                </a:solidFill>
              </a:endParaRPr>
            </a:p>
          </p:txBody>
        </p:sp>
        <p:sp>
          <p:nvSpPr>
            <p:cNvPr id="48" name="文本框 47"/>
            <p:cNvSpPr txBox="1"/>
            <p:nvPr/>
          </p:nvSpPr>
          <p:spPr>
            <a:xfrm>
              <a:off x="8365" y="6139"/>
              <a:ext cx="851" cy="2304"/>
            </a:xfrm>
            <a:prstGeom prst="rect">
              <a:avLst/>
            </a:prstGeom>
            <a:noFill/>
            <a:ln>
              <a:noFill/>
            </a:ln>
          </p:spPr>
          <p:txBody>
            <a:bodyPr wrap="square" rtlCol="0">
              <a:spAutoFit/>
            </a:bodyPr>
            <a:lstStyle/>
            <a:p>
              <a:r>
                <a:rPr lang="en-US" altLang="zh-CN" i="1" dirty="0">
                  <a:solidFill>
                    <a:srgbClr val="0000FF"/>
                  </a:solidFill>
                </a:rPr>
                <a:t>1</a:t>
              </a:r>
              <a:endParaRPr lang="en-US" altLang="zh-CN" i="1" dirty="0">
                <a:solidFill>
                  <a:srgbClr val="0000FF"/>
                </a:solidFill>
              </a:endParaRPr>
            </a:p>
            <a:p>
              <a:r>
                <a:rPr lang="en-US" altLang="zh-CN" i="1" dirty="0">
                  <a:solidFill>
                    <a:srgbClr val="0000FF"/>
                  </a:solidFill>
                </a:rPr>
                <a:t>2</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m</a:t>
              </a:r>
              <a:r>
                <a:rPr lang="en-US" altLang="zh-CN" i="1" baseline="-25000" dirty="0">
                  <a:solidFill>
                    <a:srgbClr val="0000FF"/>
                  </a:solidFill>
                </a:rPr>
                <a:t>3</a:t>
              </a:r>
              <a:endParaRPr lang="en-US" altLang="zh-CN" i="1" baseline="-25000" dirty="0">
                <a:solidFill>
                  <a:srgbClr val="0000FF"/>
                </a:solidFill>
              </a:endParaRPr>
            </a:p>
          </p:txBody>
        </p:sp>
        <p:sp>
          <p:nvSpPr>
            <p:cNvPr id="49" name="文本框 48"/>
            <p:cNvSpPr txBox="1"/>
            <p:nvPr/>
          </p:nvSpPr>
          <p:spPr>
            <a:xfrm>
              <a:off x="10113" y="6139"/>
              <a:ext cx="851" cy="2304"/>
            </a:xfrm>
            <a:prstGeom prst="rect">
              <a:avLst/>
            </a:prstGeom>
            <a:noFill/>
            <a:ln>
              <a:noFill/>
            </a:ln>
          </p:spPr>
          <p:txBody>
            <a:bodyPr wrap="square" rtlCol="0">
              <a:spAutoFit/>
            </a:bodyPr>
            <a:lstStyle/>
            <a:p>
              <a:r>
                <a:rPr lang="en-US" altLang="zh-CN" i="1" dirty="0">
                  <a:solidFill>
                    <a:srgbClr val="0000FF"/>
                  </a:solidFill>
                </a:rPr>
                <a:t>1</a:t>
              </a:r>
              <a:endParaRPr lang="en-US" altLang="zh-CN" i="1" dirty="0">
                <a:solidFill>
                  <a:srgbClr val="0000FF"/>
                </a:solidFill>
              </a:endParaRPr>
            </a:p>
            <a:p>
              <a:r>
                <a:rPr lang="en-US" altLang="zh-CN" i="1" dirty="0">
                  <a:solidFill>
                    <a:srgbClr val="0000FF"/>
                  </a:solidFill>
                </a:rPr>
                <a:t>2</a:t>
              </a:r>
              <a:endParaRPr lang="en-US" altLang="zh-CN" i="1" dirty="0">
                <a:solidFill>
                  <a:srgbClr val="0000FF"/>
                </a:solidFill>
              </a:endParaRPr>
            </a:p>
            <a:p>
              <a:r>
                <a:rPr lang="en-US" altLang="zh-CN" i="1" dirty="0" smtClean="0">
                  <a:solidFill>
                    <a:srgbClr val="0000FF"/>
                  </a:solidFill>
                </a:rPr>
                <a:t>.</a:t>
              </a:r>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sym typeface="+mn-ea"/>
                </a:rPr>
                <a:t>m</a:t>
              </a:r>
              <a:r>
                <a:rPr lang="en-US" altLang="zh-CN" i="1" baseline="-25000" dirty="0">
                  <a:solidFill>
                    <a:srgbClr val="0000FF"/>
                  </a:solidFill>
                  <a:sym typeface="+mn-ea"/>
                </a:rPr>
                <a:t>4</a:t>
              </a:r>
              <a:endParaRPr lang="en-US" altLang="zh-CN" i="1" baseline="-25000" dirty="0">
                <a:solidFill>
                  <a:srgbClr val="0000FF"/>
                </a:solidFill>
              </a:endParaRPr>
            </a:p>
          </p:txBody>
        </p:sp>
        <p:sp>
          <p:nvSpPr>
            <p:cNvPr id="50" name="文本框 49"/>
            <p:cNvSpPr txBox="1"/>
            <p:nvPr/>
          </p:nvSpPr>
          <p:spPr>
            <a:xfrm>
              <a:off x="11689" y="6139"/>
              <a:ext cx="851" cy="2327"/>
            </a:xfrm>
            <a:prstGeom prst="rect">
              <a:avLst/>
            </a:prstGeom>
            <a:noFill/>
          </p:spPr>
          <p:txBody>
            <a:bodyPr wrap="square" rtlCol="0">
              <a:spAutoFit/>
            </a:bodyPr>
            <a:lstStyle/>
            <a:p>
              <a:r>
                <a:rPr lang="en-US" altLang="zh-CN" i="1" dirty="0" smtClean="0">
                  <a:solidFill>
                    <a:srgbClr val="0000FF"/>
                  </a:solidFill>
                </a:rPr>
                <a:t>1</a:t>
              </a:r>
              <a:endParaRPr lang="en-US" altLang="zh-CN" i="1" dirty="0" smtClean="0">
                <a:solidFill>
                  <a:srgbClr val="0000FF"/>
                </a:solidFill>
              </a:endParaRPr>
            </a:p>
            <a:p>
              <a:r>
                <a:rPr lang="en-US" altLang="zh-CN" i="1" dirty="0" smtClean="0">
                  <a:solidFill>
                    <a:srgbClr val="0000FF"/>
                  </a:solidFill>
                </a:rPr>
                <a:t>2</a:t>
              </a:r>
              <a:endParaRPr lang="en-US" altLang="zh-CN" i="1" dirty="0" smtClean="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m</a:t>
              </a:r>
              <a:r>
                <a:rPr lang="en-US" altLang="zh-CN" i="1" baseline="-25000" dirty="0">
                  <a:solidFill>
                    <a:srgbClr val="0000FF"/>
                  </a:solidFill>
                </a:rPr>
                <a:t>5</a:t>
              </a:r>
              <a:endParaRPr lang="en-US" altLang="zh-CN" i="1" baseline="-25000" dirty="0">
                <a:solidFill>
                  <a:srgbClr val="0000FF"/>
                </a:solidFill>
              </a:endParaRPr>
            </a:p>
          </p:txBody>
        </p:sp>
        <p:cxnSp>
          <p:nvCxnSpPr>
            <p:cNvPr id="52" name="直接连接符 51"/>
            <p:cNvCxnSpPr/>
            <p:nvPr/>
          </p:nvCxnSpPr>
          <p:spPr>
            <a:xfrm>
              <a:off x="5616" y="6432"/>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756" y="6532"/>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696" y="6572"/>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696" y="6692"/>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5596" y="6470"/>
              <a:ext cx="1152" cy="44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5636" y="6810"/>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636" y="6972"/>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656" y="7032"/>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5696" y="6470"/>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5696" y="6810"/>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56" y="7572"/>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636" y="7592"/>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5756" y="6470"/>
              <a:ext cx="992" cy="16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5776" y="6810"/>
              <a:ext cx="972" cy="12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5756" y="7604"/>
              <a:ext cx="992" cy="46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5785" y="8144"/>
              <a:ext cx="963" cy="2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7233" y="6432"/>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7373" y="6532"/>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7313" y="6572"/>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7313" y="6692"/>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7213" y="6470"/>
              <a:ext cx="1152" cy="44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7253" y="6810"/>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7253" y="6972"/>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7273" y="7032"/>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V="1">
              <a:off x="7313" y="6470"/>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7313" y="6810"/>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7273" y="7572"/>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7253" y="7592"/>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V="1">
              <a:off x="7373" y="6470"/>
              <a:ext cx="992" cy="16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V="1">
              <a:off x="7393" y="6810"/>
              <a:ext cx="972" cy="12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7373" y="7604"/>
              <a:ext cx="992" cy="46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373" y="8144"/>
              <a:ext cx="992" cy="2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8949" y="6470"/>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9089" y="6570"/>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9029" y="6610"/>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9029" y="6730"/>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V="1">
              <a:off x="8929" y="6508"/>
              <a:ext cx="1152" cy="44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V="1">
              <a:off x="8969" y="6848"/>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8969" y="7010"/>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8989" y="7070"/>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9029" y="6508"/>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flipV="1">
              <a:off x="9029" y="6848"/>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8989" y="7610"/>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8969" y="7630"/>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V="1">
              <a:off x="9089" y="6508"/>
              <a:ext cx="992" cy="16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V="1">
              <a:off x="9109" y="6848"/>
              <a:ext cx="972" cy="12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V="1">
              <a:off x="9089" y="7642"/>
              <a:ext cx="992" cy="46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9074" y="8144"/>
              <a:ext cx="1007" cy="6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0557" y="6394"/>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0697" y="6494"/>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0637" y="6534"/>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10637" y="6654"/>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V="1">
              <a:off x="10537" y="6432"/>
              <a:ext cx="1152" cy="4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V="1">
              <a:off x="10577" y="6772"/>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0577" y="6934"/>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10597" y="6994"/>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V="1">
              <a:off x="10637" y="6432"/>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flipV="1">
              <a:off x="10637" y="6772"/>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10597" y="7534"/>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0577" y="7554"/>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V="1">
              <a:off x="10775" y="6432"/>
              <a:ext cx="914" cy="171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V="1">
              <a:off x="10775" y="6772"/>
              <a:ext cx="914" cy="137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V="1">
              <a:off x="10775" y="7566"/>
              <a:ext cx="914" cy="5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flipV="1">
              <a:off x="10775" y="8133"/>
              <a:ext cx="914" cy="1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5737" y="6550"/>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5677" y="6710"/>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V="1">
              <a:off x="5617" y="6828"/>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2" name="文本框 181"/>
          <p:cNvSpPr txBox="1"/>
          <p:nvPr/>
        </p:nvSpPr>
        <p:spPr>
          <a:xfrm>
            <a:off x="6243320" y="5248910"/>
            <a:ext cx="2444750" cy="640080"/>
          </a:xfrm>
          <a:prstGeom prst="rect">
            <a:avLst/>
          </a:prstGeom>
          <a:noFill/>
        </p:spPr>
        <p:txBody>
          <a:bodyPr wrap="square" rtlCol="0">
            <a:spAutoFit/>
          </a:bodyPr>
          <a:lstStyle/>
          <a:p>
            <a:r>
              <a:rPr lang="zh-CN" altLang="en-US">
                <a:solidFill>
                  <a:srgbClr val="FF0000"/>
                </a:solidFill>
              </a:rPr>
              <a:t>组合空间为：</a:t>
            </a:r>
            <a:r>
              <a:rPr lang="zh-CN" altLang="en-US"/>
              <a:t>m1*m2*m3*</a:t>
            </a:r>
            <a:r>
              <a:rPr lang="en-US" altLang="zh-CN"/>
              <a:t>m4</a:t>
            </a:r>
            <a:r>
              <a:rPr lang="zh-CN" altLang="en-US"/>
              <a:t>*m5</a:t>
            </a:r>
            <a:endParaRPr lang="zh-CN" altLang="en-US"/>
          </a:p>
        </p:txBody>
      </p:sp>
      <p:graphicFrame>
        <p:nvGraphicFramePr>
          <p:cNvPr id="261" name="对象 260">
            <a:hlinkClick r:id="" action="ppaction://ole?verb=0"/>
          </p:cNvPr>
          <p:cNvGraphicFramePr>
            <a:graphicFrameLocks noChangeAspect="1"/>
          </p:cNvGraphicFramePr>
          <p:nvPr/>
        </p:nvGraphicFramePr>
        <p:xfrm>
          <a:off x="2304415" y="2133600"/>
          <a:ext cx="730885" cy="802005"/>
        </p:xfrm>
        <a:graphic>
          <a:graphicData uri="http://schemas.openxmlformats.org/presentationml/2006/ole">
            <mc:AlternateContent xmlns:mc="http://schemas.openxmlformats.org/markup-compatibility/2006">
              <mc:Choice xmlns:v="urn:schemas-microsoft-com:vml" Requires="v">
                <p:oleObj spid="_x0000_s1025" name="" r:id="rId1" imgW="393700" imgH="431800" progId="Equation.3">
                  <p:embed/>
                </p:oleObj>
              </mc:Choice>
              <mc:Fallback>
                <p:oleObj name="" r:id="rId1" imgW="393700" imgH="431800" progId="Equation.3">
                  <p:embed/>
                  <p:pic>
                    <p:nvPicPr>
                      <p:cNvPr id="0" name="图片 1024"/>
                      <p:cNvPicPr>
                        <a:picLocks noChangeAspect="1"/>
                      </p:cNvPicPr>
                      <p:nvPr/>
                    </p:nvPicPr>
                    <p:blipFill>
                      <a:blip r:embed="rId2"/>
                      <a:stretch>
                        <a:fillRect/>
                      </a:stretch>
                    </p:blipFill>
                    <p:spPr>
                      <a:xfrm>
                        <a:off x="2304415" y="2133600"/>
                        <a:ext cx="730885" cy="802005"/>
                      </a:xfrm>
                      <a:prstGeom prst="rect">
                        <a:avLst/>
                      </a:prstGeom>
                      <a:noFill/>
                      <a:ln w="9525">
                        <a:noFill/>
                      </a:ln>
                    </p:spPr>
                  </p:pic>
                </p:oleObj>
              </mc:Fallback>
            </mc:AlternateContent>
          </a:graphicData>
        </a:graphic>
      </p:graphicFrame>
      <p:sp>
        <p:nvSpPr>
          <p:cNvPr id="263" name="云形标注 262"/>
          <p:cNvSpPr/>
          <p:nvPr/>
        </p:nvSpPr>
        <p:spPr>
          <a:xfrm rot="4920000">
            <a:off x="3683635" y="1715770"/>
            <a:ext cx="1235710" cy="1946910"/>
          </a:xfrm>
          <a:prstGeom prst="cloudCallout">
            <a:avLst/>
          </a:prstGeom>
          <a:solidFill>
            <a:schemeClr val="tx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64" name="文本框 263"/>
          <p:cNvSpPr txBox="1"/>
          <p:nvPr/>
        </p:nvSpPr>
        <p:spPr>
          <a:xfrm>
            <a:off x="3811905" y="2245995"/>
            <a:ext cx="1096645" cy="701040"/>
          </a:xfrm>
          <a:prstGeom prst="rect">
            <a:avLst/>
          </a:prstGeom>
          <a:noFill/>
        </p:spPr>
        <p:txBody>
          <a:bodyPr wrap="square" rtlCol="0">
            <a:spAutoFit/>
          </a:bodyPr>
          <a:lstStyle/>
          <a:p>
            <a:r>
              <a:rPr lang="zh-CN" altLang="en-US" sz="2000" b="1">
                <a:solidFill>
                  <a:srgbClr val="FF0000"/>
                </a:solidFill>
              </a:rPr>
              <a:t>组合空间爆炸</a:t>
            </a:r>
            <a:endParaRPr lang="zh-CN" altLang="en-US" sz="2000" b="1">
              <a:solidFill>
                <a:srgbClr val="FF0000"/>
              </a:solidFill>
            </a:endParaRPr>
          </a:p>
        </p:txBody>
      </p:sp>
      <p:graphicFrame>
        <p:nvGraphicFramePr>
          <p:cNvPr id="3" name="对象 2">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32" name="" r:id="rId3" imgW="914400" imgH="215900" progId="Equation.3">
                  <p:embed/>
                </p:oleObj>
              </mc:Choice>
              <mc:Fallback>
                <p:oleObj name="" r:id="rId3" imgW="914400" imgH="215900" progId="Equation.3">
                  <p:embed/>
                  <p:pic>
                    <p:nvPicPr>
                      <p:cNvPr id="0" name="图片 1031"/>
                      <p:cNvPicPr>
                        <a:picLocks noChangeAspect="1"/>
                      </p:cNvPicPr>
                      <p:nvPr/>
                    </p:nvPicPr>
                    <p:blipFill>
                      <a:blip r:embed="rId4"/>
                      <a:stretch>
                        <a:fillRect/>
                      </a:stretch>
                    </p:blipFill>
                    <p:spPr>
                      <a:xfrm>
                        <a:off x="4114800" y="3321050"/>
                        <a:ext cx="914400" cy="2159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可靠性测试基准关键技术</a:t>
            </a:r>
            <a:r>
              <a:rPr lang="en-US" altLang="zh-CN" dirty="0" smtClean="0">
                <a:sym typeface="+mn-ea"/>
              </a:rPr>
              <a:t>--</a:t>
            </a:r>
            <a:r>
              <a:rPr lang="zh-CN" dirty="0">
                <a:sym typeface="+mn-ea"/>
              </a:rPr>
              <a:t>参数</a:t>
            </a:r>
            <a:r>
              <a:rPr lang="zh-CN" dirty="0" smtClean="0">
                <a:sym typeface="+mn-ea"/>
              </a:rPr>
              <a:t>组</a:t>
            </a:r>
            <a:r>
              <a:rPr lang="zh-CN" dirty="0">
                <a:sym typeface="+mn-ea"/>
              </a:rPr>
              <a:t>合测试方法</a:t>
            </a:r>
            <a:endParaRPr lang="zh-CN" altLang="en-US"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5" name="文本框 4"/>
          <p:cNvSpPr txBox="1"/>
          <p:nvPr/>
        </p:nvSpPr>
        <p:spPr>
          <a:xfrm>
            <a:off x="16510" y="1929765"/>
            <a:ext cx="9190355" cy="2286000"/>
          </a:xfrm>
          <a:prstGeom prst="rect">
            <a:avLst/>
          </a:prstGeom>
          <a:noFill/>
        </p:spPr>
        <p:txBody>
          <a:bodyPr wrap="square" rtlCol="0" anchor="t">
            <a:spAutoFit/>
          </a:bodyPr>
          <a:lstStyle/>
          <a:p>
            <a:pPr lvl="1" algn="l"/>
            <a:r>
              <a:rPr lang="zh-CN" altLang="en-US" b="1" dirty="0" smtClean="0">
                <a:solidFill>
                  <a:srgbClr val="FF0000"/>
                </a:solidFill>
                <a:latin typeface="+mn-lt"/>
                <a:sym typeface="+mn-ea"/>
              </a:rPr>
              <a:t>基于两个假设：</a:t>
            </a:r>
            <a:endParaRPr lang="zh-CN" altLang="en-US" b="1" dirty="0" smtClean="0">
              <a:solidFill>
                <a:srgbClr val="FF0000"/>
              </a:solidFill>
              <a:latin typeface="+mn-lt"/>
              <a:sym typeface="+mn-ea"/>
            </a:endParaRPr>
          </a:p>
          <a:p>
            <a:pPr lvl="1" algn="l">
              <a:buFont typeface="Arial" panose="020B0604020202020204" pitchFamily="34" charset="0"/>
            </a:pPr>
            <a:r>
              <a:rPr lang="en-US" dirty="0" smtClean="0">
                <a:solidFill>
                  <a:srgbClr val="C00000"/>
                </a:solidFill>
                <a:latin typeface="+mn-lt"/>
                <a:sym typeface="+mn-ea"/>
              </a:rPr>
              <a:t>	</a:t>
            </a:r>
            <a:r>
              <a:rPr lang="en-US" dirty="0" smtClean="0">
                <a:solidFill>
                  <a:schemeClr val="tx1"/>
                </a:solidFill>
                <a:latin typeface="+mn-lt"/>
                <a:sym typeface="+mn-ea"/>
              </a:rPr>
              <a:t>1.</a:t>
            </a:r>
            <a:r>
              <a:rPr lang="en-US" dirty="0" smtClean="0">
                <a:solidFill>
                  <a:srgbClr val="C00000"/>
                </a:solidFill>
                <a:latin typeface="+mn-lt"/>
                <a:sym typeface="+mn-ea"/>
              </a:rPr>
              <a:t> </a:t>
            </a:r>
            <a:r>
              <a:rPr lang="en-US" altLang="zh-CN" i="1" dirty="0">
                <a:sym typeface="+mn-ea"/>
              </a:rPr>
              <a:t>n </a:t>
            </a:r>
            <a:r>
              <a:rPr lang="zh-CN" altLang="en-US" dirty="0">
                <a:sym typeface="+mn-ea"/>
              </a:rPr>
              <a:t>个配置参数（</a:t>
            </a:r>
            <a:r>
              <a:rPr lang="en-US" altLang="zh-CN" dirty="0">
                <a:sym typeface="+mn-ea"/>
              </a:rPr>
              <a:t>P1,P2...Pn</a:t>
            </a:r>
            <a:r>
              <a:rPr lang="zh-CN" altLang="en-US" dirty="0">
                <a:sym typeface="+mn-ea"/>
              </a:rPr>
              <a:t>）</a:t>
            </a:r>
            <a:r>
              <a:rPr lang="zh-CN" altLang="en-US" b="1" dirty="0">
                <a:sym typeface="+mn-ea"/>
              </a:rPr>
              <a:t>相互独立</a:t>
            </a:r>
            <a:endParaRPr lang="zh-CN" altLang="en-US" b="1" dirty="0">
              <a:sym typeface="+mn-ea"/>
            </a:endParaRPr>
          </a:p>
          <a:p>
            <a:pPr lvl="2">
              <a:buFont typeface="Arial" panose="020B0604020202020204" pitchFamily="34" charset="0"/>
            </a:pPr>
            <a:r>
              <a:rPr lang="en-US" dirty="0" smtClean="0">
                <a:solidFill>
                  <a:schemeClr val="tx1"/>
                </a:solidFill>
                <a:sym typeface="+mn-ea"/>
              </a:rPr>
              <a:t>2. </a:t>
            </a:r>
            <a:r>
              <a:rPr lang="zh-CN" altLang="en-US" dirty="0" smtClean="0">
                <a:solidFill>
                  <a:schemeClr val="tx1"/>
                </a:solidFill>
                <a:sym typeface="+mn-ea"/>
              </a:rPr>
              <a:t>第</a:t>
            </a:r>
            <a:r>
              <a:rPr lang="en-US" altLang="zh-CN" dirty="0" smtClean="0">
                <a:solidFill>
                  <a:schemeClr val="tx1"/>
                </a:solidFill>
                <a:sym typeface="+mn-ea"/>
              </a:rPr>
              <a:t>i</a:t>
            </a:r>
            <a:r>
              <a:rPr lang="zh-CN" altLang="en-US" dirty="0" smtClean="0">
                <a:solidFill>
                  <a:schemeClr val="tx1"/>
                </a:solidFill>
                <a:sym typeface="+mn-ea"/>
              </a:rPr>
              <a:t>个</a:t>
            </a:r>
            <a:r>
              <a:rPr lang="zh-CN" altLang="en-US" dirty="0">
                <a:sym typeface="+mn-ea"/>
              </a:rPr>
              <a:t>参数的</a:t>
            </a:r>
            <a:r>
              <a:rPr lang="en-US" altLang="zh-CN" i="1" dirty="0">
                <a:sym typeface="+mn-ea"/>
              </a:rPr>
              <a:t>Pi</a:t>
            </a:r>
            <a:r>
              <a:rPr lang="zh-CN" altLang="en-US" dirty="0">
                <a:sym typeface="+mn-ea"/>
              </a:rPr>
              <a:t>个可选值</a:t>
            </a:r>
            <a:r>
              <a:rPr lang="zh-CN" altLang="en-US" dirty="0" smtClean="0">
                <a:sym typeface="+mn-ea"/>
              </a:rPr>
              <a:t>与性能</a:t>
            </a:r>
            <a:r>
              <a:rPr lang="en-US" altLang="zh-CN" dirty="0">
                <a:sym typeface="+mn-ea"/>
              </a:rPr>
              <a:t>/</a:t>
            </a:r>
            <a:r>
              <a:rPr lang="zh-CN" altLang="en-US" dirty="0" smtClean="0">
                <a:sym typeface="+mn-ea"/>
              </a:rPr>
              <a:t>资</a:t>
            </a:r>
            <a:r>
              <a:rPr lang="zh-CN" altLang="en-US" dirty="0" smtClean="0">
                <a:solidFill>
                  <a:schemeClr val="tx1"/>
                </a:solidFill>
                <a:sym typeface="+mn-ea"/>
              </a:rPr>
              <a:t>源占用</a:t>
            </a:r>
            <a:r>
              <a:rPr lang="zh-CN" altLang="en-US" b="1" dirty="0" smtClean="0">
                <a:solidFill>
                  <a:schemeClr val="tx1"/>
                </a:solidFill>
                <a:sym typeface="+mn-ea"/>
              </a:rPr>
              <a:t>正相关或负相关</a:t>
            </a:r>
            <a:endParaRPr lang="zh-CN" altLang="en-US" b="1" dirty="0" smtClean="0">
              <a:solidFill>
                <a:schemeClr val="tx1"/>
              </a:solidFill>
              <a:sym typeface="+mn-ea"/>
            </a:endParaRPr>
          </a:p>
          <a:p>
            <a:pPr lvl="1">
              <a:buFont typeface="Arial" panose="020B0604020202020204" pitchFamily="34" charset="0"/>
            </a:pPr>
            <a:r>
              <a:rPr lang="zh-CN" altLang="en-US" b="1" dirty="0" smtClean="0">
                <a:solidFill>
                  <a:srgbClr val="FF0000"/>
                </a:solidFill>
                <a:sym typeface="+mn-ea"/>
              </a:rPr>
              <a:t>结论</a:t>
            </a:r>
            <a:r>
              <a:rPr lang="en-US" altLang="zh-CN" b="1" dirty="0" smtClean="0">
                <a:solidFill>
                  <a:srgbClr val="FF0000"/>
                </a:solidFill>
                <a:sym typeface="+mn-ea"/>
              </a:rPr>
              <a:t>:</a:t>
            </a:r>
            <a:r>
              <a:rPr lang="en-US" altLang="zh-CN" b="1" dirty="0" smtClean="0">
                <a:solidFill>
                  <a:srgbClr val="C00000"/>
                </a:solidFill>
                <a:sym typeface="+mn-ea"/>
              </a:rPr>
              <a:t> </a:t>
            </a:r>
            <a:endParaRPr lang="en-US" altLang="zh-CN" b="1" dirty="0" smtClean="0">
              <a:solidFill>
                <a:srgbClr val="C00000"/>
              </a:solidFill>
              <a:sym typeface="+mn-ea"/>
            </a:endParaRPr>
          </a:p>
          <a:p>
            <a:pPr lvl="2">
              <a:buFont typeface="Arial" panose="020B0604020202020204" pitchFamily="34" charset="0"/>
            </a:pPr>
            <a:r>
              <a:rPr lang="zh-CN" altLang="en-US" dirty="0" smtClean="0">
                <a:sym typeface="+mn-ea"/>
              </a:rPr>
              <a:t>参数取得临界值时应用性能最差或资源消耗最高</a:t>
            </a:r>
            <a:endParaRPr lang="zh-CN" altLang="en-US" dirty="0" smtClean="0">
              <a:sym typeface="+mn-ea"/>
            </a:endParaRPr>
          </a:p>
          <a:p>
            <a:pPr lvl="2">
              <a:buFont typeface="Arial" panose="020B0604020202020204" pitchFamily="34" charset="0"/>
            </a:pPr>
            <a:endParaRPr lang="zh-CN" altLang="en-US" dirty="0"/>
          </a:p>
          <a:p>
            <a:pPr marL="0" lvl="2"/>
            <a:r>
              <a:rPr lang="zh-CN" altLang="en-US" dirty="0" smtClean="0">
                <a:sym typeface="+mn-ea"/>
              </a:rPr>
              <a:t>       </a:t>
            </a:r>
            <a:endParaRPr lang="zh-CN" altLang="en-US" b="1" dirty="0" smtClean="0">
              <a:solidFill>
                <a:srgbClr val="FF0000"/>
              </a:solidFill>
              <a:sym typeface="+mn-ea"/>
            </a:endParaRPr>
          </a:p>
          <a:p>
            <a:pPr marL="0" lvl="2"/>
            <a:r>
              <a:rPr lang="en-US" altLang="zh-CN" dirty="0" smtClean="0">
                <a:sym typeface="+mn-ea"/>
              </a:rPr>
              <a:t>	</a:t>
            </a:r>
            <a:endParaRPr lang="zh-CN" altLang="en-US" dirty="0"/>
          </a:p>
        </p:txBody>
      </p:sp>
      <p:sp>
        <p:nvSpPr>
          <p:cNvPr id="2" name="文本框 1"/>
          <p:cNvSpPr txBox="1"/>
          <p:nvPr/>
        </p:nvSpPr>
        <p:spPr>
          <a:xfrm>
            <a:off x="527050" y="1143635"/>
            <a:ext cx="5480050" cy="365760"/>
          </a:xfrm>
          <a:prstGeom prst="rect">
            <a:avLst/>
          </a:prstGeom>
          <a:noFill/>
        </p:spPr>
        <p:txBody>
          <a:bodyPr wrap="square" rtlCol="0">
            <a:spAutoFit/>
          </a:bodyPr>
          <a:p>
            <a:pPr marL="285750" indent="-285750">
              <a:buFont typeface="Wingdings" panose="05000000000000000000" charset="0"/>
              <a:buChar char="p"/>
            </a:pPr>
            <a:r>
              <a:rPr lang="zh-CN" altLang="en-US">
                <a:solidFill>
                  <a:srgbClr val="0000FF"/>
                </a:solidFill>
              </a:rPr>
              <a:t>一种削减组合测试空间的测试方法</a:t>
            </a:r>
            <a:endParaRPr lang="zh-CN" altLang="en-US">
              <a:solidFill>
                <a:srgbClr val="0000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研究背景</a:t>
            </a:r>
            <a:endParaRPr lang="zh-CN" altLang="en-US" dirty="0" smtClean="0">
              <a:solidFill>
                <a:srgbClr val="FF0000"/>
              </a:solidFill>
              <a:sym typeface="+mn-ea"/>
            </a:endParaRPr>
          </a:p>
        </p:txBody>
      </p:sp>
      <p:cxnSp>
        <p:nvCxnSpPr>
          <p:cNvPr id="11266"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6151" name="Picture 5"/>
          <p:cNvPicPr>
            <a:picLocks noGrp="1" noChangeAspect="1"/>
          </p:cNvPicPr>
          <p:nvPr>
            <p:ph idx="1"/>
          </p:nvPr>
        </p:nvPicPr>
        <p:blipFill>
          <a:blip r:embed="rId1" cstate="print"/>
          <a:stretch>
            <a:fillRect/>
          </a:stretch>
        </p:blipFill>
        <p:spPr>
          <a:xfrm>
            <a:off x="5988685" y="2069465"/>
            <a:ext cx="2530475" cy="599440"/>
          </a:xfrm>
        </p:spPr>
      </p:pic>
      <p:sp>
        <p:nvSpPr>
          <p:cNvPr id="2" name="文本框 1"/>
          <p:cNvSpPr txBox="1"/>
          <p:nvPr/>
        </p:nvSpPr>
        <p:spPr>
          <a:xfrm>
            <a:off x="907088" y="1268760"/>
            <a:ext cx="1459230" cy="396240"/>
          </a:xfrm>
          <a:prstGeom prst="rect">
            <a:avLst/>
          </a:prstGeom>
          <a:noFill/>
        </p:spPr>
        <p:txBody>
          <a:bodyPr wrap="none" rtlCol="0" anchor="t">
            <a:spAutoFit/>
          </a:bodyPr>
          <a:lstStyle/>
          <a:p>
            <a:pPr>
              <a:buFont typeface="Arial" panose="020B0604020202020204" pitchFamily="34" charset="0"/>
            </a:pPr>
            <a:r>
              <a:rPr lang="zh-CN" altLang="en-US" sz="2000" b="1" dirty="0" smtClean="0">
                <a:solidFill>
                  <a:schemeClr val="tx1"/>
                </a:solidFill>
                <a:sym typeface="+mn-ea"/>
              </a:rPr>
              <a:t>大数据应用</a:t>
            </a:r>
            <a:endParaRPr lang="zh-CN" altLang="en-US" sz="2000" b="1" dirty="0" smtClean="0">
              <a:solidFill>
                <a:schemeClr val="tx1"/>
              </a:solidFill>
              <a:sym typeface="+mn-ea"/>
            </a:endParaRPr>
          </a:p>
        </p:txBody>
      </p:sp>
      <p:sp>
        <p:nvSpPr>
          <p:cNvPr id="15" name="文本框 1"/>
          <p:cNvSpPr txBox="1"/>
          <p:nvPr/>
        </p:nvSpPr>
        <p:spPr>
          <a:xfrm>
            <a:off x="6499349" y="1268884"/>
            <a:ext cx="1459230" cy="396240"/>
          </a:xfrm>
          <a:prstGeom prst="rect">
            <a:avLst/>
          </a:prstGeom>
          <a:noFill/>
        </p:spPr>
        <p:txBody>
          <a:bodyPr wrap="none" rtlCol="0" anchor="t">
            <a:spAutoFit/>
          </a:bodyPr>
          <a:lstStyle/>
          <a:p>
            <a:pPr algn="l">
              <a:buFont typeface="Arial" panose="020B0604020202020204" pitchFamily="34" charset="0"/>
            </a:pPr>
            <a:r>
              <a:rPr lang="zh-CN" altLang="en-US" sz="2000" b="1" dirty="0" smtClean="0">
                <a:solidFill>
                  <a:schemeClr val="tx1"/>
                </a:solidFill>
                <a:sym typeface="+mn-ea"/>
              </a:rPr>
              <a:t>大数据系统</a:t>
            </a:r>
            <a:endParaRPr lang="zh-CN" altLang="en-US" sz="2000" b="1" dirty="0" smtClean="0">
              <a:solidFill>
                <a:schemeClr val="tx1"/>
              </a:solidFill>
              <a:sym typeface="+mn-ea"/>
            </a:endParaRPr>
          </a:p>
        </p:txBody>
      </p:sp>
      <p:grpSp>
        <p:nvGrpSpPr>
          <p:cNvPr id="14" name="组合 13"/>
          <p:cNvGrpSpPr/>
          <p:nvPr/>
        </p:nvGrpSpPr>
        <p:grpSpPr>
          <a:xfrm>
            <a:off x="5988685" y="3013075"/>
            <a:ext cx="2816225" cy="830580"/>
            <a:chOff x="8540" y="4084"/>
            <a:chExt cx="4435" cy="1308"/>
          </a:xfrm>
        </p:grpSpPr>
        <p:pic>
          <p:nvPicPr>
            <p:cNvPr id="4" name="Picture 2"/>
            <p:cNvPicPr>
              <a:picLocks noChangeAspect="1"/>
            </p:cNvPicPr>
            <p:nvPr/>
          </p:nvPicPr>
          <p:blipFill>
            <a:blip r:embed="rId2" cstate="print"/>
            <a:stretch>
              <a:fillRect/>
            </a:stretch>
          </p:blipFill>
          <p:spPr>
            <a:xfrm>
              <a:off x="11811" y="4156"/>
              <a:ext cx="1165" cy="1165"/>
            </a:xfrm>
            <a:prstGeom prst="rect">
              <a:avLst/>
            </a:prstGeom>
          </p:spPr>
        </p:pic>
        <p:sp>
          <p:nvSpPr>
            <p:cNvPr id="21" name="TextBox 20"/>
            <p:cNvSpPr txBox="1"/>
            <p:nvPr/>
          </p:nvSpPr>
          <p:spPr>
            <a:xfrm>
              <a:off x="8540" y="4084"/>
              <a:ext cx="3742" cy="1309"/>
            </a:xfrm>
            <a:prstGeom prst="rect">
              <a:avLst/>
            </a:prstGeom>
            <a:noFill/>
          </p:spPr>
          <p:txBody>
            <a:bodyPr wrap="square" rtlCol="0">
              <a:spAutoFit/>
            </a:bodyPr>
            <a:lstStyle/>
            <a:p>
              <a:r>
                <a:rPr lang="en-US" altLang="zh-CN" sz="2400" dirty="0" smtClean="0"/>
                <a:t>Google </a:t>
              </a:r>
              <a:r>
                <a:rPr lang="en-US" sz="2400" dirty="0" smtClean="0"/>
                <a:t>Cloud Dataflow</a:t>
              </a:r>
              <a:endParaRPr lang="en-US" sz="2400" dirty="0"/>
            </a:p>
          </p:txBody>
        </p:sp>
      </p:grpSp>
      <p:pic>
        <p:nvPicPr>
          <p:cNvPr id="5" name="图片 4"/>
          <p:cNvPicPr>
            <a:picLocks noChangeAspect="1"/>
          </p:cNvPicPr>
          <p:nvPr/>
        </p:nvPicPr>
        <p:blipFill>
          <a:blip r:embed="rId3" cstate="print"/>
          <a:stretch>
            <a:fillRect/>
          </a:stretch>
        </p:blipFill>
        <p:spPr>
          <a:xfrm>
            <a:off x="5988571" y="4151170"/>
            <a:ext cx="1649095" cy="792480"/>
          </a:xfrm>
          <a:prstGeom prst="rect">
            <a:avLst/>
          </a:prstGeom>
          <a:noFill/>
          <a:ln w="9525">
            <a:noFill/>
          </a:ln>
        </p:spPr>
      </p:pic>
      <p:pic>
        <p:nvPicPr>
          <p:cNvPr id="11" name="图片 10" descr="[J`[24TS9PU{%]NO`_MZX[I"/>
          <p:cNvPicPr>
            <a:picLocks noChangeAspect="1"/>
          </p:cNvPicPr>
          <p:nvPr/>
        </p:nvPicPr>
        <p:blipFill>
          <a:blip r:embed="rId4" cstate="print"/>
          <a:stretch>
            <a:fillRect/>
          </a:stretch>
        </p:blipFill>
        <p:spPr>
          <a:xfrm>
            <a:off x="5988685" y="5132070"/>
            <a:ext cx="1845310" cy="973455"/>
          </a:xfrm>
          <a:prstGeom prst="rect">
            <a:avLst/>
          </a:prstGeom>
        </p:spPr>
      </p:pic>
      <p:pic>
        <p:nvPicPr>
          <p:cNvPr id="8" name="图片 7" descr="SQL"/>
          <p:cNvPicPr>
            <a:picLocks noChangeAspect="1"/>
          </p:cNvPicPr>
          <p:nvPr/>
        </p:nvPicPr>
        <p:blipFill>
          <a:blip r:embed="rId5"/>
          <a:stretch>
            <a:fillRect/>
          </a:stretch>
        </p:blipFill>
        <p:spPr>
          <a:xfrm>
            <a:off x="1330960" y="1873885"/>
            <a:ext cx="1713230" cy="1285240"/>
          </a:xfrm>
          <a:prstGeom prst="rect">
            <a:avLst/>
          </a:prstGeom>
        </p:spPr>
      </p:pic>
      <p:pic>
        <p:nvPicPr>
          <p:cNvPr id="9" name="图片 8" descr="MLO$$1_}{K68S6_%[9S90~U"/>
          <p:cNvPicPr>
            <a:picLocks noChangeAspect="1"/>
          </p:cNvPicPr>
          <p:nvPr/>
        </p:nvPicPr>
        <p:blipFill>
          <a:blip r:embed="rId6"/>
          <a:stretch>
            <a:fillRect/>
          </a:stretch>
        </p:blipFill>
        <p:spPr>
          <a:xfrm>
            <a:off x="527050" y="2907665"/>
            <a:ext cx="1327150" cy="1489075"/>
          </a:xfrm>
          <a:prstGeom prst="rect">
            <a:avLst/>
          </a:prstGeom>
        </p:spPr>
      </p:pic>
      <p:pic>
        <p:nvPicPr>
          <p:cNvPr id="10" name="图片 9" descr="machinelearning"/>
          <p:cNvPicPr>
            <a:picLocks noChangeAspect="1"/>
          </p:cNvPicPr>
          <p:nvPr/>
        </p:nvPicPr>
        <p:blipFill>
          <a:blip r:embed="rId7"/>
          <a:stretch>
            <a:fillRect/>
          </a:stretch>
        </p:blipFill>
        <p:spPr>
          <a:xfrm>
            <a:off x="1854200" y="3698240"/>
            <a:ext cx="1604010" cy="1245235"/>
          </a:xfrm>
          <a:prstGeom prst="rect">
            <a:avLst/>
          </a:prstGeom>
        </p:spPr>
      </p:pic>
      <p:pic>
        <p:nvPicPr>
          <p:cNvPr id="13" name="图片 12" descr="Y{1UH99I52NWU6K%XZIG6ND"/>
          <p:cNvPicPr>
            <a:picLocks noChangeAspect="1"/>
          </p:cNvPicPr>
          <p:nvPr/>
        </p:nvPicPr>
        <p:blipFill>
          <a:blip r:embed="rId8"/>
          <a:stretch>
            <a:fillRect/>
          </a:stretch>
        </p:blipFill>
        <p:spPr>
          <a:xfrm>
            <a:off x="632460" y="5132070"/>
            <a:ext cx="2411730" cy="1400175"/>
          </a:xfrm>
          <a:prstGeom prst="rect">
            <a:avLst/>
          </a:prstGeom>
        </p:spPr>
      </p:pic>
      <p:sp>
        <p:nvSpPr>
          <p:cNvPr id="16" name="左右箭头 15"/>
          <p:cNvSpPr/>
          <p:nvPr/>
        </p:nvSpPr>
        <p:spPr>
          <a:xfrm>
            <a:off x="3503295" y="3412490"/>
            <a:ext cx="1881505" cy="737870"/>
          </a:xfrm>
          <a:prstGeom prst="lef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pic>
        <p:nvPicPr>
          <p:cNvPr id="4098" name="内容占位符 5" descr="DataNeverSleeps_2.0_v2"/>
          <p:cNvPicPr>
            <a:picLocks noGrp="1" noChangeAspect="1"/>
          </p:cNvPicPr>
          <p:nvPr/>
        </p:nvPicPr>
        <p:blipFill>
          <a:blip r:embed="rId9"/>
          <a:stretch>
            <a:fillRect/>
          </a:stretch>
        </p:blipFill>
        <p:spPr>
          <a:xfrm>
            <a:off x="3503295" y="1268730"/>
            <a:ext cx="1882140" cy="2032000"/>
          </a:xfrm>
          <a:prstGeom prst="roundRect">
            <a:avLst/>
          </a:prstGeom>
          <a:noFill/>
          <a:ln w="9525">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sp>
        <p:nvSpPr>
          <p:cNvPr id="3" name="文本框 2"/>
          <p:cNvSpPr txBox="1"/>
          <p:nvPr/>
        </p:nvSpPr>
        <p:spPr>
          <a:xfrm>
            <a:off x="892810" y="1054100"/>
            <a:ext cx="7489190" cy="365760"/>
          </a:xfrm>
          <a:prstGeom prst="rect">
            <a:avLst/>
          </a:prstGeom>
          <a:noFill/>
        </p:spPr>
        <p:txBody>
          <a:bodyPr wrap="square" rtlCol="0">
            <a:spAutoFit/>
          </a:bodyPr>
          <a:lstStyle/>
          <a:p>
            <a:r>
              <a:rPr lang="en-US" altLang="zh-CN">
                <a:solidFill>
                  <a:srgbClr val="0000FF"/>
                </a:solidFill>
                <a:sym typeface="+mn-ea"/>
              </a:rPr>
              <a:t>a. </a:t>
            </a:r>
            <a:r>
              <a:rPr lang="zh-CN" altLang="en-US">
                <a:solidFill>
                  <a:srgbClr val="0000FF"/>
                </a:solidFill>
                <a:sym typeface="+mn-ea"/>
              </a:rPr>
              <a:t>通过经验分析，给定n个参数中每个参数具体取值范围</a:t>
            </a:r>
            <a:endParaRPr lang="zh-CN" altLang="en-US" dirty="0">
              <a:solidFill>
                <a:srgbClr val="0000FF"/>
              </a:solidFill>
              <a:sym typeface="+mn-ea"/>
            </a:endParaRPr>
          </a:p>
        </p:txBody>
      </p:sp>
      <p:sp>
        <p:nvSpPr>
          <p:cNvPr id="6" name="文本框 5"/>
          <p:cNvSpPr txBox="1"/>
          <p:nvPr/>
        </p:nvSpPr>
        <p:spPr>
          <a:xfrm>
            <a:off x="817245" y="2061210"/>
            <a:ext cx="7301865" cy="640080"/>
          </a:xfrm>
          <a:prstGeom prst="rect">
            <a:avLst/>
          </a:prstGeom>
          <a:noFill/>
          <a:ln w="28575">
            <a:solidFill>
              <a:schemeClr val="bg1">
                <a:lumMod val="50000"/>
              </a:schemeClr>
            </a:solidFill>
            <a:prstDash val="dash"/>
          </a:ln>
        </p:spPr>
        <p:txBody>
          <a:bodyPr wrap="square" rtlCol="0">
            <a:spAutoFit/>
          </a:bodyPr>
          <a:lstStyle/>
          <a:p>
            <a:r>
              <a:rPr lang="zh-CN">
                <a:solidFill>
                  <a:srgbClr val="FF0000"/>
                </a:solidFill>
              </a:rPr>
              <a:t>假设：</a:t>
            </a:r>
            <a:endParaRPr lang="zh-CN">
              <a:solidFill>
                <a:srgbClr val="FF0000"/>
              </a:solidFill>
            </a:endParaRPr>
          </a:p>
          <a:p>
            <a:r>
              <a:rPr lang="zh-CN"/>
              <a:t>      随机森林应用中每个参数都满足假设的两个条件</a:t>
            </a:r>
            <a:endParaRPr lang="zh-CN"/>
          </a:p>
        </p:txBody>
      </p:sp>
      <p:sp>
        <p:nvSpPr>
          <p:cNvPr id="7" name="文本框 6"/>
          <p:cNvSpPr txBox="1"/>
          <p:nvPr/>
        </p:nvSpPr>
        <p:spPr>
          <a:xfrm>
            <a:off x="817245" y="1664970"/>
            <a:ext cx="3658235" cy="396240"/>
          </a:xfrm>
          <a:prstGeom prst="rect">
            <a:avLst/>
          </a:prstGeom>
          <a:noFill/>
        </p:spPr>
        <p:txBody>
          <a:bodyPr wrap="square" rtlCol="0">
            <a:spAutoFit/>
          </a:bodyPr>
          <a:lstStyle/>
          <a:p>
            <a:r>
              <a:rPr lang="zh-CN" altLang="en-US" sz="2000" i="1" dirty="0" smtClean="0">
                <a:solidFill>
                  <a:schemeClr val="bg1">
                    <a:lumMod val="50000"/>
                  </a:schemeClr>
                </a:solidFill>
              </a:rPr>
              <a:t>以随机森林应用为例</a:t>
            </a:r>
            <a:endParaRPr lang="zh-CN" altLang="en-US" sz="2000" i="1" dirty="0" smtClean="0">
              <a:solidFill>
                <a:schemeClr val="bg1">
                  <a:lumMod val="50000"/>
                </a:schemeClr>
              </a:solidFill>
            </a:endParaRPr>
          </a:p>
        </p:txBody>
      </p: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可靠性测试基准关键技术</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黑体" panose="02010609060101010101" pitchFamily="49" charset="-122"/>
                <a:ea typeface="黑体" panose="02010609060101010101" pitchFamily="49" charset="-122"/>
                <a:sym typeface="+mn-ea"/>
              </a:rPr>
              <a:t>参数</a:t>
            </a:r>
            <a:r>
              <a:rPr lang="zh-CN" sz="2400" dirty="0" smtClean="0">
                <a:latin typeface="黑体" panose="02010609060101010101" pitchFamily="49" charset="-122"/>
                <a:ea typeface="黑体" panose="02010609060101010101" pitchFamily="49" charset="-122"/>
                <a:sym typeface="+mn-ea"/>
              </a:rPr>
              <a:t>组</a:t>
            </a:r>
            <a:r>
              <a:rPr lang="zh-CN" sz="2400" dirty="0">
                <a:latin typeface="黑体" panose="02010609060101010101" pitchFamily="49" charset="-122"/>
                <a:ea typeface="黑体" panose="02010609060101010101" pitchFamily="49" charset="-122"/>
                <a:sym typeface="+mn-ea"/>
              </a:rPr>
              <a:t>合测试方法</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892810" y="1054100"/>
            <a:ext cx="7489190" cy="365760"/>
          </a:xfrm>
          <a:prstGeom prst="rect">
            <a:avLst/>
          </a:prstGeom>
          <a:noFill/>
        </p:spPr>
        <p:txBody>
          <a:bodyPr wrap="square" rtlCol="0">
            <a:spAutoFit/>
          </a:bodyPr>
          <a:lstStyle/>
          <a:p>
            <a:r>
              <a:rPr lang="en-US" altLang="zh-CN">
                <a:solidFill>
                  <a:srgbClr val="0000FF"/>
                </a:solidFill>
              </a:rPr>
              <a:t>b.</a:t>
            </a:r>
            <a:r>
              <a:rPr lang="zh-CN" altLang="en-US">
                <a:solidFill>
                  <a:srgbClr val="0000FF"/>
                </a:solidFill>
                <a:sym typeface="+mn-ea"/>
              </a:rPr>
              <a:t>选择每个参数的某一临界值组合，进行测试，并记录资源占用情况</a:t>
            </a:r>
            <a:endParaRPr lang="zh-CN" altLang="en-US" dirty="0">
              <a:solidFill>
                <a:srgbClr val="0000FF"/>
              </a:solidFill>
              <a:sym typeface="+mn-ea"/>
            </a:endParaRPr>
          </a:p>
        </p:txBody>
      </p:sp>
      <p:grpSp>
        <p:nvGrpSpPr>
          <p:cNvPr id="20" name="组合 19"/>
          <p:cNvGrpSpPr/>
          <p:nvPr/>
        </p:nvGrpSpPr>
        <p:grpSpPr>
          <a:xfrm>
            <a:off x="699135" y="1615440"/>
            <a:ext cx="3295015" cy="1850391"/>
            <a:chOff x="713105" y="1381761"/>
            <a:chExt cx="3566803" cy="2233585"/>
          </a:xfrm>
        </p:grpSpPr>
        <p:pic>
          <p:nvPicPr>
            <p:cNvPr id="21" name="图片 20"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22" name="文本框 21"/>
            <p:cNvSpPr txBox="1"/>
            <p:nvPr/>
          </p:nvSpPr>
          <p:spPr>
            <a:xfrm>
              <a:off x="1528335" y="3173841"/>
              <a:ext cx="2052510" cy="441505"/>
            </a:xfrm>
            <a:prstGeom prst="rect">
              <a:avLst/>
            </a:prstGeom>
            <a:noFill/>
          </p:spPr>
          <p:txBody>
            <a:bodyPr wrap="square" rtlCol="0">
              <a:spAutoFit/>
            </a:bodyPr>
            <a:lstStyle/>
            <a:p>
              <a:r>
                <a:rPr lang="zh-CN" altLang="en-US" dirty="0" smtClean="0">
                  <a:solidFill>
                    <a:schemeClr val="tx1"/>
                  </a:solidFill>
                </a:rPr>
                <a:t>资源占用</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6" name="直接连接符 15"/>
          <p:cNvCxnSpPr/>
          <p:nvPr/>
        </p:nvCxnSpPr>
        <p:spPr>
          <a:xfrm flipV="1">
            <a:off x="1665322" y="494114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箭头连接符 34"/>
          <p:cNvCxnSpPr>
            <a:stCxn id="235" idx="0"/>
          </p:cNvCxnSpPr>
          <p:nvPr/>
        </p:nvCxnSpPr>
        <p:spPr>
          <a:xfrm flipV="1">
            <a:off x="1604645" y="3140710"/>
            <a:ext cx="1238885" cy="160972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可靠性测试基准关键技术</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黑体" panose="02010609060101010101" pitchFamily="49" charset="-122"/>
                <a:ea typeface="黑体" panose="02010609060101010101" pitchFamily="49" charset="-122"/>
                <a:sym typeface="+mn-ea"/>
              </a:rPr>
              <a:t>参数</a:t>
            </a:r>
            <a:r>
              <a:rPr lang="zh-CN" sz="2400" dirty="0" smtClean="0">
                <a:latin typeface="黑体" panose="02010609060101010101" pitchFamily="49" charset="-122"/>
                <a:ea typeface="黑体" panose="02010609060101010101" pitchFamily="49" charset="-122"/>
                <a:sym typeface="+mn-ea"/>
              </a:rPr>
              <a:t>组</a:t>
            </a:r>
            <a:r>
              <a:rPr lang="zh-CN" sz="2400" dirty="0">
                <a:latin typeface="黑体" panose="02010609060101010101" pitchFamily="49" charset="-122"/>
                <a:ea typeface="黑体" panose="02010609060101010101" pitchFamily="49" charset="-122"/>
                <a:sym typeface="+mn-ea"/>
              </a:rPr>
              <a:t>合测试方法</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23" name="组合 22"/>
          <p:cNvGrpSpPr/>
          <p:nvPr/>
        </p:nvGrpSpPr>
        <p:grpSpPr>
          <a:xfrm>
            <a:off x="4720590" y="1616075"/>
            <a:ext cx="3052445" cy="1807844"/>
            <a:chOff x="4754879" y="1381761"/>
            <a:chExt cx="3564519" cy="2246797"/>
          </a:xfrm>
        </p:grpSpPr>
        <p:pic>
          <p:nvPicPr>
            <p:cNvPr id="24" name="图片 23" descr="QQ图片20161011173554"/>
            <p:cNvPicPr>
              <a:picLocks noChangeAspect="1"/>
            </p:cNvPicPr>
            <p:nvPr/>
          </p:nvPicPr>
          <p:blipFill>
            <a:blip r:embed="rId1" cstate="print"/>
            <a:stretch>
              <a:fillRect/>
            </a:stretch>
          </p:blipFill>
          <p:spPr>
            <a:xfrm>
              <a:off x="4754879" y="1381761"/>
              <a:ext cx="3564519" cy="1791970"/>
            </a:xfrm>
            <a:prstGeom prst="rect">
              <a:avLst/>
            </a:prstGeom>
          </p:spPr>
        </p:pic>
        <p:sp>
          <p:nvSpPr>
            <p:cNvPr id="152" name="文本框 151"/>
            <p:cNvSpPr txBox="1"/>
            <p:nvPr/>
          </p:nvSpPr>
          <p:spPr>
            <a:xfrm>
              <a:off x="5679563" y="3173990"/>
              <a:ext cx="2065893" cy="454568"/>
            </a:xfrm>
            <a:prstGeom prst="rect">
              <a:avLst/>
            </a:prstGeom>
            <a:noFill/>
          </p:spPr>
          <p:txBody>
            <a:bodyPr wrap="square" rtlCol="0">
              <a:spAutoFit/>
            </a:bodyPr>
            <a:lstStyle/>
            <a:p>
              <a:r>
                <a:rPr lang="zh-CN" altLang="en-US" dirty="0" smtClean="0">
                  <a:solidFill>
                    <a:schemeClr val="tx1"/>
                  </a:solidFill>
                </a:rPr>
                <a:t>资源占用</a:t>
              </a:r>
              <a:endParaRPr lang="zh-CN" altLang="en-US" dirty="0" smtClean="0">
                <a:solidFill>
                  <a:schemeClr val="tx1"/>
                </a:solidFill>
              </a:endParaRPr>
            </a:p>
          </p:txBody>
        </p:sp>
      </p:grpSp>
      <p:sp>
        <p:nvSpPr>
          <p:cNvPr id="31" name="文本框 30"/>
          <p:cNvSpPr txBox="1"/>
          <p:nvPr/>
        </p:nvSpPr>
        <p:spPr>
          <a:xfrm>
            <a:off x="892810" y="1054100"/>
            <a:ext cx="7349490" cy="365760"/>
          </a:xfrm>
          <a:prstGeom prst="rect">
            <a:avLst/>
          </a:prstGeom>
          <a:noFill/>
        </p:spPr>
        <p:txBody>
          <a:bodyPr wrap="square" rtlCol="0">
            <a:spAutoFit/>
          </a:bodyPr>
          <a:lstStyle/>
          <a:p>
            <a:r>
              <a:rPr lang="en-US" altLang="zh-CN">
                <a:solidFill>
                  <a:srgbClr val="0000FF"/>
                </a:solidFill>
              </a:rPr>
              <a:t>c.</a:t>
            </a:r>
            <a:r>
              <a:rPr lang="zh-CN" altLang="en-US">
                <a:solidFill>
                  <a:srgbClr val="0000FF"/>
                </a:solidFill>
              </a:rPr>
              <a:t>改变某一个参数取值为另一临界值，进行组合测试，记录资源使用率</a:t>
            </a:r>
            <a:endParaRPr lang="zh-CN" altLang="en-US">
              <a:solidFill>
                <a:srgbClr val="0000FF"/>
              </a:solidFill>
            </a:endParaRPr>
          </a:p>
        </p:txBody>
      </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2" name="直接连接符 1"/>
          <p:cNvCxnSpPr/>
          <p:nvPr/>
        </p:nvCxnSpPr>
        <p:spPr>
          <a:xfrm flipV="1">
            <a:off x="1665322" y="494114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箭头连接符 34"/>
          <p:cNvCxnSpPr/>
          <p:nvPr/>
        </p:nvCxnSpPr>
        <p:spPr>
          <a:xfrm flipV="1">
            <a:off x="1691640" y="3093720"/>
            <a:ext cx="5210175" cy="285559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91640" y="506793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可靠性测试基准关键技术</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黑体" panose="02010609060101010101" pitchFamily="49" charset="-122"/>
                <a:ea typeface="黑体" panose="02010609060101010101" pitchFamily="49" charset="-122"/>
                <a:sym typeface="+mn-ea"/>
              </a:rPr>
              <a:t>参数</a:t>
            </a:r>
            <a:r>
              <a:rPr lang="zh-CN" sz="2400" dirty="0" smtClean="0">
                <a:latin typeface="黑体" panose="02010609060101010101" pitchFamily="49" charset="-122"/>
                <a:ea typeface="黑体" panose="02010609060101010101" pitchFamily="49" charset="-122"/>
                <a:sym typeface="+mn-ea"/>
              </a:rPr>
              <a:t>组</a:t>
            </a:r>
            <a:r>
              <a:rPr lang="zh-CN" sz="2400" dirty="0">
                <a:latin typeface="黑体" panose="02010609060101010101" pitchFamily="49" charset="-122"/>
                <a:ea typeface="黑体" panose="02010609060101010101" pitchFamily="49" charset="-122"/>
                <a:sym typeface="+mn-ea"/>
              </a:rPr>
              <a:t>合测试方法</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1" name="文本框 30"/>
          <p:cNvSpPr txBox="1"/>
          <p:nvPr/>
        </p:nvSpPr>
        <p:spPr>
          <a:xfrm>
            <a:off x="892810" y="1054100"/>
            <a:ext cx="6880225" cy="365760"/>
          </a:xfrm>
          <a:prstGeom prst="rect">
            <a:avLst/>
          </a:prstGeom>
          <a:noFill/>
        </p:spPr>
        <p:txBody>
          <a:bodyPr wrap="square" rtlCol="0">
            <a:spAutoFit/>
          </a:bodyPr>
          <a:lstStyle/>
          <a:p>
            <a:r>
              <a:rPr lang="en-US" altLang="zh-CN">
                <a:solidFill>
                  <a:srgbClr val="0000FF"/>
                </a:solidFill>
              </a:rPr>
              <a:t>d.比较两次参数组合中资源</a:t>
            </a:r>
            <a:r>
              <a:rPr lang="zh-CN" altLang="en-US">
                <a:solidFill>
                  <a:srgbClr val="0000FF"/>
                </a:solidFill>
              </a:rPr>
              <a:t>占用</a:t>
            </a:r>
            <a:r>
              <a:rPr lang="en-US" altLang="zh-CN">
                <a:solidFill>
                  <a:srgbClr val="0000FF"/>
                </a:solidFill>
              </a:rPr>
              <a:t>情况，保留较差性能的临界值</a:t>
            </a:r>
            <a:endParaRPr lang="en-US" altLang="zh-CN">
              <a:solidFill>
                <a:srgbClr val="0000FF"/>
              </a:solidFill>
            </a:endParaRPr>
          </a:p>
        </p:txBody>
      </p:sp>
      <p:grpSp>
        <p:nvGrpSpPr>
          <p:cNvPr id="2" name="组合 1"/>
          <p:cNvGrpSpPr/>
          <p:nvPr/>
        </p:nvGrpSpPr>
        <p:grpSpPr>
          <a:xfrm>
            <a:off x="699135" y="1615440"/>
            <a:ext cx="3295015" cy="1839350"/>
            <a:chOff x="713105" y="1381761"/>
            <a:chExt cx="3566803" cy="2220258"/>
          </a:xfrm>
        </p:grpSpPr>
        <p:pic>
          <p:nvPicPr>
            <p:cNvPr id="3" name="图片 2"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4" name="文本框 3"/>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olidFill>
                    <a:schemeClr val="tx1"/>
                  </a:solidFill>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5" name="组合 4"/>
          <p:cNvGrpSpPr/>
          <p:nvPr/>
        </p:nvGrpSpPr>
        <p:grpSpPr>
          <a:xfrm>
            <a:off x="4720590" y="1616075"/>
            <a:ext cx="3052445" cy="1802864"/>
            <a:chOff x="4754879" y="1381761"/>
            <a:chExt cx="3564519" cy="2240607"/>
          </a:xfrm>
        </p:grpSpPr>
        <p:pic>
          <p:nvPicPr>
            <p:cNvPr id="8" name="图片 7"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9" name="文本框 8"/>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olidFill>
                    <a:schemeClr val="tx1"/>
                  </a:solidFill>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7" name="直接连接符 6"/>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91640" y="506793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箭头连接符 34"/>
          <p:cNvCxnSpPr/>
          <p:nvPr/>
        </p:nvCxnSpPr>
        <p:spPr>
          <a:xfrm flipV="1">
            <a:off x="1691640" y="3100070"/>
            <a:ext cx="5210175" cy="285559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34"/>
          <p:cNvCxnSpPr>
            <a:stCxn id="235" idx="0"/>
          </p:cNvCxnSpPr>
          <p:nvPr/>
        </p:nvCxnSpPr>
        <p:spPr>
          <a:xfrm flipV="1">
            <a:off x="1604645" y="3140710"/>
            <a:ext cx="1167130" cy="160972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可靠性测试基准关键技术</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黑体" panose="02010609060101010101" pitchFamily="49" charset="-122"/>
                <a:ea typeface="黑体" panose="02010609060101010101" pitchFamily="49" charset="-122"/>
                <a:sym typeface="+mn-ea"/>
              </a:rPr>
              <a:t>参数</a:t>
            </a:r>
            <a:r>
              <a:rPr lang="zh-CN" sz="2400" dirty="0" smtClean="0">
                <a:latin typeface="黑体" panose="02010609060101010101" pitchFamily="49" charset="-122"/>
                <a:ea typeface="黑体" panose="02010609060101010101" pitchFamily="49" charset="-122"/>
                <a:sym typeface="+mn-ea"/>
              </a:rPr>
              <a:t>组</a:t>
            </a:r>
            <a:r>
              <a:rPr lang="zh-CN" sz="2400" dirty="0">
                <a:latin typeface="黑体" panose="02010609060101010101" pitchFamily="49" charset="-122"/>
                <a:ea typeface="黑体" panose="02010609060101010101" pitchFamily="49" charset="-122"/>
                <a:sym typeface="+mn-ea"/>
              </a:rPr>
              <a:t>合测试方法</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5" name="直接箭头连接符 34"/>
          <p:cNvCxnSpPr/>
          <p:nvPr/>
        </p:nvCxnSpPr>
        <p:spPr>
          <a:xfrm flipH="1" flipV="1">
            <a:off x="2195736" y="3573016"/>
            <a:ext cx="288032" cy="1224136"/>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1" name="文本框 30"/>
          <p:cNvSpPr txBox="1"/>
          <p:nvPr/>
        </p:nvSpPr>
        <p:spPr>
          <a:xfrm>
            <a:off x="892810" y="1054100"/>
            <a:ext cx="6880225" cy="365760"/>
          </a:xfrm>
          <a:prstGeom prst="rect">
            <a:avLst/>
          </a:prstGeom>
          <a:noFill/>
        </p:spPr>
        <p:txBody>
          <a:bodyPr wrap="square" rtlCol="0">
            <a:spAutoFit/>
          </a:bodyPr>
          <a:lstStyle/>
          <a:p>
            <a:r>
              <a:rPr lang="en-US" altLang="zh-CN">
                <a:solidFill>
                  <a:srgbClr val="0000FF"/>
                </a:solidFill>
              </a:rPr>
              <a:t>e.</a:t>
            </a:r>
            <a:r>
              <a:rPr lang="zh-CN" altLang="en-US">
                <a:solidFill>
                  <a:srgbClr val="0000FF"/>
                </a:solidFill>
              </a:rPr>
              <a:t>重复前面的步骤，直到出现异常或组合测试结束</a:t>
            </a:r>
            <a:endParaRPr lang="zh-CN" altLang="en-US">
              <a:solidFill>
                <a:srgbClr val="0000FF"/>
              </a:solidFill>
            </a:endParaRPr>
          </a:p>
        </p:txBody>
      </p: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占用率</a:t>
              </a:r>
              <a:r>
                <a:rPr lang="zh-CN" altLang="en-US" dirty="0" smtClean="0">
                  <a:solidFill>
                    <a:schemeClr val="tx1"/>
                  </a:solidFill>
                </a:rPr>
                <a:t>－低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7" name="直接连接符 6"/>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91640" y="506793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箭头连接符 34"/>
          <p:cNvCxnSpPr/>
          <p:nvPr/>
        </p:nvCxnSpPr>
        <p:spPr>
          <a:xfrm flipV="1">
            <a:off x="2699385" y="3284855"/>
            <a:ext cx="3600450" cy="273621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9938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可靠性测试基准关键技术</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黑体" panose="02010609060101010101" pitchFamily="49" charset="-122"/>
                <a:ea typeface="黑体" panose="02010609060101010101" pitchFamily="49" charset="-122"/>
                <a:sym typeface="+mn-ea"/>
              </a:rPr>
              <a:t>参数</a:t>
            </a:r>
            <a:r>
              <a:rPr lang="zh-CN" sz="2400" dirty="0" smtClean="0">
                <a:latin typeface="黑体" panose="02010609060101010101" pitchFamily="49" charset="-122"/>
                <a:ea typeface="黑体" panose="02010609060101010101" pitchFamily="49" charset="-122"/>
                <a:sym typeface="+mn-ea"/>
              </a:rPr>
              <a:t>组</a:t>
            </a:r>
            <a:r>
              <a:rPr lang="zh-CN" sz="2400" dirty="0">
                <a:latin typeface="黑体" panose="02010609060101010101" pitchFamily="49" charset="-122"/>
                <a:ea typeface="黑体" panose="02010609060101010101" pitchFamily="49" charset="-122"/>
                <a:sym typeface="+mn-ea"/>
              </a:rPr>
              <a:t>合测试方法</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cxnSp>
        <p:nvCxnSpPr>
          <p:cNvPr id="185" name="直接箭头连接符 34"/>
          <p:cNvCxnSpPr/>
          <p:nvPr/>
        </p:nvCxnSpPr>
        <p:spPr>
          <a:xfrm flipH="1" flipV="1">
            <a:off x="2987675" y="3213100"/>
            <a:ext cx="535940" cy="1565910"/>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9938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箭头连接符 34"/>
          <p:cNvCxnSpPr/>
          <p:nvPr/>
        </p:nvCxnSpPr>
        <p:spPr>
          <a:xfrm flipV="1">
            <a:off x="3563620" y="3288665"/>
            <a:ext cx="2704465" cy="2660650"/>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749902" y="602318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833495" y="506539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可靠性测试基准关键技术</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黑体" panose="02010609060101010101" pitchFamily="49" charset="-122"/>
                <a:ea typeface="黑体" panose="02010609060101010101" pitchFamily="49" charset="-122"/>
                <a:sym typeface="+mn-ea"/>
              </a:rPr>
              <a:t>参数</a:t>
            </a:r>
            <a:r>
              <a:rPr lang="zh-CN" sz="2400" dirty="0" smtClean="0">
                <a:latin typeface="黑体" panose="02010609060101010101" pitchFamily="49" charset="-122"/>
                <a:ea typeface="黑体" panose="02010609060101010101" pitchFamily="49" charset="-122"/>
                <a:sym typeface="+mn-ea"/>
              </a:rPr>
              <a:t>组</a:t>
            </a:r>
            <a:r>
              <a:rPr lang="zh-CN" sz="2400" dirty="0">
                <a:latin typeface="黑体" panose="02010609060101010101" pitchFamily="49" charset="-122"/>
                <a:ea typeface="黑体" panose="02010609060101010101" pitchFamily="49" charset="-122"/>
                <a:sym typeface="+mn-ea"/>
              </a:rPr>
              <a:t>合测试方法</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2" name="直接连接符 11"/>
          <p:cNvCxnSpPr/>
          <p:nvPr/>
        </p:nvCxnSpPr>
        <p:spPr>
          <a:xfrm flipV="1">
            <a:off x="3993867" y="602509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749902" y="6023188"/>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833495" y="506539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3806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38" idx="0"/>
          </p:cNvCxnSpPr>
          <p:nvPr/>
        </p:nvCxnSpPr>
        <p:spPr>
          <a:xfrm flipH="1" flipV="1">
            <a:off x="2412365" y="3429000"/>
            <a:ext cx="2366010" cy="1327785"/>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cxnSp>
        <p:nvCxnSpPr>
          <p:cNvPr id="16" name="直接箭头连接符 15"/>
          <p:cNvCxnSpPr>
            <a:endCxn id="14" idx="2"/>
          </p:cNvCxnSpPr>
          <p:nvPr/>
        </p:nvCxnSpPr>
        <p:spPr>
          <a:xfrm flipV="1">
            <a:off x="4716145" y="3418840"/>
            <a:ext cx="1567815" cy="2530475"/>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可靠性测试基准关键技术</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黑体" panose="02010609060101010101" pitchFamily="49" charset="-122"/>
                <a:ea typeface="黑体" panose="02010609060101010101" pitchFamily="49" charset="-122"/>
                <a:sym typeface="+mn-ea"/>
              </a:rPr>
              <a:t>参数</a:t>
            </a:r>
            <a:r>
              <a:rPr lang="zh-CN" sz="2400" dirty="0" smtClean="0">
                <a:latin typeface="黑体" panose="02010609060101010101" pitchFamily="49" charset="-122"/>
                <a:ea typeface="黑体" panose="02010609060101010101" pitchFamily="49" charset="-122"/>
                <a:sym typeface="+mn-ea"/>
              </a:rPr>
              <a:t>组</a:t>
            </a:r>
            <a:r>
              <a:rPr lang="zh-CN" sz="2400" dirty="0">
                <a:latin typeface="黑体" panose="02010609060101010101" pitchFamily="49" charset="-122"/>
                <a:ea typeface="黑体" panose="02010609060101010101" pitchFamily="49" charset="-122"/>
                <a:sym typeface="+mn-ea"/>
              </a:rPr>
              <a:t>合测试方法</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30</a:t>
              </a:r>
              <a:endParaRPr lang="en-US" altLang="zh-CN" baseline="-25000" dirty="0">
                <a:solidFill>
                  <a:srgbClr val="FF0000"/>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2" name="直接连接符 11"/>
          <p:cNvCxnSpPr/>
          <p:nvPr/>
        </p:nvCxnSpPr>
        <p:spPr>
          <a:xfrm flipV="1">
            <a:off x="3833212" y="602509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5005422" y="601937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749902" y="6023188"/>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3806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2750185" y="3361055"/>
            <a:ext cx="2757805" cy="2588260"/>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cxnSp>
        <p:nvCxnSpPr>
          <p:cNvPr id="16" name="直接箭头连接符 15"/>
          <p:cNvCxnSpPr>
            <a:stCxn id="239" idx="0"/>
          </p:cNvCxnSpPr>
          <p:nvPr/>
        </p:nvCxnSpPr>
        <p:spPr>
          <a:xfrm flipV="1">
            <a:off x="5791200" y="3429000"/>
            <a:ext cx="5080" cy="1345565"/>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可靠性测试基准关键技术</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黑体" panose="02010609060101010101" pitchFamily="49" charset="-122"/>
                <a:ea typeface="黑体" panose="02010609060101010101" pitchFamily="49" charset="-122"/>
                <a:sym typeface="+mn-ea"/>
              </a:rPr>
              <a:t>参数</a:t>
            </a:r>
            <a:r>
              <a:rPr lang="zh-CN" sz="2400" dirty="0" smtClean="0">
                <a:latin typeface="黑体" panose="02010609060101010101" pitchFamily="49" charset="-122"/>
                <a:ea typeface="黑体" panose="02010609060101010101" pitchFamily="49" charset="-122"/>
                <a:sym typeface="+mn-ea"/>
              </a:rPr>
              <a:t>组</a:t>
            </a:r>
            <a:r>
              <a:rPr lang="zh-CN" sz="2400" dirty="0">
                <a:latin typeface="黑体" panose="02010609060101010101" pitchFamily="49" charset="-122"/>
                <a:ea typeface="黑体" panose="02010609060101010101" pitchFamily="49" charset="-122"/>
                <a:sym typeface="+mn-ea"/>
              </a:rPr>
              <a:t>合测试方法</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7"/>
          <p:cNvGrpSpPr/>
          <p:nvPr/>
        </p:nvGrpSpPr>
        <p:grpSpPr>
          <a:xfrm>
            <a:off x="6444208" y="3861048"/>
            <a:ext cx="2800350" cy="2340610"/>
            <a:chOff x="10035" y="6407"/>
            <a:chExt cx="4410" cy="3686"/>
          </a:xfrm>
        </p:grpSpPr>
        <p:sp>
          <p:nvSpPr>
            <p:cNvPr id="21" name=" 2050"/>
            <p:cNvSpPr/>
            <p:nvPr/>
          </p:nvSpPr>
          <p:spPr bwMode="auto">
            <a:xfrm flipH="1">
              <a:off x="10035" y="6773"/>
              <a:ext cx="340" cy="3276"/>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accent1"/>
            </a:solidFill>
            <a:ln>
              <a:noFill/>
            </a:ln>
          </p:spPr>
          <p:txBody>
            <a:bodyPr anchor="ctr"/>
            <a:lstStyle/>
            <a:p>
              <a:endParaRPr lang="zh-CN" altLang="en-US"/>
            </a:p>
          </p:txBody>
        </p:sp>
        <p:sp>
          <p:nvSpPr>
            <p:cNvPr id="22" name="文本框 9"/>
            <p:cNvSpPr txBox="1"/>
            <p:nvPr/>
          </p:nvSpPr>
          <p:spPr>
            <a:xfrm>
              <a:off x="10542" y="6407"/>
              <a:ext cx="3903" cy="1454"/>
            </a:xfrm>
            <a:prstGeom prst="rect">
              <a:avLst/>
            </a:prstGeom>
            <a:noFill/>
          </p:spPr>
          <p:txBody>
            <a:bodyPr wrap="square" rtlCol="0">
              <a:spAutoFit/>
            </a:bodyPr>
            <a:lstStyle/>
            <a:p>
              <a:r>
                <a:rPr lang="zh-CN" altLang="en-US" dirty="0" smtClean="0">
                  <a:solidFill>
                    <a:srgbClr val="800000"/>
                  </a:solidFill>
                </a:rPr>
                <a:t>发生错误❌：</a:t>
              </a:r>
              <a:endParaRPr lang="zh-CN" altLang="en-US" dirty="0">
                <a:solidFill>
                  <a:srgbClr val="800000"/>
                </a:solidFill>
              </a:endParaRPr>
            </a:p>
            <a:p>
              <a:r>
                <a:rPr lang="zh-CN" altLang="en-US" dirty="0"/>
                <a:t>应用</a:t>
              </a:r>
              <a:r>
                <a:rPr lang="en-US" altLang="zh-CN" dirty="0"/>
                <a:t>+</a:t>
              </a:r>
              <a:r>
                <a:rPr lang="zh-CN" altLang="en-US" dirty="0" err="1"/>
                <a:t>数据</a:t>
              </a:r>
              <a:r>
                <a:rPr lang="en-US" altLang="zh-CN" dirty="0" err="1"/>
                <a:t>+</a:t>
              </a:r>
              <a:r>
                <a:rPr lang="zh-CN" altLang="en-US" dirty="0" err="1"/>
                <a:t>配置</a:t>
              </a:r>
              <a:endParaRPr lang="zh-CN" altLang="en-US" dirty="0" err="1"/>
            </a:p>
            <a:p>
              <a:r>
                <a:rPr lang="en-US" altLang="zh-CN" dirty="0" smtClean="0"/>
                <a:t>=&gt;</a:t>
              </a:r>
              <a:r>
                <a:rPr lang="zh-CN" altLang="en-US" dirty="0" smtClean="0"/>
                <a:t>错误症状</a:t>
              </a:r>
              <a:endParaRPr lang="zh-CN" altLang="en-US" dirty="0"/>
            </a:p>
          </p:txBody>
        </p:sp>
        <p:sp>
          <p:nvSpPr>
            <p:cNvPr id="23" name="文本框 10"/>
            <p:cNvSpPr txBox="1"/>
            <p:nvPr/>
          </p:nvSpPr>
          <p:spPr>
            <a:xfrm>
              <a:off x="10542" y="8653"/>
              <a:ext cx="3715" cy="1440"/>
            </a:xfrm>
            <a:prstGeom prst="rect">
              <a:avLst/>
            </a:prstGeom>
            <a:noFill/>
          </p:spPr>
          <p:txBody>
            <a:bodyPr wrap="square" rtlCol="0">
              <a:spAutoFit/>
            </a:bodyPr>
            <a:lstStyle/>
            <a:p>
              <a:r>
                <a:rPr lang="zh-CN" altLang="en-US" dirty="0" smtClean="0">
                  <a:solidFill>
                    <a:srgbClr val="800000"/>
                  </a:solidFill>
                </a:rPr>
                <a:t>没有发生错误：</a:t>
              </a:r>
              <a:endParaRPr lang="zh-CN" altLang="en-US" dirty="0">
                <a:solidFill>
                  <a:srgbClr val="800000"/>
                </a:solidFill>
              </a:endParaRPr>
            </a:p>
            <a:p>
              <a:r>
                <a:rPr lang="zh-CN" altLang="en-US" dirty="0">
                  <a:sym typeface="+mn-ea"/>
                </a:rPr>
                <a:t>应用</a:t>
              </a:r>
              <a:r>
                <a:rPr lang="en-US" altLang="zh-CN" dirty="0">
                  <a:sym typeface="+mn-ea"/>
                </a:rPr>
                <a:t>+</a:t>
              </a:r>
              <a:r>
                <a:rPr lang="zh-CN" altLang="en-US" dirty="0">
                  <a:sym typeface="+mn-ea"/>
                </a:rPr>
                <a:t>数据</a:t>
              </a:r>
              <a:r>
                <a:rPr lang="en-US" altLang="zh-CN" dirty="0">
                  <a:sym typeface="+mn-ea"/>
                </a:rPr>
                <a:t>+</a:t>
              </a:r>
              <a:r>
                <a:rPr lang="zh-CN" altLang="en-US" dirty="0">
                  <a:sym typeface="+mn-ea"/>
                </a:rPr>
                <a:t>配置</a:t>
              </a:r>
              <a:endParaRPr lang="zh-CN" altLang="en-US" dirty="0">
                <a:sym typeface="+mn-ea"/>
              </a:endParaRPr>
            </a:p>
            <a:p>
              <a:r>
                <a:rPr lang="en-US" altLang="zh-CN" dirty="0" smtClean="0">
                  <a:sym typeface="+mn-ea"/>
                </a:rPr>
                <a:t>=&gt;</a:t>
              </a:r>
              <a:r>
                <a:rPr lang="zh-CN" altLang="en-US" dirty="0" smtClean="0">
                  <a:sym typeface="+mn-ea"/>
                </a:rPr>
                <a:t>最差资源使用情况</a:t>
              </a:r>
              <a:endParaRPr lang="zh-CN" altLang="en-US" dirty="0">
                <a:sym typeface="+mn-ea"/>
              </a:endParaRPr>
            </a:p>
          </p:txBody>
        </p:sp>
      </p:gr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6" name="组合 5"/>
          <p:cNvGrpSpPr/>
          <p:nvPr/>
        </p:nvGrpSpPr>
        <p:grpSpPr>
          <a:xfrm>
            <a:off x="1131287" y="4595073"/>
            <a:ext cx="5013960" cy="1786255"/>
            <a:chOff x="1489" y="7422"/>
            <a:chExt cx="7896" cy="2813"/>
          </a:xfrm>
        </p:grpSpPr>
        <p:sp>
          <p:nvSpPr>
            <p:cNvPr id="13" name="椭圆 12"/>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9" name="文本框 28"/>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30" name="文本框 29"/>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31" name="文本框 30"/>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30</a:t>
              </a:r>
              <a:endParaRPr lang="en-US" altLang="zh-CN" baseline="-25000" dirty="0">
                <a:solidFill>
                  <a:srgbClr val="FF0000"/>
                </a:solidFill>
              </a:endParaRPr>
            </a:p>
          </p:txBody>
        </p:sp>
        <p:sp>
          <p:nvSpPr>
            <p:cNvPr id="32" name="文本框 31"/>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FF0000"/>
                  </a:solidFill>
                </a:rPr>
                <a:t>1</a:t>
              </a:r>
              <a:endParaRPr lang="en-US" altLang="zh-CN" dirty="0" smtClean="0">
                <a:solidFill>
                  <a:srgbClr val="FF0000"/>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3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3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3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3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3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39" name="直接连接符 38"/>
          <p:cNvCxnSpPr/>
          <p:nvPr/>
        </p:nvCxnSpPr>
        <p:spPr>
          <a:xfrm flipV="1">
            <a:off x="3833212" y="602509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2749902" y="6023188"/>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4838065" y="5069840"/>
            <a:ext cx="775335" cy="8813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960755" y="2061210"/>
            <a:ext cx="7301865" cy="1188720"/>
          </a:xfrm>
          <a:prstGeom prst="rect">
            <a:avLst/>
          </a:prstGeom>
          <a:noFill/>
          <a:ln w="28575">
            <a:solidFill>
              <a:schemeClr val="bg1">
                <a:lumMod val="50000"/>
              </a:schemeClr>
            </a:solidFill>
            <a:prstDash val="dash"/>
          </a:ln>
        </p:spPr>
        <p:txBody>
          <a:bodyPr wrap="square" rtlCol="0">
            <a:spAutoFit/>
          </a:bodyPr>
          <a:lstStyle/>
          <a:p>
            <a:r>
              <a:rPr lang="zh-CN" altLang="en-US" dirty="0">
                <a:solidFill>
                  <a:srgbClr val="FF0000"/>
                </a:solidFill>
                <a:sym typeface="+mn-ea"/>
              </a:rPr>
              <a:t>组合空间近似：</a:t>
            </a:r>
            <a:r>
              <a:rPr lang="en-US" altLang="zh-CN" b="1" dirty="0" smtClean="0">
                <a:solidFill>
                  <a:srgbClr val="FF0000"/>
                </a:solidFill>
                <a:sym typeface="+mn-ea"/>
              </a:rPr>
              <a:t> </a:t>
            </a:r>
            <a:r>
              <a:rPr lang="en-US" altLang="zh-CN" i="1" dirty="0" smtClean="0">
                <a:latin typeface="Arial" panose="020B0604020202020204"/>
                <a:cs typeface="Arial" panose="020B0604020202020204"/>
                <a:sym typeface="+mn-ea"/>
              </a:rPr>
              <a:t>O</a:t>
            </a:r>
            <a:r>
              <a:rPr lang="en-US" altLang="zh-CN" dirty="0" smtClean="0">
                <a:latin typeface="Arial" panose="020B0604020202020204"/>
                <a:cs typeface="Arial" panose="020B0604020202020204"/>
                <a:sym typeface="+mn-ea"/>
              </a:rPr>
              <a:t>(</a:t>
            </a:r>
            <a:r>
              <a:rPr lang="en-US" altLang="zh-CN" i="1" dirty="0" smtClean="0">
                <a:latin typeface="Arial" panose="020B0604020202020204"/>
                <a:cs typeface="Arial" panose="020B0604020202020204"/>
                <a:sym typeface="+mn-ea"/>
              </a:rPr>
              <a:t>n</a:t>
            </a:r>
            <a:r>
              <a:rPr lang="en-US" altLang="zh-CN" dirty="0" smtClean="0">
                <a:latin typeface="Arial" panose="020B0604020202020204"/>
                <a:cs typeface="Arial" panose="020B0604020202020204"/>
                <a:sym typeface="+mn-ea"/>
              </a:rPr>
              <a:t>+1)</a:t>
            </a:r>
            <a:endParaRPr lang="en-US" altLang="zh-CN" dirty="0" smtClean="0">
              <a:latin typeface="Arial" panose="020B0604020202020204"/>
              <a:cs typeface="Arial" panose="020B0604020202020204"/>
              <a:sym typeface="+mn-ea"/>
            </a:endParaRPr>
          </a:p>
          <a:p>
            <a:r>
              <a:rPr lang="zh-CN">
                <a:solidFill>
                  <a:srgbClr val="FF0000"/>
                </a:solidFill>
              </a:rPr>
              <a:t>测试结果</a:t>
            </a:r>
            <a:r>
              <a:rPr lang="zh-CN"/>
              <a:t>：</a:t>
            </a:r>
            <a:endParaRPr lang="zh-CN"/>
          </a:p>
          <a:p>
            <a:r>
              <a:rPr lang="zh-CN"/>
              <a:t>    </a:t>
            </a:r>
            <a:r>
              <a:rPr lang="en-US" altLang="zh-CN"/>
              <a:t>1. </a:t>
            </a:r>
            <a:r>
              <a:rPr lang="zh-CN" altLang="en-US"/>
              <a:t>发现错误</a:t>
            </a:r>
            <a:endParaRPr lang="zh-CN" altLang="en-US"/>
          </a:p>
          <a:p>
            <a:r>
              <a:rPr lang="zh-CN" altLang="en-US"/>
              <a:t>    </a:t>
            </a:r>
            <a:r>
              <a:rPr lang="en-US" altLang="zh-CN"/>
              <a:t>2. </a:t>
            </a:r>
            <a:r>
              <a:rPr lang="zh-CN" altLang="en-US"/>
              <a:t>没有发现错误</a:t>
            </a:r>
            <a:endParaRPr lang="zh-CN" altLang="en-US"/>
          </a:p>
        </p:txBody>
      </p:sp>
      <p:sp>
        <p:nvSpPr>
          <p:cNvPr id="51" name="文本框 50"/>
          <p:cNvSpPr txBox="1"/>
          <p:nvPr/>
        </p:nvSpPr>
        <p:spPr>
          <a:xfrm>
            <a:off x="960755" y="1664970"/>
            <a:ext cx="3658235" cy="396240"/>
          </a:xfrm>
          <a:prstGeom prst="rect">
            <a:avLst/>
          </a:prstGeom>
          <a:noFill/>
        </p:spPr>
        <p:txBody>
          <a:bodyPr wrap="square" rtlCol="0">
            <a:spAutoFit/>
          </a:bodyPr>
          <a:lstStyle/>
          <a:p>
            <a:r>
              <a:rPr lang="zh-CN" altLang="en-US" sz="2000" i="1" dirty="0" smtClean="0">
                <a:solidFill>
                  <a:schemeClr val="bg1">
                    <a:lumMod val="50000"/>
                  </a:schemeClr>
                </a:solidFill>
              </a:rPr>
              <a:t>以随机森林应用为例</a:t>
            </a:r>
            <a:endParaRPr lang="zh-CN" altLang="en-US" sz="2000" i="1" dirty="0" smtClean="0">
              <a:solidFill>
                <a:schemeClr val="bg1">
                  <a:lumMod val="50000"/>
                </a:schemeClr>
              </a:solidFill>
            </a:endParaRPr>
          </a:p>
        </p:txBody>
      </p:sp>
      <p:sp>
        <p:nvSpPr>
          <p:cNvPr id="52" name="文本框 51"/>
          <p:cNvSpPr txBox="1"/>
          <p:nvPr/>
        </p:nvSpPr>
        <p:spPr>
          <a:xfrm>
            <a:off x="892810" y="1054100"/>
            <a:ext cx="6880225" cy="365760"/>
          </a:xfrm>
          <a:prstGeom prst="rect">
            <a:avLst/>
          </a:prstGeom>
          <a:noFill/>
        </p:spPr>
        <p:txBody>
          <a:bodyPr wrap="square" rtlCol="0">
            <a:spAutoFit/>
          </a:bodyPr>
          <a:lstStyle/>
          <a:p>
            <a:r>
              <a:rPr lang="en-US" altLang="zh-CN">
                <a:solidFill>
                  <a:srgbClr val="0000FF"/>
                </a:solidFill>
              </a:rPr>
              <a:t>f.</a:t>
            </a:r>
            <a:r>
              <a:rPr lang="zh-CN" altLang="en-US">
                <a:solidFill>
                  <a:srgbClr val="0000FF"/>
                </a:solidFill>
              </a:rPr>
              <a:t>组合测试结束，得出测试结论</a:t>
            </a:r>
            <a:endParaRPr lang="zh-CN" altLang="en-US">
              <a:solidFill>
                <a:srgbClr val="0000FF"/>
              </a:solidFill>
            </a:endParaRPr>
          </a:p>
        </p:txBody>
      </p:sp>
      <p:sp>
        <p:nvSpPr>
          <p:cNvPr id="3"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可靠性测试基准关键技术</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黑体" panose="02010609060101010101" pitchFamily="49" charset="-122"/>
                <a:ea typeface="黑体" panose="02010609060101010101" pitchFamily="49" charset="-122"/>
                <a:sym typeface="+mn-ea"/>
              </a:rPr>
              <a:t>参数</a:t>
            </a:r>
            <a:r>
              <a:rPr lang="zh-CN" sz="2400" dirty="0" smtClean="0">
                <a:latin typeface="黑体" panose="02010609060101010101" pitchFamily="49" charset="-122"/>
                <a:ea typeface="黑体" panose="02010609060101010101" pitchFamily="49" charset="-122"/>
                <a:sym typeface="+mn-ea"/>
              </a:rPr>
              <a:t>组</a:t>
            </a:r>
            <a:r>
              <a:rPr lang="zh-CN" sz="2400" dirty="0">
                <a:latin typeface="黑体" panose="02010609060101010101" pitchFamily="49" charset="-122"/>
                <a:ea typeface="黑体" panose="02010609060101010101" pitchFamily="49" charset="-122"/>
                <a:sym typeface="+mn-ea"/>
              </a:rPr>
              <a:t>合测试方法</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dirty="0" smtClean="0">
                <a:solidFill>
                  <a:srgbClr val="0000FF"/>
                </a:solidFill>
                <a:sym typeface="+mn-ea"/>
              </a:rPr>
              <a:t>探测性参数验证方法</a:t>
            </a:r>
            <a:endParaRPr dirty="0" smtClean="0">
              <a:solidFill>
                <a:srgbClr val="0000FF"/>
              </a:solidFill>
              <a:sym typeface="+mn-ea"/>
            </a:endParaRPr>
          </a:p>
        </p:txBody>
      </p: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可靠性测试基准关键技术</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黑体" panose="02010609060101010101" pitchFamily="49" charset="-122"/>
                <a:ea typeface="黑体" panose="02010609060101010101" pitchFamily="49" charset="-122"/>
                <a:sym typeface="+mn-ea"/>
              </a:rPr>
              <a:t>参数</a:t>
            </a:r>
            <a:r>
              <a:rPr lang="zh-CN" sz="2400" dirty="0" smtClean="0">
                <a:latin typeface="黑体" panose="02010609060101010101" pitchFamily="49" charset="-122"/>
                <a:ea typeface="黑体" panose="02010609060101010101" pitchFamily="49" charset="-122"/>
                <a:sym typeface="+mn-ea"/>
              </a:rPr>
              <a:t>组</a:t>
            </a:r>
            <a:r>
              <a:rPr lang="zh-CN" sz="2400" dirty="0">
                <a:latin typeface="黑体" panose="02010609060101010101" pitchFamily="49" charset="-122"/>
                <a:ea typeface="黑体" panose="02010609060101010101" pitchFamily="49" charset="-122"/>
                <a:sym typeface="+mn-ea"/>
              </a:rPr>
              <a:t>合测试方法</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
        <p:nvSpPr>
          <p:cNvPr id="6" name="文本框 5"/>
          <p:cNvSpPr txBox="1"/>
          <p:nvPr/>
        </p:nvSpPr>
        <p:spPr>
          <a:xfrm>
            <a:off x="527050" y="1729740"/>
            <a:ext cx="8437880" cy="2011680"/>
          </a:xfrm>
          <a:prstGeom prst="rect">
            <a:avLst/>
          </a:prstGeom>
          <a:noFill/>
        </p:spPr>
        <p:txBody>
          <a:bodyPr wrap="square" rtlCol="0" anchor="t">
            <a:spAutoFit/>
          </a:bodyPr>
          <a:p>
            <a:r>
              <a:rPr lang="zh-CN" altLang="en-US"/>
              <a:t>针对某一参数的探测性参数验证的方法如下：</a:t>
            </a:r>
            <a:endParaRPr lang="zh-CN" altLang="en-US"/>
          </a:p>
          <a:p>
            <a:pPr marL="342900" indent="-342900">
              <a:buFont typeface="+mj-lt"/>
              <a:buAutoNum type="arabicPeriod"/>
            </a:pPr>
            <a:r>
              <a:rPr lang="zh-CN" altLang="en-US"/>
              <a:t>设定参数的初始值f(0)，以及最大测试次数t。</a:t>
            </a:r>
            <a:endParaRPr lang="zh-CN" altLang="en-US"/>
          </a:p>
          <a:p>
            <a:pPr marL="342900" indent="-342900">
              <a:buFont typeface="+mj-lt"/>
              <a:buAutoNum type="arabicPeriod"/>
            </a:pPr>
            <a:r>
              <a:rPr lang="zh-CN" altLang="en-US"/>
              <a:t>参数按照f(n)=⌊α×2^n ⌋+β函数进行取值，并进行测试，同时记录资源占用情况。 </a:t>
            </a:r>
            <a:endParaRPr lang="zh-CN" altLang="en-US"/>
          </a:p>
          <a:p>
            <a:pPr marL="342900" indent="-342900">
              <a:buFont typeface="+mj-lt"/>
              <a:buAutoNum type="arabicPeriod"/>
            </a:pPr>
            <a:r>
              <a:rPr lang="zh-CN" altLang="en-US"/>
              <a:t>当测试次数达到设定的最大测试次数t，或者测试过程中出现了错误，则该参数的探测性参数验证测试结束。</a:t>
            </a:r>
            <a:endParaRPr lang="zh-CN" altLang="en-US"/>
          </a:p>
          <a:p>
            <a:pPr marL="342900" indent="-342900">
              <a:buAutoNum type="arabicPeriod"/>
            </a:pPr>
            <a:r>
              <a:rPr lang="zh-CN" altLang="en-US"/>
              <a:t>测试结束后，比较t次测试中资源占用情况，从而确定该参数的最差取值。</a:t>
            </a:r>
            <a:endParaRPr lang="zh-CN" altLang="en-US"/>
          </a:p>
        </p:txBody>
      </p:sp>
      <p:graphicFrame>
        <p:nvGraphicFramePr>
          <p:cNvPr id="8" name="对象 7">
            <a:hlinkClick r:id="" action="ppaction://ole?verb="/>
          </p:cNvPr>
          <p:cNvGraphicFramePr>
            <a:graphicFrameLocks noChangeAspect="1"/>
          </p:cNvGraphicFramePr>
          <p:nvPr/>
        </p:nvGraphicFramePr>
        <p:xfrm>
          <a:off x="6841490" y="47307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6841490" y="4730750"/>
                        <a:ext cx="914400" cy="215900"/>
                      </a:xfrm>
                      <a:prstGeom prst="rect">
                        <a:avLst/>
                      </a:prstGeom>
                    </p:spPr>
                  </p:pic>
                </p:oleObj>
              </mc:Fallback>
            </mc:AlternateContent>
          </a:graphicData>
        </a:graphic>
      </p:graphicFrame>
      <p:sp>
        <p:nvSpPr>
          <p:cNvPr id="10" name="文本框 9"/>
          <p:cNvSpPr txBox="1"/>
          <p:nvPr/>
        </p:nvSpPr>
        <p:spPr>
          <a:xfrm>
            <a:off x="526415" y="4248150"/>
            <a:ext cx="8438515" cy="914400"/>
          </a:xfrm>
          <a:prstGeom prst="rect">
            <a:avLst/>
          </a:prstGeom>
          <a:noFill/>
        </p:spPr>
        <p:txBody>
          <a:bodyPr wrap="square" rtlCol="0" anchor="t">
            <a:spAutoFit/>
          </a:bodyPr>
          <a:p>
            <a:r>
              <a:rPr lang="en-US" altLang="zh-CN"/>
              <a:t>      </a:t>
            </a:r>
            <a:r>
              <a:rPr lang="zh-CN" altLang="en-US"/>
              <a:t>探测过程中使用的指数函数f(n)=⌊α×2^n ⌋+β，表示第n次测试时，该参数的取值为f(n)。其中，α和β分别是控制因子，用于调控参数值的变化情况，即控制指数的增长速度。</a:t>
            </a:r>
            <a:endParaRPr lang="zh-CN" altLang="en-US"/>
          </a:p>
        </p:txBody>
      </p:sp>
      <p:sp>
        <p:nvSpPr>
          <p:cNvPr id="11" name="文本框 10"/>
          <p:cNvSpPr txBox="1"/>
          <p:nvPr/>
        </p:nvSpPr>
        <p:spPr>
          <a:xfrm>
            <a:off x="607060" y="5162550"/>
            <a:ext cx="8276590" cy="914400"/>
          </a:xfrm>
          <a:prstGeom prst="rect">
            <a:avLst/>
          </a:prstGeom>
          <a:noFill/>
        </p:spPr>
        <p:txBody>
          <a:bodyPr wrap="square" rtlCol="0" anchor="t">
            <a:spAutoFit/>
          </a:bodyPr>
          <a:p>
            <a:r>
              <a:rPr lang="en-US" altLang="zh-CN"/>
              <a:t>      </a:t>
            </a:r>
            <a:r>
              <a:rPr lang="zh-CN" altLang="en-US"/>
              <a:t>由于在参数取值过程中，能够发现错误的上限值通常并不能通过经验来确定。同时，考虑到参数取值范围一般能够在指数增长的取值内涵盖，因此，探测性参数验证方法中，将探测次数，即最大测试次数t，作为上限确定的因素。</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a:t>
            </a:r>
            <a:endParaRPr lang="zh-CN" dirty="0">
              <a:solidFill>
                <a:schemeClr val="tx1"/>
              </a:solidFill>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428355" cy="466344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sz="2000" dirty="0" smtClean="0">
                <a:solidFill>
                  <a:srgbClr val="0000FF"/>
                </a:solidFill>
              </a:rPr>
              <a:t>大数据系统经常遇到的错误</a:t>
            </a:r>
            <a:endParaRPr lang="zh-CN" altLang="en-US" sz="2000" dirty="0" smtClean="0">
              <a:solidFill>
                <a:srgbClr val="0000FF"/>
              </a:solidFill>
            </a:endParaRPr>
          </a:p>
          <a:p>
            <a:pPr>
              <a:buFont typeface="Wingdings" panose="05000000000000000000" charset="0"/>
            </a:pPr>
            <a:endParaRPr lang="en-US" altLang="zh-CN" sz="2000" dirty="0" smtClean="0"/>
          </a:p>
          <a:p>
            <a:pPr marL="342900" indent="-342900">
              <a:buFont typeface="Wingdings" panose="05000000000000000000" charset="0"/>
              <a:buChar char="l"/>
            </a:pPr>
            <a:r>
              <a:rPr lang="zh-CN" altLang="en-US" sz="2000" dirty="0" smtClean="0">
                <a:solidFill>
                  <a:schemeClr val="tx1"/>
                </a:solidFill>
                <a:uFillTx/>
                <a:latin typeface="Times New Roman" panose="02020603050405020304" pitchFamily="18" charset="0"/>
              </a:rPr>
              <a:t>运行时错误：</a:t>
            </a:r>
            <a:endParaRPr lang="zh-CN" altLang="en-US" sz="2000" dirty="0" smtClean="0">
              <a:solidFill>
                <a:schemeClr val="tx1"/>
              </a:solidFill>
              <a:uFillTx/>
              <a:latin typeface="Times New Roman" panose="02020603050405020304" pitchFamily="18" charset="0"/>
            </a:endParaRPr>
          </a:p>
          <a:p>
            <a:pPr marL="800100" lvl="1" indent="-342900">
              <a:buFont typeface="Wingdings" panose="05000000000000000000" charset="0"/>
              <a:buChar char="ü"/>
            </a:pPr>
            <a:r>
              <a:rPr lang="zh-CN" altLang="en-US" sz="2000" dirty="0" smtClean="0">
                <a:solidFill>
                  <a:schemeClr val="tx1"/>
                </a:solidFill>
                <a:uFillTx/>
                <a:latin typeface="Times New Roman" panose="02020603050405020304" pitchFamily="18" charset="0"/>
              </a:rPr>
              <a:t>Kavulya等人</a:t>
            </a:r>
            <a:r>
              <a:rPr lang="zh-CN" altLang="en-US" sz="2000" baseline="30000" dirty="0" smtClean="0">
                <a:solidFill>
                  <a:schemeClr val="tx1"/>
                </a:solidFill>
                <a:uFillTx/>
                <a:latin typeface="Times New Roman" panose="02020603050405020304" pitchFamily="18" charset="0"/>
              </a:rPr>
              <a:t>[1]</a:t>
            </a:r>
            <a:r>
              <a:rPr lang="zh-CN" altLang="en-US" sz="2000" dirty="0" smtClean="0">
                <a:solidFill>
                  <a:schemeClr val="tx1"/>
                </a:solidFill>
                <a:uFillTx/>
                <a:latin typeface="Times New Roman" panose="02020603050405020304" pitchFamily="18" charset="0"/>
              </a:rPr>
              <a:t>分析4100个执行失败的Hadoop jobs，发现36%的故障是数组访问越界错误，还有23%的故障是I/O异常。</a:t>
            </a:r>
            <a:endParaRPr lang="zh-CN" altLang="en-US" sz="2000" dirty="0" smtClean="0">
              <a:solidFill>
                <a:schemeClr val="tx1"/>
              </a:solidFill>
              <a:uFillTx/>
              <a:latin typeface="Times New Roman" panose="02020603050405020304" pitchFamily="18" charset="0"/>
            </a:endParaRPr>
          </a:p>
          <a:p>
            <a:pPr marL="800100" lvl="1" indent="-342900">
              <a:buFont typeface="Wingdings" panose="05000000000000000000" charset="0"/>
              <a:buChar char="ü"/>
            </a:pPr>
            <a:r>
              <a:rPr lang="zh-CN" altLang="en-US" sz="2000" dirty="0" smtClean="0">
                <a:solidFill>
                  <a:schemeClr val="tx1"/>
                </a:solidFill>
                <a:uFillTx/>
                <a:latin typeface="Times New Roman" panose="02020603050405020304" pitchFamily="18" charset="0"/>
              </a:rPr>
              <a:t>Li</a:t>
            </a:r>
            <a:r>
              <a:rPr lang="zh-CN" altLang="en-US" sz="2000" baseline="30000" dirty="0" smtClean="0">
                <a:solidFill>
                  <a:schemeClr val="tx1"/>
                </a:solidFill>
                <a:uFillTx/>
                <a:latin typeface="Times New Roman" panose="02020603050405020304" pitchFamily="18" charset="0"/>
              </a:rPr>
              <a:t>[</a:t>
            </a:r>
            <a:r>
              <a:rPr lang="en-US" altLang="zh-CN" sz="2000" baseline="30000" dirty="0" smtClean="0">
                <a:solidFill>
                  <a:schemeClr val="tx1"/>
                </a:solidFill>
                <a:uFillTx/>
                <a:latin typeface="Times New Roman" panose="02020603050405020304" pitchFamily="18" charset="0"/>
              </a:rPr>
              <a:t>2</a:t>
            </a:r>
            <a:r>
              <a:rPr lang="zh-CN" altLang="en-US" sz="2000" baseline="30000" dirty="0" smtClean="0">
                <a:solidFill>
                  <a:schemeClr val="tx1"/>
                </a:solidFill>
                <a:uFillTx/>
                <a:latin typeface="Times New Roman" panose="02020603050405020304" pitchFamily="18" charset="0"/>
              </a:rPr>
              <a:t>]</a:t>
            </a:r>
            <a:r>
              <a:rPr lang="zh-CN" altLang="en-US" sz="2000" dirty="0" smtClean="0">
                <a:solidFill>
                  <a:schemeClr val="tx1"/>
                </a:solidFill>
                <a:uFillTx/>
                <a:latin typeface="Times New Roman" panose="02020603050405020304" pitchFamily="18" charset="0"/>
              </a:rPr>
              <a:t>等人通过研究250个SCOPE job的故障错误，发现了3个内存溢出错误。</a:t>
            </a:r>
            <a:endParaRPr lang="zh-CN" altLang="en-US" sz="2000" dirty="0" smtClean="0">
              <a:solidFill>
                <a:schemeClr val="tx1"/>
              </a:solidFill>
              <a:uFillTx/>
              <a:latin typeface="Times New Roman" panose="02020603050405020304" pitchFamily="18" charset="0"/>
            </a:endParaRPr>
          </a:p>
          <a:p>
            <a:pPr marL="800100" lvl="1" indent="-342900">
              <a:buFont typeface="Wingdings" panose="05000000000000000000" charset="0"/>
              <a:buChar char="ü"/>
            </a:pPr>
            <a:r>
              <a:rPr lang="zh-CN" altLang="en-US" sz="2000" dirty="0" smtClean="0">
                <a:solidFill>
                  <a:schemeClr val="tx1"/>
                </a:solidFill>
                <a:uFillTx/>
                <a:latin typeface="Times New Roman" panose="02020603050405020304" pitchFamily="18" charset="0"/>
                <a:sym typeface="+mn-ea"/>
              </a:rPr>
              <a:t>在</a:t>
            </a:r>
            <a:r>
              <a:rPr lang="en-US" altLang="zh-CN" sz="2000" dirty="0" smtClean="0">
                <a:solidFill>
                  <a:schemeClr val="tx1"/>
                </a:solidFill>
                <a:uFillTx/>
                <a:latin typeface="Times New Roman" panose="02020603050405020304" pitchFamily="18" charset="0"/>
                <a:sym typeface="+mn-ea"/>
              </a:rPr>
              <a:t>Hadoop issues</a:t>
            </a:r>
            <a:r>
              <a:rPr lang="zh-CN" altLang="en-US" sz="2000" dirty="0" smtClean="0">
                <a:solidFill>
                  <a:schemeClr val="tx1"/>
                </a:solidFill>
                <a:uFillTx/>
                <a:latin typeface="Times New Roman" panose="02020603050405020304" pitchFamily="18" charset="0"/>
                <a:sym typeface="+mn-ea"/>
              </a:rPr>
              <a:t>中，发现了</a:t>
            </a:r>
            <a:r>
              <a:rPr lang="en-US" altLang="zh-CN" sz="2000" dirty="0" smtClean="0">
                <a:solidFill>
                  <a:schemeClr val="tx1"/>
                </a:solidFill>
                <a:uFillTx/>
                <a:latin typeface="Times New Roman" panose="02020603050405020304" pitchFamily="18" charset="0"/>
                <a:sym typeface="+mn-ea"/>
              </a:rPr>
              <a:t>135</a:t>
            </a:r>
            <a:r>
              <a:rPr lang="zh-CN" altLang="en-US" sz="2000" dirty="0" smtClean="0">
                <a:solidFill>
                  <a:schemeClr val="tx1"/>
                </a:solidFill>
                <a:uFillTx/>
                <a:latin typeface="Times New Roman" panose="02020603050405020304" pitchFamily="18" charset="0"/>
                <a:sym typeface="+mn-ea"/>
              </a:rPr>
              <a:t>个内存溢出的错误，</a:t>
            </a:r>
            <a:r>
              <a:rPr lang="en-US" altLang="zh-CN" sz="2000" dirty="0" smtClean="0">
                <a:solidFill>
                  <a:schemeClr val="tx1"/>
                </a:solidFill>
                <a:uFillTx/>
                <a:latin typeface="Times New Roman" panose="02020603050405020304" pitchFamily="18" charset="0"/>
                <a:sym typeface="+mn-ea"/>
              </a:rPr>
              <a:t>376</a:t>
            </a:r>
            <a:r>
              <a:rPr lang="zh-CN" altLang="en-US" sz="2000" dirty="0" smtClean="0">
                <a:solidFill>
                  <a:schemeClr val="tx1"/>
                </a:solidFill>
                <a:uFillTx/>
                <a:latin typeface="Times New Roman" panose="02020603050405020304" pitchFamily="18" charset="0"/>
                <a:sym typeface="+mn-ea"/>
              </a:rPr>
              <a:t>个运行超时错误，以及</a:t>
            </a:r>
            <a:r>
              <a:rPr lang="en-US" altLang="zh-CN" sz="2000" dirty="0" smtClean="0">
                <a:solidFill>
                  <a:schemeClr val="tx1"/>
                </a:solidFill>
                <a:uFillTx/>
                <a:latin typeface="Times New Roman" panose="02020603050405020304" pitchFamily="18" charset="0"/>
                <a:sym typeface="+mn-ea"/>
              </a:rPr>
              <a:t>844</a:t>
            </a:r>
            <a:r>
              <a:rPr lang="zh-CN" altLang="en-US" sz="2000" dirty="0" smtClean="0">
                <a:solidFill>
                  <a:schemeClr val="tx1"/>
                </a:solidFill>
                <a:uFillTx/>
                <a:latin typeface="Times New Roman" panose="02020603050405020304" pitchFamily="18" charset="0"/>
                <a:sym typeface="+mn-ea"/>
              </a:rPr>
              <a:t>个</a:t>
            </a:r>
            <a:r>
              <a:rPr lang="en-US" altLang="zh-CN" sz="2000" dirty="0" smtClean="0">
                <a:solidFill>
                  <a:schemeClr val="tx1"/>
                </a:solidFill>
                <a:uFillTx/>
                <a:latin typeface="Times New Roman" panose="02020603050405020304" pitchFamily="18" charset="0"/>
                <a:sym typeface="+mn-ea"/>
              </a:rPr>
              <a:t>IOException</a:t>
            </a:r>
            <a:r>
              <a:rPr lang="zh-CN" altLang="en-US" sz="2000" dirty="0" smtClean="0">
                <a:solidFill>
                  <a:schemeClr val="tx1"/>
                </a:solidFill>
                <a:uFillTx/>
                <a:latin typeface="Times New Roman" panose="02020603050405020304" pitchFamily="18" charset="0"/>
                <a:sym typeface="+mn-ea"/>
              </a:rPr>
              <a:t>错误。</a:t>
            </a:r>
            <a:endParaRPr lang="zh-CN" altLang="en-US" sz="2000" dirty="0" smtClean="0">
              <a:solidFill>
                <a:schemeClr val="tx1"/>
              </a:solidFill>
              <a:uFillTx/>
              <a:latin typeface="Times New Roman" panose="02020603050405020304" pitchFamily="18" charset="0"/>
              <a:sym typeface="+mn-ea"/>
            </a:endParaRPr>
          </a:p>
          <a:p>
            <a:pPr marL="800100" lvl="1" indent="-342900">
              <a:buFont typeface="Wingdings" panose="05000000000000000000" charset="0"/>
              <a:buChar char="ü"/>
            </a:pPr>
            <a:r>
              <a:rPr lang="zh-CN" altLang="en-US" sz="2000" dirty="0" smtClean="0">
                <a:solidFill>
                  <a:schemeClr val="tx1"/>
                </a:solidFill>
                <a:uFillTx/>
                <a:latin typeface="Times New Roman" panose="02020603050405020304" pitchFamily="18" charset="0"/>
                <a:sym typeface="+mn-ea"/>
              </a:rPr>
              <a:t>在</a:t>
            </a:r>
            <a:r>
              <a:rPr lang="en-US" altLang="zh-CN" sz="2000" dirty="0" smtClean="0">
                <a:solidFill>
                  <a:schemeClr val="tx1"/>
                </a:solidFill>
                <a:uFillTx/>
                <a:latin typeface="Times New Roman" panose="02020603050405020304" pitchFamily="18" charset="0"/>
                <a:sym typeface="+mn-ea"/>
              </a:rPr>
              <a:t>Spark issues</a:t>
            </a:r>
            <a:r>
              <a:rPr lang="zh-CN" altLang="en-US" sz="2000" dirty="0" smtClean="0">
                <a:solidFill>
                  <a:schemeClr val="tx1"/>
                </a:solidFill>
                <a:uFillTx/>
                <a:latin typeface="Times New Roman" panose="02020603050405020304" pitchFamily="18" charset="0"/>
                <a:sym typeface="+mn-ea"/>
              </a:rPr>
              <a:t>中，发现</a:t>
            </a:r>
            <a:r>
              <a:rPr lang="en-US" altLang="zh-CN" sz="2000" dirty="0" smtClean="0">
                <a:solidFill>
                  <a:schemeClr val="tx1"/>
                </a:solidFill>
                <a:uFillTx/>
                <a:latin typeface="Times New Roman" panose="02020603050405020304" pitchFamily="18" charset="0"/>
                <a:sym typeface="+mn-ea"/>
              </a:rPr>
              <a:t>203</a:t>
            </a:r>
            <a:r>
              <a:rPr lang="zh-CN" altLang="en-US" sz="2000" dirty="0" smtClean="0">
                <a:solidFill>
                  <a:schemeClr val="tx1"/>
                </a:solidFill>
                <a:uFillTx/>
                <a:latin typeface="Times New Roman" panose="02020603050405020304" pitchFamily="18" charset="0"/>
                <a:sym typeface="+mn-ea"/>
              </a:rPr>
              <a:t>个内存溢出错误，</a:t>
            </a:r>
            <a:r>
              <a:rPr lang="en-US" altLang="zh-CN" sz="2000" dirty="0" smtClean="0">
                <a:solidFill>
                  <a:schemeClr val="tx1"/>
                </a:solidFill>
                <a:uFillTx/>
                <a:latin typeface="Times New Roman" panose="02020603050405020304" pitchFamily="18" charset="0"/>
                <a:sym typeface="+mn-ea"/>
              </a:rPr>
              <a:t>246</a:t>
            </a:r>
            <a:r>
              <a:rPr lang="zh-CN" altLang="en-US" sz="2000" dirty="0" smtClean="0">
                <a:solidFill>
                  <a:schemeClr val="tx1"/>
                </a:solidFill>
                <a:uFillTx/>
                <a:latin typeface="Times New Roman" panose="02020603050405020304" pitchFamily="18" charset="0"/>
                <a:sym typeface="+mn-ea"/>
              </a:rPr>
              <a:t>个运行超时错误，以及</a:t>
            </a:r>
            <a:r>
              <a:rPr lang="en-US" altLang="zh-CN" sz="2000" dirty="0" smtClean="0">
                <a:solidFill>
                  <a:schemeClr val="tx1"/>
                </a:solidFill>
                <a:uFillTx/>
                <a:latin typeface="Times New Roman" panose="02020603050405020304" pitchFamily="18" charset="0"/>
                <a:sym typeface="+mn-ea"/>
              </a:rPr>
              <a:t>228</a:t>
            </a:r>
            <a:r>
              <a:rPr lang="zh-CN" altLang="en-US" sz="2000" dirty="0" smtClean="0">
                <a:solidFill>
                  <a:schemeClr val="tx1"/>
                </a:solidFill>
                <a:uFillTx/>
                <a:latin typeface="Times New Roman" panose="02020603050405020304" pitchFamily="18" charset="0"/>
                <a:sym typeface="+mn-ea"/>
              </a:rPr>
              <a:t>个</a:t>
            </a:r>
            <a:r>
              <a:rPr lang="en-US" altLang="zh-CN" sz="2000" dirty="0" smtClean="0">
                <a:solidFill>
                  <a:schemeClr val="tx1"/>
                </a:solidFill>
                <a:uFillTx/>
                <a:latin typeface="Times New Roman" panose="02020603050405020304" pitchFamily="18" charset="0"/>
                <a:sym typeface="+mn-ea"/>
              </a:rPr>
              <a:t>IOExcption</a:t>
            </a:r>
            <a:r>
              <a:rPr lang="zh-CN" altLang="en-US" sz="2000" dirty="0" smtClean="0">
                <a:solidFill>
                  <a:schemeClr val="tx1"/>
                </a:solidFill>
                <a:uFillTx/>
                <a:latin typeface="Times New Roman" panose="02020603050405020304" pitchFamily="18" charset="0"/>
                <a:sym typeface="+mn-ea"/>
              </a:rPr>
              <a:t>错误。</a:t>
            </a:r>
            <a:endParaRPr lang="zh-CN" altLang="en-US" sz="2000" dirty="0" smtClean="0">
              <a:solidFill>
                <a:schemeClr val="tx1"/>
              </a:solidFill>
              <a:uFillTx/>
              <a:latin typeface="Times New Roman" panose="02020603050405020304" pitchFamily="18" charset="0"/>
              <a:sym typeface="+mn-ea"/>
            </a:endParaRPr>
          </a:p>
          <a:p>
            <a:pPr marL="800100" lvl="1" indent="-342900">
              <a:buFont typeface="Wingdings" panose="05000000000000000000" charset="0"/>
              <a:buChar char="ü"/>
            </a:pPr>
            <a:r>
              <a:rPr lang="zh-CN" altLang="en-US" sz="2000" dirty="0" smtClean="0">
                <a:solidFill>
                  <a:schemeClr val="tx1"/>
                </a:solidFill>
                <a:uFillTx/>
                <a:latin typeface="Times New Roman" panose="02020603050405020304" pitchFamily="18" charset="0"/>
                <a:sym typeface="+mn-ea"/>
              </a:rPr>
              <a:t>在</a:t>
            </a:r>
            <a:r>
              <a:rPr lang="en-US" altLang="zh-CN" sz="2000" dirty="0" smtClean="0">
                <a:solidFill>
                  <a:schemeClr val="tx1"/>
                </a:solidFill>
                <a:uFillTx/>
                <a:latin typeface="Times New Roman" panose="02020603050405020304" pitchFamily="18" charset="0"/>
                <a:sym typeface="+mn-ea"/>
              </a:rPr>
              <a:t>Flink issues</a:t>
            </a:r>
            <a:r>
              <a:rPr lang="zh-CN" altLang="en-US" sz="2000" dirty="0" smtClean="0">
                <a:solidFill>
                  <a:schemeClr val="tx1"/>
                </a:solidFill>
                <a:uFillTx/>
                <a:latin typeface="Times New Roman" panose="02020603050405020304" pitchFamily="18" charset="0"/>
                <a:sym typeface="+mn-ea"/>
              </a:rPr>
              <a:t>中，发现了</a:t>
            </a:r>
            <a:r>
              <a:rPr lang="en-US" altLang="zh-CN" sz="2000" dirty="0" smtClean="0">
                <a:solidFill>
                  <a:schemeClr val="tx1"/>
                </a:solidFill>
                <a:uFillTx/>
                <a:latin typeface="Times New Roman" panose="02020603050405020304" pitchFamily="18" charset="0"/>
                <a:sym typeface="+mn-ea"/>
              </a:rPr>
              <a:t>33</a:t>
            </a:r>
            <a:r>
              <a:rPr lang="zh-CN" altLang="en-US" sz="2000" dirty="0" smtClean="0">
                <a:solidFill>
                  <a:schemeClr val="tx1"/>
                </a:solidFill>
                <a:uFillTx/>
                <a:latin typeface="Times New Roman" panose="02020603050405020304" pitchFamily="18" charset="0"/>
                <a:sym typeface="+mn-ea"/>
              </a:rPr>
              <a:t>个内存溢出错误，</a:t>
            </a:r>
            <a:r>
              <a:rPr lang="en-US" altLang="zh-CN" sz="2000" dirty="0" smtClean="0">
                <a:solidFill>
                  <a:schemeClr val="tx1"/>
                </a:solidFill>
                <a:uFillTx/>
                <a:latin typeface="Times New Roman" panose="02020603050405020304" pitchFamily="18" charset="0"/>
                <a:sym typeface="+mn-ea"/>
              </a:rPr>
              <a:t>160</a:t>
            </a:r>
            <a:r>
              <a:rPr lang="zh-CN" altLang="en-US" sz="2000" dirty="0" smtClean="0">
                <a:solidFill>
                  <a:schemeClr val="tx1"/>
                </a:solidFill>
                <a:uFillTx/>
                <a:latin typeface="Times New Roman" panose="02020603050405020304" pitchFamily="18" charset="0"/>
                <a:sym typeface="+mn-ea"/>
              </a:rPr>
              <a:t>运行超时错误，以及</a:t>
            </a:r>
            <a:r>
              <a:rPr lang="en-US" altLang="zh-CN" sz="2000" dirty="0" smtClean="0">
                <a:solidFill>
                  <a:schemeClr val="tx1"/>
                </a:solidFill>
                <a:uFillTx/>
                <a:latin typeface="Times New Roman" panose="02020603050405020304" pitchFamily="18" charset="0"/>
                <a:sym typeface="+mn-ea"/>
              </a:rPr>
              <a:t>174</a:t>
            </a:r>
            <a:r>
              <a:rPr lang="zh-CN" altLang="en-US" sz="2000" dirty="0" smtClean="0">
                <a:solidFill>
                  <a:schemeClr val="tx1"/>
                </a:solidFill>
                <a:uFillTx/>
                <a:latin typeface="Times New Roman" panose="02020603050405020304" pitchFamily="18" charset="0"/>
                <a:sym typeface="+mn-ea"/>
              </a:rPr>
              <a:t>个</a:t>
            </a:r>
            <a:r>
              <a:rPr lang="en-US" altLang="zh-CN" sz="2000" dirty="0" smtClean="0">
                <a:solidFill>
                  <a:schemeClr val="tx1"/>
                </a:solidFill>
                <a:uFillTx/>
                <a:latin typeface="Times New Roman" panose="02020603050405020304" pitchFamily="18" charset="0"/>
                <a:sym typeface="+mn-ea"/>
              </a:rPr>
              <a:t>IOException</a:t>
            </a:r>
            <a:r>
              <a:rPr lang="zh-CN" altLang="en-US" sz="2000" dirty="0" smtClean="0">
                <a:solidFill>
                  <a:schemeClr val="tx1"/>
                </a:solidFill>
                <a:uFillTx/>
                <a:latin typeface="Times New Roman" panose="02020603050405020304" pitchFamily="18" charset="0"/>
                <a:sym typeface="+mn-ea"/>
              </a:rPr>
              <a:t>错误。</a:t>
            </a:r>
            <a:endParaRPr lang="zh-CN" altLang="en-US" sz="2000" dirty="0" smtClean="0">
              <a:solidFill>
                <a:schemeClr val="tx1"/>
              </a:solidFill>
              <a:uFillTx/>
              <a:latin typeface="Times New Roman" panose="02020603050405020304" pitchFamily="18" charset="0"/>
              <a:sym typeface="+mn-ea"/>
            </a:endParaRPr>
          </a:p>
          <a:p>
            <a:pPr marL="342900" indent="-342900"/>
            <a:endParaRPr lang="en-US" altLang="zh-CN" sz="2000" dirty="0" smtClean="0"/>
          </a:p>
          <a:p>
            <a:pPr marL="342900" indent="-342900"/>
            <a:endParaRPr lang="zh-CN" altLang="en-US" sz="2000" dirty="0" smtClean="0">
              <a:solidFill>
                <a:srgbClr val="FF0000"/>
              </a:solidFill>
            </a:endParaRPr>
          </a:p>
        </p:txBody>
      </p:sp>
      <p:sp>
        <p:nvSpPr>
          <p:cNvPr id="5" name="文本框 4"/>
          <p:cNvSpPr txBox="1"/>
          <p:nvPr/>
        </p:nvSpPr>
        <p:spPr>
          <a:xfrm>
            <a:off x="193675" y="5645150"/>
            <a:ext cx="8771255" cy="1092200"/>
          </a:xfrm>
          <a:prstGeom prst="rect">
            <a:avLst/>
          </a:prstGeom>
          <a:noFill/>
        </p:spPr>
        <p:txBody>
          <a:bodyPr wrap="square" rtlCol="0" anchor="t">
            <a:spAutoFit/>
          </a:bodyPr>
          <a:p>
            <a:pPr>
              <a:lnSpc>
                <a:spcPct val="100000"/>
              </a:lnSpc>
              <a:spcBef>
                <a:spcPts val="100"/>
              </a:spcBef>
              <a:spcAft>
                <a:spcPts val="100"/>
              </a:spcAft>
            </a:pPr>
            <a:r>
              <a:rPr lang="en-US" altLang="zh-CN" sz="1600" dirty="0" smtClean="0">
                <a:latin typeface="Times New Roman" panose="02020603050405020304" pitchFamily="18" charset="0"/>
                <a:sym typeface="+mn-ea"/>
              </a:rPr>
              <a:t>[1]</a:t>
            </a:r>
            <a:r>
              <a:rPr lang="en-US" altLang="zh-CN" sz="1600" dirty="0">
                <a:latin typeface="Times New Roman" panose="02020603050405020304" pitchFamily="18" charset="0"/>
                <a:sym typeface="+mn-ea"/>
              </a:rPr>
              <a:t> S. </a:t>
            </a:r>
            <a:r>
              <a:rPr lang="en-US" altLang="zh-CN" sz="1600" dirty="0" err="1">
                <a:latin typeface="Times New Roman" panose="02020603050405020304" pitchFamily="18" charset="0"/>
                <a:sym typeface="+mn-ea"/>
              </a:rPr>
              <a:t>Kavulya</a:t>
            </a:r>
            <a:r>
              <a:rPr lang="en-US" altLang="zh-CN" sz="1600" dirty="0">
                <a:latin typeface="Times New Roman" panose="02020603050405020304" pitchFamily="18" charset="0"/>
                <a:sym typeface="+mn-ea"/>
              </a:rPr>
              <a:t>, J. Tan, R. Gandhi, and P. </a:t>
            </a:r>
            <a:r>
              <a:rPr lang="en-US" altLang="zh-CN" sz="1600" dirty="0" err="1">
                <a:latin typeface="Times New Roman" panose="02020603050405020304" pitchFamily="18" charset="0"/>
                <a:sym typeface="+mn-ea"/>
              </a:rPr>
              <a:t>Narasimhan</a:t>
            </a:r>
            <a:r>
              <a:rPr lang="en-US" altLang="zh-CN" sz="1600" dirty="0">
                <a:latin typeface="Times New Roman" panose="02020603050405020304" pitchFamily="18" charset="0"/>
                <a:sym typeface="+mn-ea"/>
              </a:rPr>
              <a:t>, “Analysis of traces from a production </a:t>
            </a:r>
            <a:r>
              <a:rPr lang="en-US" altLang="zh-CN" sz="1600" dirty="0" err="1">
                <a:latin typeface="Times New Roman" panose="02020603050405020304" pitchFamily="18" charset="0"/>
                <a:sym typeface="+mn-ea"/>
              </a:rPr>
              <a:t>mapreduce</a:t>
            </a:r>
            <a:r>
              <a:rPr lang="en-US" altLang="zh-CN" sz="1600" dirty="0">
                <a:latin typeface="Times New Roman" panose="02020603050405020304" pitchFamily="18" charset="0"/>
                <a:sym typeface="+mn-ea"/>
              </a:rPr>
              <a:t> </a:t>
            </a:r>
            <a:r>
              <a:rPr lang="en-US" altLang="zh-CN" sz="1600" dirty="0" smtClean="0">
                <a:latin typeface="Times New Roman" panose="02020603050405020304" pitchFamily="18" charset="0"/>
                <a:sym typeface="+mn-ea"/>
              </a:rPr>
              <a:t>cluster” </a:t>
            </a:r>
            <a:r>
              <a:rPr lang="en-US" altLang="zh-CN" sz="1600" dirty="0">
                <a:latin typeface="Times New Roman" panose="02020603050405020304" pitchFamily="18" charset="0"/>
                <a:sym typeface="+mn-ea"/>
              </a:rPr>
              <a:t>(</a:t>
            </a:r>
            <a:r>
              <a:rPr lang="en-US" altLang="zh-CN" sz="1600" i="1" dirty="0" err="1">
                <a:latin typeface="Times New Roman" panose="02020603050405020304" pitchFamily="18" charset="0"/>
                <a:sym typeface="+mn-ea"/>
              </a:rPr>
              <a:t>CCGrid</a:t>
            </a:r>
            <a:r>
              <a:rPr lang="en-US" altLang="zh-CN" sz="1600" i="1" dirty="0">
                <a:latin typeface="Times New Roman" panose="02020603050405020304" pitchFamily="18" charset="0"/>
                <a:sym typeface="+mn-ea"/>
              </a:rPr>
              <a:t> </a:t>
            </a:r>
            <a:r>
              <a:rPr lang="en-US" altLang="zh-CN" sz="1600" dirty="0">
                <a:latin typeface="Times New Roman" panose="02020603050405020304" pitchFamily="18" charset="0"/>
                <a:sym typeface="+mn-ea"/>
              </a:rPr>
              <a:t>2010). </a:t>
            </a:r>
            <a:endParaRPr lang="en-US" altLang="zh-CN" sz="1600" dirty="0">
              <a:latin typeface="Times New Roman" panose="02020603050405020304" pitchFamily="18" charset="0"/>
            </a:endParaRPr>
          </a:p>
          <a:p>
            <a:pPr>
              <a:lnSpc>
                <a:spcPct val="100000"/>
              </a:lnSpc>
              <a:spcBef>
                <a:spcPts val="100"/>
              </a:spcBef>
              <a:spcAft>
                <a:spcPts val="100"/>
              </a:spcAft>
            </a:pPr>
            <a:r>
              <a:rPr lang="en-US" altLang="zh-CN" sz="1600" dirty="0">
                <a:latin typeface="Times New Roman" panose="02020603050405020304" pitchFamily="18" charset="0"/>
                <a:sym typeface="+mn-ea"/>
              </a:rPr>
              <a:t>[2] S. Li, H. Zhou, H. Lin, T. Xiao, H. Lin, W. Lin, and T. </a:t>
            </a:r>
            <a:r>
              <a:rPr lang="en-US" altLang="zh-CN" sz="1600" dirty="0" err="1">
                <a:latin typeface="Times New Roman" panose="02020603050405020304" pitchFamily="18" charset="0"/>
                <a:sym typeface="+mn-ea"/>
              </a:rPr>
              <a:t>Xie</a:t>
            </a:r>
            <a:r>
              <a:rPr lang="en-US" altLang="zh-CN" sz="1600" dirty="0">
                <a:latin typeface="Times New Roman" panose="02020603050405020304" pitchFamily="18" charset="0"/>
                <a:sym typeface="+mn-ea"/>
              </a:rPr>
              <a:t>, “A characteristic study on failures of production distributed data-parallel </a:t>
            </a:r>
            <a:r>
              <a:rPr lang="en-US" altLang="zh-CN" sz="1600" dirty="0" smtClean="0">
                <a:latin typeface="Times New Roman" panose="02020603050405020304" pitchFamily="18" charset="0"/>
                <a:sym typeface="+mn-ea"/>
              </a:rPr>
              <a:t>programs” (</a:t>
            </a:r>
            <a:r>
              <a:rPr lang="en-US" altLang="zh-CN" sz="1600" i="1" dirty="0">
                <a:latin typeface="Times New Roman" panose="02020603050405020304" pitchFamily="18" charset="0"/>
                <a:sym typeface="+mn-ea"/>
              </a:rPr>
              <a:t>ICSE </a:t>
            </a:r>
            <a:r>
              <a:rPr lang="en-US" altLang="zh-CN" sz="1600" dirty="0" smtClean="0">
                <a:latin typeface="Times New Roman" panose="02020603050405020304" pitchFamily="18" charset="0"/>
                <a:sym typeface="+mn-ea"/>
              </a:rPr>
              <a:t>2013</a:t>
            </a:r>
            <a:r>
              <a:rPr lang="en-US" altLang="zh-CN" sz="1600" dirty="0">
                <a:latin typeface="Times New Roman" panose="02020603050405020304" pitchFamily="18" charset="0"/>
                <a:sym typeface="+mn-ea"/>
              </a:rPr>
              <a:t>)</a:t>
            </a:r>
            <a:r>
              <a:rPr lang="en-US" altLang="zh-CN" sz="1600" i="1" dirty="0">
                <a:latin typeface="Times New Roman" panose="02020603050405020304" pitchFamily="18" charset="0"/>
                <a:sym typeface="+mn-ea"/>
              </a:rPr>
              <a:t>.</a:t>
            </a:r>
            <a:endParaRPr lang="zh-CN" altLang="en-US" sz="16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chemeClr val="bg1"/>
                </a:solidFill>
                <a:ea typeface="黑体" panose="02010609060101010101" pitchFamily="49" charset="-122"/>
              </a:rPr>
              <a:t>研究</a:t>
            </a:r>
            <a:r>
              <a:rPr lang="zh-CN" altLang="zh-CN" sz="2400" dirty="0" smtClean="0">
                <a:solidFill>
                  <a:schemeClr val="bg1"/>
                </a:solidFill>
                <a:latin typeface="Arial" panose="020B0604020202020204" pitchFamily="34" charset="0"/>
                <a:ea typeface="黑体" panose="02010609060101010101" pitchFamily="49" charset="-122"/>
              </a:rPr>
              <a:t>背</a:t>
            </a:r>
            <a:r>
              <a:rPr lang="zh-CN" altLang="zh-CN" sz="2400" dirty="0">
                <a:solidFill>
                  <a:schemeClr val="bg1"/>
                </a:solidFill>
                <a:latin typeface="Arial" panose="020B0604020202020204" pitchFamily="34" charset="0"/>
                <a:ea typeface="黑体" panose="02010609060101010101" pitchFamily="49" charset="-122"/>
              </a:rPr>
              <a:t>景及现状</a:t>
            </a:r>
            <a:endParaRPr lang="zh-CN" altLang="zh-CN" sz="2400" dirty="0">
              <a:solidFill>
                <a:schemeClr val="bg1"/>
              </a:solidFill>
              <a:latin typeface="Arial" panose="020B0604020202020204" pitchFamily="34" charset="0"/>
              <a:ea typeface="黑体" panose="02010609060101010101" pitchFamily="49" charset="-122"/>
            </a:endParaRPr>
          </a:p>
        </p:txBody>
      </p:sp>
      <p:sp>
        <p:nvSpPr>
          <p:cNvPr id="10245" name="圆角矩形 6"/>
          <p:cNvSpPr/>
          <p:nvPr/>
        </p:nvSpPr>
        <p:spPr>
          <a:xfrm>
            <a:off x="1978025" y="359854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rgbClr val="FF0000"/>
                </a:solidFill>
                <a:latin typeface="Arial" panose="020B0604020202020204" pitchFamily="34" charset="0"/>
                <a:ea typeface="黑体" panose="02010609060101010101" pitchFamily="49" charset="-122"/>
              </a:rPr>
              <a:t>系统设计及实现</a:t>
            </a:r>
            <a:endParaRPr lang="zh-CN" altLang="zh-CN" sz="2400">
              <a:solidFill>
                <a:srgbClr val="FF0000"/>
              </a:solidFill>
              <a:latin typeface="Arial" panose="020B0604020202020204" pitchFamily="34" charset="0"/>
              <a:ea typeface="黑体" panose="02010609060101010101" pitchFamily="49" charset="-122"/>
            </a:endParaRPr>
          </a:p>
        </p:txBody>
      </p:sp>
      <p:sp>
        <p:nvSpPr>
          <p:cNvPr id="10246" name="圆角矩形 7"/>
          <p:cNvSpPr/>
          <p:nvPr/>
        </p:nvSpPr>
        <p:spPr>
          <a:xfrm>
            <a:off x="1978025" y="270764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可靠性测试基准设计</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7" name="圆角矩形 8"/>
          <p:cNvSpPr/>
          <p:nvPr/>
        </p:nvSpPr>
        <p:spPr>
          <a:xfrm>
            <a:off x="1978025" y="444468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sym typeface="+mn-ea"/>
              </a:rPr>
              <a:t>未来工作与展望</a:t>
            </a:r>
            <a:endParaRPr lang="zh-CN" altLang="zh-CN" sz="2400">
              <a:solidFill>
                <a:schemeClr val="bg1"/>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sz="2800"/>
              <a:t>--</a:t>
            </a:r>
            <a:r>
              <a:rPr lang="zh-CN" altLang="en-US"/>
              <a:t>系统架构</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6" name="图片 6" descr="E:\工作空间\毕设\学位论文\image\系统架构图.png"/>
          <p:cNvPicPr/>
          <p:nvPr/>
        </p:nvPicPr>
        <p:blipFill>
          <a:blip r:embed="rId1">
            <a:extLst>
              <a:ext uri="{28A0092B-C50C-407E-A947-70E740481C1C}">
                <a14:useLocalDpi xmlns:a14="http://schemas.microsoft.com/office/drawing/2010/main" val="0"/>
              </a:ext>
            </a:extLst>
          </a:blip>
          <a:srcRect/>
          <a:stretch>
            <a:fillRect/>
          </a:stretch>
        </p:blipFill>
        <p:spPr bwMode="auto">
          <a:xfrm>
            <a:off x="675640" y="1210310"/>
            <a:ext cx="7792720" cy="4819015"/>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sz="2800"/>
              <a:t>--</a:t>
            </a:r>
            <a:r>
              <a:rPr lang="zh-CN" altLang="en-US"/>
              <a:t>系统总体设计</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7" name="图片 7" descr="E:\工作空间\毕设\学位论文\image\Web模块+基准模块.png"/>
          <p:cNvPicPr/>
          <p:nvPr/>
        </p:nvPicPr>
        <p:blipFill>
          <a:blip r:embed="rId1">
            <a:extLst>
              <a:ext uri="{28A0092B-C50C-407E-A947-70E740481C1C}">
                <a14:useLocalDpi xmlns:a14="http://schemas.microsoft.com/office/drawing/2010/main" val="0"/>
              </a:ext>
            </a:extLst>
          </a:blip>
          <a:srcRect/>
          <a:stretch>
            <a:fillRect/>
          </a:stretch>
        </p:blipFill>
        <p:spPr bwMode="auto">
          <a:xfrm>
            <a:off x="1812925" y="3198495"/>
            <a:ext cx="4870450" cy="1964690"/>
          </a:xfrm>
          <a:prstGeom prst="rect">
            <a:avLst/>
          </a:prstGeom>
          <a:noFill/>
          <a:ln>
            <a:noFill/>
          </a:ln>
        </p:spPr>
      </p:pic>
      <p:sp>
        <p:nvSpPr>
          <p:cNvPr id="2" name="文本框 1"/>
          <p:cNvSpPr txBox="1"/>
          <p:nvPr/>
        </p:nvSpPr>
        <p:spPr>
          <a:xfrm>
            <a:off x="536575" y="1252855"/>
            <a:ext cx="8427720" cy="365760"/>
          </a:xfrm>
          <a:prstGeom prst="rect">
            <a:avLst/>
          </a:prstGeom>
          <a:noFill/>
        </p:spPr>
        <p:txBody>
          <a:bodyPr wrap="square" rtlCol="0" anchor="t">
            <a:spAutoFit/>
          </a:bodyPr>
          <a:p>
            <a:pPr marL="285750" indent="-285750">
              <a:buFont typeface="Wingdings" panose="05000000000000000000" charset="0"/>
              <a:buChar char="p"/>
            </a:pPr>
            <a:r>
              <a:rPr lang="zh-CN" altLang="en-US">
                <a:solidFill>
                  <a:srgbClr val="0000FF"/>
                </a:solidFill>
              </a:rPr>
              <a:t>该系统是一个多层架构，包括Web模块和基准模块两部分</a:t>
            </a:r>
            <a:endParaRPr lang="zh-CN" altLang="en-US">
              <a:solidFill>
                <a:srgbClr val="0000FF"/>
              </a:solidFill>
            </a:endParaRPr>
          </a:p>
        </p:txBody>
      </p:sp>
      <p:sp>
        <p:nvSpPr>
          <p:cNvPr id="3" name="文本框 2"/>
          <p:cNvSpPr txBox="1"/>
          <p:nvPr/>
        </p:nvSpPr>
        <p:spPr>
          <a:xfrm>
            <a:off x="535940" y="1733550"/>
            <a:ext cx="8427720" cy="914400"/>
          </a:xfrm>
          <a:prstGeom prst="rect">
            <a:avLst/>
          </a:prstGeom>
          <a:noFill/>
        </p:spPr>
        <p:txBody>
          <a:bodyPr wrap="square" rtlCol="0" anchor="t">
            <a:spAutoFit/>
          </a:bodyPr>
          <a:p>
            <a:pPr marL="285750" indent="-285750">
              <a:buFont typeface="Wingdings" panose="05000000000000000000" charset="0"/>
              <a:buChar char="l"/>
            </a:pPr>
            <a:r>
              <a:rPr lang="zh-CN" altLang="en-US"/>
              <a:t>Web模块用于提供用户层界面支持</a:t>
            </a: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r>
              <a:rPr lang="zh-CN" altLang="en-US"/>
              <a:t>基准模块提供基准执行模块的支持，用于部署到待测系统中进行基准测试。</a:t>
            </a:r>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b="1"/>
              <a:t>--</a:t>
            </a:r>
            <a:r>
              <a:rPr lang="zh-CN" altLang="en-US"/>
              <a:t>基准模块设计与实现</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455295" y="1304925"/>
            <a:ext cx="8761730" cy="365760"/>
          </a:xfrm>
          <a:prstGeom prst="rect">
            <a:avLst/>
          </a:prstGeom>
          <a:noFill/>
        </p:spPr>
        <p:txBody>
          <a:bodyPr wrap="square" rtlCol="0" anchor="t">
            <a:spAutoFit/>
          </a:bodyPr>
          <a:p>
            <a:pPr marL="285750" indent="-285750">
              <a:buFont typeface="Wingdings" panose="05000000000000000000" charset="0"/>
              <a:buChar char="p"/>
            </a:pPr>
            <a:r>
              <a:rPr lang="zh-CN" altLang="en-US">
                <a:solidFill>
                  <a:srgbClr val="0000FF"/>
                </a:solidFill>
              </a:rPr>
              <a:t>基准模块用于为待测系统提供满足不同基准应用的数据生成脚本以及组合测试脚本</a:t>
            </a:r>
            <a:endParaRPr lang="zh-CN" altLang="en-US">
              <a:solidFill>
                <a:srgbClr val="0000FF"/>
              </a:solidFill>
            </a:endParaRPr>
          </a:p>
        </p:txBody>
      </p:sp>
      <p:pic>
        <p:nvPicPr>
          <p:cNvPr id="3" name="图片 2" descr="Package Diagram1 (5)"/>
          <p:cNvPicPr>
            <a:picLocks noChangeAspect="1"/>
          </p:cNvPicPr>
          <p:nvPr/>
        </p:nvPicPr>
        <p:blipFill>
          <a:blip r:embed="rId1"/>
          <a:stretch>
            <a:fillRect/>
          </a:stretch>
        </p:blipFill>
        <p:spPr>
          <a:xfrm>
            <a:off x="1372235" y="1670685"/>
            <a:ext cx="5676265" cy="505460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b="1"/>
              <a:t>--</a:t>
            </a:r>
            <a:r>
              <a:rPr lang="zh-CN" altLang="en-US"/>
              <a:t>应用验证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455295" y="1304925"/>
            <a:ext cx="8761730" cy="365760"/>
          </a:xfrm>
          <a:prstGeom prst="rect">
            <a:avLst/>
          </a:prstGeom>
          <a:noFill/>
        </p:spPr>
        <p:txBody>
          <a:bodyPr wrap="square" rtlCol="0" anchor="t">
            <a:spAutoFit/>
          </a:bodyPr>
          <a:p>
            <a:pPr marL="285750" indent="-285750">
              <a:buFont typeface="Wingdings" panose="05000000000000000000" charset="0"/>
              <a:buChar char="p"/>
            </a:pPr>
            <a:r>
              <a:rPr lang="zh-CN" altLang="en-US">
                <a:solidFill>
                  <a:srgbClr val="0000FF"/>
                </a:solidFill>
              </a:rPr>
              <a:t>实验环境</a:t>
            </a:r>
            <a:endParaRPr lang="zh-CN" altLang="en-US">
              <a:solidFill>
                <a:srgbClr val="0000FF"/>
              </a:solidFill>
            </a:endParaRPr>
          </a:p>
        </p:txBody>
      </p:sp>
      <p:graphicFrame>
        <p:nvGraphicFramePr>
          <p:cNvPr id="5" name="对象 4"/>
          <p:cNvGraphicFramePr/>
          <p:nvPr/>
        </p:nvGraphicFramePr>
        <p:xfrm>
          <a:off x="2128520" y="3709035"/>
          <a:ext cx="6836410" cy="2978150"/>
        </p:xfrm>
        <a:graphic>
          <a:graphicData uri="http://schemas.openxmlformats.org/presentationml/2006/ole">
            <mc:AlternateContent xmlns:mc="http://schemas.openxmlformats.org/markup-compatibility/2006">
              <mc:Choice xmlns:v="urn:schemas-microsoft-com:vml" Requires="v">
                <p:oleObj spid="_x0000_s8" name="" r:id="rId1" imgW="10833100" imgH="5335905" progId="Visio.Drawing.15">
                  <p:embed/>
                </p:oleObj>
              </mc:Choice>
              <mc:Fallback>
                <p:oleObj name="" r:id="rId1" imgW="10833100" imgH="5335905" progId="Visio.Drawing.15">
                  <p:embed/>
                  <p:pic>
                    <p:nvPicPr>
                      <p:cNvPr id="0" name="图片 7"/>
                      <p:cNvPicPr/>
                      <p:nvPr/>
                    </p:nvPicPr>
                    <p:blipFill>
                      <a:blip r:embed="rId2"/>
                    </p:blipFill>
                    <p:spPr>
                      <a:xfrm>
                        <a:off x="2128520" y="3709035"/>
                        <a:ext cx="6836410" cy="2978150"/>
                      </a:xfrm>
                      <a:prstGeom prst="rect">
                        <a:avLst/>
                      </a:prstGeom>
                    </p:spPr>
                  </p:pic>
                </p:oleObj>
              </mc:Fallback>
            </mc:AlternateContent>
          </a:graphicData>
        </a:graphic>
      </p:graphicFrame>
      <p:graphicFrame>
        <p:nvGraphicFramePr>
          <p:cNvPr id="9" name="表格 8"/>
          <p:cNvGraphicFramePr/>
          <p:nvPr/>
        </p:nvGraphicFramePr>
        <p:xfrm>
          <a:off x="2287270" y="1304925"/>
          <a:ext cx="6399530" cy="2286000"/>
        </p:xfrm>
        <a:graphic>
          <a:graphicData uri="http://schemas.openxmlformats.org/drawingml/2006/table">
            <a:tbl>
              <a:tblPr firstRow="1" bandRow="1">
                <a:tableStyleId>{5C22544A-7EE6-4342-B048-85BDC9FD1C3A}</a:tableStyleId>
              </a:tblPr>
              <a:tblGrid>
                <a:gridCol w="1713865"/>
                <a:gridCol w="4685665"/>
              </a:tblGrid>
              <a:tr h="381000">
                <a:tc>
                  <a:txBody>
                    <a:bodyPr/>
                    <a:p>
                      <a:pPr algn="ctr">
                        <a:buNone/>
                      </a:pPr>
                      <a:r>
                        <a:rPr lang="zh-CN" altLang="en-US" sz="1600">
                          <a:solidFill>
                            <a:schemeClr val="tx1"/>
                          </a:solidFill>
                        </a:rPr>
                        <a:t>配置</a:t>
                      </a:r>
                      <a:endParaRPr lang="zh-CN" altLang="en-US" sz="1600">
                        <a:solidFill>
                          <a:schemeClr val="tx1"/>
                        </a:solidFill>
                      </a:endParaRPr>
                    </a:p>
                  </a:txBody>
                  <a:tcPr/>
                </a:tc>
                <a:tc>
                  <a:txBody>
                    <a:bodyPr/>
                    <a:p>
                      <a:pPr algn="ctr">
                        <a:buNone/>
                      </a:pPr>
                      <a:r>
                        <a:rPr lang="zh-CN" altLang="en-US" sz="1600">
                          <a:solidFill>
                            <a:schemeClr val="tx1"/>
                          </a:solidFill>
                        </a:rPr>
                        <a:t>参数</a:t>
                      </a:r>
                      <a:endParaRPr lang="zh-CN" altLang="en-US" sz="1600">
                        <a:solidFill>
                          <a:schemeClr val="tx1"/>
                        </a:solidFill>
                      </a:endParaRPr>
                    </a:p>
                  </a:txBody>
                  <a:tcPr/>
                </a:tc>
              </a:tr>
              <a:tr h="381000">
                <a:tc>
                  <a:txBody>
                    <a:bodyPr/>
                    <a:p>
                      <a:pPr algn="ctr">
                        <a:buNone/>
                      </a:pPr>
                      <a:r>
                        <a:rPr lang="zh-CN" altLang="en-US" sz="1600">
                          <a:solidFill>
                            <a:schemeClr val="tx1"/>
                          </a:solidFill>
                        </a:rPr>
                        <a:t>处理器</a:t>
                      </a:r>
                      <a:endParaRPr lang="zh-CN" altLang="en-US" sz="1600">
                        <a:solidFill>
                          <a:schemeClr val="tx1"/>
                        </a:solidFill>
                      </a:endParaRPr>
                    </a:p>
                  </a:txBody>
                  <a:tcPr/>
                </a:tc>
                <a:tc>
                  <a:txBody>
                    <a:bodyPr/>
                    <a:p>
                      <a:pPr algn="ctr">
                        <a:buNone/>
                      </a:pPr>
                      <a:r>
                        <a:rPr lang="zh-CN" altLang="en-US" sz="1600">
                          <a:solidFill>
                            <a:schemeClr val="tx1"/>
                          </a:solidFill>
                        </a:rPr>
                        <a:t>8  Intel(R) Core(TM) i7-2600 CPU @ 3.40GHz</a:t>
                      </a:r>
                      <a:endParaRPr lang="zh-CN" altLang="en-US" sz="1600">
                        <a:solidFill>
                          <a:schemeClr val="tx1"/>
                        </a:solidFill>
                      </a:endParaRPr>
                    </a:p>
                  </a:txBody>
                  <a:tcPr/>
                </a:tc>
              </a:tr>
              <a:tr h="381000">
                <a:tc>
                  <a:txBody>
                    <a:bodyPr/>
                    <a:p>
                      <a:pPr algn="ctr">
                        <a:buNone/>
                      </a:pPr>
                      <a:r>
                        <a:rPr lang="zh-CN" altLang="en-US" sz="1600">
                          <a:solidFill>
                            <a:schemeClr val="tx1"/>
                          </a:solidFill>
                        </a:rPr>
                        <a:t>内存</a:t>
                      </a:r>
                      <a:endParaRPr lang="zh-CN" altLang="en-US" sz="1600">
                        <a:solidFill>
                          <a:schemeClr val="tx1"/>
                        </a:solidFill>
                      </a:endParaRPr>
                    </a:p>
                  </a:txBody>
                  <a:tcPr/>
                </a:tc>
                <a:tc>
                  <a:txBody>
                    <a:bodyPr/>
                    <a:p>
                      <a:pPr algn="ctr">
                        <a:buNone/>
                      </a:pPr>
                      <a:r>
                        <a:rPr lang="zh-CN" altLang="en-US" sz="1600">
                          <a:solidFill>
                            <a:schemeClr val="tx1"/>
                          </a:solidFill>
                        </a:rPr>
                        <a:t>16G RAM</a:t>
                      </a:r>
                      <a:endParaRPr lang="zh-CN" altLang="en-US" sz="1600">
                        <a:solidFill>
                          <a:schemeClr val="tx1"/>
                        </a:solidFill>
                      </a:endParaRPr>
                    </a:p>
                  </a:txBody>
                  <a:tcPr/>
                </a:tc>
              </a:tr>
              <a:tr h="381000">
                <a:tc>
                  <a:txBody>
                    <a:bodyPr/>
                    <a:p>
                      <a:pPr algn="ctr">
                        <a:buNone/>
                      </a:pPr>
                      <a:r>
                        <a:rPr lang="zh-CN" altLang="en-US" sz="1600">
                          <a:solidFill>
                            <a:schemeClr val="tx1"/>
                          </a:solidFill>
                        </a:rPr>
                        <a:t>硬盘</a:t>
                      </a:r>
                      <a:endParaRPr lang="zh-CN" altLang="en-US" sz="1600">
                        <a:solidFill>
                          <a:schemeClr val="tx1"/>
                        </a:solidFill>
                      </a:endParaRPr>
                    </a:p>
                  </a:txBody>
                  <a:tcPr/>
                </a:tc>
                <a:tc>
                  <a:txBody>
                    <a:bodyPr/>
                    <a:p>
                      <a:pPr algn="ctr">
                        <a:buNone/>
                      </a:pPr>
                      <a:r>
                        <a:rPr lang="zh-CN" altLang="en-US" sz="1600">
                          <a:solidFill>
                            <a:schemeClr val="tx1"/>
                          </a:solidFill>
                        </a:rPr>
                        <a:t>2 * 1TB SATA</a:t>
                      </a:r>
                      <a:endParaRPr lang="zh-CN" altLang="en-US" sz="1600">
                        <a:solidFill>
                          <a:schemeClr val="tx1"/>
                        </a:solidFill>
                      </a:endParaRPr>
                    </a:p>
                  </a:txBody>
                  <a:tcPr/>
                </a:tc>
              </a:tr>
              <a:tr h="381000">
                <a:tc>
                  <a:txBody>
                    <a:bodyPr/>
                    <a:p>
                      <a:pPr algn="ctr">
                        <a:buNone/>
                      </a:pPr>
                      <a:r>
                        <a:rPr lang="zh-CN" altLang="en-US" sz="1600">
                          <a:solidFill>
                            <a:schemeClr val="tx1"/>
                          </a:solidFill>
                        </a:rPr>
                        <a:t>操作系统</a:t>
                      </a:r>
                      <a:endParaRPr lang="zh-CN" altLang="en-US" sz="1600">
                        <a:solidFill>
                          <a:schemeClr val="tx1"/>
                        </a:solidFill>
                      </a:endParaRPr>
                    </a:p>
                  </a:txBody>
                  <a:tcPr/>
                </a:tc>
                <a:tc>
                  <a:txBody>
                    <a:bodyPr/>
                    <a:p>
                      <a:pPr algn="ctr">
                        <a:buNone/>
                      </a:pPr>
                      <a:r>
                        <a:rPr lang="zh-CN" altLang="en-US" sz="1600">
                          <a:solidFill>
                            <a:schemeClr val="tx1"/>
                          </a:solidFill>
                        </a:rPr>
                        <a:t>Ubuntu 11.04</a:t>
                      </a:r>
                      <a:endParaRPr lang="zh-CN" altLang="en-US" sz="1600">
                        <a:solidFill>
                          <a:schemeClr val="tx1"/>
                        </a:solidFill>
                      </a:endParaRPr>
                    </a:p>
                  </a:txBody>
                  <a:tcPr/>
                </a:tc>
              </a:tr>
              <a:tr h="381000">
                <a:tc>
                  <a:txBody>
                    <a:bodyPr/>
                    <a:p>
                      <a:pPr algn="ctr">
                        <a:buNone/>
                      </a:pPr>
                      <a:r>
                        <a:rPr lang="en-US" altLang="zh-CN" sz="1600">
                          <a:solidFill>
                            <a:schemeClr val="tx1"/>
                          </a:solidFill>
                        </a:rPr>
                        <a:t>Spark version</a:t>
                      </a:r>
                      <a:endParaRPr lang="en-US" altLang="zh-CN" sz="1600">
                        <a:solidFill>
                          <a:schemeClr val="tx1"/>
                        </a:solidFill>
                      </a:endParaRPr>
                    </a:p>
                  </a:txBody>
                  <a:tcPr/>
                </a:tc>
                <a:tc>
                  <a:txBody>
                    <a:bodyPr/>
                    <a:p>
                      <a:pPr algn="ctr">
                        <a:buNone/>
                      </a:pPr>
                      <a:r>
                        <a:rPr lang="zh-CN" altLang="en-US" sz="1600">
                          <a:solidFill>
                            <a:schemeClr val="tx1"/>
                          </a:solidFill>
                        </a:rPr>
                        <a:t>Spark 2.0</a:t>
                      </a:r>
                      <a:endParaRPr lang="zh-CN" altLang="en-US" sz="160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b="1"/>
              <a:t>--</a:t>
            </a:r>
            <a:r>
              <a:rPr lang="zh-CN" altLang="en-US"/>
              <a:t>应用验证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455295" y="1304925"/>
            <a:ext cx="8761730" cy="365760"/>
          </a:xfrm>
          <a:prstGeom prst="rect">
            <a:avLst/>
          </a:prstGeom>
          <a:noFill/>
        </p:spPr>
        <p:txBody>
          <a:bodyPr wrap="square" rtlCol="0" anchor="t">
            <a:spAutoFit/>
          </a:bodyPr>
          <a:p>
            <a:pPr marL="285750" indent="-285750">
              <a:buFont typeface="Wingdings" panose="05000000000000000000" charset="0"/>
              <a:buChar char="p"/>
            </a:pPr>
            <a:r>
              <a:rPr lang="zh-CN" altLang="en-US">
                <a:solidFill>
                  <a:srgbClr val="0000FF"/>
                </a:solidFill>
              </a:rPr>
              <a:t>发现的可靠性问题</a:t>
            </a:r>
            <a:endParaRPr lang="zh-CN" altLang="en-US">
              <a:solidFill>
                <a:srgbClr val="0000FF"/>
              </a:solidFill>
            </a:endParaRPr>
          </a:p>
        </p:txBody>
      </p:sp>
      <p:graphicFrame>
        <p:nvGraphicFramePr>
          <p:cNvPr id="2" name="表格 1"/>
          <p:cNvGraphicFramePr/>
          <p:nvPr/>
        </p:nvGraphicFramePr>
        <p:xfrm>
          <a:off x="455295" y="1866900"/>
          <a:ext cx="8326755" cy="4328160"/>
        </p:xfrm>
        <a:graphic>
          <a:graphicData uri="http://schemas.openxmlformats.org/drawingml/2006/table">
            <a:tbl>
              <a:tblPr firstRow="1" bandRow="1">
                <a:tableStyleId>{5C22544A-7EE6-4342-B048-85BDC9FD1C3A}</a:tableStyleId>
              </a:tblPr>
              <a:tblGrid>
                <a:gridCol w="2019935"/>
                <a:gridCol w="2096135"/>
                <a:gridCol w="2210435"/>
                <a:gridCol w="2000250"/>
              </a:tblGrid>
              <a:tr h="508000">
                <a:tc>
                  <a:txBody>
                    <a:bodyPr/>
                    <a:p>
                      <a:pPr algn="ctr">
                        <a:buNone/>
                      </a:pPr>
                      <a:r>
                        <a:rPr lang="zh-CN" altLang="en-US" sz="1600">
                          <a:solidFill>
                            <a:schemeClr val="tx1"/>
                          </a:solidFill>
                        </a:rPr>
                        <a:t>应用名</a:t>
                      </a:r>
                      <a:endParaRPr lang="zh-CN" altLang="en-US" sz="1600">
                        <a:solidFill>
                          <a:schemeClr val="tx1"/>
                        </a:solidFill>
                      </a:endParaRPr>
                    </a:p>
                  </a:txBody>
                  <a:tcPr anchor="ctr" anchorCtr="0"/>
                </a:tc>
                <a:tc>
                  <a:txBody>
                    <a:bodyPr/>
                    <a:p>
                      <a:pPr algn="ctr">
                        <a:buNone/>
                      </a:pPr>
                      <a:r>
                        <a:rPr lang="zh-CN" altLang="en-US" sz="1600">
                          <a:solidFill>
                            <a:schemeClr val="tx1"/>
                          </a:solidFill>
                        </a:rPr>
                        <a:t>输入数据</a:t>
                      </a:r>
                      <a:endParaRPr lang="zh-CN" altLang="en-US" sz="1600">
                        <a:solidFill>
                          <a:schemeClr val="tx1"/>
                        </a:solidFill>
                      </a:endParaRPr>
                    </a:p>
                  </a:txBody>
                  <a:tcPr anchor="ctr" anchorCtr="0"/>
                </a:tc>
                <a:tc>
                  <a:txBody>
                    <a:bodyPr/>
                    <a:p>
                      <a:pPr algn="ctr">
                        <a:buNone/>
                      </a:pPr>
                      <a:r>
                        <a:rPr lang="zh-CN" altLang="en-US" sz="1600">
                          <a:solidFill>
                            <a:schemeClr val="tx1"/>
                          </a:solidFill>
                        </a:rPr>
                        <a:t>配置参数</a:t>
                      </a:r>
                      <a:r>
                        <a:rPr lang="en-US" altLang="zh-CN" sz="1600">
                          <a:solidFill>
                            <a:schemeClr val="tx1"/>
                          </a:solidFill>
                        </a:rPr>
                        <a:t>/</a:t>
                      </a:r>
                      <a:r>
                        <a:rPr lang="zh-CN" altLang="en-US" sz="1600">
                          <a:solidFill>
                            <a:schemeClr val="tx1"/>
                          </a:solidFill>
                        </a:rPr>
                        <a:t>操作描述</a:t>
                      </a:r>
                      <a:endParaRPr lang="zh-CN" altLang="en-US" sz="1600">
                        <a:solidFill>
                          <a:schemeClr val="tx1"/>
                        </a:solidFill>
                      </a:endParaRPr>
                    </a:p>
                  </a:txBody>
                  <a:tcPr anchor="ctr" anchorCtr="0"/>
                </a:tc>
                <a:tc>
                  <a:txBody>
                    <a:bodyPr/>
                    <a:p>
                      <a:pPr algn="ctr">
                        <a:buNone/>
                      </a:pPr>
                      <a:r>
                        <a:rPr lang="zh-CN" altLang="en-US" sz="1600">
                          <a:solidFill>
                            <a:schemeClr val="tx1"/>
                          </a:solidFill>
                        </a:rPr>
                        <a:t>错误类型</a:t>
                      </a:r>
                      <a:endParaRPr lang="zh-CN" altLang="en-US" sz="1600">
                        <a:solidFill>
                          <a:schemeClr val="tx1"/>
                        </a:solidFill>
                      </a:endParaRPr>
                    </a:p>
                  </a:txBody>
                  <a:tcPr anchor="ctr" anchorCtr="0"/>
                </a:tc>
              </a:tr>
              <a:tr h="508000">
                <a:tc>
                  <a:txBody>
                    <a:bodyPr/>
                    <a:p>
                      <a:pPr algn="ctr">
                        <a:buNone/>
                      </a:pPr>
                      <a:r>
                        <a:rPr lang="en-US" altLang="zh-CN" sz="1600">
                          <a:solidFill>
                            <a:schemeClr val="tx1"/>
                          </a:solidFill>
                        </a:rPr>
                        <a:t>Join</a:t>
                      </a:r>
                      <a:endParaRPr lang="en-US" altLang="zh-CN" sz="1600">
                        <a:solidFill>
                          <a:schemeClr val="tx1"/>
                        </a:solidFill>
                      </a:endParaRPr>
                    </a:p>
                  </a:txBody>
                  <a:tcPr anchor="ctr" anchorCtr="0"/>
                </a:tc>
                <a:tc>
                  <a:txBody>
                    <a:bodyPr/>
                    <a:p>
                      <a:pPr algn="ctr">
                        <a:buNone/>
                      </a:pPr>
                      <a:r>
                        <a:rPr lang="zh-CN" altLang="en-US" sz="1600">
                          <a:solidFill>
                            <a:schemeClr val="tx1"/>
                          </a:solidFill>
                        </a:rPr>
                        <a:t>10GB,倾斜数据</a:t>
                      </a:r>
                      <a:endParaRPr lang="zh-CN" altLang="en-US" sz="1600">
                        <a:solidFill>
                          <a:schemeClr val="tx1"/>
                        </a:solidFill>
                      </a:endParaRPr>
                    </a:p>
                  </a:txBody>
                  <a:tcPr anchor="ctr" anchorCtr="0"/>
                </a:tc>
                <a:tc>
                  <a:txBody>
                    <a:bodyPr/>
                    <a:p>
                      <a:pPr algn="ctr">
                        <a:buNone/>
                      </a:pPr>
                      <a:r>
                        <a:rPr lang="zh-CN" altLang="en-US" sz="1600">
                          <a:solidFill>
                            <a:schemeClr val="tx1"/>
                          </a:solidFill>
                        </a:rPr>
                        <a:t>小表Inner Join大表</a:t>
                      </a:r>
                      <a:endParaRPr lang="zh-CN" altLang="en-US" sz="1600">
                        <a:solidFill>
                          <a:schemeClr val="tx1"/>
                        </a:solidFill>
                      </a:endParaRPr>
                    </a:p>
                  </a:txBody>
                  <a:tcPr anchor="ctr" anchorCtr="0"/>
                </a:tc>
                <a:tc>
                  <a:txBody>
                    <a:bodyPr/>
                    <a:p>
                      <a:pPr algn="ctr">
                        <a:buNone/>
                      </a:pPr>
                      <a:r>
                        <a:rPr lang="zh-CN" altLang="en-US" sz="1600">
                          <a:solidFill>
                            <a:schemeClr val="tx1"/>
                          </a:solidFill>
                        </a:rPr>
                        <a:t>内存溢出</a:t>
                      </a:r>
                      <a:endParaRPr lang="zh-CN" altLang="en-US" sz="1600">
                        <a:solidFill>
                          <a:schemeClr val="tx1"/>
                        </a:solidFill>
                      </a:endParaRPr>
                    </a:p>
                  </a:txBody>
                  <a:tcPr anchor="ctr" anchorCtr="0"/>
                </a:tc>
              </a:tr>
              <a:tr h="508000">
                <a:tc>
                  <a:txBody>
                    <a:bodyPr/>
                    <a:p>
                      <a:pPr algn="ctr">
                        <a:buNone/>
                      </a:pPr>
                      <a:r>
                        <a:rPr lang="en-US" altLang="zh-CN" sz="1600">
                          <a:solidFill>
                            <a:schemeClr val="tx1"/>
                          </a:solidFill>
                        </a:rPr>
                        <a:t>Mix</a:t>
                      </a:r>
                      <a:endParaRPr lang="en-US" altLang="zh-CN" sz="1600">
                        <a:solidFill>
                          <a:schemeClr val="tx1"/>
                        </a:solidFill>
                      </a:endParaRPr>
                    </a:p>
                  </a:txBody>
                  <a:tcPr anchor="ctr" anchorCtr="0"/>
                </a:tc>
                <a:tc>
                  <a:txBody>
                    <a:bodyPr/>
                    <a:p>
                      <a:pPr algn="ctr">
                        <a:buNone/>
                      </a:pPr>
                      <a:r>
                        <a:rPr lang="zh-CN" altLang="en-US" sz="1600">
                          <a:solidFill>
                            <a:schemeClr val="tx1"/>
                          </a:solidFill>
                        </a:rPr>
                        <a:t>10GB,倾斜数据</a:t>
                      </a:r>
                      <a:endParaRPr lang="zh-CN" altLang="en-US" sz="1600">
                        <a:solidFill>
                          <a:schemeClr val="tx1"/>
                        </a:solidFill>
                      </a:endParaRPr>
                    </a:p>
                  </a:txBody>
                  <a:tcPr anchor="ctr" anchorCtr="0"/>
                </a:tc>
                <a:tc>
                  <a:txBody>
                    <a:bodyPr/>
                    <a:p>
                      <a:pPr algn="ctr">
                        <a:buNone/>
                      </a:pPr>
                      <a:r>
                        <a:rPr lang="zh-CN" altLang="en-US" sz="1600">
                          <a:solidFill>
                            <a:schemeClr val="tx1"/>
                          </a:solidFill>
                        </a:rPr>
                        <a:t>一表多次Join操作</a:t>
                      </a:r>
                      <a:endParaRPr lang="zh-CN" altLang="en-US" sz="1600">
                        <a:solidFill>
                          <a:schemeClr val="tx1"/>
                        </a:solidFill>
                      </a:endParaRPr>
                    </a:p>
                  </a:txBody>
                  <a:tcPr anchor="ctr" anchorCtr="0"/>
                </a:tc>
                <a:tc>
                  <a:txBody>
                    <a:bodyPr/>
                    <a:p>
                      <a:pPr algn="ctr">
                        <a:buNone/>
                      </a:pPr>
                      <a:r>
                        <a:rPr lang="zh-CN" altLang="en-US" sz="1600">
                          <a:solidFill>
                            <a:schemeClr val="tx1"/>
                          </a:solidFill>
                        </a:rPr>
                        <a:t>计算结果出错</a:t>
                      </a:r>
                      <a:endParaRPr lang="zh-CN" altLang="en-US" sz="1600">
                        <a:solidFill>
                          <a:schemeClr val="tx1"/>
                        </a:solidFill>
                      </a:endParaRPr>
                    </a:p>
                  </a:txBody>
                  <a:tcPr anchor="ctr" anchorCtr="0"/>
                </a:tc>
              </a:tr>
              <a:tr h="508000">
                <a:tc>
                  <a:txBody>
                    <a:bodyPr/>
                    <a:p>
                      <a:pPr algn="ctr">
                        <a:buNone/>
                      </a:pPr>
                      <a:r>
                        <a:rPr lang="en-US" altLang="zh-CN" sz="1600">
                          <a:solidFill>
                            <a:schemeClr val="tx1"/>
                          </a:solidFill>
                        </a:rPr>
                        <a:t>RandomForest</a:t>
                      </a:r>
                      <a:endParaRPr lang="en-US" altLang="zh-CN" sz="1600">
                        <a:solidFill>
                          <a:schemeClr val="tx1"/>
                        </a:solidFill>
                      </a:endParaRPr>
                    </a:p>
                  </a:txBody>
                  <a:tcPr anchor="ctr" anchorCtr="0"/>
                </a:tc>
                <a:tc>
                  <a:txBody>
                    <a:bodyPr/>
                    <a:p>
                      <a:pPr algn="ctr">
                        <a:buNone/>
                      </a:pPr>
                      <a:r>
                        <a:rPr lang="zh-CN" altLang="en-US" sz="1600">
                          <a:solidFill>
                            <a:schemeClr val="tx1"/>
                          </a:solidFill>
                        </a:rPr>
                        <a:t>1 百万实例, 1000维度, 伽马、泊松混合分布</a:t>
                      </a:r>
                      <a:endParaRPr lang="zh-CN" altLang="en-US" sz="1600">
                        <a:solidFill>
                          <a:schemeClr val="tx1"/>
                        </a:solidFill>
                      </a:endParaRPr>
                    </a:p>
                  </a:txBody>
                  <a:tcPr anchor="ctr" anchorCtr="0"/>
                </a:tc>
                <a:tc>
                  <a:txBody>
                    <a:bodyPr/>
                    <a:p>
                      <a:pPr algn="ctr">
                        <a:buNone/>
                      </a:pPr>
                      <a:r>
                        <a:rPr lang="zh-CN" altLang="en-US" sz="1600">
                          <a:solidFill>
                            <a:schemeClr val="tx1"/>
                          </a:solidFill>
                        </a:rPr>
                        <a:t>numTrees=100, maxDepth=30,</a:t>
                      </a:r>
                      <a:endParaRPr lang="zh-CN" altLang="en-US" sz="1600">
                        <a:solidFill>
                          <a:schemeClr val="tx1"/>
                        </a:solidFill>
                      </a:endParaRPr>
                    </a:p>
                    <a:p>
                      <a:pPr algn="ctr">
                        <a:buNone/>
                      </a:pPr>
                      <a:r>
                        <a:rPr lang="zh-CN" altLang="en-US" sz="1600">
                          <a:solidFill>
                            <a:schemeClr val="tx1"/>
                          </a:solidFill>
                        </a:rPr>
                        <a:t>dimensions=1000</a:t>
                      </a:r>
                      <a:endParaRPr lang="zh-CN" altLang="en-US" sz="1600">
                        <a:solidFill>
                          <a:schemeClr val="tx1"/>
                        </a:solidFill>
                      </a:endParaRPr>
                    </a:p>
                  </a:txBody>
                  <a:tcPr anchor="ctr" anchorCtr="0"/>
                </a:tc>
                <a:tc>
                  <a:txBody>
                    <a:bodyPr/>
                    <a:p>
                      <a:pPr algn="ctr">
                        <a:buNone/>
                      </a:pPr>
                      <a:r>
                        <a:rPr lang="zh-CN" altLang="en-US" sz="1600">
                          <a:solidFill>
                            <a:schemeClr val="tx1"/>
                          </a:solidFill>
                        </a:rPr>
                        <a:t>内存溢出</a:t>
                      </a:r>
                      <a:endParaRPr lang="zh-CN" altLang="en-US" sz="1600">
                        <a:solidFill>
                          <a:schemeClr val="tx1"/>
                        </a:solidFill>
                      </a:endParaRPr>
                    </a:p>
                  </a:txBody>
                  <a:tcPr anchor="ctr" anchorCtr="0"/>
                </a:tc>
              </a:tr>
              <a:tr h="579120">
                <a:tc>
                  <a:txBody>
                    <a:bodyPr/>
                    <a:p>
                      <a:pPr algn="ctr">
                        <a:buNone/>
                      </a:pPr>
                      <a:r>
                        <a:rPr lang="en-US" altLang="zh-CN" sz="1600">
                          <a:solidFill>
                            <a:schemeClr val="tx1"/>
                          </a:solidFill>
                        </a:rPr>
                        <a:t>LogisticsRegression</a:t>
                      </a:r>
                      <a:endParaRPr lang="en-US" altLang="zh-CN" sz="1600">
                        <a:solidFill>
                          <a:schemeClr val="tx1"/>
                        </a:solidFill>
                      </a:endParaRPr>
                    </a:p>
                  </a:txBody>
                  <a:tcPr anchor="ctr" anchorCtr="0"/>
                </a:tc>
                <a:tc>
                  <a:txBody>
                    <a:bodyPr/>
                    <a:p>
                      <a:pPr algn="ctr">
                        <a:buNone/>
                      </a:pPr>
                      <a:r>
                        <a:rPr lang="zh-CN" altLang="en-US" sz="1600">
                          <a:solidFill>
                            <a:schemeClr val="tx1"/>
                          </a:solidFill>
                        </a:rPr>
                        <a:t>1.05GB 倾斜数据, 20216830维度</a:t>
                      </a:r>
                      <a:endParaRPr lang="zh-CN" altLang="en-US" sz="1600">
                        <a:solidFill>
                          <a:schemeClr val="tx1"/>
                        </a:solidFill>
                      </a:endParaRPr>
                    </a:p>
                  </a:txBody>
                  <a:tcPr anchor="ctr" anchorCtr="0"/>
                </a:tc>
                <a:tc>
                  <a:txBody>
                    <a:bodyPr/>
                    <a:p>
                      <a:pPr algn="ctr">
                        <a:buNone/>
                      </a:pPr>
                      <a:r>
                        <a:rPr lang="zh-CN" altLang="en-US" sz="1600">
                          <a:solidFill>
                            <a:schemeClr val="tx1"/>
                          </a:solidFill>
                        </a:rPr>
                        <a:t>split=268.25MB, partitionNum=4</a:t>
                      </a:r>
                      <a:endParaRPr lang="zh-CN" altLang="en-US" sz="1600">
                        <a:solidFill>
                          <a:schemeClr val="tx1"/>
                        </a:solidFill>
                      </a:endParaRPr>
                    </a:p>
                  </a:txBody>
                  <a:tcPr anchor="ctr" anchorCtr="0"/>
                </a:tc>
                <a:tc>
                  <a:txBody>
                    <a:bodyPr/>
                    <a:p>
                      <a:pPr algn="ctr">
                        <a:buNone/>
                      </a:pPr>
                      <a:r>
                        <a:rPr lang="zh-CN" altLang="en-US" sz="1600">
                          <a:solidFill>
                            <a:schemeClr val="tx1"/>
                          </a:solidFill>
                        </a:rPr>
                        <a:t>运行超时</a:t>
                      </a:r>
                      <a:endParaRPr lang="zh-CN" altLang="en-US" sz="1600">
                        <a:solidFill>
                          <a:schemeClr val="tx1"/>
                        </a:solidFill>
                      </a:endParaRPr>
                    </a:p>
                  </a:txBody>
                  <a:tcPr anchor="ctr" anchorCtr="0"/>
                </a:tc>
              </a:tr>
              <a:tr h="508000">
                <a:tc>
                  <a:txBody>
                    <a:bodyPr/>
                    <a:p>
                      <a:pPr algn="ctr">
                        <a:buNone/>
                      </a:pPr>
                      <a:r>
                        <a:rPr lang="en-US" altLang="zh-CN" sz="1600">
                          <a:solidFill>
                            <a:schemeClr val="tx1"/>
                          </a:solidFill>
                        </a:rPr>
                        <a:t>ALS</a:t>
                      </a:r>
                      <a:endParaRPr lang="en-US" altLang="zh-CN" sz="1600">
                        <a:solidFill>
                          <a:schemeClr val="tx1"/>
                        </a:solidFill>
                      </a:endParaRPr>
                    </a:p>
                  </a:txBody>
                  <a:tcPr anchor="ctr" anchorCtr="0"/>
                </a:tc>
                <a:tc>
                  <a:txBody>
                    <a:bodyPr/>
                    <a:p>
                      <a:pPr algn="ctr">
                        <a:buNone/>
                      </a:pPr>
                      <a:r>
                        <a:rPr lang="zh-CN" altLang="en-US" sz="1600">
                          <a:solidFill>
                            <a:schemeClr val="tx1"/>
                          </a:solidFill>
                        </a:rPr>
                        <a:t>3GB数据量</a:t>
                      </a:r>
                      <a:endParaRPr lang="zh-CN" altLang="en-US" sz="1600">
                        <a:solidFill>
                          <a:schemeClr val="tx1"/>
                        </a:solidFill>
                      </a:endParaRPr>
                    </a:p>
                  </a:txBody>
                  <a:tcPr anchor="ctr" anchorCtr="0"/>
                </a:tc>
                <a:tc>
                  <a:txBody>
                    <a:bodyPr/>
                    <a:p>
                      <a:pPr algn="ctr">
                        <a:buNone/>
                      </a:pPr>
                      <a:r>
                        <a:rPr lang="zh-CN" altLang="en-US" sz="1600">
                          <a:solidFill>
                            <a:schemeClr val="tx1"/>
                          </a:solidFill>
                        </a:rPr>
                        <a:t>numIteration=20,</a:t>
                      </a:r>
                      <a:endParaRPr lang="zh-CN" altLang="en-US" sz="1600">
                        <a:solidFill>
                          <a:schemeClr val="tx1"/>
                        </a:solidFill>
                      </a:endParaRPr>
                    </a:p>
                    <a:p>
                      <a:pPr algn="ctr">
                        <a:buNone/>
                      </a:pPr>
                      <a:r>
                        <a:rPr lang="zh-CN" altLang="en-US" sz="1600">
                          <a:solidFill>
                            <a:schemeClr val="tx1"/>
                          </a:solidFill>
                        </a:rPr>
                        <a:t>sampleFraction=0.001,</a:t>
                      </a:r>
                      <a:endParaRPr lang="zh-CN" altLang="en-US" sz="1600">
                        <a:solidFill>
                          <a:schemeClr val="tx1"/>
                        </a:solidFill>
                      </a:endParaRPr>
                    </a:p>
                    <a:p>
                      <a:pPr algn="ctr">
                        <a:buNone/>
                      </a:pPr>
                      <a:r>
                        <a:rPr lang="zh-CN" altLang="en-US" sz="1600">
                          <a:solidFill>
                            <a:schemeClr val="tx1"/>
                          </a:solidFill>
                        </a:rPr>
                        <a:t>dataFeature=20</a:t>
                      </a:r>
                      <a:endParaRPr lang="zh-CN" altLang="en-US" sz="1600">
                        <a:solidFill>
                          <a:schemeClr val="tx1"/>
                        </a:solidFill>
                      </a:endParaRPr>
                    </a:p>
                  </a:txBody>
                  <a:tcPr anchor="ctr" anchorCtr="0"/>
                </a:tc>
                <a:tc>
                  <a:txBody>
                    <a:bodyPr/>
                    <a:p>
                      <a:pPr algn="ctr">
                        <a:buNone/>
                      </a:pPr>
                      <a:r>
                        <a:rPr lang="zh-CN" altLang="en-US" sz="1600">
                          <a:solidFill>
                            <a:schemeClr val="tx1"/>
                          </a:solidFill>
                        </a:rPr>
                        <a:t>StackOutOfMemory</a:t>
                      </a:r>
                      <a:endParaRPr lang="zh-CN" altLang="en-US" sz="1600">
                        <a:solidFill>
                          <a:schemeClr val="tx1"/>
                        </a:solidFill>
                      </a:endParaRPr>
                    </a:p>
                  </a:txBody>
                  <a:tcPr anchor="ctr" anchorCtr="0"/>
                </a:tc>
              </a:tr>
              <a:tr h="508000">
                <a:tc>
                  <a:txBody>
                    <a:bodyPr/>
                    <a:p>
                      <a:pPr algn="ctr">
                        <a:buNone/>
                      </a:pPr>
                      <a:r>
                        <a:rPr lang="en-US" altLang="zh-CN" sz="1600">
                          <a:solidFill>
                            <a:schemeClr val="tx1"/>
                          </a:solidFill>
                        </a:rPr>
                        <a:t>PageRank</a:t>
                      </a:r>
                      <a:endParaRPr lang="en-US" altLang="zh-CN" sz="1600">
                        <a:solidFill>
                          <a:schemeClr val="tx1"/>
                        </a:solidFill>
                      </a:endParaRPr>
                    </a:p>
                  </a:txBody>
                  <a:tcPr anchor="ctr" anchorCtr="0"/>
                </a:tc>
                <a:tc>
                  <a:txBody>
                    <a:bodyPr/>
                    <a:p>
                      <a:pPr algn="ctr">
                        <a:buNone/>
                      </a:pPr>
                      <a:r>
                        <a:rPr lang="zh-CN" altLang="en-US" sz="1600">
                          <a:solidFill>
                            <a:schemeClr val="tx1"/>
                          </a:solidFill>
                        </a:rPr>
                        <a:t>10GB数据, 1百万顶点, 2千万边</a:t>
                      </a:r>
                      <a:endParaRPr lang="zh-CN" altLang="en-US" sz="1600">
                        <a:solidFill>
                          <a:schemeClr val="tx1"/>
                        </a:solidFill>
                      </a:endParaRPr>
                    </a:p>
                  </a:txBody>
                  <a:tcPr anchor="ctr" anchorCtr="0"/>
                </a:tc>
                <a:tc>
                  <a:txBody>
                    <a:bodyPr/>
                    <a:p>
                      <a:pPr algn="ctr">
                        <a:buNone/>
                      </a:pPr>
                      <a:r>
                        <a:rPr lang="zh-CN" altLang="en-US" sz="1600">
                          <a:solidFill>
                            <a:schemeClr val="tx1"/>
                          </a:solidFill>
                        </a:rPr>
                        <a:t>收敛精度=0.001</a:t>
                      </a:r>
                      <a:endParaRPr lang="zh-CN" altLang="en-US" sz="1600">
                        <a:solidFill>
                          <a:schemeClr val="tx1"/>
                        </a:solidFill>
                      </a:endParaRPr>
                    </a:p>
                  </a:txBody>
                  <a:tcPr anchor="ctr" anchorCtr="0"/>
                </a:tc>
                <a:tc>
                  <a:txBody>
                    <a:bodyPr/>
                    <a:p>
                      <a:pPr algn="ctr">
                        <a:buNone/>
                      </a:pPr>
                      <a:r>
                        <a:rPr lang="zh-CN" altLang="en-US" sz="1600">
                          <a:solidFill>
                            <a:schemeClr val="tx1"/>
                          </a:solidFill>
                        </a:rPr>
                        <a:t>内存溢出</a:t>
                      </a:r>
                      <a:endParaRPr lang="zh-CN" altLang="en-US" sz="1600">
                        <a:solidFill>
                          <a:schemeClr val="tx1"/>
                        </a:solidFill>
                      </a:endParaRPr>
                    </a:p>
                  </a:txBody>
                  <a:tcPr anchor="ctr" anchorCtr="0"/>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b="1"/>
              <a:t>--</a:t>
            </a:r>
            <a:r>
              <a:rPr lang="zh-CN" altLang="en-US"/>
              <a:t>应用验证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455295" y="1304925"/>
            <a:ext cx="8761730" cy="365760"/>
          </a:xfrm>
          <a:prstGeom prst="rect">
            <a:avLst/>
          </a:prstGeom>
          <a:noFill/>
        </p:spPr>
        <p:txBody>
          <a:bodyPr wrap="square" rtlCol="0" anchor="t">
            <a:spAutoFit/>
          </a:bodyPr>
          <a:p>
            <a:pPr marL="285750" indent="-285750">
              <a:buFont typeface="Wingdings" panose="05000000000000000000" charset="0"/>
              <a:buChar char="p"/>
            </a:pPr>
            <a:r>
              <a:rPr lang="zh-CN" altLang="en-US">
                <a:solidFill>
                  <a:srgbClr val="0000FF"/>
                </a:solidFill>
              </a:rPr>
              <a:t>验证实例（异常数据验证）</a:t>
            </a:r>
            <a:endParaRPr lang="zh-CN" altLang="en-US">
              <a:solidFill>
                <a:srgbClr val="0000FF"/>
              </a:solidFill>
            </a:endParaRPr>
          </a:p>
        </p:txBody>
      </p:sp>
      <p:sp>
        <p:nvSpPr>
          <p:cNvPr id="4" name="文本框 3"/>
          <p:cNvSpPr txBox="1"/>
          <p:nvPr/>
        </p:nvSpPr>
        <p:spPr>
          <a:xfrm>
            <a:off x="527050" y="1866900"/>
            <a:ext cx="8428355" cy="365760"/>
          </a:xfrm>
          <a:prstGeom prst="rect">
            <a:avLst/>
          </a:prstGeom>
          <a:noFill/>
        </p:spPr>
        <p:txBody>
          <a:bodyPr wrap="square" rtlCol="0" anchor="t">
            <a:spAutoFit/>
          </a:bodyPr>
          <a:p>
            <a:pPr marL="285750" indent="-285750">
              <a:buFont typeface="Wingdings" panose="05000000000000000000" charset="0"/>
              <a:buChar char="l"/>
            </a:pPr>
            <a:r>
              <a:rPr lang="zh-CN"/>
              <a:t>小表</a:t>
            </a:r>
            <a:r>
              <a:rPr lang="en-US" altLang="zh-CN"/>
              <a:t>inner join</a:t>
            </a:r>
            <a:r>
              <a:rPr lang="zh-CN" altLang="en-US"/>
              <a:t>大表</a:t>
            </a:r>
            <a:endParaRPr lang="zh-CN" altLang="en-US"/>
          </a:p>
        </p:txBody>
      </p:sp>
      <p:graphicFrame>
        <p:nvGraphicFramePr>
          <p:cNvPr id="5" name="表格 4"/>
          <p:cNvGraphicFramePr/>
          <p:nvPr/>
        </p:nvGraphicFramePr>
        <p:xfrm>
          <a:off x="914400" y="2609850"/>
          <a:ext cx="7179310" cy="2286000"/>
        </p:xfrm>
        <a:graphic>
          <a:graphicData uri="http://schemas.openxmlformats.org/drawingml/2006/table">
            <a:tbl>
              <a:tblPr firstRow="1" bandRow="1">
                <a:tableStyleId>{5C22544A-7EE6-4342-B048-85BDC9FD1C3A}</a:tableStyleId>
              </a:tblPr>
              <a:tblGrid>
                <a:gridCol w="2393315"/>
                <a:gridCol w="2392680"/>
                <a:gridCol w="2393315"/>
              </a:tblGrid>
              <a:tr h="457200">
                <a:tc>
                  <a:txBody>
                    <a:bodyPr/>
                    <a:p>
                      <a:pPr algn="ctr">
                        <a:buNone/>
                      </a:pPr>
                      <a:r>
                        <a:rPr lang="en-US" altLang="zh-CN" sz="1600">
                          <a:solidFill>
                            <a:schemeClr val="tx1"/>
                          </a:solidFill>
                        </a:rPr>
                        <a:t>Join</a:t>
                      </a:r>
                      <a:r>
                        <a:rPr lang="zh-CN" altLang="en-US" sz="1600">
                          <a:solidFill>
                            <a:schemeClr val="tx1"/>
                          </a:solidFill>
                        </a:rPr>
                        <a:t>类型</a:t>
                      </a:r>
                      <a:endParaRPr lang="zh-CN" altLang="en-US" sz="1600">
                        <a:solidFill>
                          <a:schemeClr val="tx1"/>
                        </a:solidFill>
                      </a:endParaRPr>
                    </a:p>
                  </a:txBody>
                  <a:tcPr anchor="ctr" anchorCtr="0"/>
                </a:tc>
                <a:tc>
                  <a:txBody>
                    <a:bodyPr/>
                    <a:p>
                      <a:pPr algn="ctr">
                        <a:buNone/>
                      </a:pPr>
                      <a:r>
                        <a:rPr lang="zh-CN" altLang="en-US" sz="1600">
                          <a:solidFill>
                            <a:schemeClr val="tx1"/>
                          </a:solidFill>
                        </a:rPr>
                        <a:t>数据类型</a:t>
                      </a:r>
                      <a:endParaRPr lang="zh-CN" altLang="en-US" sz="1600">
                        <a:solidFill>
                          <a:schemeClr val="tx1"/>
                        </a:solidFill>
                      </a:endParaRPr>
                    </a:p>
                  </a:txBody>
                  <a:tcPr anchor="ctr" anchorCtr="0"/>
                </a:tc>
                <a:tc>
                  <a:txBody>
                    <a:bodyPr/>
                    <a:p>
                      <a:pPr algn="ctr">
                        <a:buNone/>
                      </a:pPr>
                      <a:r>
                        <a:rPr lang="zh-CN" altLang="en-US" sz="1600">
                          <a:solidFill>
                            <a:schemeClr val="tx1"/>
                          </a:solidFill>
                        </a:rPr>
                        <a:t>运行时间</a:t>
                      </a:r>
                      <a:endParaRPr lang="zh-CN" altLang="en-US" sz="1600">
                        <a:solidFill>
                          <a:schemeClr val="tx1"/>
                        </a:solidFill>
                      </a:endParaRPr>
                    </a:p>
                  </a:txBody>
                  <a:tcPr anchor="ctr" anchorCtr="0"/>
                </a:tc>
              </a:tr>
              <a:tr h="457200">
                <a:tc rowSpan="2">
                  <a:txBody>
                    <a:bodyPr/>
                    <a:p>
                      <a:pPr algn="ctr">
                        <a:buNone/>
                      </a:pPr>
                      <a:r>
                        <a:rPr lang="en-US" altLang="zh-CN" sz="1600">
                          <a:solidFill>
                            <a:schemeClr val="tx1"/>
                          </a:solidFill>
                        </a:rPr>
                        <a:t>BigSmallJoin</a:t>
                      </a:r>
                      <a:endParaRPr lang="en-US" altLang="zh-CN" sz="1600">
                        <a:solidFill>
                          <a:schemeClr val="tx1"/>
                        </a:solidFill>
                      </a:endParaRPr>
                    </a:p>
                  </a:txBody>
                  <a:tcPr anchor="ctr" anchorCtr="0"/>
                </a:tc>
                <a:tc>
                  <a:txBody>
                    <a:bodyPr/>
                    <a:p>
                      <a:pPr algn="ctr">
                        <a:buNone/>
                      </a:pPr>
                      <a:r>
                        <a:rPr lang="zh-CN" altLang="en-US" sz="1600">
                          <a:solidFill>
                            <a:schemeClr val="tx1"/>
                          </a:solidFill>
                        </a:rPr>
                        <a:t>常规数据</a:t>
                      </a:r>
                      <a:endParaRPr lang="zh-CN" altLang="en-US" sz="1600">
                        <a:solidFill>
                          <a:schemeClr val="tx1"/>
                        </a:solidFill>
                      </a:endParaRPr>
                    </a:p>
                  </a:txBody>
                  <a:tcPr anchor="ctr" anchorCtr="0"/>
                </a:tc>
                <a:tc>
                  <a:txBody>
                    <a:bodyPr/>
                    <a:p>
                      <a:pPr algn="ctr">
                        <a:buNone/>
                      </a:pPr>
                      <a:r>
                        <a:rPr lang="zh-CN" altLang="en-US" sz="1600">
                          <a:solidFill>
                            <a:schemeClr val="tx1"/>
                          </a:solidFill>
                        </a:rPr>
                        <a:t>51s</a:t>
                      </a:r>
                      <a:endParaRPr lang="zh-CN" altLang="en-US" sz="1600">
                        <a:solidFill>
                          <a:schemeClr val="tx1"/>
                        </a:solidFill>
                      </a:endParaRPr>
                    </a:p>
                  </a:txBody>
                  <a:tcPr anchor="ctr" anchorCtr="0"/>
                </a:tc>
              </a:tr>
              <a:tr h="457200">
                <a:tc vMerge="1">
                  <a:tcPr anchor="ctr" anchorCtr="0"/>
                </a:tc>
                <a:tc>
                  <a:txBody>
                    <a:bodyPr/>
                    <a:p>
                      <a:pPr algn="ctr">
                        <a:buNone/>
                      </a:pPr>
                      <a:r>
                        <a:rPr lang="zh-CN" altLang="en-US" sz="1600">
                          <a:solidFill>
                            <a:schemeClr val="tx1"/>
                          </a:solidFill>
                        </a:rPr>
                        <a:t>倾斜度为0.8的倾斜数据</a:t>
                      </a:r>
                      <a:endParaRPr lang="zh-CN" altLang="en-US" sz="1600">
                        <a:solidFill>
                          <a:schemeClr val="tx1"/>
                        </a:solidFill>
                      </a:endParaRPr>
                    </a:p>
                  </a:txBody>
                  <a:tcPr anchor="ctr" anchorCtr="0"/>
                </a:tc>
                <a:tc>
                  <a:txBody>
                    <a:bodyPr/>
                    <a:p>
                      <a:pPr algn="ctr">
                        <a:buNone/>
                      </a:pPr>
                      <a:r>
                        <a:rPr lang="zh-CN" altLang="en-US" sz="1600">
                          <a:solidFill>
                            <a:schemeClr val="tx1"/>
                          </a:solidFill>
                        </a:rPr>
                        <a:t>59</a:t>
                      </a:r>
                      <a:r>
                        <a:rPr lang="en-US" altLang="zh-CN" sz="1600">
                          <a:solidFill>
                            <a:schemeClr val="tx1"/>
                          </a:solidFill>
                        </a:rPr>
                        <a:t>s</a:t>
                      </a:r>
                      <a:endParaRPr lang="en-US" altLang="zh-CN" sz="1600">
                        <a:solidFill>
                          <a:schemeClr val="tx1"/>
                        </a:solidFill>
                      </a:endParaRPr>
                    </a:p>
                  </a:txBody>
                  <a:tcPr anchor="ctr" anchorCtr="0"/>
                </a:tc>
              </a:tr>
              <a:tr h="457200">
                <a:tc rowSpan="2">
                  <a:txBody>
                    <a:bodyPr/>
                    <a:p>
                      <a:pPr algn="ctr">
                        <a:buNone/>
                      </a:pPr>
                      <a:r>
                        <a:rPr lang="en-US" altLang="zh-CN" sz="1600">
                          <a:solidFill>
                            <a:schemeClr val="tx1"/>
                          </a:solidFill>
                        </a:rPr>
                        <a:t>SamllBigJoin</a:t>
                      </a:r>
                      <a:endParaRPr lang="en-US" altLang="zh-CN" sz="1600">
                        <a:solidFill>
                          <a:schemeClr val="tx1"/>
                        </a:solidFill>
                      </a:endParaRPr>
                    </a:p>
                  </a:txBody>
                  <a:tcPr anchor="ctr" anchorCtr="0"/>
                </a:tc>
                <a:tc>
                  <a:txBody>
                    <a:bodyPr/>
                    <a:p>
                      <a:pPr algn="ctr">
                        <a:buNone/>
                      </a:pPr>
                      <a:r>
                        <a:rPr lang="zh-CN" altLang="en-US" sz="1600">
                          <a:solidFill>
                            <a:schemeClr val="tx1"/>
                          </a:solidFill>
                        </a:rPr>
                        <a:t>常规数据</a:t>
                      </a:r>
                      <a:endParaRPr lang="zh-CN" altLang="en-US" sz="1600">
                        <a:solidFill>
                          <a:schemeClr val="tx1"/>
                        </a:solidFill>
                      </a:endParaRPr>
                    </a:p>
                  </a:txBody>
                  <a:tcPr anchor="ctr" anchorCtr="0"/>
                </a:tc>
                <a:tc>
                  <a:txBody>
                    <a:bodyPr/>
                    <a:p>
                      <a:pPr algn="ctr">
                        <a:buNone/>
                      </a:pPr>
                      <a:r>
                        <a:rPr lang="en-US" altLang="zh-CN" sz="1600">
                          <a:solidFill>
                            <a:schemeClr val="tx1"/>
                          </a:solidFill>
                        </a:rPr>
                        <a:t>56s</a:t>
                      </a:r>
                      <a:endParaRPr lang="en-US" altLang="zh-CN" sz="1600">
                        <a:solidFill>
                          <a:schemeClr val="tx1"/>
                        </a:solidFill>
                      </a:endParaRPr>
                    </a:p>
                  </a:txBody>
                  <a:tcPr anchor="ctr" anchorCtr="0"/>
                </a:tc>
              </a:tr>
              <a:tr h="457200">
                <a:tc vMerge="1">
                  <a:tcPr anchor="ctr" anchorCtr="0"/>
                </a:tc>
                <a:tc>
                  <a:txBody>
                    <a:bodyPr/>
                    <a:p>
                      <a:pPr algn="ctr">
                        <a:buNone/>
                      </a:pPr>
                      <a:r>
                        <a:rPr lang="zh-CN" altLang="en-US" sz="1600">
                          <a:solidFill>
                            <a:schemeClr val="tx1"/>
                          </a:solidFill>
                        </a:rPr>
                        <a:t>倾斜度为0.8的倾斜数据</a:t>
                      </a:r>
                      <a:endParaRPr lang="zh-CN" altLang="en-US" sz="1600">
                        <a:solidFill>
                          <a:schemeClr val="tx1"/>
                        </a:solidFill>
                      </a:endParaRPr>
                    </a:p>
                  </a:txBody>
                  <a:tcPr anchor="ctr" anchorCtr="0"/>
                </a:tc>
                <a:tc>
                  <a:txBody>
                    <a:bodyPr/>
                    <a:p>
                      <a:pPr algn="ctr">
                        <a:buNone/>
                      </a:pPr>
                      <a:r>
                        <a:rPr lang="en-US" altLang="zh-CN" sz="1600">
                          <a:solidFill>
                            <a:schemeClr val="tx1"/>
                          </a:solidFill>
                        </a:rPr>
                        <a:t>OOM</a:t>
                      </a:r>
                      <a:endParaRPr lang="en-US" altLang="zh-CN" sz="1600">
                        <a:solidFill>
                          <a:schemeClr val="tx1"/>
                        </a:solidFill>
                      </a:endParaRPr>
                    </a:p>
                  </a:txBody>
                  <a:tcPr anchor="ctr" anchorCtr="0"/>
                </a:tc>
              </a:tr>
            </a:tbl>
          </a:graphicData>
        </a:graphic>
      </p:graphicFrame>
      <p:sp>
        <p:nvSpPr>
          <p:cNvPr id="6" name="文本框 5"/>
          <p:cNvSpPr txBox="1"/>
          <p:nvPr/>
        </p:nvSpPr>
        <p:spPr>
          <a:xfrm>
            <a:off x="527050" y="5189220"/>
            <a:ext cx="7884795" cy="914400"/>
          </a:xfrm>
          <a:prstGeom prst="rect">
            <a:avLst/>
          </a:prstGeom>
          <a:noFill/>
        </p:spPr>
        <p:txBody>
          <a:bodyPr wrap="square" rtlCol="0" anchor="t">
            <a:spAutoFit/>
          </a:bodyPr>
          <a:p>
            <a:pPr marL="285750" indent="-285750">
              <a:buFont typeface="Wingdings" panose="05000000000000000000" charset="0"/>
              <a:buChar char="l"/>
            </a:pPr>
            <a:r>
              <a:rPr lang="zh-CN" altLang="en-US">
                <a:sym typeface="+mn-ea"/>
              </a:rPr>
              <a:t>BigSmallJoin采用Uservisits(大表)内连接Rankings(小表)的顺序</a:t>
            </a:r>
            <a:endParaRPr lang="zh-CN" altLang="en-US">
              <a:sym typeface="+mn-ea"/>
            </a:endParaRPr>
          </a:p>
          <a:p>
            <a:pPr marL="285750" indent="-285750">
              <a:buFont typeface="Wingdings" panose="05000000000000000000" charset="0"/>
              <a:buChar char="l"/>
            </a:pPr>
            <a:r>
              <a:rPr lang="zh-CN" altLang="en-US">
                <a:sym typeface="+mn-ea"/>
              </a:rPr>
              <a:t>SmallBigJoin采用Rankings(小表) 内连接Uservisits(大表)顺序</a:t>
            </a:r>
            <a:endParaRPr lang="zh-CN" altLang="en-US"/>
          </a:p>
          <a:p>
            <a:pPr marL="285750" indent="-285750">
              <a:buFont typeface="Wingdings" panose="05000000000000000000" charset="0"/>
              <a:buChar char="l"/>
            </a:pPr>
            <a:endParaRPr lang="zh-CN" altLang="en-US"/>
          </a:p>
        </p:txBody>
      </p:sp>
      <p:sp>
        <p:nvSpPr>
          <p:cNvPr id="7" name="文本框 6"/>
          <p:cNvSpPr txBox="1"/>
          <p:nvPr/>
        </p:nvSpPr>
        <p:spPr>
          <a:xfrm>
            <a:off x="536575" y="6096000"/>
            <a:ext cx="8679815" cy="365760"/>
          </a:xfrm>
          <a:prstGeom prst="rect">
            <a:avLst/>
          </a:prstGeom>
          <a:noFill/>
        </p:spPr>
        <p:txBody>
          <a:bodyPr wrap="square" rtlCol="0">
            <a:spAutoFit/>
          </a:bodyPr>
          <a:p>
            <a:pPr marL="285750" indent="-285750">
              <a:buFont typeface="Wingdings" panose="05000000000000000000" charset="0"/>
              <a:buChar char="ü"/>
            </a:pPr>
            <a:r>
              <a:rPr lang="zh-CN" altLang="en-US">
                <a:solidFill>
                  <a:srgbClr val="FF0000"/>
                </a:solidFill>
              </a:rPr>
              <a:t>在</a:t>
            </a:r>
            <a:r>
              <a:rPr lang="en-US" altLang="zh-CN">
                <a:solidFill>
                  <a:srgbClr val="FF0000"/>
                </a:solidFill>
              </a:rPr>
              <a:t>SmallBigJoin</a:t>
            </a:r>
            <a:r>
              <a:rPr lang="zh-CN" altLang="en-US">
                <a:solidFill>
                  <a:srgbClr val="FF0000"/>
                </a:solidFill>
              </a:rPr>
              <a:t>表连接顺序下，以及倾斜数据的作用下，出现了内存溢出的错误</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b="1"/>
              <a:t>--</a:t>
            </a:r>
            <a:r>
              <a:rPr lang="zh-CN" altLang="en-US"/>
              <a:t>应用验证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455295" y="1304925"/>
            <a:ext cx="8761730" cy="365760"/>
          </a:xfrm>
          <a:prstGeom prst="rect">
            <a:avLst/>
          </a:prstGeom>
          <a:noFill/>
        </p:spPr>
        <p:txBody>
          <a:bodyPr wrap="square" rtlCol="0" anchor="t">
            <a:spAutoFit/>
          </a:bodyPr>
          <a:p>
            <a:pPr marL="285750" indent="-285750">
              <a:buFont typeface="Wingdings" panose="05000000000000000000" charset="0"/>
              <a:buChar char="p"/>
            </a:pPr>
            <a:r>
              <a:rPr lang="zh-CN" altLang="en-US">
                <a:solidFill>
                  <a:srgbClr val="0000FF"/>
                </a:solidFill>
              </a:rPr>
              <a:t>验证实例（系统缺陷）</a:t>
            </a:r>
            <a:endParaRPr lang="zh-CN" altLang="en-US">
              <a:solidFill>
                <a:srgbClr val="0000FF"/>
              </a:solidFill>
            </a:endParaRPr>
          </a:p>
        </p:txBody>
      </p:sp>
      <p:sp>
        <p:nvSpPr>
          <p:cNvPr id="4" name="文本框 3"/>
          <p:cNvSpPr txBox="1"/>
          <p:nvPr/>
        </p:nvSpPr>
        <p:spPr>
          <a:xfrm>
            <a:off x="527050" y="1866900"/>
            <a:ext cx="8428355" cy="365760"/>
          </a:xfrm>
          <a:prstGeom prst="rect">
            <a:avLst/>
          </a:prstGeom>
          <a:noFill/>
        </p:spPr>
        <p:txBody>
          <a:bodyPr wrap="square" rtlCol="0" anchor="t">
            <a:spAutoFit/>
          </a:bodyPr>
          <a:p>
            <a:pPr marL="285750" indent="-285750">
              <a:buFont typeface="Wingdings" panose="05000000000000000000" charset="0"/>
              <a:buChar char="l"/>
            </a:pPr>
            <a:r>
              <a:rPr lang="zh-CN"/>
              <a:t>一表参与多次</a:t>
            </a:r>
            <a:r>
              <a:rPr lang="en-US" altLang="zh-CN"/>
              <a:t>Join</a:t>
            </a:r>
            <a:r>
              <a:rPr lang="zh-CN" altLang="en-US"/>
              <a:t>操作</a:t>
            </a:r>
            <a:endParaRPr lang="zh-CN" altLang="en-US"/>
          </a:p>
        </p:txBody>
      </p:sp>
      <p:graphicFrame>
        <p:nvGraphicFramePr>
          <p:cNvPr id="8" name="对象 7"/>
          <p:cNvGraphicFramePr/>
          <p:nvPr/>
        </p:nvGraphicFramePr>
        <p:xfrm>
          <a:off x="3103880" y="1036320"/>
          <a:ext cx="5851525" cy="2733040"/>
        </p:xfrm>
        <a:graphic>
          <a:graphicData uri="http://schemas.openxmlformats.org/presentationml/2006/ole">
            <mc:AlternateContent xmlns:mc="http://schemas.openxmlformats.org/markup-compatibility/2006">
              <mc:Choice xmlns:v="urn:schemas-microsoft-com:vml" Requires="v">
                <p:oleObj spid="_x0000_s9" name="" r:id="rId1" imgW="11887200" imgH="5615305" progId="Visio.Drawing.15">
                  <p:embed/>
                </p:oleObj>
              </mc:Choice>
              <mc:Fallback>
                <p:oleObj name="" r:id="rId1" imgW="11887200" imgH="5615305" progId="Visio.Drawing.15">
                  <p:embed/>
                  <p:pic>
                    <p:nvPicPr>
                      <p:cNvPr id="0" name="图片 8"/>
                      <p:cNvPicPr/>
                      <p:nvPr/>
                    </p:nvPicPr>
                    <p:blipFill>
                      <a:blip r:embed="rId2"/>
                    </p:blipFill>
                    <p:spPr>
                      <a:xfrm>
                        <a:off x="3103880" y="1036320"/>
                        <a:ext cx="5851525" cy="2733040"/>
                      </a:xfrm>
                      <a:prstGeom prst="rect">
                        <a:avLst/>
                      </a:prstGeom>
                    </p:spPr>
                  </p:pic>
                </p:oleObj>
              </mc:Fallback>
            </mc:AlternateContent>
          </a:graphicData>
        </a:graphic>
      </p:graphicFrame>
      <p:graphicFrame>
        <p:nvGraphicFramePr>
          <p:cNvPr id="10" name="对象 9"/>
          <p:cNvGraphicFramePr/>
          <p:nvPr/>
        </p:nvGraphicFramePr>
        <p:xfrm>
          <a:off x="3921760" y="4103370"/>
          <a:ext cx="4765040" cy="2334895"/>
        </p:xfrm>
        <a:graphic>
          <a:graphicData uri="http://schemas.openxmlformats.org/presentationml/2006/ole">
            <mc:AlternateContent xmlns:mc="http://schemas.openxmlformats.org/markup-compatibility/2006">
              <mc:Choice xmlns:v="urn:schemas-microsoft-com:vml" Requires="v">
                <p:oleObj spid="_x0000_s11" name="" r:id="rId3" imgW="7981950" imgH="4356735" progId="Visio.Drawing.15">
                  <p:embed/>
                </p:oleObj>
              </mc:Choice>
              <mc:Fallback>
                <p:oleObj name="" r:id="rId3" imgW="7981950" imgH="4356735" progId="Visio.Drawing.15">
                  <p:embed/>
                  <p:pic>
                    <p:nvPicPr>
                      <p:cNvPr id="0" name="图片 10"/>
                      <p:cNvPicPr/>
                      <p:nvPr/>
                    </p:nvPicPr>
                    <p:blipFill>
                      <a:blip r:embed="rId4"/>
                    </p:blipFill>
                    <p:spPr>
                      <a:xfrm>
                        <a:off x="3921760" y="4103370"/>
                        <a:ext cx="4765040" cy="2334895"/>
                      </a:xfrm>
                      <a:prstGeom prst="rect">
                        <a:avLst/>
                      </a:prstGeom>
                    </p:spPr>
                  </p:pic>
                </p:oleObj>
              </mc:Fallback>
            </mc:AlternateContent>
          </a:graphicData>
        </a:graphic>
      </p:graphicFrame>
      <p:sp>
        <p:nvSpPr>
          <p:cNvPr id="14" name="文本框 13"/>
          <p:cNvSpPr txBox="1"/>
          <p:nvPr/>
        </p:nvSpPr>
        <p:spPr>
          <a:xfrm>
            <a:off x="196850" y="5931535"/>
            <a:ext cx="5548630" cy="640080"/>
          </a:xfrm>
          <a:prstGeom prst="rect">
            <a:avLst/>
          </a:prstGeom>
          <a:noFill/>
        </p:spPr>
        <p:txBody>
          <a:bodyPr wrap="square" rtlCol="0" anchor="t">
            <a:spAutoFit/>
          </a:bodyPr>
          <a:p>
            <a:pPr marL="285750" indent="-285750">
              <a:buFont typeface="Wingdings" panose="05000000000000000000" charset="0"/>
              <a:buChar char="ü"/>
            </a:pPr>
            <a:r>
              <a:rPr lang="zh-CN" altLang="en-US">
                <a:solidFill>
                  <a:srgbClr val="FF0000"/>
                </a:solidFill>
              </a:rPr>
              <a:t>理应得到的计算结果为（3,1,1,2），然而Spark执行后的结果为null</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b="1"/>
              <a:t>--</a:t>
            </a:r>
            <a:r>
              <a:rPr lang="zh-CN" altLang="en-US"/>
              <a:t>应用验证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455295" y="1304925"/>
            <a:ext cx="8761730" cy="365760"/>
          </a:xfrm>
          <a:prstGeom prst="rect">
            <a:avLst/>
          </a:prstGeom>
          <a:noFill/>
        </p:spPr>
        <p:txBody>
          <a:bodyPr wrap="square" rtlCol="0" anchor="t">
            <a:spAutoFit/>
          </a:bodyPr>
          <a:p>
            <a:pPr marL="285750" indent="-285750">
              <a:buFont typeface="Wingdings" panose="05000000000000000000" charset="0"/>
              <a:buChar char="p"/>
            </a:pPr>
            <a:r>
              <a:rPr lang="zh-CN" altLang="en-US">
                <a:solidFill>
                  <a:srgbClr val="0000FF"/>
                </a:solidFill>
              </a:rPr>
              <a:t>验证实例（参数组合测试）</a:t>
            </a:r>
            <a:endParaRPr lang="zh-CN" altLang="en-US">
              <a:solidFill>
                <a:srgbClr val="0000FF"/>
              </a:solidFill>
            </a:endParaRPr>
          </a:p>
        </p:txBody>
      </p:sp>
      <p:sp>
        <p:nvSpPr>
          <p:cNvPr id="4" name="文本框 3"/>
          <p:cNvSpPr txBox="1"/>
          <p:nvPr/>
        </p:nvSpPr>
        <p:spPr>
          <a:xfrm>
            <a:off x="527050" y="1866900"/>
            <a:ext cx="8428355" cy="365760"/>
          </a:xfrm>
          <a:prstGeom prst="rect">
            <a:avLst/>
          </a:prstGeom>
          <a:noFill/>
        </p:spPr>
        <p:txBody>
          <a:bodyPr wrap="square" rtlCol="0" anchor="t">
            <a:spAutoFit/>
          </a:bodyPr>
          <a:p>
            <a:pPr marL="285750" indent="-285750">
              <a:buFont typeface="Wingdings" panose="05000000000000000000" charset="0"/>
              <a:buChar char="l"/>
            </a:pPr>
            <a:r>
              <a:rPr lang="en-US"/>
              <a:t>RandomForest</a:t>
            </a:r>
            <a:r>
              <a:rPr lang="zh-CN" altLang="en-US"/>
              <a:t>在参数组合测试中出现内存溢出错误</a:t>
            </a:r>
            <a:endParaRPr lang="zh-CN" altLang="en-US"/>
          </a:p>
        </p:txBody>
      </p:sp>
      <p:graphicFrame>
        <p:nvGraphicFramePr>
          <p:cNvPr id="2" name="表格 1"/>
          <p:cNvGraphicFramePr/>
          <p:nvPr/>
        </p:nvGraphicFramePr>
        <p:xfrm>
          <a:off x="781050" y="2476500"/>
          <a:ext cx="7181850" cy="2491105"/>
        </p:xfrm>
        <a:graphic>
          <a:graphicData uri="http://schemas.openxmlformats.org/drawingml/2006/table">
            <a:tbl>
              <a:tblPr firstRow="1" bandRow="1">
                <a:tableStyleId>{5C22544A-7EE6-4342-B048-85BDC9FD1C3A}</a:tableStyleId>
              </a:tblPr>
              <a:tblGrid>
                <a:gridCol w="1436370"/>
                <a:gridCol w="1436370"/>
                <a:gridCol w="1436370"/>
                <a:gridCol w="1436370"/>
                <a:gridCol w="1436370"/>
              </a:tblGrid>
              <a:tr h="415290">
                <a:tc>
                  <a:txBody>
                    <a:bodyPr/>
                    <a:p>
                      <a:pPr algn="ctr">
                        <a:buNone/>
                      </a:pPr>
                      <a:r>
                        <a:rPr lang="zh-CN" altLang="en-US" sz="1600">
                          <a:solidFill>
                            <a:schemeClr val="tx1"/>
                          </a:solidFill>
                        </a:rPr>
                        <a:t>类型</a:t>
                      </a:r>
                      <a:endParaRPr lang="zh-CN" altLang="en-US" sz="1600">
                        <a:solidFill>
                          <a:schemeClr val="tx1"/>
                        </a:solidFill>
                      </a:endParaRPr>
                    </a:p>
                  </a:txBody>
                  <a:tcPr anchor="ctr" anchorCtr="0"/>
                </a:tc>
                <a:tc>
                  <a:txBody>
                    <a:bodyPr/>
                    <a:p>
                      <a:pPr algn="ctr">
                        <a:buNone/>
                      </a:pPr>
                      <a:r>
                        <a:rPr lang="en-US" altLang="zh-CN" sz="1600">
                          <a:solidFill>
                            <a:schemeClr val="tx1"/>
                          </a:solidFill>
                        </a:rPr>
                        <a:t>A</a:t>
                      </a:r>
                      <a:endParaRPr lang="en-US" altLang="zh-CN" sz="1600">
                        <a:solidFill>
                          <a:schemeClr val="tx1"/>
                        </a:solidFill>
                      </a:endParaRPr>
                    </a:p>
                  </a:txBody>
                  <a:tcPr anchor="ctr" anchorCtr="0"/>
                </a:tc>
                <a:tc>
                  <a:txBody>
                    <a:bodyPr/>
                    <a:p>
                      <a:pPr algn="ctr">
                        <a:buNone/>
                      </a:pPr>
                      <a:r>
                        <a:rPr lang="en-US" altLang="zh-CN" sz="1600">
                          <a:solidFill>
                            <a:schemeClr val="tx1"/>
                          </a:solidFill>
                        </a:rPr>
                        <a:t>B</a:t>
                      </a:r>
                      <a:endParaRPr lang="en-US" altLang="zh-CN" sz="1600">
                        <a:solidFill>
                          <a:schemeClr val="tx1"/>
                        </a:solidFill>
                      </a:endParaRPr>
                    </a:p>
                  </a:txBody>
                  <a:tcPr anchor="ctr" anchorCtr="0"/>
                </a:tc>
                <a:tc>
                  <a:txBody>
                    <a:bodyPr/>
                    <a:p>
                      <a:pPr algn="ctr">
                        <a:buNone/>
                      </a:pPr>
                      <a:r>
                        <a:rPr lang="en-US" altLang="zh-CN" sz="1600">
                          <a:solidFill>
                            <a:schemeClr val="tx1"/>
                          </a:solidFill>
                        </a:rPr>
                        <a:t>C</a:t>
                      </a:r>
                      <a:endParaRPr lang="en-US" altLang="zh-CN" sz="1600">
                        <a:solidFill>
                          <a:schemeClr val="tx1"/>
                        </a:solidFill>
                      </a:endParaRPr>
                    </a:p>
                  </a:txBody>
                  <a:tcPr anchor="ctr" anchorCtr="0"/>
                </a:tc>
                <a:tc>
                  <a:txBody>
                    <a:bodyPr/>
                    <a:p>
                      <a:pPr algn="ctr">
                        <a:buNone/>
                      </a:pPr>
                      <a:r>
                        <a:rPr lang="en-US" altLang="zh-CN" sz="1600">
                          <a:solidFill>
                            <a:schemeClr val="tx1"/>
                          </a:solidFill>
                        </a:rPr>
                        <a:t>D</a:t>
                      </a:r>
                      <a:endParaRPr lang="en-US" altLang="zh-CN" sz="1600">
                        <a:solidFill>
                          <a:schemeClr val="tx1"/>
                        </a:solidFill>
                      </a:endParaRPr>
                    </a:p>
                  </a:txBody>
                  <a:tcPr anchor="ctr" anchorCtr="0"/>
                </a:tc>
              </a:tr>
              <a:tr h="415290">
                <a:tc>
                  <a:txBody>
                    <a:bodyPr/>
                    <a:p>
                      <a:pPr algn="ctr">
                        <a:buNone/>
                      </a:pPr>
                      <a:r>
                        <a:rPr lang="en-US" altLang="zh-CN" sz="1600">
                          <a:solidFill>
                            <a:schemeClr val="tx1"/>
                          </a:solidFill>
                        </a:rPr>
                        <a:t>numTrees</a:t>
                      </a:r>
                      <a:endParaRPr lang="en-US" altLang="zh-CN" sz="1600">
                        <a:solidFill>
                          <a:schemeClr val="tx1"/>
                        </a:solidFill>
                      </a:endParaRPr>
                    </a:p>
                  </a:txBody>
                  <a:tcPr anchor="ctr" anchorCtr="0"/>
                </a:tc>
                <a:tc>
                  <a:txBody>
                    <a:bodyPr/>
                    <a:p>
                      <a:pPr algn="ctr">
                        <a:buNone/>
                      </a:pPr>
                      <a:r>
                        <a:rPr lang="en-US" altLang="zh-CN" sz="1600">
                          <a:solidFill>
                            <a:schemeClr val="tx1"/>
                          </a:solidFill>
                        </a:rPr>
                        <a:t>2</a:t>
                      </a:r>
                      <a:endParaRPr lang="en-US" altLang="zh-CN" sz="1600">
                        <a:solidFill>
                          <a:schemeClr val="tx1"/>
                        </a:solidFill>
                      </a:endParaRPr>
                    </a:p>
                  </a:txBody>
                  <a:tcPr anchor="ctr" anchorCtr="0"/>
                </a:tc>
                <a:tc>
                  <a:txBody>
                    <a:bodyPr/>
                    <a:p>
                      <a:pPr algn="ctr">
                        <a:buNone/>
                      </a:pPr>
                      <a:r>
                        <a:rPr lang="en-US" altLang="zh-CN" sz="1600">
                          <a:solidFill>
                            <a:schemeClr val="tx1"/>
                          </a:solidFill>
                        </a:rPr>
                        <a:t>100</a:t>
                      </a:r>
                      <a:endParaRPr lang="en-US" altLang="zh-CN" sz="1600">
                        <a:solidFill>
                          <a:schemeClr val="tx1"/>
                        </a:solidFill>
                      </a:endParaRPr>
                    </a:p>
                  </a:txBody>
                  <a:tcPr anchor="ctr" anchorCtr="0"/>
                </a:tc>
                <a:tc>
                  <a:txBody>
                    <a:bodyPr/>
                    <a:p>
                      <a:pPr algn="ctr">
                        <a:buNone/>
                      </a:pPr>
                      <a:r>
                        <a:rPr lang="en-US" altLang="zh-CN" sz="1600">
                          <a:solidFill>
                            <a:schemeClr val="tx1"/>
                          </a:solidFill>
                        </a:rPr>
                        <a:t>100</a:t>
                      </a:r>
                      <a:endParaRPr lang="en-US" altLang="zh-CN" sz="1600">
                        <a:solidFill>
                          <a:schemeClr val="tx1"/>
                        </a:solidFill>
                      </a:endParaRPr>
                    </a:p>
                  </a:txBody>
                  <a:tcPr anchor="ctr" anchorCtr="0"/>
                </a:tc>
                <a:tc>
                  <a:txBody>
                    <a:bodyPr/>
                    <a:p>
                      <a:pPr algn="ctr">
                        <a:buNone/>
                      </a:pPr>
                      <a:r>
                        <a:rPr lang="en-US" altLang="zh-CN" sz="1600">
                          <a:solidFill>
                            <a:schemeClr val="tx1"/>
                          </a:solidFill>
                        </a:rPr>
                        <a:t>100</a:t>
                      </a:r>
                      <a:endParaRPr lang="en-US" altLang="zh-CN" sz="1600">
                        <a:solidFill>
                          <a:schemeClr val="tx1"/>
                        </a:solidFill>
                      </a:endParaRPr>
                    </a:p>
                  </a:txBody>
                  <a:tcPr anchor="ctr" anchorCtr="0"/>
                </a:tc>
              </a:tr>
              <a:tr h="414655">
                <a:tc>
                  <a:txBody>
                    <a:bodyPr/>
                    <a:p>
                      <a:pPr algn="ctr">
                        <a:buNone/>
                      </a:pPr>
                      <a:r>
                        <a:rPr lang="en-US" altLang="zh-CN" sz="1600">
                          <a:solidFill>
                            <a:schemeClr val="tx1"/>
                          </a:solidFill>
                        </a:rPr>
                        <a:t>maxDepth</a:t>
                      </a:r>
                      <a:endParaRPr lang="en-US" altLang="zh-CN" sz="1600">
                        <a:solidFill>
                          <a:schemeClr val="tx1"/>
                        </a:solidFill>
                      </a:endParaRPr>
                    </a:p>
                  </a:txBody>
                  <a:tcPr anchor="ctr" anchorCtr="0"/>
                </a:tc>
                <a:tc>
                  <a:txBody>
                    <a:bodyPr/>
                    <a:p>
                      <a:pPr algn="ctr">
                        <a:buNone/>
                      </a:pPr>
                      <a:r>
                        <a:rPr lang="en-US" altLang="zh-CN" sz="1600">
                          <a:solidFill>
                            <a:schemeClr val="tx1"/>
                          </a:solidFill>
                        </a:rPr>
                        <a:t>5</a:t>
                      </a:r>
                      <a:endParaRPr lang="en-US" altLang="zh-CN" sz="1600">
                        <a:solidFill>
                          <a:schemeClr val="tx1"/>
                        </a:solidFill>
                      </a:endParaRPr>
                    </a:p>
                  </a:txBody>
                  <a:tcPr anchor="ctr" anchorCtr="0"/>
                </a:tc>
                <a:tc>
                  <a:txBody>
                    <a:bodyPr/>
                    <a:p>
                      <a:pPr algn="ctr">
                        <a:buNone/>
                      </a:pPr>
                      <a:r>
                        <a:rPr lang="en-US" altLang="zh-CN" sz="1600">
                          <a:solidFill>
                            <a:schemeClr val="tx1"/>
                          </a:solidFill>
                        </a:rPr>
                        <a:t>5</a:t>
                      </a:r>
                      <a:endParaRPr lang="en-US" altLang="zh-CN" sz="1600">
                        <a:solidFill>
                          <a:schemeClr val="tx1"/>
                        </a:solidFill>
                      </a:endParaRPr>
                    </a:p>
                  </a:txBody>
                  <a:tcPr anchor="ctr" anchorCtr="0"/>
                </a:tc>
                <a:tc>
                  <a:txBody>
                    <a:bodyPr/>
                    <a:p>
                      <a:pPr algn="ctr">
                        <a:buNone/>
                      </a:pPr>
                      <a:r>
                        <a:rPr lang="en-US" altLang="zh-CN" sz="1600">
                          <a:solidFill>
                            <a:schemeClr val="tx1"/>
                          </a:solidFill>
                        </a:rPr>
                        <a:t>100</a:t>
                      </a:r>
                      <a:endParaRPr lang="en-US" altLang="zh-CN" sz="1600">
                        <a:solidFill>
                          <a:schemeClr val="tx1"/>
                        </a:solidFill>
                      </a:endParaRPr>
                    </a:p>
                  </a:txBody>
                  <a:tcPr anchor="ctr" anchorCtr="0"/>
                </a:tc>
                <a:tc>
                  <a:txBody>
                    <a:bodyPr/>
                    <a:p>
                      <a:pPr algn="ctr">
                        <a:buNone/>
                      </a:pPr>
                      <a:r>
                        <a:rPr lang="en-US" altLang="zh-CN" sz="1600">
                          <a:solidFill>
                            <a:schemeClr val="tx1"/>
                          </a:solidFill>
                        </a:rPr>
                        <a:t>5</a:t>
                      </a:r>
                      <a:endParaRPr lang="en-US" altLang="zh-CN" sz="1600">
                        <a:solidFill>
                          <a:schemeClr val="tx1"/>
                        </a:solidFill>
                      </a:endParaRPr>
                    </a:p>
                  </a:txBody>
                  <a:tcPr anchor="ctr" anchorCtr="0"/>
                </a:tc>
              </a:tr>
              <a:tr h="415290">
                <a:tc>
                  <a:txBody>
                    <a:bodyPr/>
                    <a:p>
                      <a:pPr algn="ctr">
                        <a:buNone/>
                      </a:pPr>
                      <a:r>
                        <a:rPr lang="en-US" altLang="zh-CN" sz="1600">
                          <a:solidFill>
                            <a:schemeClr val="tx1"/>
                          </a:solidFill>
                        </a:rPr>
                        <a:t>maxBins</a:t>
                      </a:r>
                      <a:endParaRPr lang="en-US" altLang="zh-CN" sz="1600">
                        <a:solidFill>
                          <a:schemeClr val="tx1"/>
                        </a:solidFill>
                      </a:endParaRPr>
                    </a:p>
                  </a:txBody>
                  <a:tcPr anchor="ctr" anchorCtr="0"/>
                </a:tc>
                <a:tc>
                  <a:txBody>
                    <a:bodyPr/>
                    <a:p>
                      <a:pPr algn="ctr">
                        <a:buNone/>
                      </a:pPr>
                      <a:r>
                        <a:rPr lang="en-US" altLang="zh-CN" sz="1600">
                          <a:solidFill>
                            <a:schemeClr val="tx1"/>
                          </a:solidFill>
                        </a:rPr>
                        <a:t>5</a:t>
                      </a:r>
                      <a:endParaRPr lang="en-US" altLang="zh-CN" sz="1600">
                        <a:solidFill>
                          <a:schemeClr val="tx1"/>
                        </a:solidFill>
                      </a:endParaRPr>
                    </a:p>
                  </a:txBody>
                  <a:tcPr anchor="ctr" anchorCtr="0"/>
                </a:tc>
                <a:tc>
                  <a:txBody>
                    <a:bodyPr/>
                    <a:p>
                      <a:pPr algn="ctr">
                        <a:buNone/>
                      </a:pPr>
                      <a:r>
                        <a:rPr lang="en-US" altLang="zh-CN" sz="1600">
                          <a:solidFill>
                            <a:schemeClr val="tx1"/>
                          </a:solidFill>
                        </a:rPr>
                        <a:t>5</a:t>
                      </a:r>
                      <a:endParaRPr lang="en-US" altLang="zh-CN" sz="1600">
                        <a:solidFill>
                          <a:schemeClr val="tx1"/>
                        </a:solidFill>
                      </a:endParaRPr>
                    </a:p>
                  </a:txBody>
                  <a:tcPr anchor="ctr" anchorCtr="0"/>
                </a:tc>
                <a:tc>
                  <a:txBody>
                    <a:bodyPr/>
                    <a:p>
                      <a:pPr algn="ctr">
                        <a:buNone/>
                      </a:pPr>
                      <a:r>
                        <a:rPr lang="en-US" altLang="zh-CN" sz="1600">
                          <a:solidFill>
                            <a:schemeClr val="tx1"/>
                          </a:solidFill>
                        </a:rPr>
                        <a:t>5</a:t>
                      </a:r>
                      <a:endParaRPr lang="en-US" altLang="zh-CN" sz="1600">
                        <a:solidFill>
                          <a:schemeClr val="tx1"/>
                        </a:solidFill>
                      </a:endParaRPr>
                    </a:p>
                  </a:txBody>
                  <a:tcPr anchor="ctr" anchorCtr="0"/>
                </a:tc>
                <a:tc>
                  <a:txBody>
                    <a:bodyPr/>
                    <a:p>
                      <a:pPr algn="ctr">
                        <a:buNone/>
                      </a:pPr>
                      <a:r>
                        <a:rPr lang="en-US" altLang="zh-CN" sz="1600">
                          <a:solidFill>
                            <a:schemeClr val="tx1"/>
                          </a:solidFill>
                        </a:rPr>
                        <a:t>32</a:t>
                      </a:r>
                      <a:endParaRPr lang="en-US" altLang="zh-CN" sz="1600">
                        <a:solidFill>
                          <a:schemeClr val="tx1"/>
                        </a:solidFill>
                      </a:endParaRPr>
                    </a:p>
                  </a:txBody>
                  <a:tcPr anchor="ctr" anchorCtr="0"/>
                </a:tc>
              </a:tr>
              <a:tr h="415290">
                <a:tc>
                  <a:txBody>
                    <a:bodyPr/>
                    <a:p>
                      <a:pPr algn="ctr">
                        <a:buNone/>
                      </a:pPr>
                      <a:r>
                        <a:rPr lang="en-US" altLang="zh-CN" sz="1600">
                          <a:solidFill>
                            <a:schemeClr val="tx1"/>
                          </a:solidFill>
                        </a:rPr>
                        <a:t>partitionNum</a:t>
                      </a:r>
                      <a:endParaRPr lang="en-US" altLang="zh-CN" sz="1600">
                        <a:solidFill>
                          <a:schemeClr val="tx1"/>
                        </a:solidFill>
                      </a:endParaRPr>
                    </a:p>
                  </a:txBody>
                  <a:tcPr anchor="ctr" anchorCtr="0"/>
                </a:tc>
                <a:tc>
                  <a:txBody>
                    <a:bodyPr/>
                    <a:p>
                      <a:pPr algn="ctr">
                        <a:buNone/>
                      </a:pPr>
                      <a:r>
                        <a:rPr lang="en-US" altLang="zh-CN" sz="1600">
                          <a:solidFill>
                            <a:schemeClr val="tx1"/>
                          </a:solidFill>
                        </a:rPr>
                        <a:t>10</a:t>
                      </a:r>
                      <a:endParaRPr lang="en-US" altLang="zh-CN" sz="1600">
                        <a:solidFill>
                          <a:schemeClr val="tx1"/>
                        </a:solidFill>
                      </a:endParaRPr>
                    </a:p>
                  </a:txBody>
                  <a:tcPr anchor="ctr" anchorCtr="0"/>
                </a:tc>
                <a:tc>
                  <a:txBody>
                    <a:bodyPr/>
                    <a:p>
                      <a:pPr algn="ctr">
                        <a:buNone/>
                      </a:pPr>
                      <a:r>
                        <a:rPr lang="en-US" altLang="zh-CN" sz="1600">
                          <a:solidFill>
                            <a:schemeClr val="tx1"/>
                          </a:solidFill>
                        </a:rPr>
                        <a:t>10</a:t>
                      </a:r>
                      <a:endParaRPr lang="en-US" altLang="zh-CN" sz="1600">
                        <a:solidFill>
                          <a:schemeClr val="tx1"/>
                        </a:solidFill>
                      </a:endParaRPr>
                    </a:p>
                  </a:txBody>
                  <a:tcPr anchor="ctr" anchorCtr="0"/>
                </a:tc>
                <a:tc>
                  <a:txBody>
                    <a:bodyPr/>
                    <a:p>
                      <a:pPr algn="ctr">
                        <a:buNone/>
                      </a:pPr>
                      <a:r>
                        <a:rPr lang="en-US" altLang="zh-CN" sz="1600">
                          <a:solidFill>
                            <a:schemeClr val="tx1"/>
                          </a:solidFill>
                        </a:rPr>
                        <a:t>10</a:t>
                      </a:r>
                      <a:endParaRPr lang="en-US" altLang="zh-CN" sz="1600">
                        <a:solidFill>
                          <a:schemeClr val="tx1"/>
                        </a:solidFill>
                      </a:endParaRPr>
                    </a:p>
                  </a:txBody>
                  <a:tcPr anchor="ctr" anchorCtr="0"/>
                </a:tc>
                <a:tc>
                  <a:txBody>
                    <a:bodyPr/>
                    <a:p>
                      <a:pPr algn="ctr">
                        <a:buNone/>
                      </a:pPr>
                      <a:r>
                        <a:rPr lang="en-US" altLang="zh-CN" sz="1600">
                          <a:solidFill>
                            <a:schemeClr val="tx1"/>
                          </a:solidFill>
                        </a:rPr>
                        <a:t>10</a:t>
                      </a:r>
                      <a:endParaRPr lang="en-US" altLang="zh-CN" sz="1600">
                        <a:solidFill>
                          <a:schemeClr val="tx1"/>
                        </a:solidFill>
                      </a:endParaRPr>
                    </a:p>
                  </a:txBody>
                  <a:tcPr anchor="ctr" anchorCtr="0"/>
                </a:tc>
              </a:tr>
              <a:tr h="415290">
                <a:tc>
                  <a:txBody>
                    <a:bodyPr/>
                    <a:p>
                      <a:pPr algn="ctr">
                        <a:buNone/>
                      </a:pPr>
                      <a:r>
                        <a:rPr lang="zh-CN" altLang="en-US" sz="1600">
                          <a:solidFill>
                            <a:schemeClr val="tx1"/>
                          </a:solidFill>
                        </a:rPr>
                        <a:t>运行时间</a:t>
                      </a:r>
                      <a:endParaRPr lang="zh-CN" altLang="en-US" sz="1600">
                        <a:solidFill>
                          <a:schemeClr val="tx1"/>
                        </a:solidFill>
                      </a:endParaRPr>
                    </a:p>
                  </a:txBody>
                  <a:tcPr anchor="ctr" anchorCtr="0"/>
                </a:tc>
                <a:tc>
                  <a:txBody>
                    <a:bodyPr/>
                    <a:p>
                      <a:pPr algn="ctr">
                        <a:buNone/>
                      </a:pPr>
                      <a:r>
                        <a:rPr lang="en-US" altLang="zh-CN" sz="1600">
                          <a:solidFill>
                            <a:schemeClr val="tx1"/>
                          </a:solidFill>
                        </a:rPr>
                        <a:t>6.4min</a:t>
                      </a:r>
                      <a:endParaRPr lang="en-US" altLang="zh-CN" sz="1600">
                        <a:solidFill>
                          <a:schemeClr val="tx1"/>
                        </a:solidFill>
                      </a:endParaRPr>
                    </a:p>
                  </a:txBody>
                  <a:tcPr anchor="ctr" anchorCtr="0"/>
                </a:tc>
                <a:tc>
                  <a:txBody>
                    <a:bodyPr/>
                    <a:p>
                      <a:pPr algn="ctr">
                        <a:buNone/>
                      </a:pPr>
                      <a:r>
                        <a:rPr lang="en-US" altLang="zh-CN" sz="1600">
                          <a:solidFill>
                            <a:schemeClr val="tx1"/>
                          </a:solidFill>
                        </a:rPr>
                        <a:t>41min</a:t>
                      </a:r>
                      <a:endParaRPr lang="en-US" altLang="zh-CN" sz="1600">
                        <a:solidFill>
                          <a:schemeClr val="tx1"/>
                        </a:solidFill>
                      </a:endParaRPr>
                    </a:p>
                  </a:txBody>
                  <a:tcPr anchor="ctr" anchorCtr="0"/>
                </a:tc>
                <a:tc>
                  <a:txBody>
                    <a:bodyPr/>
                    <a:p>
                      <a:pPr algn="ctr">
                        <a:buNone/>
                      </a:pPr>
                      <a:r>
                        <a:rPr lang="zh-CN" altLang="en-US" sz="1600">
                          <a:solidFill>
                            <a:schemeClr val="tx1"/>
                          </a:solidFill>
                        </a:rPr>
                        <a:t>内存溢出</a:t>
                      </a:r>
                      <a:endParaRPr lang="zh-CN" altLang="en-US" sz="1600">
                        <a:solidFill>
                          <a:schemeClr val="tx1"/>
                        </a:solidFill>
                      </a:endParaRPr>
                    </a:p>
                  </a:txBody>
                  <a:tcPr anchor="ctr" anchorCtr="0"/>
                </a:tc>
                <a:tc>
                  <a:txBody>
                    <a:bodyPr/>
                    <a:p>
                      <a:pPr algn="ctr">
                        <a:buNone/>
                      </a:pPr>
                      <a:r>
                        <a:rPr lang="zh-CN" altLang="en-US" sz="1600">
                          <a:solidFill>
                            <a:schemeClr val="tx1"/>
                          </a:solidFill>
                        </a:rPr>
                        <a:t>内存溢出</a:t>
                      </a:r>
                      <a:endParaRPr lang="zh-CN" altLang="en-US" sz="1600">
                        <a:solidFill>
                          <a:schemeClr val="tx1"/>
                        </a:solidFill>
                      </a:endParaRPr>
                    </a:p>
                  </a:txBody>
                  <a:tcPr anchor="ctr" anchorCtr="0"/>
                </a:tc>
              </a:tr>
            </a:tbl>
          </a:graphicData>
        </a:graphic>
      </p:graphicFrame>
      <p:sp>
        <p:nvSpPr>
          <p:cNvPr id="5" name="文本框 4"/>
          <p:cNvSpPr txBox="1"/>
          <p:nvPr/>
        </p:nvSpPr>
        <p:spPr>
          <a:xfrm>
            <a:off x="537210" y="5177790"/>
            <a:ext cx="8418195" cy="365760"/>
          </a:xfrm>
          <a:prstGeom prst="rect">
            <a:avLst/>
          </a:prstGeom>
          <a:noFill/>
        </p:spPr>
        <p:txBody>
          <a:bodyPr wrap="square" rtlCol="0" anchor="t">
            <a:spAutoFit/>
          </a:bodyPr>
          <a:p>
            <a:pPr marL="285750" indent="-285750">
              <a:buFont typeface="Wingdings" panose="05000000000000000000" charset="0"/>
              <a:buChar char="l"/>
            </a:pPr>
            <a:r>
              <a:rPr lang="zh-CN" altLang="en-US"/>
              <a:t>使用</a:t>
            </a:r>
            <a:r>
              <a:rPr lang="en-US" altLang="zh-CN"/>
              <a:t>instance</a:t>
            </a:r>
            <a:r>
              <a:rPr lang="zh-CN" altLang="en-US"/>
              <a:t>为106，</a:t>
            </a:r>
            <a:r>
              <a:rPr lang="en-US" altLang="zh-CN"/>
              <a:t>attribute</a:t>
            </a:r>
            <a:r>
              <a:rPr lang="zh-CN" altLang="en-US"/>
              <a:t>为104，</a:t>
            </a:r>
            <a:r>
              <a:rPr lang="en-US" altLang="zh-CN"/>
              <a:t>distrib</a:t>
            </a:r>
            <a:r>
              <a:rPr lang="zh-CN" altLang="en-US"/>
              <a:t>为高斯分布的规模为23.7G的数据</a:t>
            </a:r>
            <a:endParaRPr lang="zh-CN" altLang="en-US"/>
          </a:p>
        </p:txBody>
      </p:sp>
      <p:sp>
        <p:nvSpPr>
          <p:cNvPr id="6" name="文本框 5"/>
          <p:cNvSpPr txBox="1"/>
          <p:nvPr/>
        </p:nvSpPr>
        <p:spPr>
          <a:xfrm>
            <a:off x="537210" y="5543550"/>
            <a:ext cx="8149590" cy="640080"/>
          </a:xfrm>
          <a:prstGeom prst="rect">
            <a:avLst/>
          </a:prstGeom>
          <a:noFill/>
        </p:spPr>
        <p:txBody>
          <a:bodyPr wrap="square" rtlCol="0" anchor="t">
            <a:spAutoFit/>
          </a:bodyPr>
          <a:p>
            <a:pPr marL="285750" indent="-285750">
              <a:buFont typeface="Wingdings" panose="05000000000000000000" charset="0"/>
              <a:buChar char="l"/>
            </a:pPr>
            <a:r>
              <a:rPr lang="zh-CN" altLang="en-US"/>
              <a:t>同时，针对C、D两组参数组合，如果改变分布方式为均匀分布，则不会出现内存溢出的错误，说明数据的分布会影响应用的运行。</a:t>
            </a:r>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chemeClr val="bg1"/>
                </a:solidFill>
                <a:ea typeface="黑体" panose="02010609060101010101" pitchFamily="49" charset="-122"/>
              </a:rPr>
              <a:t>研究</a:t>
            </a:r>
            <a:r>
              <a:rPr lang="zh-CN" altLang="zh-CN" sz="2400" dirty="0" smtClean="0">
                <a:solidFill>
                  <a:schemeClr val="bg1"/>
                </a:solidFill>
                <a:latin typeface="Arial" panose="020B0604020202020204" pitchFamily="34" charset="0"/>
                <a:ea typeface="黑体" panose="02010609060101010101" pitchFamily="49" charset="-122"/>
              </a:rPr>
              <a:t>背</a:t>
            </a:r>
            <a:r>
              <a:rPr lang="zh-CN" altLang="zh-CN" sz="2400" dirty="0">
                <a:solidFill>
                  <a:schemeClr val="bg1"/>
                </a:solidFill>
                <a:latin typeface="Arial" panose="020B0604020202020204" pitchFamily="34" charset="0"/>
                <a:ea typeface="黑体" panose="02010609060101010101" pitchFamily="49" charset="-122"/>
              </a:rPr>
              <a:t>景及现状</a:t>
            </a:r>
            <a:endParaRPr lang="zh-CN" altLang="zh-CN" sz="2400" dirty="0">
              <a:solidFill>
                <a:schemeClr val="bg1"/>
              </a:solidFill>
              <a:latin typeface="Arial" panose="020B0604020202020204" pitchFamily="34" charset="0"/>
              <a:ea typeface="黑体" panose="02010609060101010101" pitchFamily="49" charset="-122"/>
            </a:endParaRPr>
          </a:p>
        </p:txBody>
      </p:sp>
      <p:sp>
        <p:nvSpPr>
          <p:cNvPr id="10245" name="圆角矩形 6"/>
          <p:cNvSpPr/>
          <p:nvPr/>
        </p:nvSpPr>
        <p:spPr>
          <a:xfrm>
            <a:off x="1978025" y="359854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系统设计及实现</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6" name="圆角矩形 7"/>
          <p:cNvSpPr/>
          <p:nvPr/>
        </p:nvSpPr>
        <p:spPr>
          <a:xfrm>
            <a:off x="1978025" y="270764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可靠性测试基准设计</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7" name="圆角矩形 8"/>
          <p:cNvSpPr/>
          <p:nvPr/>
        </p:nvSpPr>
        <p:spPr>
          <a:xfrm>
            <a:off x="1978025" y="444468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rgbClr val="FF0000"/>
                </a:solidFill>
                <a:ea typeface="黑体" panose="02010609060101010101" pitchFamily="49" charset="-122"/>
                <a:sym typeface="+mn-ea"/>
              </a:rPr>
              <a:t>未来工作与展望</a:t>
            </a:r>
            <a:endParaRPr lang="zh-CN" altLang="zh-CN" sz="2400">
              <a:solidFill>
                <a:srgbClr val="FF0000"/>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a:t>
            </a:r>
            <a:endParaRPr lang="zh-CN" dirty="0">
              <a:solidFill>
                <a:schemeClr val="tx1"/>
              </a:solidFill>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428355" cy="222504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sz="2000" dirty="0" smtClean="0">
                <a:solidFill>
                  <a:srgbClr val="0000FF"/>
                </a:solidFill>
              </a:rPr>
              <a:t>大数据系统经常遇到的错误</a:t>
            </a:r>
            <a:endParaRPr lang="zh-CN" altLang="en-US" sz="2000" dirty="0" smtClean="0">
              <a:solidFill>
                <a:srgbClr val="0000FF"/>
              </a:solidFill>
            </a:endParaRPr>
          </a:p>
          <a:p>
            <a:pPr>
              <a:buFont typeface="Wingdings" panose="05000000000000000000" charset="0"/>
            </a:pPr>
            <a:endParaRPr lang="en-US" altLang="zh-CN" sz="2000" dirty="0" smtClean="0"/>
          </a:p>
          <a:p>
            <a:pPr marL="342900" indent="-342900">
              <a:buFont typeface="Wingdings" panose="05000000000000000000" charset="0"/>
              <a:buChar char="l"/>
            </a:pPr>
            <a:r>
              <a:rPr lang="zh-CN" altLang="en-US" sz="2000" dirty="0" smtClean="0"/>
              <a:t>数据和计算完整性</a:t>
            </a:r>
            <a:endParaRPr lang="en-US" altLang="zh-CN" sz="2000" dirty="0" smtClean="0"/>
          </a:p>
          <a:p>
            <a:pPr marL="800100" lvl="1" indent="-342900">
              <a:buFont typeface="Wingdings" panose="05000000000000000000" charset="0"/>
              <a:buChar char="ü"/>
            </a:pPr>
            <a:r>
              <a:rPr lang="en-US" altLang="zh-CN" sz="2000" dirty="0" smtClean="0"/>
              <a:t>	</a:t>
            </a:r>
            <a:r>
              <a:rPr lang="zh-CN" altLang="en-US" sz="2000" dirty="0" smtClean="0">
                <a:sym typeface="+mn-ea"/>
              </a:rPr>
              <a:t>通过博客</a:t>
            </a:r>
            <a:r>
              <a:rPr lang="en-US" altLang="zh-CN" sz="2000" baseline="30000" dirty="0" smtClean="0">
                <a:sym typeface="+mn-ea"/>
              </a:rPr>
              <a:t>[1]</a:t>
            </a:r>
            <a:r>
              <a:rPr lang="zh-CN" altLang="en-US" sz="2000" dirty="0" smtClean="0">
                <a:sym typeface="+mn-ea"/>
              </a:rPr>
              <a:t>、论坛</a:t>
            </a:r>
            <a:r>
              <a:rPr lang="en-US" altLang="zh-CN" sz="2000" baseline="30000" dirty="0" smtClean="0">
                <a:sym typeface="+mn-ea"/>
              </a:rPr>
              <a:t>[2][3]</a:t>
            </a:r>
            <a:r>
              <a:rPr lang="zh-CN" altLang="en-US" sz="2000" dirty="0" smtClean="0">
                <a:sym typeface="+mn-ea"/>
              </a:rPr>
              <a:t>发现，大数据系统还会遇到数据丢失、数据重复计算以及计算结果不正确的错误</a:t>
            </a:r>
            <a:endParaRPr lang="en-US" altLang="zh-CN" sz="2000" dirty="0" smtClean="0"/>
          </a:p>
          <a:p>
            <a:pPr marL="342900" indent="-342900"/>
            <a:endParaRPr lang="en-US" altLang="zh-CN" sz="2000" dirty="0" smtClean="0"/>
          </a:p>
          <a:p>
            <a:pPr marL="342900" indent="-342900"/>
            <a:endParaRPr lang="zh-CN" altLang="en-US" sz="2000" dirty="0" smtClean="0">
              <a:solidFill>
                <a:srgbClr val="FF0000"/>
              </a:solidFill>
            </a:endParaRPr>
          </a:p>
        </p:txBody>
      </p:sp>
      <p:sp>
        <p:nvSpPr>
          <p:cNvPr id="2" name="文本框 1"/>
          <p:cNvSpPr txBox="1"/>
          <p:nvPr/>
        </p:nvSpPr>
        <p:spPr>
          <a:xfrm>
            <a:off x="130175" y="5198110"/>
            <a:ext cx="8883015" cy="1605280"/>
          </a:xfrm>
          <a:prstGeom prst="rect">
            <a:avLst/>
          </a:prstGeom>
          <a:noFill/>
        </p:spPr>
        <p:txBody>
          <a:bodyPr wrap="square" rtlCol="0" anchor="t">
            <a:spAutoFit/>
          </a:bodyPr>
          <a:p>
            <a:pPr>
              <a:lnSpc>
                <a:spcPct val="100000"/>
              </a:lnSpc>
              <a:spcBef>
                <a:spcPts val="100"/>
              </a:spcBef>
              <a:spcAft>
                <a:spcPts val="100"/>
              </a:spcAft>
            </a:pPr>
            <a:r>
              <a:rPr lang="en-US" altLang="zh-CN" sz="1600" dirty="0" smtClean="0">
                <a:latin typeface="Times New Roman" panose="02020603050405020304" pitchFamily="18" charset="0"/>
                <a:sym typeface="+mn-ea"/>
              </a:rPr>
              <a:t>[1]</a:t>
            </a:r>
            <a:r>
              <a:rPr lang="en-US" altLang="zh-CN" sz="1600" dirty="0">
                <a:latin typeface="Times New Roman" panose="02020603050405020304" pitchFamily="18" charset="0"/>
                <a:sym typeface="+mn-ea"/>
              </a:rPr>
              <a:t> </a:t>
            </a:r>
            <a:r>
              <a:rPr lang="zh-CN" altLang="en-US" sz="1600" dirty="0">
                <a:latin typeface="Times New Roman" panose="02020603050405020304" pitchFamily="18" charset="0"/>
                <a:sym typeface="+mn-ea"/>
              </a:rPr>
              <a:t>博客（</a:t>
            </a:r>
            <a:r>
              <a:rPr lang="en-US" altLang="zh-CN" sz="1600" dirty="0">
                <a:latin typeface="Times New Roman" panose="02020603050405020304" pitchFamily="18" charset="0"/>
                <a:sym typeface="+mn-ea"/>
              </a:rPr>
              <a:t>http://lqding.blog.51cto.com/9123978/1770012)</a:t>
            </a:r>
            <a:r>
              <a:rPr lang="zh-CN" altLang="en-US" sz="1600" dirty="0">
                <a:latin typeface="Times New Roman" panose="02020603050405020304" pitchFamily="18" charset="0"/>
                <a:sym typeface="+mn-ea"/>
              </a:rPr>
              <a:t>提到Spark Streaming会在特殊情况下出现数据丢失与数据重复处理情况</a:t>
            </a:r>
            <a:r>
              <a:rPr lang="en-US" altLang="zh-CN" sz="1600" dirty="0">
                <a:latin typeface="Times New Roman" panose="02020603050405020304" pitchFamily="18" charset="0"/>
                <a:sym typeface="+mn-ea"/>
              </a:rPr>
              <a:t>. </a:t>
            </a:r>
            <a:endParaRPr lang="en-US" altLang="zh-CN" sz="1600" dirty="0">
              <a:latin typeface="Times New Roman" panose="02020603050405020304" pitchFamily="18" charset="0"/>
            </a:endParaRPr>
          </a:p>
          <a:p>
            <a:pPr>
              <a:lnSpc>
                <a:spcPct val="100000"/>
              </a:lnSpc>
              <a:spcBef>
                <a:spcPts val="100"/>
              </a:spcBef>
              <a:spcAft>
                <a:spcPts val="100"/>
              </a:spcAft>
            </a:pPr>
            <a:r>
              <a:rPr lang="en-US" altLang="zh-CN" sz="1600" dirty="0">
                <a:latin typeface="Times New Roman" panose="02020603050405020304" pitchFamily="18" charset="0"/>
                <a:sym typeface="+mn-ea"/>
              </a:rPr>
              <a:t>[2] </a:t>
            </a:r>
            <a:r>
              <a:rPr lang="zh-CN" altLang="en-US" sz="1600" dirty="0">
                <a:latin typeface="Times New Roman" panose="02020603050405020304" pitchFamily="18" charset="0"/>
                <a:sym typeface="+mn-ea"/>
              </a:rPr>
              <a:t>论坛（</a:t>
            </a:r>
            <a:r>
              <a:rPr lang="en-US" altLang="zh-CN" sz="1600" dirty="0">
                <a:latin typeface="Times New Roman" panose="02020603050405020304" pitchFamily="18" charset="0"/>
                <a:sym typeface="+mn-ea"/>
              </a:rPr>
              <a:t>http://www.aboutyun.com/thread-19670-1-1.html)提到Spark Streaming在有多个数据流且没有cache中间数据时会出现数据不一致情况</a:t>
            </a:r>
            <a:r>
              <a:rPr lang="en-US" altLang="zh-CN" sz="1600" i="1" dirty="0">
                <a:latin typeface="Times New Roman" panose="02020603050405020304" pitchFamily="18" charset="0"/>
                <a:sym typeface="+mn-ea"/>
              </a:rPr>
              <a:t>.</a:t>
            </a:r>
            <a:endParaRPr lang="en-US" altLang="zh-CN" sz="1600" i="1" dirty="0" smtClean="0">
              <a:latin typeface="Times New Roman" panose="02020603050405020304" pitchFamily="18" charset="0"/>
              <a:sym typeface="+mn-ea"/>
            </a:endParaRPr>
          </a:p>
          <a:p>
            <a:pPr>
              <a:lnSpc>
                <a:spcPct val="100000"/>
              </a:lnSpc>
              <a:spcBef>
                <a:spcPts val="100"/>
              </a:spcBef>
              <a:spcAft>
                <a:spcPts val="100"/>
              </a:spcAft>
            </a:pPr>
            <a:r>
              <a:rPr lang="en-US" altLang="zh-CN" sz="1600" dirty="0" smtClean="0">
                <a:latin typeface="Times New Roman" panose="02020603050405020304" pitchFamily="18" charset="0"/>
                <a:sym typeface="+mn-ea"/>
              </a:rPr>
              <a:t>[3] </a:t>
            </a:r>
            <a:r>
              <a:rPr lang="zh-CN" altLang="en-US" sz="1600" dirty="0" smtClean="0">
                <a:latin typeface="Times New Roman" panose="02020603050405020304" pitchFamily="18" charset="0"/>
                <a:sym typeface="+mn-ea"/>
              </a:rPr>
              <a:t>论坛（</a:t>
            </a:r>
            <a:r>
              <a:rPr lang="en-US" altLang="zh-CN" sz="1600" dirty="0" smtClean="0">
                <a:latin typeface="Times New Roman" panose="02020603050405020304" pitchFamily="18" charset="0"/>
                <a:sym typeface="+mn-ea"/>
              </a:rPr>
              <a:t>http://www.oschina.net/question/2657298_2154166)提到Spark Streaming在从Kafka中读取数据时会出现offset错误.</a:t>
            </a:r>
            <a:endParaRPr lang="zh-CN" altLang="en-US" sz="1600"/>
          </a:p>
        </p:txBody>
      </p:sp>
      <p:sp>
        <p:nvSpPr>
          <p:cNvPr id="4" name="文本框 3"/>
          <p:cNvSpPr txBox="1"/>
          <p:nvPr/>
        </p:nvSpPr>
        <p:spPr>
          <a:xfrm>
            <a:off x="536575" y="3451860"/>
            <a:ext cx="7155180" cy="365760"/>
          </a:xfrm>
          <a:prstGeom prst="rect">
            <a:avLst/>
          </a:prstGeom>
          <a:noFill/>
        </p:spPr>
        <p:txBody>
          <a:bodyPr wrap="none" rtlCol="0" anchor="t">
            <a:spAutoFit/>
          </a:bodyPr>
          <a:p>
            <a:pPr marL="342900" indent="-342900">
              <a:buFont typeface="Wingdings" panose="05000000000000000000" charset="0"/>
              <a:buChar char="l"/>
            </a:pPr>
            <a:r>
              <a:rPr lang="zh-CN" dirty="0" smtClean="0">
                <a:solidFill>
                  <a:srgbClr val="FF0000"/>
                </a:solidFill>
                <a:sym typeface="+mn-ea"/>
              </a:rPr>
              <a:t>大数据系统遇到的上述可靠性问题，会直接造成应用执行的失败。</a:t>
            </a:r>
            <a:endParaRPr lang="zh-CN" altLang="en-US" dirty="0" smtClean="0">
              <a:solidFill>
                <a:srgbClr val="FF0000"/>
              </a:solidFill>
              <a:sym typeface="+mn-e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未来工作与展望</a:t>
            </a:r>
            <a:endParaRPr lang="zh-CN" sz="280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492125" y="1463040"/>
            <a:ext cx="8159750" cy="4206240"/>
          </a:xfrm>
          <a:prstGeom prst="rect">
            <a:avLst/>
          </a:prstGeom>
          <a:noFill/>
        </p:spPr>
        <p:txBody>
          <a:bodyPr wrap="square" rtlCol="0" anchor="t">
            <a:spAutoFit/>
          </a:bodyPr>
          <a:p>
            <a:pPr marL="285750" indent="-285750">
              <a:buFont typeface="Wingdings" panose="05000000000000000000" charset="0"/>
              <a:buChar char="p"/>
            </a:pPr>
            <a:r>
              <a:rPr lang="zh-CN" altLang="en-US">
                <a:solidFill>
                  <a:srgbClr val="0000FF"/>
                </a:solidFill>
              </a:rPr>
              <a:t>提供更多大数据系统可靠性测试基准的支持</a:t>
            </a:r>
            <a:endParaRPr lang="zh-CN" altLang="en-US">
              <a:solidFill>
                <a:srgbClr val="0000FF"/>
              </a:solidFill>
            </a:endParaRPr>
          </a:p>
          <a:p>
            <a:r>
              <a:rPr lang="zh-CN" altLang="en-US"/>
              <a:t>      目前，可靠性测试基准框架提供了对Spark系统的可靠性测试支持。未来平台还应提供对其他的较为流行的大数据系统的可靠性测试支持，例如Flink等。</a:t>
            </a:r>
            <a:endParaRPr lang="zh-CN" altLang="en-US"/>
          </a:p>
          <a:p>
            <a:endParaRPr lang="zh-CN" altLang="en-US"/>
          </a:p>
          <a:p>
            <a:pPr marL="285750" indent="-285750">
              <a:buFont typeface="Wingdings" panose="05000000000000000000" charset="0"/>
              <a:buChar char="p"/>
            </a:pPr>
            <a:r>
              <a:rPr lang="zh-CN" altLang="en-US">
                <a:solidFill>
                  <a:srgbClr val="0000FF"/>
                </a:solidFill>
              </a:rPr>
              <a:t>提供流式负载生成方法</a:t>
            </a:r>
            <a:endParaRPr lang="zh-CN" altLang="en-US">
              <a:solidFill>
                <a:srgbClr val="0000FF"/>
              </a:solidFill>
            </a:endParaRPr>
          </a:p>
          <a:p>
            <a:r>
              <a:rPr lang="zh-CN" altLang="en-US"/>
              <a:t>      目前，流式应用使用越来越广泛，并且流式应用对数据的流速和流量较为敏感。为了更好的提供对流式应用的可靠性测试支持，需要提供一种流式负载生成方法，来产生不同流速的高并发负载，以测试大数据系统在应对流速突变场景的可靠性。</a:t>
            </a:r>
            <a:endParaRPr lang="zh-CN" altLang="en-US"/>
          </a:p>
          <a:p>
            <a:endParaRPr lang="zh-CN" altLang="en-US"/>
          </a:p>
          <a:p>
            <a:pPr marL="285750" indent="-285750">
              <a:buFont typeface="Wingdings" panose="05000000000000000000" charset="0"/>
              <a:buChar char="p"/>
            </a:pPr>
            <a:r>
              <a:rPr lang="zh-CN" altLang="en-US">
                <a:solidFill>
                  <a:srgbClr val="0000FF"/>
                </a:solidFill>
              </a:rPr>
              <a:t>提供测试在线监控</a:t>
            </a:r>
            <a:endParaRPr lang="zh-CN" altLang="en-US">
              <a:solidFill>
                <a:srgbClr val="0000FF"/>
              </a:solidFill>
            </a:endParaRPr>
          </a:p>
          <a:p>
            <a:r>
              <a:rPr lang="zh-CN" altLang="en-US"/>
              <a:t>      目前，可靠性测试只能在测试全部结束之后提供一个包含基本测试信息的测试报告，无法提供系统在测试过程中详细的资源占用情况。考虑到测试人员对系统运行实际情况的关注，平台还需提供在线监控界面，实时的为用户提供测试过程中的资源使用信息。</a:t>
            </a:r>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未来工作与展望</a:t>
            </a:r>
            <a:endParaRPr lang="zh-CN" sz="2800"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70660" name="文本框 2"/>
          <p:cNvSpPr txBox="1"/>
          <p:nvPr/>
        </p:nvSpPr>
        <p:spPr>
          <a:xfrm>
            <a:off x="362585" y="1778000"/>
            <a:ext cx="8010525" cy="4282440"/>
          </a:xfrm>
          <a:prstGeom prst="rect">
            <a:avLst/>
          </a:prstGeom>
          <a:noFill/>
          <a:ln w="9525">
            <a:noFill/>
          </a:ln>
        </p:spPr>
        <p:txBody>
          <a:bodyPr wrap="square" anchor="t">
            <a:spAutoFit/>
          </a:bodyPr>
          <a:p>
            <a:pPr marL="285750" lvl="0" indent="-285750" algn="l">
              <a:spcBef>
                <a:spcPts val="600"/>
              </a:spcBef>
              <a:buFont typeface="Wingdings" panose="05000000000000000000" pitchFamily="2" charset="2"/>
              <a:buChar char="ü"/>
            </a:pPr>
            <a:r>
              <a:rPr lang="zh-CN" altLang="en-US" sz="1800" dirty="0">
                <a:cs typeface="+mn-ea"/>
                <a:sym typeface="Arial" panose="020B0604020202020204" pitchFamily="34" charset="0"/>
              </a:rPr>
              <a:t>2015.07至2015.08：安全可靠集成开发工具研发，东华软件</a:t>
            </a:r>
            <a:endParaRPr lang="zh-CN" altLang="en-US" sz="1800" dirty="0">
              <a:cs typeface="+mn-ea"/>
              <a:sym typeface="Arial" panose="020B0604020202020204" pitchFamily="34" charset="0"/>
            </a:endParaRPr>
          </a:p>
          <a:p>
            <a:pPr marL="285750" lvl="0" indent="-285750" algn="l">
              <a:spcBef>
                <a:spcPts val="600"/>
              </a:spcBef>
              <a:buFont typeface="Wingdings" panose="05000000000000000000" pitchFamily="2" charset="2"/>
              <a:buChar char="ü"/>
            </a:pPr>
            <a:r>
              <a:rPr lang="zh-CN" altLang="en-US" sz="1800" dirty="0">
                <a:cs typeface="+mn-ea"/>
                <a:sym typeface="Arial" panose="020B0604020202020204" pitchFamily="34" charset="0"/>
              </a:rPr>
              <a:t>2015.08至2015.10 ：Easycache集群版优化及测试，神州数码安全可靠解决方案联合实验室</a:t>
            </a:r>
            <a:endParaRPr lang="zh-CN" altLang="en-US" sz="1800" dirty="0">
              <a:cs typeface="+mn-ea"/>
            </a:endParaRPr>
          </a:p>
          <a:p>
            <a:pPr marL="285750" lvl="0" indent="-285750" algn="l">
              <a:spcBef>
                <a:spcPts val="600"/>
              </a:spcBef>
              <a:buFont typeface="Wingdings" panose="05000000000000000000" pitchFamily="2" charset="2"/>
              <a:buChar char="ü"/>
            </a:pPr>
            <a:r>
              <a:rPr lang="zh-CN" altLang="en-US" sz="1800" dirty="0">
                <a:cs typeface="+mn-ea"/>
                <a:sym typeface="Arial" panose="020B0604020202020204" pitchFamily="34" charset="0"/>
              </a:rPr>
              <a:t>2015.10至2015.12：基于国产基础软硬件的虚拟化集群数据处理云平台，北京市交通委信息中心</a:t>
            </a:r>
            <a:endParaRPr lang="zh-CN" altLang="en-US" sz="1800" dirty="0">
              <a:cs typeface="+mn-ea"/>
            </a:endParaRPr>
          </a:p>
          <a:p>
            <a:pPr marL="285750" lvl="0" indent="-285750" algn="l">
              <a:spcBef>
                <a:spcPts val="600"/>
              </a:spcBef>
              <a:buFont typeface="Wingdings" panose="05000000000000000000" pitchFamily="2" charset="2"/>
              <a:buChar char="ü"/>
            </a:pPr>
            <a:r>
              <a:rPr lang="zh-CN" altLang="en-US" sz="1800" dirty="0">
                <a:cs typeface="+mn-ea"/>
              </a:rPr>
              <a:t>2016.01至2016.03 ：撰写专利《一种基于内存数据网格的实时流式数据处理失效恢复方法》，专利号201610186150.5</a:t>
            </a:r>
            <a:endParaRPr lang="zh-CN" altLang="en-US" sz="1800" dirty="0">
              <a:cs typeface="+mn-ea"/>
            </a:endParaRPr>
          </a:p>
          <a:p>
            <a:pPr marL="285750" lvl="0" indent="-285750" algn="l">
              <a:spcBef>
                <a:spcPts val="600"/>
              </a:spcBef>
              <a:buFont typeface="Wingdings" panose="05000000000000000000" pitchFamily="2" charset="2"/>
              <a:buChar char="ü"/>
            </a:pPr>
            <a:r>
              <a:rPr lang="en-US" altLang="zh-CN" sz="1800" dirty="0">
                <a:cs typeface="+mn-ea"/>
              </a:rPr>
              <a:t>2016.07</a:t>
            </a:r>
            <a:r>
              <a:rPr lang="zh-CN" altLang="en-US" sz="1800" dirty="0">
                <a:cs typeface="+mn-ea"/>
              </a:rPr>
              <a:t>至</a:t>
            </a:r>
            <a:r>
              <a:rPr lang="en-US" altLang="zh-CN" sz="1800" dirty="0">
                <a:cs typeface="+mn-ea"/>
              </a:rPr>
              <a:t>2016.10 </a:t>
            </a:r>
            <a:r>
              <a:rPr lang="zh-CN" altLang="en-US" sz="1800" dirty="0">
                <a:cs typeface="+mn-ea"/>
              </a:rPr>
              <a:t>：参与</a:t>
            </a:r>
            <a:r>
              <a:rPr lang="en-US" altLang="zh-CN" sz="1800" dirty="0">
                <a:cs typeface="+mn-ea"/>
              </a:rPr>
              <a:t>OW2</a:t>
            </a:r>
            <a:r>
              <a:rPr lang="zh-CN" altLang="en-US" sz="1800" dirty="0">
                <a:cs typeface="+mn-ea"/>
              </a:rPr>
              <a:t>国际开源竞赛项目</a:t>
            </a:r>
            <a:r>
              <a:rPr lang="en-US" altLang="zh-CN" dirty="0">
                <a:cs typeface="+mn-ea"/>
                <a:sym typeface="+mn-ea"/>
              </a:rPr>
              <a:t>DataMagician</a:t>
            </a:r>
            <a:r>
              <a:rPr lang="zh-CN" altLang="en-US" dirty="0">
                <a:cs typeface="+mn-ea"/>
                <a:sym typeface="+mn-ea"/>
              </a:rPr>
              <a:t>，并获得二等奖</a:t>
            </a:r>
            <a:endParaRPr lang="zh-CN" altLang="en-US" dirty="0">
              <a:cs typeface="+mn-ea"/>
              <a:sym typeface="+mn-ea"/>
            </a:endParaRPr>
          </a:p>
          <a:p>
            <a:pPr marL="285750" lvl="0" indent="-285750" algn="l">
              <a:spcBef>
                <a:spcPts val="600"/>
              </a:spcBef>
              <a:buFont typeface="Wingdings" panose="05000000000000000000" pitchFamily="2" charset="2"/>
              <a:buChar char="ü"/>
            </a:pPr>
            <a:r>
              <a:rPr lang="en-US" altLang="zh-CN" dirty="0">
                <a:cs typeface="+mn-ea"/>
                <a:sym typeface="+mn-ea"/>
              </a:rPr>
              <a:t>2016.10</a:t>
            </a:r>
            <a:r>
              <a:rPr lang="zh-CN" altLang="en-US" dirty="0">
                <a:cs typeface="+mn-ea"/>
                <a:sym typeface="+mn-ea"/>
              </a:rPr>
              <a:t>至</a:t>
            </a:r>
            <a:r>
              <a:rPr lang="en-US" altLang="zh-CN" dirty="0">
                <a:cs typeface="+mn-ea"/>
                <a:sym typeface="+mn-ea"/>
              </a:rPr>
              <a:t>2016.11 </a:t>
            </a:r>
            <a:r>
              <a:rPr lang="zh-CN" altLang="en-US" dirty="0">
                <a:cs typeface="+mn-ea"/>
                <a:sym typeface="+mn-ea"/>
              </a:rPr>
              <a:t>：参与</a:t>
            </a:r>
            <a:r>
              <a:rPr lang="en-US" altLang="zh-CN" dirty="0">
                <a:cs typeface="+mn-ea"/>
                <a:sym typeface="+mn-ea"/>
              </a:rPr>
              <a:t>NASAC</a:t>
            </a:r>
            <a:r>
              <a:rPr lang="zh-CN" altLang="en-US" dirty="0">
                <a:cs typeface="+mn-ea"/>
                <a:sym typeface="+mn-ea"/>
              </a:rPr>
              <a:t>原型系统竞赛项目</a:t>
            </a:r>
            <a:r>
              <a:rPr lang="en-US" altLang="zh-CN" dirty="0">
                <a:cs typeface="+mn-ea"/>
                <a:sym typeface="+mn-ea"/>
              </a:rPr>
              <a:t>SparkBenchmark</a:t>
            </a:r>
            <a:r>
              <a:rPr lang="zh-CN" altLang="en-US" dirty="0">
                <a:cs typeface="+mn-ea"/>
                <a:sym typeface="+mn-ea"/>
              </a:rPr>
              <a:t>，并获得三等奖</a:t>
            </a:r>
            <a:endParaRPr lang="zh-CN" altLang="en-US" dirty="0">
              <a:cs typeface="+mn-ea"/>
              <a:sym typeface="+mn-ea"/>
            </a:endParaRPr>
          </a:p>
          <a:p>
            <a:pPr marL="285750" lvl="0" indent="-285750" algn="l">
              <a:spcBef>
                <a:spcPts val="600"/>
              </a:spcBef>
              <a:buFont typeface="Wingdings" panose="05000000000000000000" pitchFamily="2" charset="2"/>
              <a:buChar char="ü"/>
            </a:pPr>
            <a:r>
              <a:rPr lang="en-US" altLang="zh-CN" dirty="0">
                <a:cs typeface="+mn-ea"/>
                <a:sym typeface="+mn-ea"/>
              </a:rPr>
              <a:t>2016.11</a:t>
            </a:r>
            <a:r>
              <a:rPr lang="zh-CN" altLang="en-US" dirty="0">
                <a:cs typeface="+mn-ea"/>
                <a:sym typeface="+mn-ea"/>
              </a:rPr>
              <a:t>至今：参与华为合作项目</a:t>
            </a:r>
            <a:endParaRPr lang="zh-CN" altLang="en-US" sz="1800" dirty="0">
              <a:cs typeface="+mn-ea"/>
              <a:sym typeface="+mn-ea"/>
            </a:endParaRPr>
          </a:p>
          <a:p>
            <a:pPr marL="342900" lvl="0" indent="-342900">
              <a:spcBef>
                <a:spcPts val="600"/>
              </a:spcBef>
              <a:buFont typeface="Wingdings" panose="05000000000000000000" pitchFamily="2" charset="2"/>
              <a:buChar char="ü"/>
            </a:pPr>
            <a:endParaRPr lang="zh-CN" altLang="en-US" sz="2400" dirty="0">
              <a:latin typeface="微软雅黑" panose="020B0503020204020204" charset="-122"/>
              <a:ea typeface="微软雅黑" panose="020B0503020204020204" charset="-122"/>
            </a:endParaRPr>
          </a:p>
        </p:txBody>
      </p:sp>
      <p:sp>
        <p:nvSpPr>
          <p:cNvPr id="3" name="文本框 2"/>
          <p:cNvSpPr txBox="1"/>
          <p:nvPr/>
        </p:nvSpPr>
        <p:spPr>
          <a:xfrm>
            <a:off x="431800" y="1091565"/>
            <a:ext cx="3449320" cy="365760"/>
          </a:xfrm>
          <a:prstGeom prst="rect">
            <a:avLst/>
          </a:prstGeom>
          <a:noFill/>
        </p:spPr>
        <p:txBody>
          <a:bodyPr wrap="square" rtlCol="0">
            <a:spAutoFit/>
          </a:bodyPr>
          <a:p>
            <a:pPr marL="285750" indent="-285750">
              <a:buFont typeface="Wingdings" panose="05000000000000000000" charset="0"/>
              <a:buChar char="p"/>
            </a:pPr>
            <a:r>
              <a:rPr lang="zh-CN" altLang="en-US">
                <a:solidFill>
                  <a:srgbClr val="0000FF"/>
                </a:solidFill>
                <a:sym typeface="+mn-ea"/>
              </a:rPr>
              <a:t>科研经历</a:t>
            </a:r>
            <a:endParaRPr lang="zh-CN" altLang="en-US">
              <a:solidFill>
                <a:srgbClr val="0000FF"/>
              </a:solidFill>
              <a:sym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a:xfrm>
            <a:off x="536575" y="241300"/>
            <a:ext cx="8150225" cy="628650"/>
          </a:xfrm>
        </p:spPr>
        <p:txBody>
          <a:bodyPr wrap="square" lIns="90170" tIns="46990" rIns="90170" bIns="46990" anchor="ctr"/>
          <a:lstStyle/>
          <a:p>
            <a:r>
              <a:rPr lang="zh-CN" altLang="en-US" sz="2800"/>
              <a:t>致谢</a:t>
            </a:r>
            <a:endParaRPr lang="zh-CN" altLang="en-US" sz="2800"/>
          </a:p>
        </p:txBody>
      </p:sp>
      <p:cxnSp>
        <p:nvCxnSpPr>
          <p:cNvPr id="55298"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矩形 2"/>
          <p:cNvSpPr/>
          <p:nvPr/>
        </p:nvSpPr>
        <p:spPr>
          <a:xfrm>
            <a:off x="1685925" y="2967038"/>
            <a:ext cx="5772150" cy="744538"/>
          </a:xfrm>
          <a:prstGeom prst="rect">
            <a:avLst/>
          </a:prstGeom>
          <a:noFill/>
        </p:spPr>
        <p:txBody>
          <a:bodyPr wrap="none" lIns="91440" tIns="45720" rIns="91440" bIns="45720">
            <a:spAutoFit/>
          </a:bodyPr>
          <a:lstStyle/>
          <a:p>
            <a:pPr algn="ctr" fontAlgn="base"/>
            <a:r>
              <a:rPr lang="zh-CN" altLang="en-US" sz="4000" b="0" strike="noStrike" cap="none" spc="0" noProof="1" smtClean="0">
                <a:ln w="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ea"/>
              </a:rPr>
              <a:t>敬请各位老师批评指正！</a:t>
            </a:r>
            <a:endParaRPr lang="zh-CN" altLang="en-US" sz="4000" b="0" strike="noStrike" cap="none" spc="0" noProof="1" smtClean="0">
              <a:ln w="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a:t>
            </a:r>
            <a:endParaRPr lang="zh-CN" dirty="0">
              <a:solidFill>
                <a:schemeClr val="tx1"/>
              </a:solidFill>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428355" cy="374904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sz="2000" dirty="0" smtClean="0">
                <a:solidFill>
                  <a:srgbClr val="0000FF"/>
                </a:solidFill>
              </a:rPr>
              <a:t>大数据系统可靠性定义</a:t>
            </a:r>
            <a:endParaRPr lang="zh-CN" altLang="en-US" sz="2000" dirty="0" smtClean="0">
              <a:solidFill>
                <a:srgbClr val="0000FF"/>
              </a:solidFill>
            </a:endParaRPr>
          </a:p>
          <a:p>
            <a:pPr>
              <a:buFont typeface="Wingdings" panose="05000000000000000000" charset="0"/>
            </a:pPr>
            <a:endParaRPr lang="en-US" altLang="zh-CN" sz="2000" dirty="0" smtClean="0"/>
          </a:p>
          <a:p>
            <a:pPr marL="342900" indent="-342900">
              <a:buFont typeface="Wingdings" panose="05000000000000000000" charset="0"/>
              <a:buChar char="l"/>
            </a:pPr>
            <a:r>
              <a:rPr lang="zh-CN" altLang="en-US" sz="2000" dirty="0" smtClean="0">
                <a:solidFill>
                  <a:schemeClr val="tx1"/>
                </a:solidFill>
                <a:latin typeface="Times New Roman" panose="02020603050405020304" pitchFamily="18" charset="0"/>
              </a:rPr>
              <a:t>ISO 9126</a:t>
            </a:r>
            <a:r>
              <a:rPr lang="en-US" altLang="zh-CN" sz="2000" baseline="30000" dirty="0" smtClean="0">
                <a:solidFill>
                  <a:schemeClr val="tx1"/>
                </a:solidFill>
                <a:latin typeface="Times New Roman" panose="02020603050405020304" pitchFamily="18" charset="0"/>
              </a:rPr>
              <a:t>[1]</a:t>
            </a:r>
            <a:r>
              <a:rPr lang="zh-CN" altLang="en-US" sz="2000" dirty="0" smtClean="0">
                <a:solidFill>
                  <a:schemeClr val="tx1"/>
                </a:solidFill>
                <a:latin typeface="Times New Roman" panose="02020603050405020304" pitchFamily="18" charset="0"/>
              </a:rPr>
              <a:t>定义了六个质量特性，Reliability（可靠性）就是其中之一。同时定义可靠性为</a:t>
            </a:r>
            <a:r>
              <a:rPr lang="zh-CN" altLang="en-US" sz="2000" baseline="30000" dirty="0" smtClean="0">
                <a:solidFill>
                  <a:schemeClr val="tx1"/>
                </a:solidFill>
                <a:latin typeface="Times New Roman" panose="02020603050405020304" pitchFamily="18" charset="0"/>
              </a:rPr>
              <a:t>[</a:t>
            </a:r>
            <a:r>
              <a:rPr lang="en-US" altLang="zh-CN" sz="2000" baseline="30000" dirty="0" smtClean="0">
                <a:solidFill>
                  <a:schemeClr val="tx1"/>
                </a:solidFill>
                <a:latin typeface="Times New Roman" panose="02020603050405020304" pitchFamily="18" charset="0"/>
              </a:rPr>
              <a:t>2</a:t>
            </a:r>
            <a:r>
              <a:rPr lang="zh-CN" altLang="en-US" sz="2000" baseline="30000" dirty="0" smtClean="0">
                <a:solidFill>
                  <a:schemeClr val="tx1"/>
                </a:solidFill>
                <a:latin typeface="Times New Roman" panose="02020603050405020304" pitchFamily="18" charset="0"/>
              </a:rPr>
              <a:t>]</a:t>
            </a:r>
            <a:r>
              <a:rPr lang="zh-CN" altLang="en-US" sz="2000" dirty="0" smtClean="0">
                <a:solidFill>
                  <a:srgbClr val="FF0000"/>
                </a:solidFill>
                <a:latin typeface="Times New Roman" panose="02020603050405020304" pitchFamily="18" charset="0"/>
              </a:rPr>
              <a:t>“软件产品在规定的时间内、在规定的条件下，保持其性能水平的能力”</a:t>
            </a:r>
            <a:r>
              <a:rPr lang="zh-CN" altLang="en-US" sz="2000" dirty="0" smtClean="0">
                <a:solidFill>
                  <a:schemeClr val="tx1"/>
                </a:solidFill>
                <a:latin typeface="Times New Roman" panose="02020603050405020304" pitchFamily="18" charset="0"/>
              </a:rPr>
              <a:t>（”The capability of the software product to maintain its level of performance under stated conditions for a stated period of time.”）。</a:t>
            </a:r>
            <a:endParaRPr lang="zh-CN" altLang="en-US" sz="2000" dirty="0" smtClean="0">
              <a:solidFill>
                <a:schemeClr val="tx1"/>
              </a:solidFill>
              <a:latin typeface="Times New Roman" panose="02020603050405020304" pitchFamily="18" charset="0"/>
            </a:endParaRPr>
          </a:p>
          <a:p>
            <a:pPr marL="342900" indent="-342900">
              <a:buFont typeface="Wingdings" panose="05000000000000000000" charset="0"/>
              <a:buChar char="l"/>
            </a:pPr>
            <a:endParaRPr lang="zh-CN" altLang="en-US" sz="2000" dirty="0" smtClean="0">
              <a:solidFill>
                <a:schemeClr val="tx1"/>
              </a:solidFill>
              <a:latin typeface="Times New Roman" panose="02020603050405020304" pitchFamily="18" charset="0"/>
            </a:endParaRPr>
          </a:p>
          <a:p>
            <a:pPr marL="342900" indent="-342900">
              <a:buFont typeface="Wingdings" panose="05000000000000000000" charset="0"/>
              <a:buChar char="l"/>
            </a:pPr>
            <a:r>
              <a:rPr lang="zh-CN" altLang="en-US" sz="2000" dirty="0" smtClean="0">
                <a:solidFill>
                  <a:schemeClr val="tx1"/>
                </a:solidFill>
                <a:latin typeface="Times New Roman" panose="02020603050405020304" pitchFamily="18" charset="0"/>
              </a:rPr>
              <a:t>IEEE 610.12-1990</a:t>
            </a:r>
            <a:r>
              <a:rPr lang="zh-CN" altLang="en-US" sz="2000" baseline="30000" dirty="0" smtClean="0">
                <a:solidFill>
                  <a:schemeClr val="tx1"/>
                </a:solidFill>
                <a:latin typeface="Times New Roman" panose="02020603050405020304" pitchFamily="18" charset="0"/>
              </a:rPr>
              <a:t>[2]</a:t>
            </a:r>
            <a:r>
              <a:rPr lang="zh-CN" altLang="en-US" sz="2000" dirty="0" smtClean="0">
                <a:solidFill>
                  <a:schemeClr val="tx1"/>
                </a:solidFill>
                <a:latin typeface="Times New Roman" panose="02020603050405020304" pitchFamily="18" charset="0"/>
              </a:rPr>
              <a:t>将可靠性定义为</a:t>
            </a:r>
            <a:r>
              <a:rPr lang="zh-CN" altLang="en-US" sz="2000" dirty="0" smtClean="0">
                <a:solidFill>
                  <a:srgbClr val="FF0000"/>
                </a:solidFill>
                <a:latin typeface="Times New Roman" panose="02020603050405020304" pitchFamily="18" charset="0"/>
              </a:rPr>
              <a:t>“系统或组件在规定的时间内、在规定的条件下，执行其所需功能的能力”</a:t>
            </a:r>
            <a:r>
              <a:rPr lang="zh-CN" altLang="en-US" sz="2000" dirty="0" smtClean="0">
                <a:solidFill>
                  <a:schemeClr val="tx1"/>
                </a:solidFill>
                <a:latin typeface="Times New Roman" panose="02020603050405020304" pitchFamily="18" charset="0"/>
              </a:rPr>
              <a:t>（“The ability of a system or component to perform its required functions under stated conditions for a specified period of time.”）。</a:t>
            </a:r>
            <a:endParaRPr lang="zh-CN" altLang="en-US" sz="2000" dirty="0" smtClean="0">
              <a:solidFill>
                <a:schemeClr val="tx1"/>
              </a:solidFill>
              <a:latin typeface="Times New Roman" panose="02020603050405020304" pitchFamily="18" charset="0"/>
            </a:endParaRPr>
          </a:p>
        </p:txBody>
      </p:sp>
      <p:sp>
        <p:nvSpPr>
          <p:cNvPr id="4" name="文本框 3"/>
          <p:cNvSpPr txBox="1"/>
          <p:nvPr/>
        </p:nvSpPr>
        <p:spPr>
          <a:xfrm>
            <a:off x="172085" y="5756910"/>
            <a:ext cx="8671560" cy="1066800"/>
          </a:xfrm>
          <a:prstGeom prst="rect">
            <a:avLst/>
          </a:prstGeom>
          <a:noFill/>
        </p:spPr>
        <p:txBody>
          <a:bodyPr wrap="square" rtlCol="0" anchor="t">
            <a:spAutoFit/>
          </a:bodyPr>
          <a:p>
            <a:r>
              <a:rPr lang="en-US" altLang="zh-CN" sz="1600"/>
              <a:t>[1] </a:t>
            </a:r>
            <a:r>
              <a:rPr lang="zh-CN" altLang="en-US" sz="1600"/>
              <a:t>Chua, B. B. &amp; Dyson, L. E. 2004. Applying the ISO 9126 model to the evaluation of an e-learning system. ASCLITE Conference Proceedings</a:t>
            </a:r>
            <a:endParaRPr lang="zh-CN" altLang="en-US" sz="1600"/>
          </a:p>
          <a:p>
            <a:r>
              <a:rPr lang="en-US" altLang="zh-CN" sz="1600"/>
              <a:t>[2] Rosenberg, Linda, Ted Hammer, and Jack Shaw. "Software metrics and reliability." 9th International Symposium on Software Reliability Engineering. 1998.</a:t>
            </a:r>
            <a:endParaRPr lang="en-US" altLang="zh-CN" sz="16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a:t>
            </a:r>
            <a:endParaRPr lang="zh-CN" dirty="0">
              <a:solidFill>
                <a:schemeClr val="tx1"/>
              </a:solidFill>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428355" cy="374904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sz="2000" dirty="0" smtClean="0">
                <a:solidFill>
                  <a:srgbClr val="0000FF"/>
                </a:solidFill>
              </a:rPr>
              <a:t>大数据系统可靠性定义</a:t>
            </a:r>
            <a:endParaRPr lang="zh-CN" altLang="en-US" sz="2000" dirty="0" smtClean="0">
              <a:solidFill>
                <a:srgbClr val="0000FF"/>
              </a:solidFill>
            </a:endParaRPr>
          </a:p>
          <a:p>
            <a:pPr>
              <a:buFont typeface="Wingdings" panose="05000000000000000000" charset="0"/>
            </a:pPr>
            <a:endParaRPr lang="en-US" altLang="zh-CN" sz="2000" dirty="0" smtClean="0"/>
          </a:p>
          <a:p>
            <a:pPr marL="342900" indent="-342900">
              <a:buFont typeface="Wingdings" panose="05000000000000000000" charset="0"/>
              <a:buChar char="l"/>
            </a:pPr>
            <a:r>
              <a:rPr lang="zh-CN" altLang="en-US" sz="2000" dirty="0" smtClean="0">
                <a:latin typeface="Times New Roman" panose="02020603050405020304" pitchFamily="18" charset="0"/>
                <a:sym typeface="+mn-ea"/>
              </a:rPr>
              <a:t>《Software Engineering A practioner</a:t>
            </a:r>
            <a:r>
              <a:rPr lang="en-US" altLang="zh-CN" sz="2000" dirty="0" smtClean="0">
                <a:latin typeface="Times New Roman" panose="02020603050405020304" pitchFamily="18" charset="0"/>
                <a:sym typeface="+mn-ea"/>
              </a:rPr>
              <a:t>'</a:t>
            </a:r>
            <a:r>
              <a:rPr lang="zh-CN" altLang="en-US" sz="2000" dirty="0" smtClean="0">
                <a:latin typeface="Times New Roman" panose="02020603050405020304" pitchFamily="18" charset="0"/>
                <a:sym typeface="+mn-ea"/>
              </a:rPr>
              <a:t>s Approach》</a:t>
            </a:r>
            <a:r>
              <a:rPr lang="zh-CN" altLang="en-US" sz="2000" baseline="30000" dirty="0" smtClean="0">
                <a:latin typeface="Times New Roman" panose="02020603050405020304" pitchFamily="18" charset="0"/>
                <a:sym typeface="+mn-ea"/>
              </a:rPr>
              <a:t>[</a:t>
            </a:r>
            <a:r>
              <a:rPr lang="en-US" altLang="zh-CN" sz="2000" baseline="30000" dirty="0" smtClean="0">
                <a:latin typeface="Times New Roman" panose="02020603050405020304" pitchFamily="18" charset="0"/>
                <a:sym typeface="+mn-ea"/>
              </a:rPr>
              <a:t>1</a:t>
            </a:r>
            <a:r>
              <a:rPr lang="zh-CN" altLang="en-US" sz="2000" baseline="30000" dirty="0" smtClean="0">
                <a:latin typeface="Times New Roman" panose="02020603050405020304" pitchFamily="18" charset="0"/>
                <a:sym typeface="+mn-ea"/>
              </a:rPr>
              <a:t>]</a:t>
            </a:r>
            <a:r>
              <a:rPr lang="zh-CN" altLang="en-US" sz="2000" dirty="0" smtClean="0">
                <a:latin typeface="Times New Roman" panose="02020603050405020304" pitchFamily="18" charset="0"/>
                <a:sym typeface="+mn-ea"/>
              </a:rPr>
              <a:t>一书认为可靠性体现在以下三个方面：</a:t>
            </a:r>
            <a:r>
              <a:rPr lang="zh-CN" altLang="en-US" sz="2000" dirty="0" smtClean="0">
                <a:solidFill>
                  <a:srgbClr val="FF0000"/>
                </a:solidFill>
                <a:latin typeface="Times New Roman" panose="02020603050405020304" pitchFamily="18" charset="0"/>
                <a:sym typeface="+mn-ea"/>
              </a:rPr>
              <a:t>系统故障频率</a:t>
            </a:r>
            <a:r>
              <a:rPr lang="zh-CN" altLang="en-US" sz="2000" dirty="0" smtClean="0">
                <a:latin typeface="Times New Roman" panose="02020603050405020304" pitchFamily="18" charset="0"/>
                <a:sym typeface="+mn-ea"/>
              </a:rPr>
              <a:t>（Frequency of system failure）、</a:t>
            </a:r>
            <a:r>
              <a:rPr lang="zh-CN" altLang="en-US" sz="2000" dirty="0" smtClean="0">
                <a:solidFill>
                  <a:srgbClr val="FF0000"/>
                </a:solidFill>
                <a:latin typeface="Times New Roman" panose="02020603050405020304" pitchFamily="18" charset="0"/>
                <a:sym typeface="+mn-ea"/>
              </a:rPr>
              <a:t>无错系统功能</a:t>
            </a:r>
            <a:r>
              <a:rPr lang="zh-CN" altLang="en-US" sz="2000" dirty="0" smtClean="0">
                <a:latin typeface="Times New Roman" panose="02020603050405020304" pitchFamily="18" charset="0"/>
                <a:sym typeface="+mn-ea"/>
              </a:rPr>
              <a:t>（Error-free system functions）和</a:t>
            </a:r>
            <a:r>
              <a:rPr lang="zh-CN" altLang="en-US" sz="2000" dirty="0" smtClean="0">
                <a:solidFill>
                  <a:srgbClr val="FF0000"/>
                </a:solidFill>
                <a:latin typeface="Times New Roman" panose="02020603050405020304" pitchFamily="18" charset="0"/>
                <a:sym typeface="+mn-ea"/>
              </a:rPr>
              <a:t>存在故障或软件错误</a:t>
            </a:r>
            <a:r>
              <a:rPr lang="zh-CN" altLang="en-US" sz="2000" dirty="0" smtClean="0">
                <a:latin typeface="Times New Roman" panose="02020603050405020304" pitchFamily="18" charset="0"/>
                <a:sym typeface="+mn-ea"/>
              </a:rPr>
              <a:t>（Presence of faults/software bugs）。</a:t>
            </a:r>
            <a:endParaRPr lang="zh-CN" altLang="en-US" sz="2000" dirty="0" smtClean="0">
              <a:latin typeface="Times New Roman" panose="02020603050405020304" pitchFamily="18" charset="0"/>
              <a:sym typeface="+mn-ea"/>
            </a:endParaRPr>
          </a:p>
          <a:p>
            <a:pPr marL="342900" indent="-342900">
              <a:buFont typeface="Wingdings" panose="05000000000000000000" charset="0"/>
              <a:buChar char="l"/>
            </a:pPr>
            <a:endParaRPr lang="zh-CN" altLang="en-US" sz="2000" dirty="0" smtClean="0">
              <a:latin typeface="Times New Roman" panose="02020603050405020304" pitchFamily="18" charset="0"/>
              <a:sym typeface="+mn-ea"/>
            </a:endParaRPr>
          </a:p>
          <a:p>
            <a:pPr marL="342900" indent="-342900">
              <a:buFont typeface="Wingdings" panose="05000000000000000000" charset="0"/>
              <a:buChar char="l"/>
            </a:pPr>
            <a:r>
              <a:rPr lang="zh-CN" altLang="en-US" sz="2000" dirty="0" smtClean="0">
                <a:latin typeface="Times New Roman" panose="02020603050405020304" pitchFamily="18" charset="0"/>
                <a:sym typeface="+mn-ea"/>
              </a:rPr>
              <a:t>本文主要关注的是系统是否存在故障或软件错误，而不是系统故障频率。</a:t>
            </a:r>
            <a:endParaRPr lang="zh-CN" altLang="en-US" sz="2000" dirty="0" smtClean="0">
              <a:latin typeface="Times New Roman" panose="02020603050405020304" pitchFamily="18" charset="0"/>
              <a:sym typeface="+mn-ea"/>
            </a:endParaRPr>
          </a:p>
          <a:p>
            <a:pPr marL="342900" indent="-342900">
              <a:buFont typeface="Wingdings" panose="05000000000000000000" charset="0"/>
              <a:buChar char="l"/>
            </a:pPr>
            <a:endParaRPr lang="zh-CN" altLang="en-US" sz="2000" dirty="0" smtClean="0">
              <a:solidFill>
                <a:schemeClr val="tx1"/>
              </a:solidFill>
              <a:latin typeface="Times New Roman" panose="02020603050405020304" pitchFamily="18" charset="0"/>
            </a:endParaRPr>
          </a:p>
          <a:p>
            <a:pPr marL="342900" indent="-342900">
              <a:buFont typeface="Wingdings" panose="05000000000000000000" charset="0"/>
              <a:buChar char="l"/>
            </a:pPr>
            <a:r>
              <a:rPr lang="zh-CN" altLang="en-US" sz="2000" dirty="0" smtClean="0">
                <a:solidFill>
                  <a:schemeClr val="tx1"/>
                </a:solidFill>
                <a:latin typeface="Times New Roman" panose="02020603050405020304" pitchFamily="18" charset="0"/>
              </a:rPr>
              <a:t>大数据系统可靠性定义：</a:t>
            </a:r>
            <a:r>
              <a:rPr lang="zh-CN" altLang="en-US" sz="2000" dirty="0" smtClean="0">
                <a:solidFill>
                  <a:srgbClr val="FF0000"/>
                </a:solidFill>
                <a:latin typeface="Times New Roman" panose="02020603050405020304" pitchFamily="18" charset="0"/>
              </a:rPr>
              <a:t>“在给定应用（包括数据、代码、参数配置等）的情况下，大数据系统系统在指定的数据和参数配置下，系统是否存在运行时错误、数据完整性或计算结果错误等故障或软件错误”</a:t>
            </a:r>
            <a:r>
              <a:rPr lang="zh-CN" altLang="en-US" sz="2000" dirty="0" smtClean="0">
                <a:solidFill>
                  <a:schemeClr val="tx1"/>
                </a:solidFill>
                <a:latin typeface="Times New Roman" panose="02020603050405020304" pitchFamily="18" charset="0"/>
              </a:rPr>
              <a:t>。</a:t>
            </a:r>
            <a:endParaRPr lang="zh-CN" altLang="en-US" sz="2000" dirty="0" smtClean="0">
              <a:solidFill>
                <a:schemeClr val="tx1"/>
              </a:solidFill>
              <a:latin typeface="Times New Roman" panose="02020603050405020304" pitchFamily="18" charset="0"/>
            </a:endParaRPr>
          </a:p>
        </p:txBody>
      </p:sp>
      <p:sp>
        <p:nvSpPr>
          <p:cNvPr id="4" name="文本框 3"/>
          <p:cNvSpPr txBox="1"/>
          <p:nvPr/>
        </p:nvSpPr>
        <p:spPr>
          <a:xfrm>
            <a:off x="293370" y="6023610"/>
            <a:ext cx="8671560" cy="822960"/>
          </a:xfrm>
          <a:prstGeom prst="rect">
            <a:avLst/>
          </a:prstGeom>
          <a:noFill/>
        </p:spPr>
        <p:txBody>
          <a:bodyPr wrap="square" rtlCol="0" anchor="t">
            <a:spAutoFit/>
          </a:bodyPr>
          <a:p>
            <a:r>
              <a:rPr lang="en-US" altLang="zh-CN" sz="1600"/>
              <a:t>[1] </a:t>
            </a:r>
            <a:r>
              <a:rPr lang="zh-CN" altLang="en-US" sz="1600"/>
              <a:t>Chua, B. B. &amp; Dyson, L. E. 2004. Applying the ISO 9126 model to the evaluation of an e-learning system. ASCLITE Conference Proceedings</a:t>
            </a:r>
            <a:endParaRPr lang="zh-CN" altLang="en-US" sz="1600"/>
          </a:p>
          <a:p>
            <a:endParaRPr lang="zh-CN" altLang="en-US" sz="16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a:t>
            </a:r>
            <a:endParaRPr lang="zh-CN" dirty="0">
              <a:solidFill>
                <a:schemeClr val="tx1"/>
              </a:solidFill>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428355" cy="374904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sz="2000" dirty="0" smtClean="0">
                <a:solidFill>
                  <a:srgbClr val="0000FF"/>
                </a:solidFill>
              </a:rPr>
              <a:t>大数据系统可靠性度量</a:t>
            </a:r>
            <a:endParaRPr lang="zh-CN" altLang="en-US" sz="2000" dirty="0" smtClean="0">
              <a:solidFill>
                <a:srgbClr val="0000FF"/>
              </a:solidFill>
            </a:endParaRPr>
          </a:p>
          <a:p>
            <a:pPr>
              <a:buFont typeface="Wingdings" panose="05000000000000000000" charset="0"/>
            </a:pPr>
            <a:endParaRPr lang="zh-CN" altLang="en-US" sz="2000" dirty="0" smtClean="0">
              <a:latin typeface="Times New Roman" panose="02020603050405020304" pitchFamily="18" charset="0"/>
              <a:sym typeface="+mn-ea"/>
            </a:endParaRPr>
          </a:p>
          <a:p>
            <a:pPr marL="342900" indent="-342900">
              <a:buFont typeface="Wingdings" panose="05000000000000000000" charset="0"/>
              <a:buChar char="l"/>
            </a:pPr>
            <a:r>
              <a:rPr lang="zh-CN" altLang="en-US" sz="2000" dirty="0" smtClean="0">
                <a:latin typeface="Times New Roman" panose="02020603050405020304" pitchFamily="18" charset="0"/>
                <a:sym typeface="+mn-ea"/>
              </a:rPr>
              <a:t>软件工程中通常使用平均无故障时间</a:t>
            </a:r>
            <a:r>
              <a:rPr lang="en-US" altLang="zh-CN" sz="2000" baseline="30000" dirty="0" smtClean="0">
                <a:latin typeface="Times New Roman" panose="02020603050405020304" pitchFamily="18" charset="0"/>
                <a:sym typeface="+mn-ea"/>
              </a:rPr>
              <a:t>[1]</a:t>
            </a:r>
            <a:r>
              <a:rPr lang="zh-CN" altLang="en-US" sz="2000" dirty="0" smtClean="0">
                <a:latin typeface="Times New Roman" panose="02020603050405020304" pitchFamily="18" charset="0"/>
                <a:sym typeface="+mn-ea"/>
              </a:rPr>
              <a:t>来衡量可靠性，这体现的是系统故障频率。</a:t>
            </a:r>
            <a:endParaRPr lang="zh-CN" altLang="en-US" sz="2000" dirty="0" smtClean="0">
              <a:latin typeface="Times New Roman" panose="02020603050405020304" pitchFamily="18" charset="0"/>
              <a:sym typeface="+mn-ea"/>
            </a:endParaRPr>
          </a:p>
          <a:p>
            <a:pPr marL="342900" indent="-342900">
              <a:buFont typeface="Wingdings" panose="05000000000000000000" charset="0"/>
              <a:buChar char="l"/>
            </a:pPr>
            <a:endParaRPr lang="zh-CN" altLang="en-US" sz="2000" dirty="0" smtClean="0">
              <a:latin typeface="Times New Roman" panose="02020603050405020304" pitchFamily="18" charset="0"/>
              <a:sym typeface="+mn-ea"/>
            </a:endParaRPr>
          </a:p>
          <a:p>
            <a:pPr marL="342900" indent="-342900">
              <a:buFont typeface="Wingdings" panose="05000000000000000000" charset="0"/>
              <a:buChar char="l"/>
            </a:pPr>
            <a:r>
              <a:rPr lang="zh-CN" altLang="en-US" sz="2000" dirty="0" smtClean="0">
                <a:latin typeface="Times New Roman" panose="02020603050405020304" pitchFamily="18" charset="0"/>
                <a:sym typeface="+mn-ea"/>
              </a:rPr>
              <a:t>然而，本文强调的是：系统在特定配置下能否正常运行，即是否会发生执行出错或得不到正确结果的情况。</a:t>
            </a:r>
            <a:endParaRPr lang="zh-CN" altLang="en-US" sz="2000" dirty="0" smtClean="0">
              <a:latin typeface="Times New Roman" panose="02020603050405020304" pitchFamily="18" charset="0"/>
              <a:sym typeface="+mn-ea"/>
            </a:endParaRPr>
          </a:p>
          <a:p>
            <a:pPr marL="342900" indent="-342900">
              <a:buFont typeface="Wingdings" panose="05000000000000000000" charset="0"/>
              <a:buChar char="l"/>
            </a:pPr>
            <a:endParaRPr lang="zh-CN" altLang="en-US" sz="2000" dirty="0" smtClean="0">
              <a:latin typeface="Times New Roman" panose="02020603050405020304" pitchFamily="18" charset="0"/>
              <a:sym typeface="+mn-ea"/>
            </a:endParaRPr>
          </a:p>
          <a:p>
            <a:pPr marL="342900" indent="-342900">
              <a:buFont typeface="Wingdings" panose="05000000000000000000" charset="0"/>
              <a:buChar char="l"/>
            </a:pPr>
            <a:r>
              <a:rPr lang="zh-CN" altLang="en-US" sz="2000" dirty="0" smtClean="0">
                <a:solidFill>
                  <a:schemeClr val="tx1"/>
                </a:solidFill>
                <a:latin typeface="Times New Roman" panose="02020603050405020304" pitchFamily="18" charset="0"/>
              </a:rPr>
              <a:t>将以下故障或软件错误称为系统不可靠：</a:t>
            </a:r>
            <a:endParaRPr lang="zh-CN" altLang="en-US" sz="2000" dirty="0" smtClean="0">
              <a:solidFill>
                <a:schemeClr val="tx1"/>
              </a:solidFill>
              <a:latin typeface="Times New Roman" panose="02020603050405020304" pitchFamily="18" charset="0"/>
            </a:endParaRPr>
          </a:p>
          <a:p>
            <a:pPr marL="800100" lvl="1" indent="-342900">
              <a:buFont typeface="Wingdings" panose="05000000000000000000" charset="0"/>
              <a:buChar char="ü"/>
            </a:pPr>
            <a:r>
              <a:rPr lang="zh-CN" altLang="en-US" sz="2000" dirty="0" smtClean="0">
                <a:solidFill>
                  <a:schemeClr val="tx1"/>
                </a:solidFill>
                <a:latin typeface="Times New Roman" panose="02020603050405020304" pitchFamily="18" charset="0"/>
              </a:rPr>
              <a:t>性能出现异常：用户给定的时间内，系统出现无响应、假死等现象。</a:t>
            </a:r>
            <a:endParaRPr lang="zh-CN" altLang="en-US" sz="2000" dirty="0" smtClean="0">
              <a:solidFill>
                <a:schemeClr val="tx1"/>
              </a:solidFill>
              <a:latin typeface="Times New Roman" panose="02020603050405020304" pitchFamily="18" charset="0"/>
            </a:endParaRPr>
          </a:p>
          <a:p>
            <a:pPr marL="800100" lvl="1" indent="-342900">
              <a:buFont typeface="Wingdings" panose="05000000000000000000" charset="0"/>
              <a:buChar char="ü"/>
            </a:pPr>
            <a:r>
              <a:rPr lang="zh-CN" altLang="en-US" sz="2000" dirty="0" smtClean="0">
                <a:solidFill>
                  <a:schemeClr val="tx1"/>
                </a:solidFill>
                <a:latin typeface="Times New Roman" panose="02020603050405020304" pitchFamily="18" charset="0"/>
              </a:rPr>
              <a:t>资源使用异常：出现I/O异常、内存溢出、磁盘异常等现象。</a:t>
            </a:r>
            <a:endParaRPr lang="zh-CN" altLang="en-US" sz="2000" dirty="0" smtClean="0">
              <a:solidFill>
                <a:schemeClr val="tx1"/>
              </a:solidFill>
              <a:latin typeface="Times New Roman" panose="02020603050405020304" pitchFamily="18" charset="0"/>
            </a:endParaRPr>
          </a:p>
          <a:p>
            <a:pPr marL="800100" lvl="1" indent="-342900">
              <a:buFont typeface="Wingdings" panose="05000000000000000000" charset="0"/>
              <a:buChar char="ü"/>
            </a:pPr>
            <a:r>
              <a:rPr lang="zh-CN" altLang="en-US" sz="2000" dirty="0" smtClean="0">
                <a:solidFill>
                  <a:schemeClr val="tx1"/>
                </a:solidFill>
                <a:latin typeface="Times New Roman" panose="02020603050405020304" pitchFamily="18" charset="0"/>
              </a:rPr>
              <a:t>计算结果异常：计算结果错误、计算数据丢失或重复计算等现象。</a:t>
            </a:r>
            <a:endParaRPr lang="zh-CN" altLang="en-US" sz="2000" dirty="0" smtClean="0">
              <a:solidFill>
                <a:schemeClr val="tx1"/>
              </a:solidFill>
              <a:latin typeface="Times New Roman" panose="02020603050405020304" pitchFamily="18" charset="0"/>
            </a:endParaRPr>
          </a:p>
        </p:txBody>
      </p:sp>
      <p:sp>
        <p:nvSpPr>
          <p:cNvPr id="4" name="文本框 3"/>
          <p:cNvSpPr txBox="1"/>
          <p:nvPr/>
        </p:nvSpPr>
        <p:spPr>
          <a:xfrm>
            <a:off x="293370" y="6023610"/>
            <a:ext cx="8671560" cy="579120"/>
          </a:xfrm>
          <a:prstGeom prst="rect">
            <a:avLst/>
          </a:prstGeom>
          <a:noFill/>
        </p:spPr>
        <p:txBody>
          <a:bodyPr wrap="square" rtlCol="0" anchor="t">
            <a:spAutoFit/>
          </a:bodyPr>
          <a:p>
            <a:endParaRPr lang="zh-CN" altLang="en-US" sz="1600"/>
          </a:p>
          <a:p>
            <a:r>
              <a:rPr lang="en-US" altLang="zh-CN" sz="1600"/>
              <a:t>[1]</a:t>
            </a:r>
            <a:r>
              <a:rPr lang="zh-CN" altLang="en-US" sz="1600"/>
              <a:t>平均无故障时间：设备两次故障间隔时间的平均值</a:t>
            </a:r>
            <a:endParaRPr lang="zh-CN" altLang="en-US" sz="16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研究现状</a:t>
            </a:r>
            <a:endParaRPr lang="zh-CN" dirty="0">
              <a:solidFill>
                <a:schemeClr val="tx1"/>
              </a:solidFill>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546735" y="1964055"/>
            <a:ext cx="8510270" cy="1920240"/>
          </a:xfrm>
          <a:prstGeom prst="rect">
            <a:avLst/>
          </a:prstGeom>
          <a:noFill/>
        </p:spPr>
        <p:txBody>
          <a:bodyPr wrap="square" rtlCol="0">
            <a:spAutoFit/>
          </a:bodyPr>
          <a:p>
            <a:pPr marL="342900" lvl="0" indent="-342900">
              <a:buFont typeface="Wingdings" panose="05000000000000000000" charset="0"/>
              <a:buChar char="l"/>
            </a:pPr>
            <a:r>
              <a:rPr lang="zh-CN" altLang="en-US" sz="2000" dirty="0" smtClean="0">
                <a:sym typeface="+mn-ea"/>
              </a:rPr>
              <a:t>现有的方案</a:t>
            </a:r>
            <a:r>
              <a:rPr lang="en-US" altLang="zh-CN" sz="2000" baseline="30000" dirty="0">
                <a:solidFill>
                  <a:srgbClr val="0000FF"/>
                </a:solidFill>
                <a:sym typeface="+mn-ea"/>
              </a:rPr>
              <a:t>[1][2]</a:t>
            </a:r>
            <a:r>
              <a:rPr lang="zh-CN" altLang="en-US" sz="2000" dirty="0" smtClean="0">
                <a:sym typeface="+mn-ea"/>
              </a:rPr>
              <a:t>，通常是在系统上线之后，才发现问题的存在，因此只能在</a:t>
            </a:r>
            <a:r>
              <a:rPr lang="zh-CN" altLang="en-US" sz="2000" dirty="0">
                <a:sym typeface="+mn-ea"/>
              </a:rPr>
              <a:t>问</a:t>
            </a:r>
            <a:r>
              <a:rPr lang="zh-CN" altLang="en-US" sz="2000" dirty="0" smtClean="0">
                <a:sym typeface="+mn-ea"/>
              </a:rPr>
              <a:t>题出现后，再对问题进行分析诊断</a:t>
            </a:r>
            <a:endParaRPr lang="zh-CN" altLang="en-US" sz="2000" dirty="0" smtClean="0">
              <a:sym typeface="+mn-ea"/>
            </a:endParaRPr>
          </a:p>
          <a:p>
            <a:pPr marL="342900" lvl="0" indent="-342900">
              <a:buFont typeface="Wingdings" panose="05000000000000000000" charset="0"/>
              <a:buChar char="l"/>
            </a:pPr>
            <a:endParaRPr lang="zh-CN" altLang="en-US" sz="2000" dirty="0"/>
          </a:p>
          <a:p>
            <a:pPr marL="342900" lvl="0" indent="-342900">
              <a:buFont typeface="Wingdings" panose="05000000000000000000" charset="0"/>
              <a:buChar char="l"/>
            </a:pPr>
            <a:r>
              <a:rPr lang="zh-CN" altLang="en-US" sz="2000" dirty="0"/>
              <a:t>通过测试来发现错误是一种常用的方法</a:t>
            </a:r>
            <a:endParaRPr lang="zh-CN" altLang="en-US" sz="2000" dirty="0"/>
          </a:p>
          <a:p>
            <a:pPr marL="342900" lvl="0" indent="-342900">
              <a:buFont typeface="Wingdings" panose="05000000000000000000" charset="0"/>
              <a:buChar char="l"/>
            </a:pPr>
            <a:endParaRPr lang="zh-CN" altLang="en-US" sz="2000" dirty="0"/>
          </a:p>
          <a:p>
            <a:pPr marL="342900" lvl="0" indent="-342900">
              <a:buFont typeface="Wingdings" panose="05000000000000000000" charset="0"/>
              <a:buChar char="l"/>
            </a:pPr>
            <a:r>
              <a:rPr lang="zh-CN" altLang="en-US" sz="2000" dirty="0" smtClean="0">
                <a:solidFill>
                  <a:srgbClr val="FF0000"/>
                </a:solidFill>
                <a:sym typeface="+mn-ea"/>
              </a:rPr>
              <a:t>系统上线之前，通过测试提前发现系统、应用和数据存在的可靠性问题</a:t>
            </a:r>
            <a:endParaRPr lang="zh-CN" altLang="en-US" sz="2000" dirty="0"/>
          </a:p>
        </p:txBody>
      </p:sp>
      <p:sp>
        <p:nvSpPr>
          <p:cNvPr id="42" name="TextBox 1"/>
          <p:cNvSpPr txBox="1"/>
          <p:nvPr/>
        </p:nvSpPr>
        <p:spPr>
          <a:xfrm>
            <a:off x="323910" y="5691227"/>
            <a:ext cx="8733155" cy="1330960"/>
          </a:xfrm>
          <a:prstGeom prst="rect">
            <a:avLst/>
          </a:prstGeom>
          <a:noFill/>
        </p:spPr>
        <p:txBody>
          <a:bodyPr wrap="square" rtlCol="0">
            <a:spAutoFit/>
          </a:bodyPr>
          <a:p>
            <a:pPr>
              <a:lnSpc>
                <a:spcPct val="100000"/>
              </a:lnSpc>
              <a:spcBef>
                <a:spcPts val="100"/>
              </a:spcBef>
              <a:spcAft>
                <a:spcPts val="100"/>
              </a:spcAft>
            </a:pPr>
            <a:r>
              <a:rPr lang="en-US" altLang="zh-CN" sz="1600" dirty="0" smtClean="0">
                <a:solidFill>
                  <a:schemeClr val="tx1"/>
                </a:solidFill>
                <a:latin typeface="Times New Roman" panose="02020603050405020304" pitchFamily="18" charset="0"/>
              </a:rPr>
              <a:t>[1]</a:t>
            </a:r>
            <a:r>
              <a:rPr lang="en-US" sz="1600" dirty="0">
                <a:solidFill>
                  <a:schemeClr val="tx1"/>
                </a:solidFill>
                <a:latin typeface="Times New Roman" panose="02020603050405020304" pitchFamily="18" charset="0"/>
              </a:rPr>
              <a:t>Interlandi, Matteo, et al. "Titian: Data provenance support in spark." Proceedings of the VLDB Endowment 9.3 (2015): 216-227.</a:t>
            </a:r>
            <a:endParaRPr lang="en-US" sz="1600" dirty="0">
              <a:solidFill>
                <a:schemeClr val="tx1"/>
              </a:solidFill>
              <a:latin typeface="Times New Roman" panose="02020603050405020304" pitchFamily="18" charset="0"/>
            </a:endParaRPr>
          </a:p>
          <a:p>
            <a:pPr>
              <a:lnSpc>
                <a:spcPct val="100000"/>
              </a:lnSpc>
              <a:spcBef>
                <a:spcPts val="100"/>
              </a:spcBef>
              <a:spcAft>
                <a:spcPts val="100"/>
              </a:spcAft>
            </a:pPr>
            <a:r>
              <a:rPr lang="en-US" altLang="zh-CN" sz="1600" dirty="0">
                <a:solidFill>
                  <a:schemeClr val="tx1"/>
                </a:solidFill>
                <a:latin typeface="Times New Roman" panose="02020603050405020304" pitchFamily="18" charset="0"/>
              </a:rPr>
              <a:t>[2] Gulzar, Muhammad Ali, et al. "Bigdebug: Debugging primitives for interactive big data processing in spark." Proceedings of the 38th International Conference on Software Engineering. ACM, 2016.</a:t>
            </a:r>
            <a:endParaRPr lang="en-US" altLang="zh-CN" sz="1600" dirty="0">
              <a:solidFill>
                <a:schemeClr val="tx1"/>
              </a:solidFill>
              <a:latin typeface="Times New Roman" panose="02020603050405020304" pitchFamily="18" charset="0"/>
            </a:endParaRPr>
          </a:p>
          <a:p>
            <a:pPr>
              <a:lnSpc>
                <a:spcPct val="100000"/>
              </a:lnSpc>
              <a:spcBef>
                <a:spcPts val="100"/>
              </a:spcBef>
              <a:spcAft>
                <a:spcPts val="100"/>
              </a:spcAft>
            </a:pPr>
            <a:endParaRPr lang="en-US" altLang="zh-CN" sz="1400" i="1" dirty="0" smtClean="0">
              <a:solidFill>
                <a:schemeClr val="tx1"/>
              </a:solidFill>
              <a:latin typeface="Times New Roman" panose="02020603050405020304" pitchFamily="18" charset="0"/>
              <a:sym typeface="+mn-ea"/>
            </a:endParaRPr>
          </a:p>
        </p:txBody>
      </p:sp>
      <p:sp>
        <p:nvSpPr>
          <p:cNvPr id="10" name="TextBox 7"/>
          <p:cNvSpPr txBox="1"/>
          <p:nvPr/>
        </p:nvSpPr>
        <p:spPr>
          <a:xfrm>
            <a:off x="536575" y="1226820"/>
            <a:ext cx="8428355" cy="396240"/>
          </a:xfrm>
          <a:prstGeom prst="rect">
            <a:avLst/>
          </a:prstGeom>
          <a:noFill/>
          <a:ln w="28575">
            <a:noFill/>
            <a:prstDash val="dash"/>
          </a:ln>
        </p:spPr>
        <p:txBody>
          <a:bodyPr wrap="square" rtlCol="0">
            <a:spAutoFit/>
          </a:bodyPr>
          <a:p>
            <a:pPr marL="342900" indent="-342900">
              <a:buFont typeface="Wingdings" panose="05000000000000000000" charset="0"/>
              <a:buChar char="p"/>
            </a:pPr>
            <a:r>
              <a:rPr lang="zh-CN" altLang="en-US" sz="2000" dirty="0" smtClean="0">
                <a:solidFill>
                  <a:srgbClr val="0000FF"/>
                </a:solidFill>
              </a:rPr>
              <a:t>可靠性问题研究现状</a:t>
            </a:r>
            <a:endParaRPr lang="zh-CN" altLang="en-US" sz="2000" dirty="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wm#"/>
  <p:tag name="KSO_WM_UNIT_TYPE" val="i"/>
  <p:tag name="KSO_WM_UNIT_ID" val="260*i*13"/>
  <p:tag name="KSO_WM_UNIT_TEMPLATE_CATEGORY" val="custom"/>
  <p:tag name="KSO_WM_UNIT_TEMPLATE_INDEX" val="54"/>
</p:tagLst>
</file>

<file path=ppt/tags/tag2.xml><?xml version="1.0" encoding="utf-8"?>
<p:tagLst xmlns:p="http://schemas.openxmlformats.org/presentationml/2006/main">
  <p:tag name="KSO_WM_BEAUTIFY_FLAG" val="#wm#"/>
  <p:tag name="KSO_WM_UNIT_TYPE" val="i"/>
  <p:tag name="KSO_WM_UNIT_ID" val="260*i*14"/>
  <p:tag name="KSO_WM_UNIT_TEMPLATE_CATEGORY" val="custom"/>
  <p:tag name="KSO_WM_UNIT_TEMPLATE_INDEX" val="54"/>
</p:tagLst>
</file>

<file path=ppt/tags/tag3.xml><?xml version="1.0" encoding="utf-8"?>
<p:tagLst xmlns:p="http://schemas.openxmlformats.org/presentationml/2006/main">
  <p:tag name="KSO_WM_BEAUTIFY_FLAG" val="#wm#"/>
  <p:tag name="KSO_WM_UNIT_TYPE" val="i"/>
  <p:tag name="KSO_WM_UNIT_ID" val="260*i*15"/>
  <p:tag name="KSO_WM_UNIT_TEMPLATE_CATEGORY" val="custom"/>
  <p:tag name="KSO_WM_UNIT_TEMPLATE_INDEX" val="54"/>
</p:tagLst>
</file>

<file path=ppt/tags/tag4.xml><?xml version="1.0" encoding="utf-8"?>
<p:tagLst xmlns:p="http://schemas.openxmlformats.org/presentationml/2006/main">
  <p:tag name="KSO_WM_BEAUTIFY_FLAG" val="#wm#"/>
  <p:tag name="KSO_WM_UNIT_TYPE" val="i"/>
  <p:tag name="KSO_WM_UNIT_ID" val="260*i*6"/>
  <p:tag name="KSO_WM_UNIT_TEMPLATE_CATEGORY" val="custom"/>
  <p:tag name="KSO_WM_UNIT_TEMPLATE_INDEX" val="54"/>
</p:tagLst>
</file>

<file path=ppt/tags/tag5.xml><?xml version="1.0" encoding="utf-8"?>
<p:tagLst xmlns:p="http://schemas.openxmlformats.org/presentationml/2006/main">
  <p:tag name="KSO_WM_BEAUTIFY_FLAG" val="#wm#"/>
  <p:tag name="KSO_WM_UNIT_TYPE" val="i"/>
  <p:tag name="KSO_WM_UNIT_ID" val="260*i*7"/>
  <p:tag name="KSO_WM_UNIT_TEMPLATE_CATEGORY" val="custom"/>
  <p:tag name="KSO_WM_UNIT_TEMPLATE_INDEX" val="54"/>
</p:tagLst>
</file>

<file path=ppt/tags/tag6.xml><?xml version="1.0" encoding="utf-8"?>
<p:tagLst xmlns:p="http://schemas.openxmlformats.org/presentationml/2006/main">
  <p:tag name="KSO_WM_BEAUTIFY_FLAG" val="#wm#"/>
  <p:tag name="KSO_WM_UNIT_TYPE" val="i"/>
  <p:tag name="KSO_WM_UNIT_ID" val="260*i*8"/>
  <p:tag name="KSO_WM_UNIT_TEMPLATE_CATEGORY" val="custom"/>
  <p:tag name="KSO_WM_UNIT_TEMPLATE_INDEX" val="54"/>
</p:tagLst>
</file>

<file path=ppt/tags/tag7.xml><?xml version="1.0" encoding="utf-8"?>
<p:tagLst xmlns:p="http://schemas.openxmlformats.org/presentationml/2006/main">
  <p:tag name="KSO_WM_TEMPLATE_CATEGORY" val="custom"/>
  <p:tag name="KSO_WM_TEMPLATE_INDEX" val="160149"/>
</p:tagLst>
</file>

<file path=ppt/theme/theme1.xml><?xml version="1.0" encoding="utf-8"?>
<a:theme xmlns:a="http://schemas.openxmlformats.org/drawingml/2006/main" name="默认设计模板">
  <a:themeElements>
    <a:clrScheme name="自定义 30">
      <a:dk1>
        <a:srgbClr val="000000"/>
      </a:dk1>
      <a:lt1>
        <a:srgbClr val="FFFFFF"/>
      </a:lt1>
      <a:dk2>
        <a:srgbClr val="54BBDC"/>
      </a:dk2>
      <a:lt2>
        <a:srgbClr val="808080"/>
      </a:lt2>
      <a:accent1>
        <a:srgbClr val="BED52F"/>
      </a:accent1>
      <a:accent2>
        <a:srgbClr val="73C8BE"/>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11669</Words>
  <Application>WPS 演示</Application>
  <PresentationFormat>全屏显示(4:3)</PresentationFormat>
  <Paragraphs>1396</Paragraphs>
  <Slides>52</Slides>
  <Notes>47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6</vt:i4>
      </vt:variant>
      <vt:variant>
        <vt:lpstr>幻灯片标题</vt:lpstr>
      </vt:variant>
      <vt:variant>
        <vt:i4>52</vt:i4>
      </vt:variant>
    </vt:vector>
  </HeadingPairs>
  <TitlesOfParts>
    <vt:vector size="68" baseType="lpstr">
      <vt:lpstr>Arial</vt:lpstr>
      <vt:lpstr>宋体</vt:lpstr>
      <vt:lpstr>Wingdings</vt:lpstr>
      <vt:lpstr>黑体</vt:lpstr>
      <vt:lpstr>微软雅黑</vt:lpstr>
      <vt:lpstr>Wingdings</vt:lpstr>
      <vt:lpstr>Arial</vt:lpstr>
      <vt:lpstr>Times New Roman</vt:lpstr>
      <vt:lpstr>Calibri</vt:lpstr>
      <vt:lpstr>默认设计模板</vt:lpstr>
      <vt:lpstr>Equation.3</vt:lpstr>
      <vt:lpstr>Equation.3</vt:lpstr>
      <vt:lpstr>Equation.KSEE3</vt:lpstr>
      <vt:lpstr>Visio.Drawing.15</vt:lpstr>
      <vt:lpstr>Visio.Drawing.15</vt:lpstr>
      <vt:lpstr>Visio.Drawing.15</vt:lpstr>
      <vt:lpstr>PowerPoint 演示文稿</vt:lpstr>
      <vt:lpstr>内容大纲</vt:lpstr>
      <vt:lpstr>研究背景及现状</vt:lpstr>
      <vt:lpstr>研究背景及现状</vt:lpstr>
      <vt:lpstr>研究背景</vt:lpstr>
      <vt:lpstr>研究背景</vt:lpstr>
      <vt:lpstr>研究背景</vt:lpstr>
      <vt:lpstr>研究背景</vt:lpstr>
      <vt:lpstr>研究背景及现状</vt:lpstr>
      <vt:lpstr>研究现状</vt:lpstr>
      <vt:lpstr>研究背景及现状</vt:lpstr>
      <vt:lpstr>研究背景及现状</vt:lpstr>
      <vt:lpstr>内容大纲</vt:lpstr>
      <vt:lpstr>研究背景及现状</vt:lpstr>
      <vt:lpstr>研究内容</vt:lpstr>
      <vt:lpstr>研究背景</vt:lpstr>
      <vt:lpstr>可靠性测试基准设计--基准需求</vt:lpstr>
      <vt:lpstr>可靠性测试基准设计</vt:lpstr>
      <vt:lpstr>可靠性测试基准设计--基准应用</vt:lpstr>
      <vt:lpstr>可靠性测试基准设计--测试数据（SQL）</vt:lpstr>
      <vt:lpstr>可靠性测试基准设计--测试流程</vt:lpstr>
      <vt:lpstr>可靠性测试基准关键技术</vt:lpstr>
      <vt:lpstr>可靠性测试基准关键技术--数据生成方法</vt:lpstr>
      <vt:lpstr>可靠性测试基准关键技术--数据生成方法</vt:lpstr>
      <vt:lpstr>可靠性测试基准关键技术--数据生成方法</vt:lpstr>
      <vt:lpstr>可靠性测试基准关键技术--数据生成方法</vt:lpstr>
      <vt:lpstr>可靠性测试基准关键技术--参数组合测试方法</vt:lpstr>
      <vt:lpstr>可靠性测试基准关键技术--参数组合测试方法</vt:lpstr>
      <vt:lpstr>可靠性测试基准关键技术--参数组合测试方法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内容大纲</vt:lpstr>
      <vt:lpstr>系统设计及实现--系统架构</vt:lpstr>
      <vt:lpstr>系统设计及实现--系统总体设计</vt:lpstr>
      <vt:lpstr>系统设计及实现--基准模块设计与实现</vt:lpstr>
      <vt:lpstr>系统设计及实现--应用验证</vt:lpstr>
      <vt:lpstr>系统设计及实现--应用验证</vt:lpstr>
      <vt:lpstr>系统设计及实现--应用验证</vt:lpstr>
      <vt:lpstr>系统设计及实现--应用验证</vt:lpstr>
      <vt:lpstr>系统设计及实现--应用验证</vt:lpstr>
      <vt:lpstr>内容大纲</vt:lpstr>
      <vt:lpstr>未来工作与展望</vt:lpstr>
      <vt:lpstr>未来工作与展望</vt:lpstr>
      <vt:lpstr>致谢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william</dc:creator>
  <cp:lastModifiedBy>yingying</cp:lastModifiedBy>
  <cp:revision>5811</cp:revision>
  <dcterms:created xsi:type="dcterms:W3CDTF">2016-03-27T01:53:00Z</dcterms:created>
  <dcterms:modified xsi:type="dcterms:W3CDTF">2017-03-30T16:19:11Z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