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97" r:id="rId5"/>
    <p:sldId id="306" r:id="rId6"/>
    <p:sldId id="268" r:id="rId7"/>
    <p:sldId id="666" r:id="rId8"/>
    <p:sldId id="667" r:id="rId9"/>
    <p:sldId id="669" r:id="rId10"/>
    <p:sldId id="670" r:id="rId11"/>
    <p:sldId id="657" r:id="rId12"/>
    <p:sldId id="671" r:id="rId13"/>
    <p:sldId id="659" r:id="rId14"/>
    <p:sldId id="672" r:id="rId15"/>
    <p:sldId id="663" r:id="rId16"/>
    <p:sldId id="664" r:id="rId17"/>
    <p:sldId id="665" r:id="rId18"/>
    <p:sldId id="673" r:id="rId19"/>
    <p:sldId id="565" r:id="rId20"/>
    <p:sldId id="566" r:id="rId21"/>
    <p:sldId id="715" r:id="rId22"/>
    <p:sldId id="716" r:id="rId23"/>
    <p:sldId id="717" r:id="rId24"/>
    <p:sldId id="718" r:id="rId25"/>
    <p:sldId id="575" r:id="rId26"/>
    <p:sldId id="720" r:id="rId27"/>
    <p:sldId id="721" r:id="rId28"/>
    <p:sldId id="722" r:id="rId29"/>
    <p:sldId id="723" r:id="rId30"/>
    <p:sldId id="724" r:id="rId31"/>
    <p:sldId id="725" r:id="rId32"/>
    <p:sldId id="726" r:id="rId33"/>
    <p:sldId id="727" r:id="rId34"/>
    <p:sldId id="728" r:id="rId35"/>
    <p:sldId id="729" r:id="rId36"/>
    <p:sldId id="730" r:id="rId37"/>
    <p:sldId id="731" r:id="rId38"/>
    <p:sldId id="732" r:id="rId39"/>
    <p:sldId id="733" r:id="rId40"/>
    <p:sldId id="734" r:id="rId41"/>
    <p:sldId id="719" r:id="rId42"/>
    <p:sldId id="313" r:id="rId43"/>
    <p:sldId id="674" r:id="rId44"/>
    <p:sldId id="329" r:id="rId45"/>
    <p:sldId id="582" r:id="rId46"/>
    <p:sldId id="590" r:id="rId47"/>
    <p:sldId id="591" r:id="rId48"/>
    <p:sldId id="592" r:id="rId49"/>
    <p:sldId id="735" r:id="rId50"/>
    <p:sldId id="593" r:id="rId51"/>
    <p:sldId id="736" r:id="rId52"/>
    <p:sldId id="737" r:id="rId53"/>
    <p:sldId id="594" r:id="rId54"/>
    <p:sldId id="675" r:id="rId55"/>
    <p:sldId id="500" r:id="rId56"/>
    <p:sldId id="341" r:id="rId57"/>
    <p:sldId id="289" r:id="rId58"/>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70415" autoAdjust="0"/>
  </p:normalViewPr>
  <p:slideViewPr>
    <p:cSldViewPr showGuides="1">
      <p:cViewPr varScale="1">
        <p:scale>
          <a:sx n="52" d="100"/>
          <a:sy n="52" d="100"/>
        </p:scale>
        <p:origin x="-1728" y="-96"/>
      </p:cViewPr>
      <p:guideLst>
        <p:guide orient="horz" pos="1946"/>
        <p:guide pos="2995"/>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zh-CN" altLang="en-US" dirty="0">
                <a:sym typeface="+mn-ea"/>
              </a:rPr>
              <a:t>通过调研现有的大数据系统应用的测试基准，</a:t>
            </a:r>
            <a:r>
              <a:rPr lang="zh-CN" altLang="en-US" dirty="0">
                <a:sym typeface="+mn-ea"/>
              </a:rPr>
              <a:t>我们</a:t>
            </a:r>
            <a:r>
              <a:rPr lang="zh-CN" altLang="en-US" dirty="0">
                <a:sym typeface="+mn-ea"/>
              </a:rPr>
              <a:t>总结发现：</a:t>
            </a:r>
            <a:r>
              <a:rPr lang="en-US" altLang="zh-CN" dirty="0">
                <a:sym typeface="+mn-ea"/>
              </a:rPr>
              <a:t>1</a:t>
            </a:r>
            <a:r>
              <a:rPr lang="zh-CN" altLang="en-US" dirty="0">
                <a:sym typeface="+mn-ea"/>
              </a:rPr>
              <a:t>）这些测试基准仅针对系统性能或扩展性提供了基准测试，没有考虑系统可能存在的可靠性问题；</a:t>
            </a:r>
            <a:r>
              <a:rPr lang="en-US" altLang="zh-CN" dirty="0" smtClean="0">
                <a:sym typeface="+mn-ea"/>
              </a:rPr>
              <a:t>2</a:t>
            </a:r>
            <a:r>
              <a:rPr lang="zh-CN" altLang="en-US" dirty="0" smtClean="0">
                <a:sym typeface="+mn-ea"/>
              </a:rPr>
              <a:t>）即，当前还没有一个通用的测试基准来提前发现系统、应用或数据存在的潜在问题。</a:t>
            </a:r>
            <a:endParaRPr lang="zh-CN" altLang="en-US" dirty="0" smtClean="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最后对研究背景及现状做一个小结。通过前面的分析发现，</a:t>
            </a:r>
            <a:r>
              <a:rPr lang="en-US" altLang="zh-CN" dirty="0"/>
              <a:t>XXX</a:t>
            </a:r>
            <a:r>
              <a:rPr lang="zh-CN" altLang="en-US" dirty="0"/>
              <a:t>。因此，本文将研究如何设计并开发一个针对大数据系统应用的可靠性测试基准框架</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接下来，我将介绍可靠性测试基准的设计，并给出其中的关键技术。</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）首先，我们需要分析一下该如何设计可靠性测试基准，即可靠性测试基准的需求是什么。</a:t>
            </a:r>
            <a:r>
              <a:rPr lang="en-US" altLang="zh-CN" dirty="0" smtClean="0">
                <a:sym typeface="+mn-ea"/>
              </a:rPr>
              <a:t>2</a:t>
            </a:r>
            <a:r>
              <a:rPr lang="zh-CN" altLang="en-US" dirty="0" smtClean="0">
                <a:sym typeface="+mn-ea"/>
              </a:rPr>
              <a:t>）通过对论文研究发现，系统常见的运行时错误（如</a:t>
            </a:r>
            <a:r>
              <a:rPr lang="en-US" altLang="zh-CN" dirty="0" smtClean="0">
                <a:sym typeface="+mn-ea"/>
              </a:rPr>
              <a:t>XXX</a:t>
            </a:r>
            <a:r>
              <a:rPr lang="zh-CN" altLang="en-US" dirty="0" smtClean="0">
                <a:sym typeface="+mn-ea"/>
              </a:rPr>
              <a:t>等），主要由异常数据、不恰当的配置参数以及用户代码缺陷造成的。</a:t>
            </a:r>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）通过对开源论坛、社区</a:t>
            </a:r>
            <a:r>
              <a:rPr lang="zh-CN" dirty="0" smtClean="0">
                <a:sym typeface="+mn-ea"/>
              </a:rPr>
              <a:t>等</a:t>
            </a:r>
            <a:r>
              <a:rPr lang="zh-CN" altLang="en-US" dirty="0" smtClean="0">
                <a:sym typeface="+mn-ea"/>
              </a:rPr>
              <a:t>的研究发现，</a:t>
            </a:r>
            <a:r>
              <a:rPr lang="zh-CN" altLang="en-US">
                <a:sym typeface="+mn-ea"/>
              </a:rPr>
              <a:t>数据和计算完整性中存在的问题，主要是由于数据流速过快、</a:t>
            </a:r>
            <a:r>
              <a:rPr lang="en-US" altLang="zh-CN">
                <a:sym typeface="+mn-ea"/>
              </a:rPr>
              <a:t>Task</a:t>
            </a:r>
            <a:r>
              <a:rPr lang="zh-CN" altLang="en-US">
                <a:sym typeface="+mn-ea"/>
              </a:rPr>
              <a:t>失效以及快照恢复机制不完善造成的。</a:t>
            </a:r>
            <a:endParaRPr lang="zh-CN" altLang="en-US">
              <a:sym typeface="+mn-ea"/>
            </a:endParaRPr>
          </a:p>
          <a:p>
            <a:endParaRPr lang="zh-CN" altLang="en-US" dirty="0" smtClean="0">
              <a:sym typeface="+mn-ea"/>
            </a:endParaRPr>
          </a:p>
          <a:p>
            <a:endParaRPr lang="en-US" altLang="zh-CN" dirty="0" smtClean="0">
              <a:sym typeface="+mn-ea"/>
            </a:endParaRPr>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a:t>
            </a:r>
            <a:r>
              <a:rPr lang="zh-CN" dirty="0">
                <a:sym typeface="+mn-ea"/>
              </a:rPr>
              <a:t>通过上述分析，我们将可靠性</a:t>
            </a:r>
            <a:r>
              <a:rPr dirty="0">
                <a:sym typeface="+mn-ea"/>
              </a:rPr>
              <a:t>问题产生的原因总结为以下三点：</a:t>
            </a:r>
            <a:r>
              <a:rPr lang="en-US" dirty="0">
                <a:sym typeface="+mn-ea"/>
              </a:rPr>
              <a:t>2</a:t>
            </a:r>
            <a:r>
              <a:rPr lang="zh-CN" altLang="en-US" dirty="0">
                <a:sym typeface="+mn-ea"/>
              </a:rPr>
              <a:t>）可见，在</a:t>
            </a:r>
            <a:r>
              <a:rPr lang="zh-CN" altLang="en-US">
                <a:sym typeface="+mn-ea"/>
              </a:rPr>
              <a:t>大数据系统中，极端配置以及极端数据会产生可靠性问题。</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因此，可靠性测试基准为了能够检测出大数据系统中存在的这些可靠性问题，需要满足以下需求。</a:t>
            </a:r>
            <a:endParaRPr lang="zh-CN" altLang="en-US" dirty="0">
              <a:sym typeface="+mn-ea"/>
            </a:endParaRP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可靠性测试基准主要有基准应用、测试数据以及测试执行三部分组成。</a:t>
            </a:r>
            <a:r>
              <a:rPr lang="en-US" altLang="zh-CN" dirty="0" smtClean="0">
                <a:sym typeface="+mn-ea"/>
              </a:rPr>
              <a:t>1</a:t>
            </a:r>
            <a:r>
              <a:rPr lang="zh-CN" altLang="en-US" dirty="0" smtClean="0">
                <a:sym typeface="+mn-ea"/>
              </a:rPr>
              <a:t>）首先选取了</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a:t>
            </a:r>
            <a:r>
              <a:rPr lang="en-US" altLang="zh-CN" dirty="0" smtClean="0">
                <a:sym typeface="+mn-ea"/>
              </a:rPr>
              <a:t>2</a:t>
            </a:r>
            <a:r>
              <a:rPr lang="zh-CN" altLang="en-US" dirty="0" smtClean="0">
                <a:sym typeface="+mn-ea"/>
              </a:rPr>
              <a:t>）其次，针对这些基准应用，提供测试数据，而常规数据无法满足可靠性基准的要求，因此还应提供异常数据的生成。</a:t>
            </a:r>
            <a:r>
              <a:rPr lang="en-US" altLang="zh-CN" dirty="0" smtClean="0">
                <a:sym typeface="+mn-ea"/>
              </a:rPr>
              <a:t>3</a:t>
            </a:r>
            <a:r>
              <a:rPr lang="zh-CN" altLang="en-US" dirty="0" smtClean="0">
                <a:sym typeface="+mn-ea"/>
              </a:rPr>
              <a:t>）最后，由于极端参数配置可能会引发可靠性问题，因此在使用测试数据对基准应用进行测试过程中，需要进行参数组合测试。下面将针对这三方面进行详细的介绍。</a:t>
            </a:r>
            <a:endParaRPr lang="zh-CN" altLang="en-US" dirty="0" smtClean="0">
              <a:sym typeface="+mn-ea"/>
            </a:endParaRPr>
          </a:p>
          <a:p>
            <a:endParaRPr lang="zh-CN" altLang="en-US" dirty="0" smtClean="0"/>
          </a:p>
          <a:p>
            <a:endParaRPr lang="en-US" altLang="zh-C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可靠性测试基准的基准应用选取的是：SQL查询、大规模图分析以及机器学习等应用领域中使用广泛并且具有一定计算特征的典型应用。如：</a:t>
            </a:r>
            <a:r>
              <a:rPr lang="en-US" altLang="zh-CN" dirty="0" smtClean="0">
                <a:sym typeface="+mn-ea"/>
              </a:rPr>
              <a:t>SQL</a:t>
            </a:r>
            <a:r>
              <a:rPr lang="zh-CN" altLang="en-US" dirty="0" smtClean="0">
                <a:sym typeface="+mn-ea"/>
              </a:rPr>
              <a:t>中的应用包含单表操作和多表关联的，以及混合操作；</a:t>
            </a:r>
            <a:r>
              <a:rPr lang="en-US" altLang="zh-CN" dirty="0" smtClean="0">
                <a:sym typeface="+mn-ea"/>
              </a:rPr>
              <a:t>Graph</a:t>
            </a:r>
            <a:r>
              <a:rPr lang="zh-CN" altLang="en-US" dirty="0" smtClean="0">
                <a:sym typeface="+mn-ea"/>
              </a:rPr>
              <a:t>中包含要求计算结果准确的、或是需要结果收敛的应用，通常使用迭代计算；</a:t>
            </a:r>
            <a:r>
              <a:rPr lang="en-US" altLang="zh-CN" dirty="0" smtClean="0">
                <a:sym typeface="+mn-ea"/>
              </a:rPr>
              <a:t>ML</a:t>
            </a:r>
            <a:r>
              <a:rPr lang="zh-CN" altLang="en-US" dirty="0" smtClean="0">
                <a:sym typeface="+mn-ea"/>
              </a:rPr>
              <a:t>中包含分类、聚类等常见的算法模型。</a:t>
            </a:r>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在上述基准应用基础之上，可靠性测试基准需要提供测试数据。</a:t>
            </a:r>
            <a:r>
              <a:rPr lang="en-US" altLang="zh-CN" dirty="0" smtClean="0">
                <a:sym typeface="+mn-ea"/>
              </a:rPr>
              <a:t>1</a:t>
            </a:r>
            <a:r>
              <a:rPr lang="zh-CN" altLang="en-US" dirty="0" smtClean="0">
                <a:sym typeface="+mn-ea"/>
              </a:rPr>
              <a:t>）经研究发现，大数据系统中的错误一般是在极端数据下产生的，因此常规的数据已经无法满足需求，需要可靠性测试基准产生一些极端的异常数据，让系统在异常负载下提前暴露问题。那么什么是异常数据？</a:t>
            </a:r>
            <a:r>
              <a:rPr lang="en-US" altLang="zh-CN" dirty="0" smtClean="0">
                <a:sym typeface="+mn-ea"/>
              </a:rPr>
              <a:t>2</a:t>
            </a:r>
            <a:r>
              <a:rPr lang="zh-CN" altLang="en-US" dirty="0" smtClean="0">
                <a:sym typeface="+mn-ea"/>
              </a:rPr>
              <a:t>）首先，我们定义异常数据的特征为：</a:t>
            </a:r>
            <a:r>
              <a:rPr b="1" smtClean="0">
                <a:sym typeface="+mn-ea"/>
              </a:rPr>
              <a:t>数据量大、数据倾斜、数据稀疏、数据维度高、数据分布异常</a:t>
            </a:r>
            <a:r>
              <a:rPr lang="zh-CN" altLang="en-US" dirty="0" smtClean="0">
                <a:sym typeface="+mn-ea"/>
              </a:rPr>
              <a:t>。</a:t>
            </a:r>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有了异常数据的定义，该如何生成异常数据？</a:t>
            </a:r>
            <a:r>
              <a:rPr lang="en-US" altLang="zh-CN" dirty="0" smtClean="0">
                <a:sym typeface="+mn-ea"/>
              </a:rPr>
              <a:t>1</a:t>
            </a:r>
            <a:r>
              <a:rPr lang="zh-CN" altLang="en-US" dirty="0" smtClean="0">
                <a:sym typeface="+mn-ea"/>
              </a:rPr>
              <a:t>）我们采用的是抽取应用的计算特性（数据操作特征，如操作顺序、依赖关系等），定义异常规则。</a:t>
            </a:r>
            <a:r>
              <a:rPr lang="en-US" altLang="zh-CN" dirty="0" smtClean="0">
                <a:sym typeface="+mn-ea"/>
              </a:rPr>
              <a:t>2</a:t>
            </a:r>
            <a:r>
              <a:rPr lang="zh-CN" altLang="en-US" dirty="0" smtClean="0">
                <a:sym typeface="+mn-ea"/>
              </a:rPr>
              <a:t>）下面分别对</a:t>
            </a:r>
            <a:r>
              <a:rPr lang="en-US" altLang="zh-CN" dirty="0" smtClean="0">
                <a:sym typeface="+mn-ea"/>
              </a:rPr>
              <a:t>SQL</a:t>
            </a:r>
            <a:r>
              <a:rPr lang="zh-CN" altLang="en-US" dirty="0" smtClean="0">
                <a:sym typeface="+mn-ea"/>
              </a:rPr>
              <a:t>、</a:t>
            </a:r>
            <a:r>
              <a:rPr lang="en-US" altLang="zh-CN" dirty="0" smtClean="0">
                <a:sym typeface="+mn-ea"/>
              </a:rPr>
              <a:t>Graph</a:t>
            </a:r>
            <a:r>
              <a:rPr lang="zh-CN" altLang="en-US" dirty="0" smtClean="0">
                <a:sym typeface="+mn-ea"/>
              </a:rPr>
              <a:t>以及</a:t>
            </a:r>
            <a:r>
              <a:rPr lang="en-US" altLang="zh-CN" dirty="0" smtClean="0">
                <a:sym typeface="+mn-ea"/>
              </a:rPr>
              <a:t>Machine Learning </a:t>
            </a:r>
            <a:r>
              <a:rPr lang="zh-CN" altLang="en-US" dirty="0" smtClean="0">
                <a:sym typeface="+mn-ea"/>
              </a:rPr>
              <a:t>中的基准应用进行特征分析。</a:t>
            </a:r>
            <a:r>
              <a:rPr lang="en-US" altLang="zh-CN" dirty="0" smtClean="0">
                <a:sym typeface="+mn-ea"/>
              </a:rPr>
              <a:t>3</a:t>
            </a:r>
            <a:r>
              <a:rPr lang="zh-CN" altLang="en-US" dirty="0" smtClean="0">
                <a:sym typeface="+mn-ea"/>
              </a:rPr>
              <a:t>）在</a:t>
            </a:r>
            <a:r>
              <a:rPr lang="en-US" altLang="zh-CN" dirty="0" smtClean="0">
                <a:sym typeface="+mn-ea"/>
              </a:rPr>
              <a:t>SQL</a:t>
            </a:r>
            <a:r>
              <a:rPr lang="zh-CN" altLang="en-US" dirty="0" smtClean="0">
                <a:sym typeface="+mn-ea"/>
              </a:rPr>
              <a:t>中，其基础语句在处理键值对的时候与</a:t>
            </a:r>
            <a:r>
              <a:rPr lang="en-US" altLang="zh-CN" dirty="0" smtClean="0">
                <a:sym typeface="+mn-ea"/>
              </a:rPr>
              <a:t>key</a:t>
            </a:r>
            <a:r>
              <a:rPr lang="zh-CN" altLang="en-US" dirty="0" smtClean="0">
                <a:sym typeface="+mn-ea"/>
              </a:rPr>
              <a:t>的分布相关，因此，我们将其异常规则定义为</a:t>
            </a:r>
            <a:r>
              <a:rPr lang="en-US" altLang="zh-CN" dirty="0" smtClean="0">
                <a:sym typeface="+mn-ea"/>
              </a:rPr>
              <a:t>XXX</a:t>
            </a:r>
            <a:r>
              <a:rPr lang="zh-CN" altLang="en-US" dirty="0" smtClean="0">
                <a:sym typeface="+mn-ea"/>
              </a:rPr>
              <a:t>。</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err="1" smtClean="0">
                <a:solidFill>
                  <a:srgbClr val="0000FF"/>
                </a:solidFill>
                <a:sym typeface="+mn-ea"/>
              </a:rPr>
              <a:t>根据应用计算特性及数据异常规则，我们给出了数据生成方法。</a:t>
            </a:r>
            <a:r>
              <a:rPr lang="en-US" altLang="zh-CN" dirty="0" err="1" smtClean="0">
                <a:solidFill>
                  <a:srgbClr val="0000FF"/>
                </a:solidFill>
                <a:sym typeface="+mn-ea"/>
              </a:rPr>
              <a:t>1</a:t>
            </a:r>
            <a:r>
              <a:rPr lang="zh-CN" altLang="en-US" dirty="0" err="1" smtClean="0">
                <a:solidFill>
                  <a:srgbClr val="0000FF"/>
                </a:solidFill>
                <a:sym typeface="+mn-ea"/>
              </a:rPr>
              <a:t>）对于常规数据，使用现有的评测基准以及真实数据集；</a:t>
            </a:r>
            <a:r>
              <a:rPr lang="en-US" altLang="zh-CN" dirty="0" err="1" smtClean="0">
                <a:solidFill>
                  <a:srgbClr val="0000FF"/>
                </a:solidFill>
                <a:sym typeface="+mn-ea"/>
              </a:rPr>
              <a:t>2</a:t>
            </a:r>
            <a:r>
              <a:rPr lang="zh-CN" altLang="en-US" dirty="0" err="1" smtClean="0">
                <a:solidFill>
                  <a:srgbClr val="0000FF"/>
                </a:solidFill>
                <a:sym typeface="+mn-ea"/>
              </a:rPr>
              <a:t>）对于异常数据，在</a:t>
            </a:r>
            <a:r>
              <a:rPr lang="en-US" altLang="zh-CN" dirty="0" err="1" smtClean="0">
                <a:solidFill>
                  <a:srgbClr val="0000FF"/>
                </a:solidFill>
                <a:sym typeface="+mn-ea"/>
              </a:rPr>
              <a:t>SQL</a:t>
            </a:r>
            <a:r>
              <a:rPr lang="zh-CN" altLang="en-US" dirty="0" err="1" smtClean="0">
                <a:solidFill>
                  <a:srgbClr val="0000FF"/>
                </a:solidFill>
                <a:sym typeface="+mn-ea"/>
              </a:rPr>
              <a:t>中；在</a:t>
            </a:r>
            <a:r>
              <a:rPr lang="en-US" altLang="zh-CN" dirty="0" err="1" smtClean="0">
                <a:solidFill>
                  <a:srgbClr val="0000FF"/>
                </a:solidFill>
                <a:sym typeface="+mn-ea"/>
              </a:rPr>
              <a:t>Graph</a:t>
            </a:r>
            <a:r>
              <a:rPr lang="zh-CN" altLang="en-US" dirty="0" err="1" smtClean="0">
                <a:solidFill>
                  <a:srgbClr val="0000FF"/>
                </a:solidFill>
                <a:sym typeface="+mn-ea"/>
              </a:rPr>
              <a:t>中；在</a:t>
            </a:r>
            <a:r>
              <a:rPr lang="en-US" altLang="zh-CN" dirty="0" err="1" smtClean="0">
                <a:solidFill>
                  <a:srgbClr val="0000FF"/>
                </a:solidFill>
                <a:sym typeface="+mn-ea"/>
              </a:rPr>
              <a:t>ML</a:t>
            </a:r>
            <a:r>
              <a:rPr lang="zh-CN" altLang="en-US" dirty="0" err="1" smtClean="0">
                <a:solidFill>
                  <a:srgbClr val="0000FF"/>
                </a:solidFill>
                <a:sym typeface="+mn-ea"/>
              </a:rPr>
              <a:t>中，</a:t>
            </a:r>
            <a:endParaRPr lang="zh-CN" altLang="en-US" dirty="0" err="1" smtClean="0">
              <a:solidFill>
                <a:srgbClr val="0000FF"/>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indent="0">
              <a:buFont typeface="Wingdings" panose="05000000000000000000" charset="0"/>
              <a:buNone/>
            </a:pPr>
            <a:r>
              <a:rPr lang="en-US" altLang="zh-CN" b="1">
                <a:sym typeface="+mn-ea"/>
              </a:rPr>
              <a:t>1</a:t>
            </a:r>
            <a:r>
              <a:rPr lang="zh-CN" altLang="en-US" b="1">
                <a:sym typeface="+mn-ea"/>
              </a:rPr>
              <a:t>）分析应用特征：</a:t>
            </a:r>
            <a:r>
              <a:rPr lang="zh-CN" altLang="en-US">
                <a:sym typeface="+mn-ea"/>
              </a:rPr>
              <a:t>PageRank需要由顶点向相邻顶点发送消息，当出现数据倾斜时（即某一顶点的相邻顶点格外多），对单个顶点的压力过大。</a:t>
            </a:r>
            <a:r>
              <a:rPr lang="en-US" altLang="zh-CN">
                <a:sym typeface="+mn-ea"/>
              </a:rPr>
              <a:t>2</a:t>
            </a:r>
            <a:r>
              <a:rPr lang="zh-CN" altLang="en-US">
                <a:sym typeface="+mn-ea"/>
              </a:rPr>
              <a:t>）</a:t>
            </a:r>
            <a:r>
              <a:rPr lang="zh-CN" altLang="en-US" b="1">
                <a:sym typeface="+mn-ea"/>
              </a:rPr>
              <a:t>选取异常规则：</a:t>
            </a:r>
            <a:r>
              <a:rPr lang="zh-CN" altLang="en-US">
                <a:sym typeface="+mn-ea"/>
              </a:rPr>
              <a:t>根据应用特征，选择异常规则为数据规模大、数据稀疏以及顶点度分布异常。</a:t>
            </a:r>
            <a:r>
              <a:rPr lang="en-US" altLang="zh-CN">
                <a:sym typeface="+mn-ea"/>
              </a:rPr>
              <a:t>3</a:t>
            </a:r>
            <a:r>
              <a:rPr lang="zh-CN" altLang="en-US">
                <a:sym typeface="+mn-ea"/>
              </a:rPr>
              <a:t>）</a:t>
            </a:r>
            <a:r>
              <a:rPr lang="zh-CN" altLang="en-US" b="1">
                <a:sym typeface="+mn-ea"/>
              </a:rPr>
              <a:t>生成异常数据：</a:t>
            </a:r>
            <a:r>
              <a:rPr lang="zh-CN" altLang="en-US">
                <a:sym typeface="+mn-ea"/>
              </a:rPr>
              <a:t>根据异常规则，生成大规模的（超过50G）、稀疏的（稀疏度为0.1）、满足Zipf和伽马等混合分布的异常数据。</a:t>
            </a:r>
            <a:endParaRPr lang="zh-CN" altLang="en-US"/>
          </a:p>
          <a:p>
            <a:pPr lvl="0"/>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）在有了基准应用以及测试数据后，可以执行测试。然而根据前面的研究发现，测试过程中如果参数配置不当</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）大数据系统运行应用的配置参数包括系统参数和应用参数。我们关注的系统参数是：</a:t>
            </a:r>
            <a:r>
              <a:rPr dirty="0" smtClean="0">
                <a:sym typeface="+mn-ea"/>
              </a:rPr>
              <a:t>这些系统参数将会影响到系统运行的时CPU内核的分配以及内存的使用。</a:t>
            </a:r>
            <a:r>
              <a:rPr lang="zh-CN" dirty="0" smtClean="0">
                <a:sym typeface="+mn-ea"/>
              </a:rPr>
              <a:t>应用参数是：</a:t>
            </a:r>
            <a:r>
              <a:rPr dirty="0" smtClean="0">
                <a:sym typeface="+mn-ea"/>
              </a:rPr>
              <a:t>这些应用参数将会直接影响到应用的运行</a:t>
            </a:r>
            <a:r>
              <a:rPr lang="zh-CN" altLang="en-US" dirty="0" smtClean="0">
                <a:sym typeface="+mn-ea"/>
              </a:rPr>
              <a:t>；</a:t>
            </a:r>
            <a:r>
              <a:rPr lang="en-US" altLang="zh-CN" dirty="0" smtClean="0">
                <a:sym typeface="+mn-ea"/>
              </a:rPr>
              <a:t>3</a:t>
            </a:r>
            <a:r>
              <a:rPr lang="zh-CN" altLang="en-US" dirty="0" smtClean="0">
                <a:sym typeface="+mn-ea"/>
              </a:rPr>
              <a:t>）由于极端参数配置可能会引发可靠性问题，因此在测试过程中，需要进行参数组合测试。</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dirty="0" smtClean="0">
                <a:sym typeface="+mn-ea"/>
              </a:rPr>
              <a:t>应用参数以随机森林为例。</a:t>
            </a:r>
            <a:endParaRPr lang="zh-CN"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）在进行参数</a:t>
            </a:r>
            <a:r>
              <a:rPr lang="zh-CN" altLang="en-US" dirty="0" smtClean="0">
                <a:sym typeface="+mn-ea"/>
              </a:rPr>
              <a:t>组合</a:t>
            </a:r>
            <a:r>
              <a:rPr lang="zh-CN" altLang="en-US" dirty="0" smtClean="0">
                <a:sym typeface="+mn-ea"/>
              </a:rPr>
              <a:t>测试时，我们假设：；</a:t>
            </a:r>
            <a:r>
              <a:rPr lang="en-US" altLang="zh-CN" dirty="0" smtClean="0">
                <a:sym typeface="+mn-ea"/>
              </a:rPr>
              <a:t>2)</a:t>
            </a:r>
            <a:r>
              <a:rPr lang="zh-CN" altLang="en-US" dirty="0" smtClean="0">
                <a:sym typeface="+mn-ea"/>
              </a:rPr>
              <a:t>当参数种类太多时，会出现组合测试空间爆炸问题。</a:t>
            </a:r>
            <a:r>
              <a:rPr lang="en-US" altLang="zh-CN" dirty="0" smtClean="0">
                <a:sym typeface="+mn-ea"/>
              </a:rPr>
              <a:t>3)</a:t>
            </a:r>
            <a:r>
              <a:rPr lang="zh-CN" altLang="en-US" dirty="0" smtClean="0">
                <a:sym typeface="+mn-ea"/>
              </a:rPr>
              <a:t>以随机森林为例，它的组合测试空间就是这几个参数的取值范围的乘积。因此，我们希望能够削减参数组合空间。</a:t>
            </a:r>
            <a:endParaRPr lang="en-US" altLang="zh-CN"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为了解决组合测试空间过大的问题，我们首先给出了以下两个假设。那么在满足这两个假设条件的基础上，</a:t>
            </a:r>
            <a:r>
              <a:rPr lang="zh-CN" altLang="en-US" dirty="0" smtClean="0">
                <a:sym typeface="+mn-ea"/>
              </a:rPr>
              <a:t>参数在取得临界值时应用性能最差或资源消耗最高</a:t>
            </a:r>
            <a:endParaRPr lang="zh-CN" altLang="en-US" dirty="0" smtClean="0">
              <a:sym typeface="+mn-ea"/>
            </a:endParaRPr>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a:sym typeface="+mn-ea"/>
              </a:rPr>
              <a:t>1</a:t>
            </a:r>
            <a:r>
              <a:rPr lang="zh-CN" altLang="en-US" dirty="0">
                <a:sym typeface="+mn-ea"/>
              </a:rPr>
              <a:t>）下面我们以随机森林为例，对论文提出的参数组合空间削减方法进行介绍。</a:t>
            </a:r>
            <a:r>
              <a:rPr lang="en-US" altLang="zh-CN" dirty="0">
                <a:sym typeface="+mn-ea"/>
              </a:rPr>
              <a:t>2</a:t>
            </a:r>
            <a:r>
              <a:rPr lang="zh-CN" altLang="en-US" dirty="0">
                <a:sym typeface="+mn-ea"/>
              </a:rPr>
              <a:t>）首先，我们假设随机森林中的每个参数都满足假设条件。接下来，第一步，</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）随着互联网、物联网等的发展，越来越多的领域产生了</a:t>
            </a:r>
            <a:r>
              <a:rPr lang="en-US" altLang="zh-CN" dirty="0" smtClean="0"/>
              <a:t>“</a:t>
            </a:r>
            <a:r>
              <a:rPr lang="zh-CN" altLang="en-US" dirty="0" smtClean="0"/>
              <a:t>海量</a:t>
            </a:r>
            <a:r>
              <a:rPr lang="en-US" altLang="zh-CN" dirty="0" smtClean="0"/>
              <a:t>”“</a:t>
            </a:r>
            <a:r>
              <a:rPr lang="zh-CN" altLang="en-US" dirty="0" smtClean="0"/>
              <a:t>高速</a:t>
            </a:r>
            <a:r>
              <a:rPr lang="en-US" altLang="zh-CN" dirty="0" smtClean="0"/>
              <a:t>”</a:t>
            </a:r>
            <a:r>
              <a:rPr lang="zh-CN" altLang="en-US" dirty="0" smtClean="0"/>
              <a:t>的数据。</a:t>
            </a:r>
            <a:r>
              <a:rPr lang="en-US" altLang="zh-CN" dirty="0" smtClean="0"/>
              <a:t>2</a:t>
            </a:r>
            <a:r>
              <a:rPr lang="zh-CN" altLang="en-US" dirty="0" smtClean="0"/>
              <a:t>）为了处理分析这些大数据，像Hadoop、</a:t>
            </a:r>
            <a:r>
              <a:rPr lang="en-US" altLang="zh-CN" dirty="0" smtClean="0"/>
              <a:t>S</a:t>
            </a:r>
            <a:r>
              <a:rPr lang="zh-CN" altLang="en-US" dirty="0" smtClean="0"/>
              <a:t>park以及</a:t>
            </a:r>
            <a:r>
              <a:rPr lang="en-US" altLang="zh-CN" dirty="0" smtClean="0"/>
              <a:t>Flink</a:t>
            </a:r>
            <a:r>
              <a:rPr lang="zh-CN" altLang="en-US" dirty="0" smtClean="0"/>
              <a:t>等分布式处理框架应运而生，并被广泛应用于</a:t>
            </a:r>
            <a:r>
              <a:rPr lang="en-US" altLang="zh-CN" dirty="0" smtClean="0">
                <a:sym typeface="+mn-ea"/>
              </a:rPr>
              <a:t>SQL</a:t>
            </a:r>
            <a:r>
              <a:rPr lang="zh-CN" altLang="en-US" dirty="0" smtClean="0">
                <a:sym typeface="+mn-ea"/>
              </a:rPr>
              <a:t>查询、大规模图分析、机器学习以及流数据处理等应用中。</a:t>
            </a:r>
            <a:endParaRPr lang="zh-CN" altLang="en-US" dirty="0" smtClean="0"/>
          </a:p>
          <a:p>
            <a:endParaRPr lang="zh-CN" altLang="en-US" dirty="0" smtClean="0"/>
          </a:p>
          <a:p>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）在</a:t>
            </a:r>
            <a:r>
              <a:rPr lang="en-US" altLang="zh-CN" dirty="0">
                <a:sym typeface="+mn-ea"/>
              </a:rPr>
              <a:t>N+1</a:t>
            </a:r>
            <a:r>
              <a:rPr lang="zh-CN" altLang="en-US" dirty="0">
                <a:sym typeface="+mn-ea"/>
              </a:rPr>
              <a:t>次测试后，</a:t>
            </a:r>
            <a:r>
              <a:rPr lang="zh-CN" altLang="en-US" dirty="0"/>
              <a:t>如果出现了异常，就能得到该应用出现错误的数据集、具体的参数配置信息；</a:t>
            </a:r>
            <a:r>
              <a:rPr lang="en-US" altLang="zh-CN" dirty="0"/>
              <a:t>2</a:t>
            </a:r>
            <a:r>
              <a:rPr lang="zh-CN" altLang="en-US" dirty="0"/>
              <a:t>）如果没有发现异常，页可以得到能够使该应用具有最差资源使用情况下的数据集和参数配置信息。</a:t>
            </a:r>
            <a:r>
              <a:rPr lang="en-US" altLang="zh-CN" dirty="0"/>
              <a:t>3</a:t>
            </a:r>
            <a:r>
              <a:rPr lang="zh-CN" altLang="en-US" dirty="0"/>
              <a:t>）</a:t>
            </a:r>
            <a:r>
              <a:rPr lang="zh-CN" altLang="en-US" dirty="0"/>
              <a:t>这种方式的组合空间近似为</a:t>
            </a:r>
            <a:r>
              <a:rPr lang="en-US" altLang="zh-CN" dirty="0"/>
              <a:t>O(n+1)</a:t>
            </a:r>
            <a:r>
              <a:rPr lang="zh-CN" altLang="en-US" dirty="0"/>
              <a:t>，远远小于通过笛卡尔积进行组合的情况。</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在满足给定的两个假设条件的基础上，可以采用上述步骤进行组合测试。但是理如果第i个参数的取值并不满足正相关和负相关，需要通过探测性方式进行参数验证。</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a:t>1</a:t>
            </a:r>
            <a:r>
              <a:rPr lang="zh-CN" altLang="en-US"/>
              <a:t>）借鉴网络传输中的这种指数增长探测阈值的策略，提出了以下探测性参数验证方法。</a:t>
            </a:r>
            <a:r>
              <a:rPr lang="en-US" altLang="zh-CN"/>
              <a:t>2</a:t>
            </a:r>
            <a:r>
              <a:rPr lang="zh-CN" altLang="en-US"/>
              <a:t>）考虑到参数取值范围一般能够在指数增长的取值内涵盖，因此，探测性参数验证方法中，还可以将探测次数，即最大测试次数t，作为上限确定的因素。</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a:spcAft>
                <a:spcPts val="400"/>
              </a:spcAft>
            </a:pPr>
            <a:r>
              <a:rPr lang="zh-CN" altLang="en-US">
                <a:sym typeface="+mn-ea"/>
              </a:rPr>
              <a:t>本文提出的用于可靠性测试的参数组合空间削减算法，因其属于贪心算法，因此是一种局部搜索方法。该算法虽然在处理时间上有所减少，但并不能保证得到最优解。</a:t>
            </a:r>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a:sym typeface="+mn-ea"/>
              </a:rPr>
              <a:t>1</a:t>
            </a:r>
            <a:r>
              <a:rPr lang="zh-CN" altLang="en-US">
                <a:sym typeface="+mn-ea"/>
              </a:rPr>
              <a:t>）接下来，我们看一下测试执行流程。</a:t>
            </a:r>
            <a:r>
              <a:rPr lang="en-US" altLang="zh-CN">
                <a:sym typeface="+mn-ea"/>
              </a:rPr>
              <a:t>2</a:t>
            </a:r>
            <a:r>
              <a:rPr lang="zh-CN" altLang="en-US">
                <a:sym typeface="+mn-ea"/>
              </a:rPr>
              <a:t>）用户在选定应用后，配置异常数据规则的参数信息，</a:t>
            </a:r>
            <a:r>
              <a:rPr lang="en-US" altLang="zh-CN">
                <a:sym typeface="+mn-ea"/>
              </a:rPr>
              <a:t>生成自定义的</a:t>
            </a:r>
            <a:r>
              <a:rPr lang="zh-CN" altLang="en-US">
                <a:sym typeface="+mn-ea"/>
              </a:rPr>
              <a:t>异常</a:t>
            </a:r>
            <a:r>
              <a:rPr lang="en-US" altLang="zh-CN">
                <a:sym typeface="+mn-ea"/>
              </a:rPr>
              <a:t>数据集</a:t>
            </a:r>
            <a:r>
              <a:rPr lang="zh-CN" altLang="en-US">
                <a:sym typeface="+mn-ea"/>
              </a:rPr>
              <a:t>到存储系统；</a:t>
            </a:r>
            <a:r>
              <a:rPr lang="en-US" altLang="zh-CN">
                <a:sym typeface="+mn-ea"/>
              </a:rPr>
              <a:t>3</a:t>
            </a:r>
            <a:r>
              <a:rPr lang="zh-CN" altLang="en-US">
                <a:sym typeface="+mn-ea"/>
              </a:rPr>
              <a:t>）然后，</a:t>
            </a:r>
            <a:r>
              <a:rPr lang="en-US" altLang="zh-CN">
                <a:sym typeface="+mn-ea"/>
              </a:rPr>
              <a:t>选择工作负载</a:t>
            </a:r>
            <a:r>
              <a:rPr lang="zh-CN" altLang="en-US">
                <a:sym typeface="+mn-ea"/>
              </a:rPr>
              <a:t>和数据集，</a:t>
            </a:r>
            <a:r>
              <a:rPr lang="en-US" altLang="zh-CN">
                <a:sym typeface="+mn-ea"/>
              </a:rPr>
              <a:t>并配置所需的系统参数和应用参数信息。通过触发脚本执行集群环境下的参数组合测试。4</a:t>
            </a:r>
            <a:r>
              <a:rPr lang="zh-CN" altLang="en-US">
                <a:sym typeface="+mn-ea"/>
              </a:rPr>
              <a:t>）最后，在</a:t>
            </a:r>
            <a:r>
              <a:rPr lang="en-US" altLang="zh-CN">
                <a:sym typeface="+mn-ea"/>
              </a:rPr>
              <a:t>测试完成后查看测试报告</a:t>
            </a:r>
            <a:r>
              <a:rPr lang="zh-CN" altLang="en-US">
                <a:sym typeface="+mn-ea"/>
              </a:rPr>
              <a:t>。</a:t>
            </a:r>
            <a:endParaRPr lang="zh-CN" altLang="en-US"/>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）然而，这些大数据系统在处理数据时，经常会遇到错误。通过对论文、以及常见的大数据系统中的</a:t>
            </a:r>
            <a:r>
              <a:rPr lang="en-US" altLang="zh-CN" dirty="0" smtClean="0">
                <a:sym typeface="+mn-ea"/>
              </a:rPr>
              <a:t>issues</a:t>
            </a:r>
            <a:r>
              <a:rPr lang="zh-CN" altLang="en-US" dirty="0" smtClean="0">
                <a:sym typeface="+mn-ea"/>
              </a:rPr>
              <a:t>调研发现，大数据系统经常发生</a:t>
            </a:r>
            <a:r>
              <a:rPr lang="zh-CN" altLang="en-US" dirty="0">
                <a:sym typeface="+mn-ea"/>
              </a:rPr>
              <a:t>内存溢出、IO异常、任务超时等运行时错</a:t>
            </a:r>
            <a:r>
              <a:rPr lang="zh-CN" altLang="en-US" dirty="0" smtClean="0">
                <a:sym typeface="+mn-ea"/>
              </a:rPr>
              <a:t>误。</a:t>
            </a:r>
            <a:endParaRPr lang="zh-CN" altLang="en-US" dirty="0" smtClean="0">
              <a:sym typeface="+mn-ea"/>
            </a:endParaRPr>
          </a:p>
          <a:p>
            <a:endParaRPr lang="en-US" altLang="zh-CN" dirty="0" smtClean="0"/>
          </a:p>
          <a:p>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接下来，我将介绍可靠性测试基准的设计，并给出其中的关键技术。</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）用户层提供Web视图界面，用户可以配置待测系统以及存储系统等配置信息，选取基准应用，生成自定义的常规或异常数据，以及执行测试。</a:t>
            </a:r>
            <a:r>
              <a:rPr lang="en-US" altLang="zh-CN" dirty="0"/>
              <a:t>2</a:t>
            </a:r>
            <a:r>
              <a:rPr lang="zh-CN" altLang="en-US" dirty="0"/>
              <a:t>）基准执行层将作为一个单独的jar包，部署到待测系统上，用于执行基准测试。基准执行层从用户层接收用户命令，从而进行相应的操作，主要包括：数据生成器、组合参数发生器等。</a:t>
            </a:r>
            <a:r>
              <a:rPr lang="en-US" altLang="zh-CN" dirty="0"/>
              <a:t>3</a:t>
            </a:r>
            <a:r>
              <a:rPr lang="zh-CN" altLang="en-US" dirty="0"/>
              <a:t>）基础设施层提供数据存储系统以及待测系统执行平台。</a:t>
            </a:r>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Web模块与基准模块之间通过远程访问建立调用关系。</a:t>
            </a:r>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接下来对设计并实现的可靠性测试基准框架进行应用验证。使用Spark做为待测系统，使用平台提供的可视化界面进行可靠性基准测试。共提供了</a:t>
            </a:r>
            <a:r>
              <a:rPr lang="en-US" altLang="zh-CN" dirty="0">
                <a:sym typeface="+mn-ea"/>
              </a:rPr>
              <a:t>1</a:t>
            </a:r>
            <a:r>
              <a:rPr lang="zh-CN" altLang="en-US" dirty="0">
                <a:sym typeface="+mn-ea"/>
              </a:rPr>
              <a:t>台</a:t>
            </a:r>
            <a:r>
              <a:rPr lang="en-US" altLang="zh-CN" dirty="0">
                <a:sym typeface="+mn-ea"/>
              </a:rPr>
              <a:t>master</a:t>
            </a:r>
            <a:r>
              <a:rPr lang="zh-CN" altLang="en-US" dirty="0">
                <a:sym typeface="+mn-ea"/>
              </a:rPr>
              <a:t>节点和</a:t>
            </a:r>
            <a:r>
              <a:rPr lang="en-US" altLang="zh-CN" dirty="0">
                <a:sym typeface="+mn-ea"/>
              </a:rPr>
              <a:t>9</a:t>
            </a:r>
            <a:r>
              <a:rPr lang="zh-CN" altLang="en-US" dirty="0">
                <a:sym typeface="+mn-ea"/>
              </a:rPr>
              <a:t>台</a:t>
            </a:r>
            <a:r>
              <a:rPr lang="en-US" altLang="zh-CN" dirty="0">
                <a:sym typeface="+mn-ea"/>
              </a:rPr>
              <a:t>Slave</a:t>
            </a:r>
            <a:r>
              <a:rPr lang="zh-CN" altLang="en-US" dirty="0">
                <a:sym typeface="+mn-ea"/>
              </a:rPr>
              <a:t>节点</a:t>
            </a:r>
            <a:r>
              <a:rPr lang="zh-CN" altLang="en-US" dirty="0"/>
              <a:t>。</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在6个应用中，发现了三种类型的错误，分别是内存溢出（OOM）、运行超时以及计算结果错误。</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通过给定不同的表连接顺序进行测试，发现在小表内连接大表时，在提供倾斜数据的情况下，会出现内存溢出的错误。而常规数据以及大表内连接小表都不会出现问题。</a:t>
            </a:r>
            <a:endParaRPr lang="zh-CN" altLang="en-U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）另外，通过对博客以及论坛的研究发现，在流处理过程中，大数据系统还会遇到</a:t>
            </a:r>
            <a:r>
              <a:rPr lang="zh-CN" altLang="en-US" dirty="0" smtClean="0">
                <a:sym typeface="+mn-ea"/>
              </a:rPr>
              <a:t>数据丢失、数据重复计算以及计算结果不正确等</a:t>
            </a:r>
            <a:r>
              <a:rPr lang="zh-CN" altLang="en-US" dirty="0"/>
              <a:t>数据完整性的错误</a:t>
            </a:r>
            <a:r>
              <a:rPr lang="zh-CN" altLang="en-US" dirty="0" smtClean="0"/>
              <a:t>；</a:t>
            </a:r>
            <a:r>
              <a:rPr lang="en-US" altLang="zh-CN" dirty="0" smtClean="0"/>
              <a:t>2</a:t>
            </a:r>
            <a:r>
              <a:rPr lang="zh-CN" altLang="en-US" dirty="0" smtClean="0"/>
              <a:t>）</a:t>
            </a:r>
            <a:r>
              <a:rPr lang="zh-CN" altLang="en-US" dirty="0"/>
              <a:t>这些可靠性问题将会直接造成应用执行失</a:t>
            </a:r>
            <a:r>
              <a:rPr lang="zh-CN" altLang="en-US" dirty="0" smtClean="0"/>
              <a:t>败。</a:t>
            </a:r>
            <a:endParaRPr lang="en-US" altLang="zh-CN" dirty="0" smtClean="0"/>
          </a:p>
          <a:p>
            <a:endParaRPr lang="en-US" altLang="zh-CN"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r>
              <a:rPr lang="zh-CN" altLang="en-US">
                <a:sym typeface="+mn-ea"/>
              </a:rPr>
              <a:t>因此，当一个表同时参与多次Join操作但不重新命名时（子查询和外查询），Spark会将列名弄混导致结果错误</a:t>
            </a:r>
            <a:endParaRPr lang="zh-CN" altLang="en-U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我们在使用数据规模为</a:t>
            </a:r>
            <a:r>
              <a:rPr lang="en-US" altLang="zh-CN">
                <a:sym typeface="+mn-ea"/>
              </a:rPr>
              <a:t>23.7G</a:t>
            </a:r>
            <a:r>
              <a:rPr lang="zh-CN" altLang="en-US">
                <a:sym typeface="+mn-ea"/>
              </a:rPr>
              <a:t>的数据，总的逻辑核数为</a:t>
            </a:r>
            <a:r>
              <a:rPr lang="en-US" altLang="zh-CN">
                <a:sym typeface="+mn-ea"/>
              </a:rPr>
              <a:t>12</a:t>
            </a:r>
            <a:r>
              <a:rPr lang="zh-CN" altLang="en-US">
                <a:sym typeface="+mn-ea"/>
              </a:rPr>
              <a:t>的环境下进行参数组合测试。发现在参数组合为（</a:t>
            </a:r>
            <a:r>
              <a:rPr lang="en-US" altLang="zh-CN">
                <a:sym typeface="+mn-ea"/>
              </a:rPr>
              <a:t>100-100-5-2-10</a:t>
            </a:r>
            <a:r>
              <a:rPr lang="zh-CN" altLang="en-US">
                <a:sym typeface="+mn-ea"/>
              </a:rPr>
              <a:t>）以及（</a:t>
            </a:r>
            <a:r>
              <a:rPr lang="en-US" altLang="zh-CN">
                <a:sym typeface="+mn-ea"/>
              </a:rPr>
              <a:t>100-5-32-2-10</a:t>
            </a:r>
            <a:r>
              <a:rPr lang="zh-CN" altLang="en-US">
                <a:sym typeface="+mn-ea"/>
              </a:rPr>
              <a:t>）的时候，会出现内存溢出错误。</a:t>
            </a:r>
            <a:endParaRPr lang="zh-CN" altLang="en-US">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那么什么是可靠性呢。</a:t>
            </a:r>
            <a:endParaRPr lang="en-US" altLang="zh-CN" dirty="0" smtClean="0"/>
          </a:p>
          <a:p>
            <a:endParaRPr lang="en-US"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因此，根据本文的关注重点，本文使用的大数据系统可靠性的定义为：</a:t>
            </a:r>
            <a:endParaRPr lang="zh-CN" altLang="en-US" dirty="0" smtClean="0"/>
          </a:p>
          <a:p>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）本文强调的是</a:t>
            </a:r>
            <a:r>
              <a:rPr lang="en-US" altLang="zh-CN" dirty="0" smtClean="0"/>
              <a:t>XXX</a:t>
            </a:r>
            <a:r>
              <a:rPr lang="zh-CN" altLang="en-US" dirty="0" smtClean="0"/>
              <a:t>，而不是系统故障频率。</a:t>
            </a:r>
            <a:r>
              <a:rPr lang="en-US" altLang="zh-CN" dirty="0" smtClean="0"/>
              <a:t>2</a:t>
            </a:r>
            <a:r>
              <a:rPr lang="zh-CN" altLang="en-US" dirty="0" smtClean="0"/>
              <a:t>）因此，本文认为，如果系统出现了下述故障或软件错误时，系统是不可靠的。</a:t>
            </a:r>
            <a:endParaRPr lang="en-US"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en-US" altLang="zh-CN" dirty="0" smtClean="0">
                <a:sym typeface="+mn-ea"/>
              </a:rPr>
              <a:t>1</a:t>
            </a:r>
            <a:r>
              <a:rPr lang="zh-CN" altLang="en-US" dirty="0" smtClean="0">
                <a:sym typeface="+mn-ea"/>
              </a:rPr>
              <a:t>）针对大数据系统应用出现的这些可靠性问题，现有的方案</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）考虑到，通过测试来发现错误是一种常用的方法；</a:t>
            </a:r>
            <a:r>
              <a:rPr lang="en-US" altLang="zh-CN" dirty="0" smtClean="0">
                <a:sym typeface="+mn-ea"/>
              </a:rPr>
              <a:t>3</a:t>
            </a:r>
            <a:r>
              <a:rPr lang="zh-CN" altLang="en-US" dirty="0" smtClean="0">
                <a:sym typeface="+mn-ea"/>
              </a:rPr>
              <a:t>）那么是否可以通过提前测试的方式来发现</a:t>
            </a:r>
            <a:r>
              <a:rPr lang="en-US" altLang="zh-CN" dirty="0" smtClean="0">
                <a:sym typeface="+mn-ea"/>
              </a:rPr>
              <a:t>XXX</a:t>
            </a:r>
            <a:r>
              <a:rPr lang="zh-CN" altLang="en-US" dirty="0" smtClean="0">
                <a:sym typeface="+mn-ea"/>
              </a:rPr>
              <a:t>问题呢？</a:t>
            </a:r>
            <a:endParaRPr lang="zh-CN" altLang="en-US" dirty="0" smtClean="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endParaRPr lang="zh-CN" altLang="zh-CN" strike="noStrike" noProof="0" dirty="0" smtClean="0"/>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endParaRPr lang="zh-CN" altLang="zh-CN" strike="noStrike" noProof="0" dirty="0" smtClean="0"/>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2"/>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3"/>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4"/>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5"/>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6"/>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7"/>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endParaRPr lang="zh-CN" altLang="zh-CN" dirty="0"/>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endParaRPr lang="zh-CN" altLang="zh-CN" strike="noStrike" noProof="1" smtClean="0"/>
          </a:p>
          <a:p>
            <a:pPr lvl="1" fontAlgn="base"/>
            <a:r>
              <a:rPr lang="zh-CN" altLang="zh-CN" strike="noStrike" noProof="1" smtClean="0"/>
              <a:t>第二级</a:t>
            </a:r>
            <a:endParaRPr lang="zh-CN" altLang="zh-CN" strike="noStrike" noProof="1" smtClean="0"/>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6.wmf"/><Relationship Id="rId3" Type="http://schemas.openxmlformats.org/officeDocument/2006/relationships/oleObject" Target="../embeddings/oleObject2.bin"/><Relationship Id="rId2" Type="http://schemas.openxmlformats.org/officeDocument/2006/relationships/image" Target="../media/image15.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6.wmf"/><Relationship Id="rId1"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5.bin"/><Relationship Id="rId2" Type="http://schemas.openxmlformats.org/officeDocument/2006/relationships/image" Target="../media/image16.wmf"/><Relationship Id="rId1"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据系统应用可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endParaRPr lang="zh-CN" altLang="en-US" sz="2800" b="1" dirty="0">
              <a:latin typeface="微软雅黑" panose="020B0503020204020204" charset="-122"/>
              <a:ea typeface="微软雅黑" panose="020B0503020204020204" charset="-122"/>
            </a:endParaRP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endParaRPr lang="zh-CN" altLang="en-US" dirty="0" smtClean="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指导老师：王   伟     副研究员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                 许利杰    助理研究员</a:t>
            </a:r>
            <a:endParaRPr lang="zh-CN" altLang="en-US" dirty="0">
              <a:latin typeface="微软雅黑" panose="020B0503020204020204" charset="-122"/>
              <a:ea typeface="微软雅黑" panose="020B0503020204020204" charset="-122"/>
            </a:endParaRPr>
          </a:p>
          <a:p>
            <a:pPr lvl="0"/>
            <a:r>
              <a:rPr lang="zh-CN" altLang="en-US" dirty="0">
                <a:latin typeface="微软雅黑" panose="020B0503020204020204" charset="-122"/>
                <a:ea typeface="微软雅黑" panose="020B0503020204020204" charset="-122"/>
              </a:rPr>
              <a:t>姓       名：郑莹莹</a:t>
            </a:r>
            <a:endParaRPr lang="zh-CN" altLang="en-US"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研究现状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dirty="0" smtClean="0">
                <a:solidFill>
                  <a:srgbClr val="0000FF"/>
                </a:solidFill>
              </a:rPr>
              <a:t>大数据系统测试基准</a:t>
            </a:r>
            <a:endParaRPr lang="zh-CN" altLang="en-US" dirty="0" smtClean="0">
              <a:solidFill>
                <a:schemeClr val="tx1"/>
              </a:solidFill>
              <a:latin typeface="Times New Roman" panose="02020603050405020304" pitchFamily="18" charset="0"/>
            </a:endParaRPr>
          </a:p>
        </p:txBody>
      </p:sp>
      <p:grpSp>
        <p:nvGrpSpPr>
          <p:cNvPr id="39" name="组合 38"/>
          <p:cNvGrpSpPr/>
          <p:nvPr/>
        </p:nvGrpSpPr>
        <p:grpSpPr>
          <a:xfrm>
            <a:off x="270510" y="1286510"/>
            <a:ext cx="8763635" cy="5514975"/>
            <a:chOff x="-139" y="2026"/>
            <a:chExt cx="13801" cy="8685"/>
          </a:xfrm>
        </p:grpSpPr>
        <p:sp>
          <p:nvSpPr>
            <p:cNvPr id="6" name="圆角矩形 5"/>
            <p:cNvSpPr/>
            <p:nvPr/>
          </p:nvSpPr>
          <p:spPr>
            <a:xfrm>
              <a:off x="9128" y="3814"/>
              <a:ext cx="3509" cy="179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4"/>
            <p:cNvPicPr>
              <a:picLocks noChangeAspect="1"/>
            </p:cNvPicPr>
            <p:nvPr/>
          </p:nvPicPr>
          <p:blipFill>
            <a:blip r:embed="rId1" cstate="print"/>
            <a:stretch>
              <a:fillRect/>
            </a:stretch>
          </p:blipFill>
          <p:spPr>
            <a:xfrm>
              <a:off x="4790" y="2026"/>
              <a:ext cx="2597" cy="1248"/>
            </a:xfrm>
            <a:prstGeom prst="rect">
              <a:avLst/>
            </a:prstGeom>
            <a:noFill/>
            <a:ln w="9525">
              <a:noFill/>
            </a:ln>
          </p:spPr>
        </p:pic>
        <p:sp>
          <p:nvSpPr>
            <p:cNvPr id="13" name="矩形 12"/>
            <p:cNvSpPr/>
            <p:nvPr/>
          </p:nvSpPr>
          <p:spPr>
            <a:xfrm>
              <a:off x="1499" y="3972"/>
              <a:ext cx="2944"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endPar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5226" y="3972"/>
              <a:ext cx="3072"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smtClean="0">
                  <a:solidFill>
                    <a:schemeClr val="tx1"/>
                  </a:solidFill>
                </a:rPr>
                <a:t>扩展性</a:t>
              </a:r>
              <a:endParaRPr lang="zh-CN" altLang="en-US" sz="2000" b="1" dirty="0" smtClean="0">
                <a:solidFill>
                  <a:schemeClr val="tx1"/>
                </a:solidFill>
              </a:endParaRPr>
            </a:p>
          </p:txBody>
        </p:sp>
        <p:sp>
          <p:nvSpPr>
            <p:cNvPr id="23" name="矩形 22"/>
            <p:cNvSpPr/>
            <p:nvPr/>
          </p:nvSpPr>
          <p:spPr>
            <a:xfrm>
              <a:off x="9315" y="3972"/>
              <a:ext cx="3167"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可靠性？</a:t>
              </a:r>
              <a:endParaRPr lang="zh-CN" altLang="en-US" sz="2000" b="1" dirty="0">
                <a:solidFill>
                  <a:schemeClr val="tx1"/>
                </a:solidFill>
              </a:endParaRPr>
            </a:p>
          </p:txBody>
        </p:sp>
        <p:cxnSp>
          <p:nvCxnSpPr>
            <p:cNvPr id="25" name="直接箭头连接符 24"/>
            <p:cNvCxnSpPr/>
            <p:nvPr/>
          </p:nvCxnSpPr>
          <p:spPr>
            <a:xfrm flipH="1">
              <a:off x="3202" y="3274"/>
              <a:ext cx="1474"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944" y="3274"/>
              <a:ext cx="0"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315" y="3274"/>
              <a:ext cx="1190" cy="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780" y="6289"/>
              <a:ext cx="2755"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err="1">
                  <a:solidFill>
                    <a:schemeClr val="accent6">
                      <a:lumMod val="75000"/>
                    </a:schemeClr>
                  </a:solidFill>
                </a:rPr>
                <a:t>HiBench</a:t>
              </a:r>
              <a:r>
                <a:rPr lang="en-US" altLang="zh-CN" sz="1400" baseline="30000" dirty="0" err="1">
                  <a:solidFill>
                    <a:schemeClr val="accent6">
                      <a:lumMod val="75000"/>
                    </a:schemeClr>
                  </a:solidFill>
                </a:rPr>
                <a:t>[1]</a:t>
              </a:r>
              <a:endParaRPr lang="en-US" altLang="zh-CN" sz="1400" baseline="30000" dirty="0">
                <a:solidFill>
                  <a:schemeClr val="tx1"/>
                </a:solidFill>
              </a:endParaRPr>
            </a:p>
          </p:txBody>
        </p:sp>
        <p:sp>
          <p:nvSpPr>
            <p:cNvPr id="30" name="圆角矩形 29"/>
            <p:cNvSpPr/>
            <p:nvPr/>
          </p:nvSpPr>
          <p:spPr>
            <a:xfrm>
              <a:off x="7568" y="6288"/>
              <a:ext cx="2740" cy="1637"/>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err="1" smtClean="0">
                  <a:solidFill>
                    <a:schemeClr val="accent6">
                      <a:lumMod val="75000"/>
                    </a:schemeClr>
                  </a:solidFill>
                </a:rPr>
                <a:t>Spark-perf</a:t>
              </a:r>
              <a:r>
                <a:rPr lang="en-US" altLang="zh-CN" sz="1400" baseline="30000" dirty="0" err="1" smtClean="0">
                  <a:solidFill>
                    <a:schemeClr val="accent6">
                      <a:lumMod val="75000"/>
                    </a:schemeClr>
                  </a:solidFill>
                </a:rPr>
                <a:t>[3]</a:t>
              </a:r>
              <a:endParaRPr lang="en-US" altLang="zh-CN" sz="1400" baseline="30000" dirty="0" err="1" smtClean="0">
                <a:solidFill>
                  <a:schemeClr val="accent6">
                    <a:lumMod val="75000"/>
                  </a:schemeClr>
                </a:solidFill>
              </a:endParaRPr>
            </a:p>
          </p:txBody>
        </p:sp>
        <p:cxnSp>
          <p:nvCxnSpPr>
            <p:cNvPr id="31" name="直接箭头连接符 30"/>
            <p:cNvCxnSpPr>
              <a:stCxn id="29" idx="0"/>
            </p:cNvCxnSpPr>
            <p:nvPr/>
          </p:nvCxnSpPr>
          <p:spPr>
            <a:xfrm flipV="1">
              <a:off x="2158" y="5513"/>
              <a:ext cx="705"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7" idx="0"/>
              <a:endCxn id="13" idx="2"/>
            </p:cNvCxnSpPr>
            <p:nvPr/>
          </p:nvCxnSpPr>
          <p:spPr>
            <a:xfrm flipH="1" flipV="1">
              <a:off x="2971" y="5446"/>
              <a:ext cx="2659"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0"/>
              <a:endCxn id="19" idx="2"/>
            </p:cNvCxnSpPr>
            <p:nvPr/>
          </p:nvCxnSpPr>
          <p:spPr>
            <a:xfrm flipH="1" flipV="1">
              <a:off x="6762" y="5446"/>
              <a:ext cx="2176"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0"/>
            </p:cNvCxnSpPr>
            <p:nvPr/>
          </p:nvCxnSpPr>
          <p:spPr>
            <a:xfrm flipV="1">
              <a:off x="2158" y="5513"/>
              <a:ext cx="4561"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0"/>
            </p:cNvCxnSpPr>
            <p:nvPr/>
          </p:nvCxnSpPr>
          <p:spPr>
            <a:xfrm flipH="1" flipV="1">
              <a:off x="2895" y="5513"/>
              <a:ext cx="6043" cy="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内容占位符 25" descr="[J`[24TS9PU{%]NO`_MZX[I"/>
            <p:cNvPicPr>
              <a:picLocks noGrp="1" noChangeAspect="1"/>
            </p:cNvPicPr>
            <p:nvPr/>
          </p:nvPicPr>
          <p:blipFill>
            <a:blip r:embed="rId2" cstate="print"/>
            <a:stretch>
              <a:fillRect/>
            </a:stretch>
          </p:blipFill>
          <p:spPr>
            <a:xfrm>
              <a:off x="7263" y="2092"/>
              <a:ext cx="2115" cy="1116"/>
            </a:xfrm>
            <a:prstGeom prst="rect">
              <a:avLst/>
            </a:prstGeom>
            <a:noFill/>
            <a:ln>
              <a:noFill/>
            </a:ln>
          </p:spPr>
        </p:pic>
        <p:sp>
          <p:nvSpPr>
            <p:cNvPr id="37" name="圆角矩形 36"/>
            <p:cNvSpPr/>
            <p:nvPr/>
          </p:nvSpPr>
          <p:spPr>
            <a:xfrm>
              <a:off x="3996" y="6289"/>
              <a:ext cx="3267"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solidFill>
                    <a:schemeClr val="accent6">
                      <a:lumMod val="75000"/>
                    </a:schemeClr>
                  </a:solidFill>
                </a:rPr>
                <a:t>BigDataBench</a:t>
              </a:r>
              <a:r>
                <a:rPr lang="en-US" altLang="zh-CN" sz="1400" baseline="30000" dirty="0" smtClean="0">
                  <a:solidFill>
                    <a:schemeClr val="accent6">
                      <a:lumMod val="75000"/>
                    </a:schemeClr>
                  </a:solidFill>
                </a:rPr>
                <a:t>[2]</a:t>
              </a:r>
              <a:endParaRPr lang="en-US" altLang="zh-CN" sz="1400" baseline="30000" dirty="0" smtClean="0">
                <a:solidFill>
                  <a:schemeClr val="accent6">
                    <a:lumMod val="75000"/>
                  </a:schemeClr>
                </a:solidFill>
              </a:endParaRPr>
            </a:p>
          </p:txBody>
        </p:sp>
        <p:cxnSp>
          <p:nvCxnSpPr>
            <p:cNvPr id="38" name="直接箭头连接符 37"/>
            <p:cNvCxnSpPr>
              <a:stCxn id="37" idx="0"/>
              <a:endCxn id="19" idx="2"/>
            </p:cNvCxnSpPr>
            <p:nvPr/>
          </p:nvCxnSpPr>
          <p:spPr>
            <a:xfrm flipV="1">
              <a:off x="5630" y="5446"/>
              <a:ext cx="1132" cy="843"/>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40" name="TextBox 1"/>
            <p:cNvSpPr txBox="1"/>
            <p:nvPr/>
          </p:nvSpPr>
          <p:spPr>
            <a:xfrm>
              <a:off x="-139" y="9031"/>
              <a:ext cx="13801" cy="1680"/>
            </a:xfrm>
            <a:prstGeom prst="rect">
              <a:avLst/>
            </a:prstGeom>
            <a:noFill/>
          </p:spPr>
          <p:txBody>
            <a:bodyPr wrap="square" rtlCol="0">
              <a:spAutoFit/>
            </a:bodyPr>
            <a:p>
              <a:pPr algn="l"/>
              <a:r>
                <a:rPr lang="en-US" altLang="zh-CN" sz="1600" dirty="0" smtClean="0">
                  <a:latin typeface="Times New Roman" panose="02020603050405020304" pitchFamily="18" charset="0"/>
                </a:rPr>
                <a:t>[1]</a:t>
              </a:r>
              <a:r>
                <a:rPr lang="en-US" altLang="zh-CN" sz="1600" dirty="0">
                  <a:latin typeface="Times New Roman" panose="02020603050405020304" pitchFamily="18" charset="0"/>
                  <a:cs typeface="+mn-ea"/>
                </a:rPr>
                <a:t> </a:t>
              </a:r>
              <a:r>
                <a:rPr lang="en-US" altLang="zh-CN" sz="1600" dirty="0" err="1" smtClean="0">
                  <a:latin typeface="Times New Roman" panose="02020603050405020304" pitchFamily="18" charset="0"/>
                  <a:cs typeface="+mn-ea"/>
                </a:rPr>
                <a:t>HiBench</a:t>
              </a:r>
              <a:r>
                <a:rPr lang="en-US" altLang="zh-CN" sz="1600" dirty="0" smtClean="0">
                  <a:latin typeface="Times New Roman" panose="02020603050405020304" pitchFamily="18" charset="0"/>
                  <a:cs typeface="+mn-ea"/>
                </a:rPr>
                <a:t>. </a:t>
              </a:r>
              <a:r>
                <a:rPr lang="en-US" altLang="zh-CN" sz="1600" dirty="0" smtClean="0">
                  <a:latin typeface="Times New Roman" panose="02020603050405020304" pitchFamily="18" charset="0"/>
                </a:rPr>
                <a:t>https</a:t>
              </a:r>
              <a:r>
                <a:rPr lang="en-US" altLang="zh-CN" sz="1600" dirty="0">
                  <a:latin typeface="Times New Roman" panose="02020603050405020304" pitchFamily="18" charset="0"/>
                </a:rPr>
                <a:t>://</a:t>
              </a:r>
              <a:r>
                <a:rPr lang="en-US" altLang="zh-CN" sz="1600" dirty="0" err="1">
                  <a:latin typeface="Times New Roman" panose="02020603050405020304" pitchFamily="18" charset="0"/>
                </a:rPr>
                <a:t>github.com</a:t>
              </a:r>
              <a:r>
                <a:rPr lang="en-US" altLang="zh-CN" sz="1600" dirty="0">
                  <a:latin typeface="Times New Roman" panose="02020603050405020304" pitchFamily="18" charset="0"/>
                </a:rPr>
                <a:t>/</a:t>
              </a:r>
              <a:r>
                <a:rPr lang="en-US" altLang="zh-CN" sz="1600" dirty="0" err="1">
                  <a:latin typeface="Times New Roman" panose="02020603050405020304" pitchFamily="18" charset="0"/>
                </a:rPr>
                <a:t>intel-hadoop</a:t>
              </a:r>
              <a:r>
                <a:rPr lang="en-US" altLang="zh-CN" sz="1600" dirty="0">
                  <a:latin typeface="Times New Roman" panose="02020603050405020304" pitchFamily="18" charset="0"/>
                </a:rPr>
                <a:t>/</a:t>
              </a:r>
              <a:r>
                <a:rPr lang="en-US" altLang="zh-CN" sz="1600" dirty="0" err="1">
                  <a:latin typeface="Times New Roman" panose="02020603050405020304" pitchFamily="18" charset="0"/>
                </a:rPr>
                <a:t>HiBench</a:t>
              </a:r>
              <a:endParaRPr lang="en-US" altLang="zh-CN" sz="1600" dirty="0">
                <a:latin typeface="Times New Roman" panose="02020603050405020304" pitchFamily="18" charset="0"/>
              </a:endParaRPr>
            </a:p>
            <a:p>
              <a:r>
                <a:rPr lang="en-US" altLang="zh-CN" sz="1600" dirty="0" smtClean="0">
                  <a:latin typeface="Times New Roman" panose="02020603050405020304" pitchFamily="18" charset="0"/>
                </a:rPr>
                <a:t>[</a:t>
              </a:r>
              <a:r>
                <a:rPr lang="en-US" altLang="zh-CN" sz="1600" dirty="0">
                  <a:latin typeface="Times New Roman" panose="02020603050405020304" pitchFamily="18" charset="0"/>
                </a:rPr>
                <a:t>2</a:t>
              </a:r>
              <a:r>
                <a:rPr lang="en-US" altLang="zh-CN" sz="1600" dirty="0" smtClean="0">
                  <a:latin typeface="Times New Roman" panose="02020603050405020304" pitchFamily="18" charset="0"/>
                </a:rPr>
                <a:t>] </a:t>
              </a:r>
              <a:r>
                <a:rPr lang="en-US" altLang="zh-CN" sz="1600">
                  <a:latin typeface="Times New Roman" panose="02020603050405020304" pitchFamily="18" charset="0"/>
                </a:rPr>
                <a:t>BigDataBench:L. Wang, et al, “Bigdatabench: A big data benchmark suite from internet services,” in 20th IEEE International Symposium on High Performance Computer Architecture (HPCA), 2014.</a:t>
              </a:r>
              <a:endParaRPr lang="en-US" altLang="zh-CN" sz="1600">
                <a:latin typeface="Times New Roman" panose="02020603050405020304" pitchFamily="18" charset="0"/>
              </a:endParaRPr>
            </a:p>
            <a:p>
              <a:r>
                <a:rPr lang="en-US" altLang="zh-CN" sz="1600" dirty="0" smtClean="0">
                  <a:latin typeface="Times New Roman" panose="02020603050405020304" pitchFamily="18" charset="0"/>
                  <a:cs typeface="+mn-ea"/>
                </a:rPr>
                <a:t>[3] Spark-</a:t>
              </a:r>
              <a:r>
                <a:rPr lang="en-US" altLang="zh-CN" sz="1600" dirty="0" err="1" smtClean="0">
                  <a:latin typeface="Times New Roman" panose="02020603050405020304" pitchFamily="18" charset="0"/>
                  <a:cs typeface="+mn-ea"/>
                </a:rPr>
                <a:t>perf</a:t>
              </a:r>
              <a:r>
                <a:rPr lang="en-US" altLang="zh-CN" sz="1600" dirty="0">
                  <a:latin typeface="Times New Roman" panose="02020603050405020304" pitchFamily="18" charset="0"/>
                  <a:cs typeface="+mn-ea"/>
                </a:rPr>
                <a:t>. https://</a:t>
              </a:r>
              <a:r>
                <a:rPr lang="en-US" altLang="zh-CN" sz="1600" dirty="0" err="1">
                  <a:latin typeface="Times New Roman" panose="02020603050405020304" pitchFamily="18" charset="0"/>
                  <a:cs typeface="+mn-ea"/>
                </a:rPr>
                <a:t>github.com</a:t>
              </a:r>
              <a:r>
                <a:rPr lang="en-US" altLang="zh-CN" sz="1600" dirty="0">
                  <a:latin typeface="Times New Roman" panose="02020603050405020304" pitchFamily="18" charset="0"/>
                  <a:cs typeface="+mn-ea"/>
                </a:rPr>
                <a:t>/</a:t>
              </a:r>
              <a:r>
                <a:rPr lang="en-US" altLang="zh-CN" sz="1600" dirty="0" err="1">
                  <a:latin typeface="Times New Roman" panose="02020603050405020304" pitchFamily="18" charset="0"/>
                  <a:cs typeface="+mn-ea"/>
                </a:rPr>
                <a:t>databricks</a:t>
              </a:r>
              <a:r>
                <a:rPr lang="en-US" altLang="zh-CN" sz="1600" dirty="0">
                  <a:latin typeface="Times New Roman" panose="02020603050405020304" pitchFamily="18" charset="0"/>
                  <a:cs typeface="+mn-ea"/>
                </a:rPr>
                <a:t>/spark-</a:t>
              </a:r>
              <a:r>
                <a:rPr lang="en-US" altLang="zh-CN" sz="1600" dirty="0" err="1">
                  <a:latin typeface="Times New Roman" panose="02020603050405020304" pitchFamily="18" charset="0"/>
                  <a:cs typeface="+mn-ea"/>
                </a:rPr>
                <a:t>perf</a:t>
              </a:r>
              <a:endParaRPr lang="en-US" altLang="zh-CN" sz="1600" dirty="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研究现</a:t>
            </a:r>
            <a:r>
              <a:rPr lang="zh-CN" altLang="en-US" sz="2800" dirty="0" smtClean="0">
                <a:sym typeface="+mn-ea"/>
              </a:rPr>
              <a:t>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91440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dirty="0" smtClean="0">
                <a:solidFill>
                  <a:srgbClr val="0000FF"/>
                </a:solidFill>
                <a:sym typeface="+mn-ea"/>
              </a:rPr>
              <a:t>小结</a:t>
            </a:r>
            <a:endParaRPr lang="zh-CN" altLang="en-US" dirty="0" smtClean="0">
              <a:solidFill>
                <a:srgbClr val="0000FF"/>
              </a:solidFill>
              <a:sym typeface="+mn-ea"/>
            </a:endParaRPr>
          </a:p>
          <a:p>
            <a:pPr marL="800100" lvl="1" indent="-342900">
              <a:buFont typeface="Wingdings" panose="05000000000000000000" charset="0"/>
              <a:buChar char="l"/>
            </a:pPr>
            <a:r>
              <a:rPr lang="zh-CN" altLang="en-US" dirty="0" smtClean="0">
                <a:solidFill>
                  <a:schemeClr val="tx1"/>
                </a:solidFill>
                <a:sym typeface="+mn-ea"/>
              </a:rPr>
              <a:t>大数据系统面临着多样及复杂的可靠性问题</a:t>
            </a:r>
            <a:endParaRPr lang="zh-CN" altLang="en-US" dirty="0" smtClean="0">
              <a:solidFill>
                <a:schemeClr val="tx1"/>
              </a:solidFill>
              <a:sym typeface="+mn-ea"/>
            </a:endParaRPr>
          </a:p>
          <a:p>
            <a:pPr marL="800100" lvl="1" indent="-342900">
              <a:buFont typeface="Wingdings" panose="05000000000000000000" charset="0"/>
              <a:buChar char="l"/>
            </a:pPr>
            <a:r>
              <a:rPr lang="zh-CN" altLang="en-US" dirty="0" smtClean="0">
                <a:solidFill>
                  <a:schemeClr val="tx1"/>
                </a:solidFill>
                <a:sym typeface="+mn-ea"/>
              </a:rPr>
              <a:t>现有测试基准缺少对可靠性测试的支持</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可靠性测试基准设计</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可靠性测试基准设计</a:t>
            </a:r>
            <a:r>
              <a:rPr lang="en-US" altLang="zh-CN" dirty="0">
                <a:sym typeface="+mn-ea"/>
              </a:rPr>
              <a:t>--</a:t>
            </a:r>
            <a:r>
              <a:rPr lang="zh-CN" altLang="en-US" dirty="0">
                <a:sym typeface="+mn-ea"/>
              </a:rPr>
              <a:t>基准需求</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endParaRPr lang="en-US" altLang="zh-CN" sz="1600" baseline="30000" dirty="0">
              <a:solidFill>
                <a:schemeClr val="accent6">
                  <a:lumMod val="75000"/>
                </a:schemeClr>
              </a:solidFill>
            </a:endParaRP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endParaRPr lang="en-US" altLang="zh-CN" sz="1600" baseline="30000" dirty="0">
              <a:solidFill>
                <a:schemeClr val="accent6">
                  <a:lumMod val="75000"/>
                </a:schemeClr>
              </a:solidFill>
            </a:endParaRP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7050" y="1141095"/>
            <a:ext cx="2354580" cy="365760"/>
          </a:xfrm>
          <a:prstGeom prst="rect">
            <a:avLst/>
          </a:prstGeom>
          <a:noFill/>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运行时错误分析</a:t>
            </a:r>
            <a:endParaRPr lang="zh-CN" altLang="en-US" dirty="0" smtClean="0">
              <a:solidFill>
                <a:srgbClr val="0000FF"/>
              </a:solidFill>
              <a:sym typeface="+mn-ea"/>
            </a:endParaRP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如数据维度过高、</a:t>
            </a:r>
            <a:endParaRPr lang="zh-CN" altLang="en-US" sz="1600" b="1" dirty="0" smtClean="0">
              <a:solidFill>
                <a:schemeClr val="tx1"/>
              </a:solidFill>
            </a:endParaRPr>
          </a:p>
          <a:p>
            <a:pPr algn="ctr"/>
            <a:r>
              <a:rPr lang="zh-CN" altLang="en-US" sz="1600" b="1" dirty="0" smtClean="0">
                <a:solidFill>
                  <a:schemeClr val="tx1"/>
                </a:solidFill>
              </a:rPr>
              <a:t>数据倾斜</a:t>
            </a:r>
            <a:endParaRPr lang="zh-CN" altLang="en-US" sz="1600" b="1" dirty="0" smtClean="0">
              <a:solidFill>
                <a:schemeClr val="tx1"/>
              </a:solidFill>
            </a:endParaRP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endParaRPr lang="zh-CN" altLang="en-US" sz="1600" b="1" dirty="0" smtClean="0">
              <a:solidFill>
                <a:schemeClr val="tx1"/>
              </a:solidFill>
            </a:endParaRP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endParaRPr lang="zh-CN" altLang="en-US" b="1" dirty="0" smtClean="0">
              <a:solidFill>
                <a:schemeClr val="tx1"/>
              </a:solidFill>
            </a:endParaRP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endParaRPr lang="zh-CN" altLang="en-US" sz="1600" b="1" dirty="0" smtClean="0">
              <a:solidFill>
                <a:schemeClr val="tx1"/>
              </a:solidFill>
            </a:endParaRPr>
          </a:p>
        </p:txBody>
      </p:sp>
      <p:sp>
        <p:nvSpPr>
          <p:cNvPr id="13" name="TextBox 1"/>
          <p:cNvSpPr txBox="1"/>
          <p:nvPr/>
        </p:nvSpPr>
        <p:spPr>
          <a:xfrm>
            <a:off x="205165" y="5303242"/>
            <a:ext cx="873315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ym typeface="+mn-ea"/>
            </a:endParaRP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71575"/>
            <a:ext cx="6101080" cy="640080"/>
          </a:xfrm>
          <a:prstGeom prst="rect">
            <a:avLst/>
          </a:prstGeom>
          <a:noFill/>
        </p:spPr>
        <p:txBody>
          <a:bodyPr wrap="square" rtlCol="0">
            <a:spAutoFit/>
          </a:bodyPr>
          <a:lstStyle/>
          <a:p>
            <a:pPr marL="342900" indent="-342900">
              <a:buFont typeface="Wingdings" panose="05000000000000000000" charset="0"/>
              <a:buChar char="p"/>
            </a:pPr>
            <a:r>
              <a:rPr lang="zh-CN" altLang="en-US" dirty="0">
                <a:solidFill>
                  <a:srgbClr val="0000FF"/>
                </a:solidFill>
              </a:rPr>
              <a:t>数据和计算完整</a:t>
            </a:r>
            <a:r>
              <a:rPr lang="zh-CN" altLang="en-US" dirty="0" smtClean="0">
                <a:solidFill>
                  <a:srgbClr val="0000FF"/>
                </a:solidFill>
              </a:rPr>
              <a:t>性分析</a:t>
            </a:r>
            <a:endParaRPr lang="zh-CN" altLang="en-US" dirty="0">
              <a:solidFill>
                <a:schemeClr val="tx1"/>
              </a:solidFill>
            </a:endParaRPr>
          </a:p>
          <a:p>
            <a:endParaRPr lang="zh-CN" altLang="en-US"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endParaRPr lang="en-US" altLang="zh-CN" sz="1600" baseline="30000" dirty="0">
              <a:solidFill>
                <a:schemeClr val="accent6">
                  <a:lumMod val="75000"/>
                </a:schemeClr>
              </a:solidFill>
            </a:endParaRP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endParaRPr lang="zh-CN" altLang="en-US" sz="1600" b="1" dirty="0" smtClean="0">
              <a:solidFill>
                <a:schemeClr val="tx1"/>
              </a:solidFill>
            </a:endParaRP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143500"/>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endParaRPr lang="en-US" altLang="zh-CN" sz="1400"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683568" y="1269013"/>
            <a:ext cx="8145780" cy="20116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可靠性问题产生原因小结</a:t>
            </a:r>
            <a:endParaRPr lang="zh-CN" altLang="en-US" dirty="0" smtClean="0">
              <a:solidFill>
                <a:srgbClr val="0000FF"/>
              </a:solidFill>
              <a:sym typeface="+mn-ea"/>
            </a:endParaRPr>
          </a:p>
          <a:p>
            <a:pPr marL="800100" lvl="1" indent="-342900">
              <a:buFont typeface="Wingdings" panose="05000000000000000000" charset="0"/>
              <a:buChar char="l"/>
            </a:pPr>
            <a:r>
              <a:rPr lang="zh-CN" altLang="en-US" dirty="0" smtClean="0">
                <a:sym typeface="+mn-ea"/>
              </a:rPr>
              <a:t>系统缺陷：</a:t>
            </a:r>
            <a:endParaRPr lang="zh-CN" altLang="en-US" dirty="0" smtClean="0">
              <a:sym typeface="+mn-ea"/>
            </a:endParaRPr>
          </a:p>
          <a:p>
            <a:pPr lvl="2">
              <a:buFont typeface="Wingdings" panose="05000000000000000000" charset="0"/>
            </a:pPr>
            <a:r>
              <a:rPr lang="zh-CN" altLang="en-US" dirty="0" smtClean="0">
                <a:sym typeface="+mn-ea"/>
              </a:rPr>
              <a:t>设计缺陷、实现bugs等</a:t>
            </a:r>
            <a:endParaRPr lang="zh-CN" altLang="en-US" dirty="0" smtClean="0">
              <a:sym typeface="+mn-ea"/>
            </a:endParaRPr>
          </a:p>
          <a:p>
            <a:pPr marL="800100" lvl="1" indent="-342900">
              <a:buFont typeface="Wingdings" panose="05000000000000000000" charset="0"/>
              <a:buChar char="l"/>
            </a:pPr>
            <a:r>
              <a:rPr lang="zh-CN" altLang="en-US" dirty="0" smtClean="0">
                <a:sym typeface="+mn-ea"/>
              </a:rPr>
              <a:t>应用缺陷：</a:t>
            </a:r>
            <a:endParaRPr lang="zh-CN" altLang="en-US" dirty="0" smtClean="0">
              <a:sym typeface="+mn-ea"/>
            </a:endParaRPr>
          </a:p>
          <a:p>
            <a:pPr lvl="2">
              <a:buFont typeface="Wingdings" panose="05000000000000000000" charset="0"/>
            </a:pPr>
            <a:r>
              <a:rPr lang="zh-CN" altLang="en-US" dirty="0" smtClean="0">
                <a:sym typeface="+mn-ea"/>
              </a:rPr>
              <a:t>参数配置不当、代码缺陷等</a:t>
            </a:r>
            <a:endParaRPr lang="zh-CN" altLang="en-US" dirty="0" smtClean="0">
              <a:sym typeface="+mn-ea"/>
            </a:endParaRPr>
          </a:p>
          <a:p>
            <a:pPr marL="800100" lvl="1" indent="-342900">
              <a:buFont typeface="Wingdings" panose="05000000000000000000" charset="0"/>
              <a:buChar char="l"/>
            </a:pPr>
            <a:r>
              <a:rPr lang="zh-CN" altLang="en-US" dirty="0" smtClean="0">
                <a:sym typeface="+mn-ea"/>
              </a:rPr>
              <a:t>数据异常：</a:t>
            </a:r>
            <a:endParaRPr lang="zh-CN" altLang="en-US" dirty="0" smtClean="0">
              <a:sym typeface="+mn-ea"/>
            </a:endParaRPr>
          </a:p>
          <a:p>
            <a:pPr lvl="2">
              <a:buFont typeface="Wingdings" panose="05000000000000000000" charset="0"/>
            </a:pPr>
            <a:r>
              <a:rPr lang="zh-CN" altLang="en-US" dirty="0" smtClean="0">
                <a:sym typeface="+mn-ea"/>
              </a:rPr>
              <a:t>数据维度过高、数据倾斜等</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可靠性测试基准设计</a:t>
            </a:r>
            <a:r>
              <a:rPr lang="en-US" altLang="zh-CN" sz="2800" dirty="0">
                <a:sym typeface="+mn-ea"/>
              </a:rPr>
              <a:t>--</a:t>
            </a:r>
            <a:r>
              <a:rPr lang="zh-CN" altLang="en-US" dirty="0">
                <a:sym typeface="+mn-ea"/>
              </a:rPr>
              <a:t>基准需求</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40385" y="989330"/>
            <a:ext cx="8580120" cy="3108960"/>
          </a:xfrm>
          <a:prstGeom prst="rect">
            <a:avLst/>
          </a:prstGeom>
          <a:noFill/>
        </p:spPr>
        <p:txBody>
          <a:bodyPr wrap="square" rtlCol="0" anchor="t">
            <a:spAutoFit/>
          </a:bodyPr>
          <a:p>
            <a:endParaRPr lang="zh-CN" altLang="en-US"/>
          </a:p>
          <a:p>
            <a:pPr marL="285750" indent="-285750">
              <a:buFont typeface="Wingdings" panose="05000000000000000000" charset="0"/>
              <a:buChar char="p"/>
            </a:pPr>
            <a:r>
              <a:rPr lang="zh-CN" altLang="en-US">
                <a:solidFill>
                  <a:srgbClr val="0000FF"/>
                </a:solidFill>
              </a:rPr>
              <a:t> 可靠性测试基准设计需求</a:t>
            </a:r>
            <a:endParaRPr lang="zh-CN" altLang="en-US">
              <a:solidFill>
                <a:srgbClr val="0000FF"/>
              </a:solidFill>
            </a:endParaRPr>
          </a:p>
          <a:p>
            <a:pPr marL="285750" indent="-285750">
              <a:buFont typeface="Wingdings" panose="05000000000000000000" charset="0"/>
              <a:buChar char="p"/>
            </a:pPr>
            <a:endParaRPr lang="zh-CN" altLang="en-US">
              <a:solidFill>
                <a:srgbClr val="0000FF"/>
              </a:solidFill>
            </a:endParaRPr>
          </a:p>
          <a:p>
            <a:pPr marL="742950" lvl="1" indent="-285750">
              <a:buFont typeface="Wingdings" panose="05000000000000000000" charset="0"/>
              <a:buChar char="l"/>
            </a:pPr>
            <a:r>
              <a:rPr lang="zh-CN" altLang="en-US"/>
              <a:t>典型应用选取：</a:t>
            </a:r>
            <a:endParaRPr lang="zh-CN" altLang="en-US"/>
          </a:p>
          <a:p>
            <a:pPr lvl="2">
              <a:buFont typeface="Wingdings" panose="05000000000000000000" charset="0"/>
            </a:pPr>
            <a:r>
              <a:rPr lang="zh-CN" altLang="en-US"/>
              <a:t>选取的应用需要能够代表大数据系统应用类型的计算特征。</a:t>
            </a:r>
            <a:endParaRPr lang="zh-CN" altLang="en-US"/>
          </a:p>
          <a:p>
            <a:pPr lvl="2">
              <a:buFont typeface="Wingdings" panose="05000000000000000000" charset="0"/>
            </a:pPr>
            <a:endParaRPr lang="zh-CN" altLang="en-US"/>
          </a:p>
          <a:p>
            <a:pPr marL="742950" lvl="1" indent="-285750">
              <a:buFont typeface="Wingdings" panose="05000000000000000000" charset="0"/>
              <a:buChar char="l"/>
            </a:pPr>
            <a:r>
              <a:rPr lang="zh-CN" altLang="en-US"/>
              <a:t>异常数据生成：</a:t>
            </a:r>
            <a:endParaRPr lang="zh-CN" altLang="en-US"/>
          </a:p>
          <a:p>
            <a:pPr lvl="2">
              <a:buFont typeface="Wingdings" panose="05000000000000000000" charset="0"/>
            </a:pPr>
            <a:r>
              <a:rPr lang="zh-CN" altLang="en-US"/>
              <a:t>测试基准需要提供更加丰富多样、能够满足应用计算特征的极端异常数据。</a:t>
            </a:r>
            <a:endParaRPr lang="zh-CN" altLang="en-US"/>
          </a:p>
          <a:p>
            <a:pPr lvl="2">
              <a:buFont typeface="Wingdings" panose="05000000000000000000" charset="0"/>
            </a:pPr>
            <a:endParaRPr lang="zh-CN" altLang="en-US"/>
          </a:p>
          <a:p>
            <a:pPr marL="742950" lvl="1" indent="-285750">
              <a:buFont typeface="Wingdings" panose="05000000000000000000" charset="0"/>
              <a:buChar char="l"/>
            </a:pPr>
            <a:r>
              <a:rPr lang="zh-CN" altLang="en-US"/>
              <a:t>异常参数配置：</a:t>
            </a:r>
            <a:endParaRPr lang="zh-CN" altLang="en-US"/>
          </a:p>
          <a:p>
            <a:pPr lvl="2">
              <a:buFont typeface="Wingdings" panose="05000000000000000000" charset="0"/>
            </a:pPr>
            <a:r>
              <a:rPr lang="zh-CN" altLang="en-US"/>
              <a:t>测试基准需要提供满足不同配置的、更加多样的测试。</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altLang="en-US" dirty="0">
                <a:sym typeface="+mn-ea"/>
              </a:rPr>
              <a:t>基准构成</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16" name="组合 15"/>
          <p:cNvGrpSpPr/>
          <p:nvPr/>
        </p:nvGrpSpPr>
        <p:grpSpPr>
          <a:xfrm>
            <a:off x="3397687" y="3428181"/>
            <a:ext cx="2376170" cy="2854960"/>
            <a:chOff x="5153" y="4933"/>
            <a:chExt cx="3742" cy="4496"/>
          </a:xfrm>
        </p:grpSpPr>
        <p:sp>
          <p:nvSpPr>
            <p:cNvPr id="17" name="圆角矩形 16"/>
            <p:cNvSpPr/>
            <p:nvPr/>
          </p:nvSpPr>
          <p:spPr>
            <a:xfrm>
              <a:off x="5153" y="5413"/>
              <a:ext cx="3742" cy="1415"/>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solidFill>
                    <a:schemeClr val="accent6">
                      <a:lumMod val="75000"/>
                    </a:schemeClr>
                  </a:solidFill>
                </a:rPr>
                <a:t>2. </a:t>
              </a:r>
              <a:r>
                <a:rPr lang="zh-CN" altLang="en-US" sz="1600" dirty="0" smtClean="0">
                  <a:solidFill>
                    <a:schemeClr val="accent6">
                      <a:lumMod val="75000"/>
                    </a:schemeClr>
                  </a:solidFill>
                </a:rPr>
                <a:t>生成异常数据（数据量、分布、维度等）</a:t>
              </a:r>
              <a:endParaRPr lang="zh-CN" altLang="en-US" sz="1600" dirty="0" smtClean="0">
                <a:solidFill>
                  <a:schemeClr val="accent6">
                    <a:lumMod val="75000"/>
                  </a:schemeClr>
                </a:solidFill>
              </a:endParaRPr>
            </a:p>
          </p:txBody>
        </p:sp>
        <p:pic>
          <p:nvPicPr>
            <p:cNvPr id="18" name="图片 17"/>
            <p:cNvPicPr>
              <a:picLocks noChangeAspect="1"/>
            </p:cNvPicPr>
            <p:nvPr/>
          </p:nvPicPr>
          <p:blipFill>
            <a:blip r:embed="rId1"/>
            <a:stretch>
              <a:fillRect/>
            </a:stretch>
          </p:blipFill>
          <p:spPr>
            <a:xfrm>
              <a:off x="5528" y="7168"/>
              <a:ext cx="2902" cy="2261"/>
            </a:xfrm>
            <a:prstGeom prst="rect">
              <a:avLst/>
            </a:prstGeom>
          </p:spPr>
        </p:pic>
        <p:cxnSp>
          <p:nvCxnSpPr>
            <p:cNvPr id="33" name="直接箭头连接符 32"/>
            <p:cNvCxnSpPr/>
            <p:nvPr/>
          </p:nvCxnSpPr>
          <p:spPr>
            <a:xfrm flipH="1">
              <a:off x="7114" y="4933"/>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39552" y="3428181"/>
            <a:ext cx="2667000" cy="2809240"/>
            <a:chOff x="618" y="4933"/>
            <a:chExt cx="4200" cy="4424"/>
          </a:xfrm>
        </p:grpSpPr>
        <p:sp>
          <p:nvSpPr>
            <p:cNvPr id="25" name="圆角矩形 24"/>
            <p:cNvSpPr/>
            <p:nvPr/>
          </p:nvSpPr>
          <p:spPr>
            <a:xfrm>
              <a:off x="696" y="5393"/>
              <a:ext cx="4083" cy="1433"/>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marL="342900" indent="-342900" algn="ctr">
                <a:buAutoNum type="arabicPeriod"/>
              </a:pPr>
              <a:r>
                <a:rPr lang="zh-CN" altLang="en-US" sz="1600" dirty="0" smtClean="0">
                  <a:solidFill>
                    <a:schemeClr val="accent6">
                      <a:lumMod val="75000"/>
                    </a:schemeClr>
                  </a:solidFill>
                </a:rPr>
                <a:t>选择</a:t>
              </a:r>
              <a:r>
                <a:rPr lang="en-US" altLang="zh-CN" sz="1600" dirty="0" smtClean="0">
                  <a:solidFill>
                    <a:schemeClr val="accent6">
                      <a:lumMod val="75000"/>
                    </a:schemeClr>
                  </a:solidFill>
                </a:rPr>
                <a:t>SQL</a:t>
              </a:r>
              <a:r>
                <a:rPr lang="zh-CN" altLang="en-US" sz="1600" dirty="0" smtClean="0">
                  <a:solidFill>
                    <a:schemeClr val="accent6">
                      <a:lumMod val="75000"/>
                    </a:schemeClr>
                  </a:solidFill>
                </a:rPr>
                <a:t>、</a:t>
              </a:r>
              <a:r>
                <a:rPr lang="en-US" altLang="zh-CN" sz="1600" dirty="0" smtClean="0">
                  <a:solidFill>
                    <a:schemeClr val="accent6">
                      <a:lumMod val="75000"/>
                    </a:schemeClr>
                  </a:solidFill>
                </a:rPr>
                <a:t>Graph</a:t>
              </a:r>
              <a:r>
                <a:rPr lang="zh-CN" altLang="en-US" sz="1600" dirty="0" smtClean="0">
                  <a:solidFill>
                    <a:schemeClr val="accent6">
                      <a:lumMod val="75000"/>
                    </a:schemeClr>
                  </a:solidFill>
                </a:rPr>
                <a:t>、</a:t>
              </a:r>
              <a:r>
                <a:rPr lang="en-US" altLang="zh-CN" sz="1600" dirty="0" smtClean="0">
                  <a:solidFill>
                    <a:schemeClr val="accent6">
                      <a:lumMod val="75000"/>
                    </a:schemeClr>
                  </a:solidFill>
                </a:rPr>
                <a:t>Machine Learning</a:t>
              </a:r>
              <a:r>
                <a:rPr lang="zh-CN" altLang="en-US" sz="1600" dirty="0" smtClean="0">
                  <a:solidFill>
                    <a:schemeClr val="accent6">
                      <a:lumMod val="75000"/>
                    </a:schemeClr>
                  </a:solidFill>
                </a:rPr>
                <a:t>等代表性应用</a:t>
              </a:r>
              <a:endParaRPr lang="zh-CN" altLang="en-US" sz="1600" dirty="0" smtClean="0">
                <a:solidFill>
                  <a:schemeClr val="accent6">
                    <a:lumMod val="75000"/>
                  </a:schemeClr>
                </a:solidFill>
              </a:endParaRPr>
            </a:p>
          </p:txBody>
        </p:sp>
        <p:pic>
          <p:nvPicPr>
            <p:cNvPr id="28" name="图片 27" descr="benchmark"/>
            <p:cNvPicPr>
              <a:picLocks noChangeAspect="1"/>
            </p:cNvPicPr>
            <p:nvPr/>
          </p:nvPicPr>
          <p:blipFill>
            <a:blip r:embed="rId2"/>
            <a:srcRect r="61987"/>
            <a:stretch>
              <a:fillRect/>
            </a:stretch>
          </p:blipFill>
          <p:spPr>
            <a:xfrm>
              <a:off x="618" y="7153"/>
              <a:ext cx="4200" cy="2204"/>
            </a:xfrm>
            <a:prstGeom prst="rect">
              <a:avLst/>
            </a:prstGeom>
          </p:spPr>
        </p:pic>
        <p:cxnSp>
          <p:nvCxnSpPr>
            <p:cNvPr id="29" name="直接箭头连接符 28"/>
            <p:cNvCxnSpPr/>
            <p:nvPr/>
          </p:nvCxnSpPr>
          <p:spPr>
            <a:xfrm flipH="1">
              <a:off x="2773" y="4933"/>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6134006" y="3429253"/>
            <a:ext cx="2476500" cy="2736850"/>
            <a:chOff x="9202" y="5167"/>
            <a:chExt cx="3900" cy="4310"/>
          </a:xfrm>
        </p:grpSpPr>
        <p:sp>
          <p:nvSpPr>
            <p:cNvPr id="30" name="圆角矩形 29"/>
            <p:cNvSpPr/>
            <p:nvPr/>
          </p:nvSpPr>
          <p:spPr>
            <a:xfrm>
              <a:off x="9202" y="5665"/>
              <a:ext cx="3900" cy="1412"/>
            </a:xfrm>
            <a:prstGeom prst="roundRect">
              <a:avLst/>
            </a:prstGeom>
            <a:solidFill>
              <a:schemeClr val="bg1">
                <a:lumMod val="95000"/>
              </a:schemeClr>
            </a:solid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solidFill>
                    <a:schemeClr val="accent6">
                      <a:lumMod val="75000"/>
                    </a:schemeClr>
                  </a:solidFill>
                </a:rPr>
                <a:t>3. </a:t>
              </a:r>
              <a:r>
                <a:rPr lang="zh-CN" altLang="en-US" sz="1600" dirty="0" smtClean="0">
                  <a:solidFill>
                    <a:schemeClr val="accent6">
                      <a:lumMod val="75000"/>
                    </a:schemeClr>
                  </a:solidFill>
                </a:rPr>
                <a:t>执行组合测试（不同的系统＋应用配置）</a:t>
              </a:r>
              <a:endParaRPr lang="zh-CN" altLang="en-US" sz="1600" dirty="0" smtClean="0">
                <a:solidFill>
                  <a:schemeClr val="accent6">
                    <a:lumMod val="75000"/>
                  </a:schemeClr>
                </a:solidFill>
              </a:endParaRPr>
            </a:p>
          </p:txBody>
        </p:sp>
        <p:cxnSp>
          <p:nvCxnSpPr>
            <p:cNvPr id="31" name="直接箭头连接符 30"/>
            <p:cNvCxnSpPr/>
            <p:nvPr/>
          </p:nvCxnSpPr>
          <p:spPr>
            <a:xfrm flipH="1">
              <a:off x="11051" y="5167"/>
              <a:ext cx="2" cy="3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9313" y="7435"/>
              <a:ext cx="3675" cy="2042"/>
              <a:chOff x="9313" y="7435"/>
              <a:chExt cx="3675" cy="2042"/>
            </a:xfrm>
          </p:grpSpPr>
          <p:grpSp>
            <p:nvGrpSpPr>
              <p:cNvPr id="32" name="组合 31"/>
              <p:cNvGrpSpPr/>
              <p:nvPr/>
            </p:nvGrpSpPr>
            <p:grpSpPr>
              <a:xfrm>
                <a:off x="9313" y="7435"/>
                <a:ext cx="906" cy="2042"/>
                <a:chOff x="9408" y="7321"/>
                <a:chExt cx="938" cy="2166"/>
              </a:xfrm>
            </p:grpSpPr>
            <p:sp>
              <p:nvSpPr>
                <p:cNvPr id="43" name="椭圆 42"/>
                <p:cNvSpPr/>
                <p:nvPr/>
              </p:nvSpPr>
              <p:spPr>
                <a:xfrm>
                  <a:off x="9408" y="7321"/>
                  <a:ext cx="938" cy="2166"/>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 184"/>
                <p:cNvSpPr/>
                <p:nvPr/>
              </p:nvSpPr>
              <p:spPr>
                <a:xfrm>
                  <a:off x="9734" y="7681"/>
                  <a:ext cx="227" cy="22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grpSp>
          <p:sp>
            <p:nvSpPr>
              <p:cNvPr id="47" name="椭圆 46"/>
              <p:cNvSpPr/>
              <p:nvPr/>
            </p:nvSpPr>
            <p:spPr>
              <a:xfrm>
                <a:off x="10728" y="7435"/>
                <a:ext cx="906" cy="2041"/>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2082" y="7435"/>
                <a:ext cx="906" cy="2041"/>
              </a:xfrm>
              <a:prstGeom prst="ellipse">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 184"/>
              <p:cNvSpPr/>
              <p:nvPr/>
            </p:nvSpPr>
            <p:spPr>
              <a:xfrm>
                <a:off x="9640" y="8406"/>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8" name=" 184"/>
              <p:cNvSpPr/>
              <p:nvPr/>
            </p:nvSpPr>
            <p:spPr>
              <a:xfrm>
                <a:off x="9640" y="8990"/>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59" name=" 184"/>
              <p:cNvSpPr/>
              <p:nvPr/>
            </p:nvSpPr>
            <p:spPr>
              <a:xfrm>
                <a:off x="11055" y="8115"/>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0" name=" 184"/>
              <p:cNvSpPr/>
              <p:nvPr/>
            </p:nvSpPr>
            <p:spPr>
              <a:xfrm>
                <a:off x="11055" y="8682"/>
                <a:ext cx="220" cy="21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1" name=" 184"/>
              <p:cNvSpPr/>
              <p:nvPr/>
            </p:nvSpPr>
            <p:spPr>
              <a:xfrm>
                <a:off x="12448" y="8115"/>
                <a:ext cx="220" cy="215"/>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sp>
            <p:nvSpPr>
              <p:cNvPr id="62" name=" 184"/>
              <p:cNvSpPr/>
              <p:nvPr/>
            </p:nvSpPr>
            <p:spPr>
              <a:xfrm>
                <a:off x="12448" y="8682"/>
                <a:ext cx="220" cy="215"/>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p>
                <a:pPr algn="ctr" eaLnBrk="1" fontAlgn="auto" hangingPunct="1">
                  <a:spcBef>
                    <a:spcPts val="0"/>
                  </a:spcBef>
                  <a:spcAft>
                    <a:spcPts val="0"/>
                  </a:spcAft>
                  <a:defRPr/>
                </a:pPr>
                <a:endParaRPr lang="zh-CN" altLang="en-US">
                  <a:solidFill>
                    <a:srgbClr val="FFFFFF"/>
                  </a:solidFill>
                </a:endParaRPr>
              </a:p>
            </p:txBody>
          </p:sp>
          <p:cxnSp>
            <p:nvCxnSpPr>
              <p:cNvPr id="63" name="直接连接符 62"/>
              <p:cNvCxnSpPr>
                <a:stCxn id="184" idx="6"/>
                <a:endCxn id="59" idx="2"/>
              </p:cNvCxnSpPr>
              <p:nvPr/>
            </p:nvCxnSpPr>
            <p:spPr>
              <a:xfrm>
                <a:off x="9847" y="7881"/>
                <a:ext cx="1208" cy="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7" idx="6"/>
                <a:endCxn id="59" idx="2"/>
              </p:cNvCxnSpPr>
              <p:nvPr/>
            </p:nvCxnSpPr>
            <p:spPr>
              <a:xfrm flipV="1">
                <a:off x="9860" y="8223"/>
                <a:ext cx="1195" cy="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7" idx="6"/>
                <a:endCxn id="60" idx="2"/>
              </p:cNvCxnSpPr>
              <p:nvPr/>
            </p:nvCxnSpPr>
            <p:spPr>
              <a:xfrm>
                <a:off x="9860" y="8514"/>
                <a:ext cx="1195" cy="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a:off x="11275" y="8223"/>
                <a:ext cx="1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8" idx="7"/>
              </p:cNvCxnSpPr>
              <p:nvPr/>
            </p:nvCxnSpPr>
            <p:spPr>
              <a:xfrm flipV="1">
                <a:off x="9828" y="8254"/>
                <a:ext cx="1227" cy="7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2" idx="2"/>
                <a:endCxn id="60" idx="6"/>
              </p:cNvCxnSpPr>
              <p:nvPr/>
            </p:nvCxnSpPr>
            <p:spPr>
              <a:xfrm flipH="1">
                <a:off x="11275" y="8790"/>
                <a:ext cx="1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62" idx="1"/>
              </p:cNvCxnSpPr>
              <p:nvPr/>
            </p:nvCxnSpPr>
            <p:spPr>
              <a:xfrm>
                <a:off x="11243" y="8299"/>
                <a:ext cx="1237" cy="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0" idx="6"/>
              </p:cNvCxnSpPr>
              <p:nvPr/>
            </p:nvCxnSpPr>
            <p:spPr>
              <a:xfrm flipV="1">
                <a:off x="11275" y="8282"/>
                <a:ext cx="1205" cy="50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9" name="圆角矩形 48"/>
          <p:cNvSpPr/>
          <p:nvPr/>
        </p:nvSpPr>
        <p:spPr>
          <a:xfrm>
            <a:off x="2576830" y="1417955"/>
            <a:ext cx="4227418" cy="786909"/>
          </a:xfrm>
          <a:prstGeom prst="roundRect">
            <a:avLst/>
          </a:prstGeom>
          <a:solidFill>
            <a:schemeClr val="bg1">
              <a:lumMod val="95000"/>
            </a:schemeClr>
          </a:solid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accent6">
                    <a:lumMod val="75000"/>
                  </a:schemeClr>
                </a:solidFill>
              </a:rPr>
              <a:t>可靠性测试基准</a:t>
            </a:r>
            <a:endParaRPr lang="zh-CN" altLang="en-US" sz="2400" dirty="0" smtClean="0">
              <a:solidFill>
                <a:schemeClr val="accent6">
                  <a:lumMod val="75000"/>
                </a:schemeClr>
              </a:solidFill>
            </a:endParaRPr>
          </a:p>
        </p:txBody>
      </p:sp>
      <p:grpSp>
        <p:nvGrpSpPr>
          <p:cNvPr id="53" name="组合 52"/>
          <p:cNvGrpSpPr/>
          <p:nvPr/>
        </p:nvGrpSpPr>
        <p:grpSpPr>
          <a:xfrm>
            <a:off x="611560" y="2204993"/>
            <a:ext cx="7920990" cy="1182370"/>
            <a:chOff x="4924" y="6274"/>
            <a:chExt cx="12474" cy="1862"/>
          </a:xfrm>
        </p:grpSpPr>
        <p:sp>
          <p:nvSpPr>
            <p:cNvPr id="54" name="圆角矩形 4"/>
            <p:cNvSpPr/>
            <p:nvPr/>
          </p:nvSpPr>
          <p:spPr>
            <a:xfrm>
              <a:off x="4924" y="6841"/>
              <a:ext cx="4196" cy="1295"/>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基准</a:t>
              </a:r>
              <a:r>
                <a:rPr lang="zh-CN" altLang="en-US" sz="2000" dirty="0" smtClean="0">
                  <a:solidFill>
                    <a:schemeClr val="accent6">
                      <a:lumMod val="75000"/>
                    </a:schemeClr>
                  </a:solidFill>
                </a:rPr>
                <a:t>应用</a:t>
              </a:r>
              <a:endParaRPr lang="zh-CN" altLang="en-US" sz="2000" dirty="0" smtClean="0">
                <a:solidFill>
                  <a:schemeClr val="accent6">
                    <a:lumMod val="75000"/>
                  </a:schemeClr>
                </a:solidFill>
              </a:endParaRPr>
            </a:p>
          </p:txBody>
        </p:sp>
        <p:sp>
          <p:nvSpPr>
            <p:cNvPr id="55" name="圆角矩形 4"/>
            <p:cNvSpPr/>
            <p:nvPr/>
          </p:nvSpPr>
          <p:spPr>
            <a:xfrm>
              <a:off x="9460" y="6841"/>
              <a:ext cx="3742" cy="1295"/>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a:t>
              </a:r>
              <a:r>
                <a:rPr lang="zh-CN" altLang="en-US" sz="2000" dirty="0" smtClean="0">
                  <a:solidFill>
                    <a:schemeClr val="accent6">
                      <a:lumMod val="75000"/>
                    </a:schemeClr>
                  </a:solidFill>
                </a:rPr>
                <a:t>数据</a:t>
              </a:r>
              <a:endParaRPr lang="zh-CN" altLang="en-US" sz="2000" dirty="0" smtClean="0">
                <a:solidFill>
                  <a:schemeClr val="accent6">
                    <a:lumMod val="75000"/>
                  </a:schemeClr>
                </a:solidFill>
              </a:endParaRPr>
            </a:p>
          </p:txBody>
        </p:sp>
        <p:sp>
          <p:nvSpPr>
            <p:cNvPr id="56" name="圆角矩形 4"/>
            <p:cNvSpPr/>
            <p:nvPr/>
          </p:nvSpPr>
          <p:spPr>
            <a:xfrm>
              <a:off x="13542" y="6841"/>
              <a:ext cx="3856" cy="1294"/>
            </a:xfrm>
            <a:prstGeom prst="roundRect">
              <a:avLst/>
            </a:prstGeom>
            <a:solidFill>
              <a:schemeClr val="bg1">
                <a:lumMod val="95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2000" dirty="0" smtClean="0">
                  <a:solidFill>
                    <a:schemeClr val="accent6">
                      <a:lumMod val="75000"/>
                    </a:schemeClr>
                  </a:solidFill>
                </a:rPr>
                <a:t>测试执行</a:t>
              </a:r>
              <a:endParaRPr lang="zh-CN" sz="2000" dirty="0" smtClean="0">
                <a:solidFill>
                  <a:schemeClr val="accent6">
                    <a:lumMod val="75000"/>
                  </a:schemeClr>
                </a:solidFill>
              </a:endParaRPr>
            </a:p>
          </p:txBody>
        </p:sp>
        <p:cxnSp>
          <p:nvCxnSpPr>
            <p:cNvPr id="73" name="直接箭头连接符 3"/>
            <p:cNvCxnSpPr>
              <a:stCxn id="49" idx="2"/>
              <a:endCxn id="54" idx="0"/>
            </p:cNvCxnSpPr>
            <p:nvPr/>
          </p:nvCxnSpPr>
          <p:spPr>
            <a:xfrm flipH="1">
              <a:off x="7022" y="6274"/>
              <a:ext cx="4326"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3"/>
            <p:cNvCxnSpPr>
              <a:stCxn id="49" idx="2"/>
              <a:endCxn id="55" idx="0"/>
            </p:cNvCxnSpPr>
            <p:nvPr/>
          </p:nvCxnSpPr>
          <p:spPr>
            <a:xfrm flipH="1">
              <a:off x="11331" y="6274"/>
              <a:ext cx="17"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3"/>
            <p:cNvCxnSpPr>
              <a:stCxn id="49" idx="2"/>
              <a:endCxn id="56" idx="0"/>
            </p:cNvCxnSpPr>
            <p:nvPr/>
          </p:nvCxnSpPr>
          <p:spPr>
            <a:xfrm>
              <a:off x="11348" y="6274"/>
              <a:ext cx="4122" cy="567"/>
            </a:xfrm>
            <a:prstGeom prst="straightConnector1">
              <a:avLst/>
            </a:prstGeom>
            <a:ln w="3810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76" name="TextBox 25"/>
          <p:cNvSpPr txBox="1"/>
          <p:nvPr/>
        </p:nvSpPr>
        <p:spPr>
          <a:xfrm>
            <a:off x="6000752" y="6221169"/>
            <a:ext cx="1002661" cy="307777"/>
          </a:xfrm>
          <a:prstGeom prst="rect">
            <a:avLst/>
          </a:prstGeom>
          <a:noFill/>
        </p:spPr>
        <p:txBody>
          <a:bodyPr wrap="none" rtlCol="0">
            <a:spAutoFit/>
          </a:bodyPr>
          <a:p>
            <a:r>
              <a:rPr lang="zh-CN" altLang="en-US" sz="1400" dirty="0" smtClean="0">
                <a:solidFill>
                  <a:srgbClr val="AD0101"/>
                </a:solidFill>
              </a:rPr>
              <a:t>系统参数</a:t>
            </a:r>
            <a:r>
              <a:rPr lang="en-US" altLang="zh-CN" sz="1400" dirty="0" smtClean="0">
                <a:solidFill>
                  <a:srgbClr val="AD0101"/>
                </a:solidFill>
              </a:rPr>
              <a:t>1</a:t>
            </a:r>
            <a:endParaRPr lang="en-US" sz="1400" dirty="0">
              <a:solidFill>
                <a:srgbClr val="AD0101"/>
              </a:solidFill>
            </a:endParaRPr>
          </a:p>
        </p:txBody>
      </p:sp>
      <p:cxnSp>
        <p:nvCxnSpPr>
          <p:cNvPr id="77" name="直接连接符 66"/>
          <p:cNvCxnSpPr>
            <a:stCxn id="58" idx="2"/>
            <a:endCxn id="60" idx="2"/>
          </p:cNvCxnSpPr>
          <p:nvPr/>
        </p:nvCxnSpPr>
        <p:spPr>
          <a:xfrm flipV="1">
            <a:off x="6412136" y="5729541"/>
            <a:ext cx="898525" cy="195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64"/>
          <p:cNvCxnSpPr>
            <a:stCxn id="184" idx="6"/>
            <a:endCxn id="60" idx="1"/>
          </p:cNvCxnSpPr>
          <p:nvPr/>
        </p:nvCxnSpPr>
        <p:spPr>
          <a:xfrm>
            <a:off x="6543666" y="5152893"/>
            <a:ext cx="787454" cy="528379"/>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4"/>
          <p:cNvSpPr txBox="1"/>
          <p:nvPr/>
        </p:nvSpPr>
        <p:spPr>
          <a:xfrm>
            <a:off x="6926094" y="6221169"/>
            <a:ext cx="1002661" cy="307777"/>
          </a:xfrm>
          <a:prstGeom prst="rect">
            <a:avLst/>
          </a:prstGeom>
          <a:noFill/>
        </p:spPr>
        <p:txBody>
          <a:bodyPr wrap="none" rtlCol="0">
            <a:spAutoFit/>
          </a:bodyPr>
          <a:p>
            <a:r>
              <a:rPr lang="zh-CN" altLang="en-US" sz="1400" dirty="0" smtClean="0">
                <a:solidFill>
                  <a:srgbClr val="AD0101"/>
                </a:solidFill>
              </a:rPr>
              <a:t>系统参数</a:t>
            </a:r>
            <a:r>
              <a:rPr lang="en-US" altLang="zh-CN" sz="1400" dirty="0" smtClean="0">
                <a:solidFill>
                  <a:srgbClr val="AD0101"/>
                </a:solidFill>
              </a:rPr>
              <a:t>2</a:t>
            </a:r>
            <a:endParaRPr lang="en-US" sz="1400" dirty="0">
              <a:solidFill>
                <a:srgbClr val="AD0101"/>
              </a:solidFill>
            </a:endParaRPr>
          </a:p>
        </p:txBody>
      </p:sp>
      <p:sp>
        <p:nvSpPr>
          <p:cNvPr id="80" name="TextBox 75"/>
          <p:cNvSpPr txBox="1"/>
          <p:nvPr/>
        </p:nvSpPr>
        <p:spPr>
          <a:xfrm>
            <a:off x="7862198" y="6221169"/>
            <a:ext cx="992579" cy="307777"/>
          </a:xfrm>
          <a:prstGeom prst="rect">
            <a:avLst/>
          </a:prstGeom>
          <a:noFill/>
        </p:spPr>
        <p:txBody>
          <a:bodyPr wrap="none" rtlCol="0">
            <a:spAutoFit/>
          </a:bodyPr>
          <a:p>
            <a:r>
              <a:rPr lang="zh-CN" altLang="en-US" sz="1400" b="1" dirty="0" smtClean="0">
                <a:solidFill>
                  <a:srgbClr val="3366FF"/>
                </a:solidFill>
              </a:rPr>
              <a:t>应用参数</a:t>
            </a:r>
            <a:r>
              <a:rPr lang="zh-CN" altLang="zh-CN" sz="1400" b="1" dirty="0">
                <a:solidFill>
                  <a:srgbClr val="3366FF"/>
                </a:solidFill>
              </a:rPr>
              <a:t>1</a:t>
            </a:r>
            <a:endParaRPr lang="en-US" sz="1400" b="1" dirty="0">
              <a:solidFill>
                <a:srgbClr val="3366FF"/>
              </a:solidFill>
            </a:endParaRPr>
          </a:p>
        </p:txBody>
      </p:sp>
      <p:sp>
        <p:nvSpPr>
          <p:cNvPr id="81" name="TextBox 76"/>
          <p:cNvSpPr txBox="1"/>
          <p:nvPr/>
        </p:nvSpPr>
        <p:spPr>
          <a:xfrm>
            <a:off x="3851920" y="6221169"/>
            <a:ext cx="1261884" cy="307777"/>
          </a:xfrm>
          <a:prstGeom prst="rect">
            <a:avLst/>
          </a:prstGeom>
          <a:noFill/>
        </p:spPr>
        <p:txBody>
          <a:bodyPr wrap="none" rtlCol="0">
            <a:spAutoFit/>
          </a:bodyPr>
          <a:p>
            <a:r>
              <a:rPr lang="zh-CN" altLang="en-US" sz="1400" dirty="0" smtClean="0">
                <a:solidFill>
                  <a:srgbClr val="AD0101"/>
                </a:solidFill>
              </a:rPr>
              <a:t>异常数据分布</a:t>
            </a:r>
            <a:endParaRPr lang="en-US" sz="1400" dirty="0">
              <a:solidFill>
                <a:srgbClr val="AD0101"/>
              </a:solidFill>
            </a:endParaRPr>
          </a:p>
        </p:txBody>
      </p:sp>
      <p:sp>
        <p:nvSpPr>
          <p:cNvPr id="82" name="TextBox 77"/>
          <p:cNvSpPr txBox="1"/>
          <p:nvPr/>
        </p:nvSpPr>
        <p:spPr>
          <a:xfrm>
            <a:off x="1330881" y="6221169"/>
            <a:ext cx="894080" cy="304800"/>
          </a:xfrm>
          <a:prstGeom prst="rect">
            <a:avLst/>
          </a:prstGeom>
          <a:noFill/>
        </p:spPr>
        <p:txBody>
          <a:bodyPr wrap="none" rtlCol="0">
            <a:spAutoFit/>
          </a:bodyPr>
          <a:p>
            <a:r>
              <a:rPr lang="zh-CN" altLang="en-US" sz="1400" dirty="0" smtClean="0">
                <a:solidFill>
                  <a:srgbClr val="AD0101"/>
                </a:solidFill>
              </a:rPr>
              <a:t>典型应用</a:t>
            </a:r>
            <a:endParaRPr lang="en-US" sz="1400" dirty="0">
              <a:solidFill>
                <a:srgbClr val="AD010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基准应用</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837565" y="1067435"/>
          <a:ext cx="7468870" cy="5269230"/>
        </p:xfrm>
        <a:graphic>
          <a:graphicData uri="http://schemas.openxmlformats.org/drawingml/2006/table">
            <a:tbl>
              <a:tblPr firstRow="1" bandRow="1">
                <a:tableStyleId>{5C22544A-7EE6-4342-B048-85BDC9FD1C3A}</a:tableStyleId>
              </a:tblPr>
              <a:tblGrid>
                <a:gridCol w="1993900"/>
                <a:gridCol w="2985770"/>
                <a:gridCol w="2489200"/>
              </a:tblGrid>
              <a:tr h="365760">
                <a:tc>
                  <a:txBody>
                    <a:bodyPr/>
                    <a:p>
                      <a:pPr algn="ctr">
                        <a:buNone/>
                      </a:pPr>
                      <a:r>
                        <a:rPr lang="zh-CN" altLang="en-US" sz="1800">
                          <a:solidFill>
                            <a:schemeClr val="tx1"/>
                          </a:solidFill>
                        </a:rPr>
                        <a:t>类别</a:t>
                      </a:r>
                      <a:endParaRPr lang="zh-CN" altLang="en-US" sz="1800">
                        <a:solidFill>
                          <a:schemeClr val="tx1"/>
                        </a:solidFill>
                      </a:endParaRPr>
                    </a:p>
                  </a:txBody>
                  <a:tcPr/>
                </a:tc>
                <a:tc>
                  <a:txBody>
                    <a:bodyPr/>
                    <a:p>
                      <a:pPr algn="ctr">
                        <a:buNone/>
                      </a:pPr>
                      <a:r>
                        <a:rPr lang="zh-CN" altLang="en-US" sz="1800">
                          <a:solidFill>
                            <a:schemeClr val="tx1"/>
                          </a:solidFill>
                        </a:rPr>
                        <a:t>应用</a:t>
                      </a:r>
                      <a:endParaRPr lang="zh-CN" altLang="en-US" sz="1800">
                        <a:solidFill>
                          <a:schemeClr val="tx1"/>
                        </a:solidFill>
                      </a:endParaRPr>
                    </a:p>
                  </a:txBody>
                  <a:tcPr/>
                </a:tc>
                <a:tc>
                  <a:txBody>
                    <a:bodyPr/>
                    <a:p>
                      <a:pPr algn="ctr">
                        <a:buNone/>
                      </a:pPr>
                      <a:r>
                        <a:rPr lang="zh-CN" altLang="en-US" sz="1800">
                          <a:solidFill>
                            <a:schemeClr val="tx1"/>
                          </a:solidFill>
                        </a:rPr>
                        <a:t>计算属性</a:t>
                      </a:r>
                      <a:endParaRPr lang="zh-CN" altLang="en-US" sz="1800">
                        <a:solidFill>
                          <a:schemeClr val="tx1"/>
                        </a:solidFill>
                      </a:endParaRPr>
                    </a:p>
                  </a:txBody>
                  <a:tcPr/>
                </a:tc>
              </a:tr>
              <a:tr h="365760">
                <a:tc rowSpan="4">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ctr">
                        <a:buNone/>
                      </a:pPr>
                      <a:r>
                        <a:rPr lang="en-US" altLang="zh-CN" sz="1600">
                          <a:solidFill>
                            <a:schemeClr val="tx1"/>
                          </a:solidFill>
                        </a:rPr>
                        <a:t>Scan</a:t>
                      </a:r>
                      <a:endParaRPr lang="en-US" altLang="zh-CN" sz="1600">
                        <a:solidFill>
                          <a:schemeClr val="tx1"/>
                        </a:solidFill>
                      </a:endParaRPr>
                    </a:p>
                  </a:txBody>
                  <a:tcPr anchor="ctr" anchorCtr="0"/>
                </a:tc>
                <a:tc>
                  <a:txBody>
                    <a:bodyPr/>
                    <a:p>
                      <a:pPr algn="ctr">
                        <a:buNone/>
                      </a:pPr>
                      <a:r>
                        <a:rPr lang="zh-CN" altLang="en-US" sz="1600">
                          <a:solidFill>
                            <a:schemeClr val="tx1"/>
                          </a:solidFill>
                        </a:rPr>
                        <a:t>单表操作</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Aggregate</a:t>
                      </a:r>
                      <a:endParaRPr lang="en-US" altLang="zh-CN" sz="1600">
                        <a:solidFill>
                          <a:schemeClr val="tx1"/>
                        </a:solidFill>
                      </a:endParaRPr>
                    </a:p>
                  </a:txBody>
                  <a:tcPr anchor="ctr" anchorCtr="0"/>
                </a:tc>
                <a:tc>
                  <a:txBody>
                    <a:bodyPr/>
                    <a:p>
                      <a:pPr algn="ctr">
                        <a:buNone/>
                      </a:pPr>
                      <a:r>
                        <a:rPr lang="zh-CN" altLang="en-US" sz="1600">
                          <a:solidFill>
                            <a:schemeClr val="tx1"/>
                          </a:solidFill>
                        </a:rPr>
                        <a:t>单表操作</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多表关联</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混合操作</a:t>
                      </a:r>
                      <a:endParaRPr lang="zh-CN" altLang="en-US" sz="1600">
                        <a:solidFill>
                          <a:schemeClr val="tx1"/>
                        </a:solidFill>
                      </a:endParaRPr>
                    </a:p>
                  </a:txBody>
                  <a:tcPr anchor="ctr" anchorCtr="0"/>
                </a:tc>
              </a:tr>
              <a:tr h="365760">
                <a:tc rowSpan="4">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rowSpan="4">
                  <a:txBody>
                    <a:bodyPr/>
                    <a:p>
                      <a:pPr algn="ctr">
                        <a:buNone/>
                      </a:pPr>
                      <a:r>
                        <a:rPr lang="zh-CN" altLang="en-US" sz="1600">
                          <a:solidFill>
                            <a:schemeClr val="tx1"/>
                          </a:solidFill>
                        </a:rPr>
                        <a:t>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TriangleCount</a:t>
                      </a:r>
                      <a:endParaRPr lang="en-US" altLang="zh-CN" sz="1600">
                        <a:solidFill>
                          <a:schemeClr val="tx1"/>
                        </a:solidFill>
                      </a:endParaRPr>
                    </a:p>
                  </a:txBody>
                  <a:tcPr anchor="ctr" anchorCtr="0"/>
                </a:tc>
                <a:tc vMerge="1">
                  <a:tcPr/>
                </a:tc>
              </a:tr>
              <a:tr h="468630">
                <a:tc vMerge="1">
                  <a:tcPr/>
                </a:tc>
                <a:tc>
                  <a:txBody>
                    <a:bodyPr/>
                    <a:p>
                      <a:pPr algn="ctr">
                        <a:buNone/>
                      </a:pPr>
                      <a:r>
                        <a:rPr lang="en-US" altLang="zh-CN" sz="1600">
                          <a:solidFill>
                            <a:schemeClr val="tx1"/>
                          </a:solidFill>
                        </a:rPr>
                        <a:t>ConnectedComponents</a:t>
                      </a:r>
                      <a:endParaRPr lang="en-US" altLang="zh-CN" sz="1600">
                        <a:solidFill>
                          <a:schemeClr val="tx1"/>
                        </a:solidFill>
                      </a:endParaRPr>
                    </a:p>
                  </a:txBody>
                  <a:tcPr anchor="ctr" anchorCtr="0"/>
                </a:tc>
                <a:tc vMerge="1">
                  <a:tcPr/>
                </a:tc>
              </a:tr>
              <a:tr h="411480">
                <a:tc vMerge="1">
                  <a:tcPr/>
                </a:tc>
                <a:tc>
                  <a:txBody>
                    <a:bodyPr/>
                    <a:p>
                      <a:pPr algn="ctr">
                        <a:buNone/>
                      </a:pPr>
                      <a:r>
                        <a:rPr lang="en-US" altLang="zh-CN" sz="1600">
                          <a:solidFill>
                            <a:schemeClr val="tx1"/>
                          </a:solidFill>
                        </a:rPr>
                        <a:t>SingleSourceShortestPaths</a:t>
                      </a:r>
                      <a:endParaRPr lang="en-US" altLang="zh-CN" sz="1600">
                        <a:solidFill>
                          <a:schemeClr val="tx1"/>
                        </a:solidFill>
                      </a:endParaRPr>
                    </a:p>
                  </a:txBody>
                  <a:tcPr anchor="ctr" anchorCtr="0"/>
                </a:tc>
                <a:tc vMerge="1">
                  <a:tcPr/>
                </a:tc>
              </a:tr>
              <a:tr h="365760">
                <a:tc rowSpan="5">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分类算法、迭代计算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K-means</a:t>
                      </a:r>
                      <a:endParaRPr lang="en-US" altLang="zh-CN" sz="1600">
                        <a:solidFill>
                          <a:schemeClr val="tx1"/>
                        </a:solidFill>
                      </a:endParaRPr>
                    </a:p>
                  </a:txBody>
                  <a:tcPr anchor="ctr" anchorCtr="0"/>
                </a:tc>
                <a:tc>
                  <a:txBody>
                    <a:bodyPr/>
                    <a:p>
                      <a:pPr algn="ctr">
                        <a:buNone/>
                      </a:pPr>
                      <a:r>
                        <a:rPr lang="zh-CN" altLang="en-US" sz="1600">
                          <a:solidFill>
                            <a:schemeClr val="tx1"/>
                          </a:solidFill>
                        </a:rPr>
                        <a:t>聚类算法、迭代计算</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交替最小二乘法</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分类、回归、宽度优先树</a:t>
                      </a:r>
                      <a:endParaRPr lang="zh-CN" altLang="en-US" sz="1600">
                        <a:solidFill>
                          <a:schemeClr val="tx1"/>
                        </a:solidFill>
                      </a:endParaRPr>
                    </a:p>
                  </a:txBody>
                  <a:tcPr anchor="ctr" anchorCtr="0"/>
                </a:tc>
              </a:tr>
              <a:tr h="365760">
                <a:tc vMerge="1">
                  <a:tcPr/>
                </a:tc>
                <a:tc>
                  <a:txBody>
                    <a:bodyPr/>
                    <a:p>
                      <a:pPr algn="ctr">
                        <a:buNone/>
                      </a:pPr>
                      <a:r>
                        <a:rPr lang="en-US" altLang="zh-CN" sz="1600">
                          <a:solidFill>
                            <a:schemeClr val="tx1"/>
                          </a:solidFill>
                        </a:rPr>
                        <a:t>SVM</a:t>
                      </a:r>
                      <a:endParaRPr lang="en-US" altLang="zh-CN" sz="1600">
                        <a:solidFill>
                          <a:schemeClr val="tx1"/>
                        </a:solidFill>
                      </a:endParaRPr>
                    </a:p>
                  </a:txBody>
                  <a:tcPr anchor="ctr" anchorCtr="0"/>
                </a:tc>
                <a:tc>
                  <a:txBody>
                    <a:bodyPr/>
                    <a:p>
                      <a:pPr algn="ctr">
                        <a:buNone/>
                      </a:pPr>
                      <a:r>
                        <a:rPr lang="zh-CN" altLang="en-US" sz="1600">
                          <a:solidFill>
                            <a:schemeClr val="tx1"/>
                          </a:solidFill>
                        </a:rPr>
                        <a:t>分布式双梯度下降</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dirty="0"/>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200785"/>
            <a:ext cx="7783830" cy="505968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研究发现</a:t>
            </a:r>
            <a:endParaRPr lang="zh-CN" altLang="en-US">
              <a:solidFill>
                <a:srgbClr val="0000FF"/>
              </a:solidFill>
            </a:endParaRPr>
          </a:p>
          <a:p>
            <a:pPr lvl="1">
              <a:buFont typeface="Wingdings" panose="05000000000000000000" charset="0"/>
            </a:pPr>
            <a:r>
              <a:rPr lang="zh-CN" altLang="en-US"/>
              <a:t>极端数据容易导致系统或应用出现异常</a:t>
            </a:r>
            <a:endParaRPr lang="zh-CN" altLang="en-US"/>
          </a:p>
          <a:p>
            <a:pPr lvl="1">
              <a:buFont typeface="Wingdings" panose="05000000000000000000" charset="0"/>
            </a:pPr>
            <a:endParaRPr lang="zh-CN" altLang="en-US"/>
          </a:p>
          <a:p>
            <a:pPr marL="285750" lvl="0" indent="-285750">
              <a:buFont typeface="Wingdings" panose="05000000000000000000" charset="0"/>
              <a:buChar char="p"/>
            </a:pPr>
            <a:r>
              <a:rPr lang="zh-CN" altLang="en-US">
                <a:solidFill>
                  <a:srgbClr val="0000FF"/>
                </a:solidFill>
              </a:rPr>
              <a:t>异常数据特征</a:t>
            </a:r>
            <a:endParaRPr lang="zh-CN" altLang="en-US">
              <a:solidFill>
                <a:srgbClr val="0000FF"/>
              </a:solidFill>
            </a:endParaRPr>
          </a:p>
          <a:p>
            <a:pPr lvl="1">
              <a:buFont typeface="Wingdings" panose="05000000000000000000" charset="0"/>
            </a:pPr>
            <a:r>
              <a:rPr b="1" smtClean="0">
                <a:solidFill>
                  <a:schemeClr val="tx1"/>
                </a:solidFill>
                <a:sym typeface="+mn-ea"/>
              </a:rPr>
              <a:t>数据量大、数据倾斜、数据稀疏、数据维度高、数据分布异常</a:t>
            </a:r>
            <a:endParaRPr b="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741045" indent="-379730">
              <a:spcAft>
                <a:spcPts val="400"/>
              </a:spcAft>
              <a:buFont typeface="Wingdings" panose="05000000000000000000" charset="0"/>
              <a:buChar char="l"/>
            </a:pPr>
            <a:r>
              <a:rPr lang="zh-CN" altLang="en-US" b="1">
                <a:sym typeface="+mn-ea"/>
              </a:rPr>
              <a:t>数据量大</a:t>
            </a:r>
            <a:r>
              <a:rPr lang="zh-CN" altLang="en-US">
                <a:sym typeface="+mn-ea"/>
              </a:rPr>
              <a:t>，即数据规模巨大，在当前应用配置下无法正常应对；</a:t>
            </a:r>
            <a:endParaRPr lang="zh-CN" altLang="en-US">
              <a:sym typeface="+mn-ea"/>
            </a:endParaRPr>
          </a:p>
          <a:p>
            <a:pPr marL="741045" indent="-379730">
              <a:spcAft>
                <a:spcPts val="400"/>
              </a:spcAft>
              <a:buFont typeface="Wingdings" panose="05000000000000000000" charset="0"/>
              <a:buChar char="l"/>
            </a:pPr>
            <a:r>
              <a:rPr lang="zh-CN" altLang="en-US" b="1">
                <a:sym typeface="+mn-ea"/>
              </a:rPr>
              <a:t>数据倾斜</a:t>
            </a:r>
            <a:r>
              <a:rPr lang="zh-CN" altLang="en-US">
                <a:sym typeface="+mn-ea"/>
              </a:rPr>
              <a:t>，如单个key多次出现，或value值过大。</a:t>
            </a:r>
            <a:endParaRPr lang="zh-CN" altLang="en-US"/>
          </a:p>
          <a:p>
            <a:pPr marL="721995" indent="-361950">
              <a:spcAft>
                <a:spcPts val="400"/>
              </a:spcAft>
              <a:buFont typeface="Wingdings" panose="05000000000000000000" charset="0"/>
              <a:buChar char="l"/>
            </a:pPr>
            <a:r>
              <a:rPr lang="zh-CN" altLang="en-US" b="1">
                <a:sym typeface="+mn-ea"/>
              </a:rPr>
              <a:t>数据稀疏</a:t>
            </a:r>
            <a:r>
              <a:rPr lang="zh-CN" altLang="en-US">
                <a:sym typeface="+mn-ea"/>
              </a:rPr>
              <a:t>，无用元素过多（如矩阵中的0），即增加数据信息量的元素很多；</a:t>
            </a:r>
            <a:endParaRPr lang="zh-CN" altLang="en-US"/>
          </a:p>
          <a:p>
            <a:pPr marL="721995" indent="-361950">
              <a:spcAft>
                <a:spcPts val="400"/>
              </a:spcAft>
              <a:buFont typeface="Wingdings" panose="05000000000000000000" charset="0"/>
              <a:buChar char="l"/>
            </a:pPr>
            <a:r>
              <a:rPr lang="zh-CN" altLang="en-US" b="1">
                <a:sym typeface="+mn-ea"/>
              </a:rPr>
              <a:t>数据维度高</a:t>
            </a:r>
            <a:r>
              <a:rPr lang="zh-CN" altLang="en-US">
                <a:sym typeface="+mn-ea"/>
              </a:rPr>
              <a:t>，即用于测试的数据维度过高；</a:t>
            </a:r>
            <a:endParaRPr lang="zh-CN" altLang="en-US"/>
          </a:p>
          <a:p>
            <a:pPr marL="721995" indent="-361950">
              <a:spcAft>
                <a:spcPts val="400"/>
              </a:spcAft>
              <a:buFont typeface="Wingdings" panose="05000000000000000000" charset="0"/>
              <a:buChar char="l"/>
            </a:pPr>
            <a:r>
              <a:rPr lang="zh-CN" altLang="en-US" b="1">
                <a:sym typeface="+mn-ea"/>
              </a:rPr>
              <a:t>数据分布异常</a:t>
            </a:r>
            <a:r>
              <a:rPr lang="zh-CN" altLang="en-US">
                <a:sym typeface="+mn-ea"/>
              </a:rPr>
              <a:t>，数据分布不均匀，呈现高斯分布、伽马分布、泊松分布、指数分布、Zipf分布或其混合等分布形式；</a:t>
            </a:r>
            <a:endParaRPr lang="zh-CN" altLang="en-US"/>
          </a:p>
          <a:p>
            <a:pPr marL="741045" indent="-381000">
              <a:spcAft>
                <a:spcPts val="400"/>
              </a:spcAft>
              <a:buFont typeface="Wingdings" panose="05000000000000000000" charset="0"/>
              <a:buChar char="l"/>
            </a:pPr>
            <a:endParaRPr lang="zh-CN" altLang="en-US"/>
          </a:p>
          <a:p>
            <a:pPr lvl="1">
              <a:buFont typeface="Wingdings" panose="05000000000000000000" charset="0"/>
            </a:pPr>
            <a:endParaRPr lang="en-US" altLang="zh-CN" b="1" dirty="0" err="1" smtClean="0">
              <a:solidFill>
                <a:schemeClr val="tx1"/>
              </a:solidFill>
              <a:sym typeface="+mn-ea"/>
            </a:endParaRPr>
          </a:p>
          <a:p>
            <a:pPr lvl="1">
              <a:buFont typeface="Wingdings" panose="05000000000000000000" charset="0"/>
            </a:pPr>
            <a:endParaRPr lang="en-US" altLang="zh-CN" b="1" dirty="0" err="1" smtClean="0">
              <a:solidFill>
                <a:schemeClr val="tx1"/>
              </a:solidFill>
              <a:sym typeface="+mn-ea"/>
            </a:endParaRPr>
          </a:p>
          <a:p>
            <a:pPr marL="285750" lvl="0" indent="-285750">
              <a:buFont typeface="Wingdings" panose="05000000000000000000" charset="0"/>
              <a:buChar char="p"/>
            </a:pPr>
            <a:endParaRPr lang="zh-CN" altLang="en-US"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endParaRPr lang="zh-CN" altLang="zh-CN" sz="2400" dirty="0">
              <a:solidFill>
                <a:srgbClr val="FF0000"/>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dirty="0"/>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805940"/>
          <a:ext cx="8150860" cy="469328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计算特性</a:t>
                      </a:r>
                      <a:endParaRPr lang="zh-CN" altLang="en-US" sz="1600">
                        <a:solidFill>
                          <a:schemeClr val="tx1"/>
                        </a:solidFill>
                      </a:endParaRPr>
                    </a:p>
                  </a:txBody>
                  <a:tcPr anchor="ctr" anchorCtr="0"/>
                </a:tc>
                <a:tc>
                  <a:txBody>
                    <a:bodyPr/>
                    <a:p>
                      <a:pPr algn="ctr">
                        <a:buNone/>
                      </a:pPr>
                      <a:r>
                        <a:rPr lang="zh-CN" altLang="en-US" sz="1600">
                          <a:solidFill>
                            <a:schemeClr val="tx1"/>
                          </a:solidFill>
                        </a:rPr>
                        <a:t>异常规则</a:t>
                      </a:r>
                      <a:endParaRPr lang="zh-CN" altLang="en-US" sz="1600">
                        <a:solidFill>
                          <a:schemeClr val="tx1"/>
                        </a:solidFill>
                      </a:endParaRPr>
                    </a:p>
                  </a:txBody>
                  <a:tcPr anchor="ctr" anchorCtr="0"/>
                </a:tc>
              </a:tr>
              <a:tr h="6248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SQL基础查询语句中Scan、Aggregate、Join等应用在处理key/value对，其计算复杂度与key的分布相关。</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数据倾斜</a:t>
                      </a:r>
                      <a:endParaRPr lang="zh-CN" altLang="en-US" sz="1600">
                        <a:solidFill>
                          <a:schemeClr val="tx1"/>
                        </a:solidFill>
                      </a:endParaRPr>
                    </a:p>
                  </a:txBody>
                  <a:tcPr anchor="ctr" anchorCtr="0"/>
                </a:tc>
              </a:tr>
              <a:tr h="141351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Graph中的应用大多需要迭代计算，在以顶点为中心的迭代模型中，如果顶点收集消息阶段有很重的操作时，单个顶点的计算压力会增大。</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r h="220281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Machine Learning中的应用，如LogisticRegression和K-means等采用矩阵特征作为输入数据，因此其计算与矩阵特征（1）矩阵总大小，（2）矩阵维度，（3）每个矩阵列的分布，（4）矩阵稀疏性，等有关系。</a:t>
                      </a:r>
                      <a:endParaRPr lang="zh-CN" altLang="en-US" sz="1600">
                        <a:solidFill>
                          <a:schemeClr val="tx1"/>
                        </a:solidFill>
                      </a:endParaRPr>
                    </a:p>
                    <a:p>
                      <a:pPr algn="l">
                        <a:buNone/>
                      </a:pPr>
                      <a:r>
                        <a:rPr lang="zh-CN" altLang="en-US" sz="1600">
                          <a:solidFill>
                            <a:schemeClr val="tx1"/>
                          </a:solidFill>
                        </a:rPr>
                        <a:t>      其他的应用，如RandomForest等，需要在内存中保存宽度优先树，并使用随机采样来训练树。当数据维度过高时，资源利用率也高。</a:t>
                      </a:r>
                      <a:endParaRPr lang="zh-CN" altLang="en-US" sz="1600">
                        <a:solidFill>
                          <a:schemeClr val="tx1"/>
                        </a:solidFill>
                      </a:endParaRPr>
                    </a:p>
                  </a:txBody>
                  <a:tcPr anchor="ctr" anchorCtr="0"/>
                </a:tc>
                <a:tc>
                  <a:txBody>
                    <a:bodyPr/>
                    <a:p>
                      <a:pPr algn="ctr">
                        <a:buNone/>
                      </a:pPr>
                      <a:r>
                        <a:rPr lang="zh-CN" altLang="en-US" sz="1600">
                          <a:solidFill>
                            <a:schemeClr val="tx1"/>
                          </a:solidFill>
                        </a:rPr>
                        <a:t>数据量大、</a:t>
                      </a:r>
                      <a:endParaRPr lang="zh-CN" altLang="en-US" sz="1600">
                        <a:solidFill>
                          <a:schemeClr val="tx1"/>
                        </a:solidFill>
                      </a:endParaRPr>
                    </a:p>
                    <a:p>
                      <a:pPr algn="ctr">
                        <a:buNone/>
                      </a:pPr>
                      <a:r>
                        <a:rPr lang="zh-CN" altLang="en-US" sz="1600">
                          <a:solidFill>
                            <a:schemeClr val="tx1"/>
                          </a:solidFill>
                        </a:rPr>
                        <a:t>数据稀疏、</a:t>
                      </a:r>
                      <a:endParaRPr lang="zh-CN" altLang="en-US" sz="1600">
                        <a:solidFill>
                          <a:schemeClr val="tx1"/>
                        </a:solidFill>
                      </a:endParaRPr>
                    </a:p>
                    <a:p>
                      <a:pPr algn="ctr">
                        <a:buNone/>
                      </a:pPr>
                      <a:r>
                        <a:rPr lang="zh-CN" altLang="en-US" sz="1600">
                          <a:solidFill>
                            <a:schemeClr val="tx1"/>
                          </a:solidFill>
                        </a:rPr>
                        <a:t>数据维度高、</a:t>
                      </a:r>
                      <a:endParaRPr lang="zh-CN" altLang="en-US" sz="1600">
                        <a:solidFill>
                          <a:schemeClr val="tx1"/>
                        </a:solidFill>
                      </a:endParaRPr>
                    </a:p>
                    <a:p>
                      <a:pPr algn="ctr">
                        <a:buNone/>
                      </a:pPr>
                      <a:r>
                        <a:rPr lang="zh-CN" altLang="en-US" sz="1600">
                          <a:solidFill>
                            <a:schemeClr val="tx1"/>
                          </a:solidFill>
                        </a:rPr>
                        <a:t>数据分布异常</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159750" cy="64008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异常数据生成</a:t>
            </a:r>
            <a:endParaRPr lang="zh-CN" altLang="en-US" dirty="0" err="1" smtClean="0">
              <a:solidFill>
                <a:srgbClr val="0000FF"/>
              </a:solidFill>
              <a:sym typeface="+mn-ea"/>
            </a:endParaRPr>
          </a:p>
          <a:p>
            <a:pPr lvl="1">
              <a:buFont typeface="Wingdings" panose="05000000000000000000" charset="0"/>
            </a:pPr>
            <a:r>
              <a:rPr lang="zh-CN" altLang="en-US" dirty="0">
                <a:sym typeface="+mn-ea"/>
              </a:rPr>
              <a:t>抽取应用计算特性、定义异常规则</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dirty="0"/>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6415" y="1729740"/>
          <a:ext cx="8160385" cy="4531995"/>
        </p:xfrm>
        <a:graphic>
          <a:graphicData uri="http://schemas.openxmlformats.org/drawingml/2006/table">
            <a:tbl>
              <a:tblPr firstRow="1" bandRow="1">
                <a:tableStyleId>{5C22544A-7EE6-4342-B048-85BDC9FD1C3A}</a:tableStyleId>
              </a:tblPr>
              <a:tblGrid>
                <a:gridCol w="1099820"/>
                <a:gridCol w="3520440"/>
                <a:gridCol w="3540125"/>
              </a:tblGrid>
              <a:tr h="335280">
                <a:tc>
                  <a:txBody>
                    <a:bodyPr/>
                    <a:p>
                      <a:pPr algn="ctr">
                        <a:buNone/>
                      </a:pPr>
                      <a:r>
                        <a:rPr lang="zh-CN" altLang="en-US" sz="1600">
                          <a:solidFill>
                            <a:schemeClr val="tx1"/>
                          </a:solidFill>
                        </a:rPr>
                        <a:t>应用类型</a:t>
                      </a:r>
                      <a:endParaRPr lang="zh-CN" altLang="en-US"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异常数据</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SQL</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使用数据库评测基准（如，TPC-DS，TPC-H等）提供数据生成。</a:t>
                      </a:r>
                      <a:endParaRPr lang="zh-CN" altLang="en-US" sz="1600">
                        <a:solidFill>
                          <a:schemeClr val="tx1"/>
                        </a:solidFill>
                      </a:endParaRPr>
                    </a:p>
                  </a:txBody>
                  <a:tcPr anchor="ctr" anchorCtr="0"/>
                </a:tc>
                <a:tc>
                  <a:txBody>
                    <a:bodyPr/>
                    <a:p>
                      <a:pPr algn="l">
                        <a:buNone/>
                      </a:pPr>
                      <a:r>
                        <a:rPr lang="en-US" altLang="zh-CN" sz="1600">
                          <a:solidFill>
                            <a:schemeClr val="tx1"/>
                          </a:solidFill>
                        </a:rPr>
                        <a:t>1.</a:t>
                      </a:r>
                      <a:r>
                        <a:rPr lang="zh-CN" altLang="en-US" sz="1600">
                          <a:solidFill>
                            <a:schemeClr val="tx1"/>
                          </a:solidFill>
                        </a:rPr>
                        <a:t>对影响较小的属性列，采用范围内的均匀分布，或高斯分布；</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对两表连接的关联列以及满足</a:t>
                      </a:r>
                      <a:r>
                        <a:rPr lang="en-US" altLang="zh-CN" sz="1600">
                          <a:solidFill>
                            <a:schemeClr val="tx1"/>
                          </a:solidFill>
                        </a:rPr>
                        <a:t>Zipf</a:t>
                      </a:r>
                      <a:r>
                        <a:rPr lang="zh-CN" altLang="en-US" sz="1600">
                          <a:solidFill>
                            <a:schemeClr val="tx1"/>
                          </a:solidFill>
                        </a:rPr>
                        <a:t>定律的属性列</a:t>
                      </a:r>
                      <a:r>
                        <a:rPr lang="zh-CN" altLang="en-US" sz="1600">
                          <a:solidFill>
                            <a:schemeClr val="tx1"/>
                          </a:solidFill>
                        </a:rPr>
                        <a:t>，采用</a:t>
                      </a:r>
                      <a:r>
                        <a:rPr lang="en-US" altLang="zh-CN" sz="1600">
                          <a:solidFill>
                            <a:schemeClr val="tx1"/>
                          </a:solidFill>
                        </a:rPr>
                        <a:t>Zipf</a:t>
                      </a:r>
                      <a:r>
                        <a:rPr lang="zh-CN" altLang="en-US" sz="1600">
                          <a:solidFill>
                            <a:schemeClr val="tx1"/>
                          </a:solidFill>
                        </a:rPr>
                        <a:t>分布</a:t>
                      </a:r>
                      <a:r>
                        <a:rPr lang="zh-CN" altLang="en-US" sz="1600">
                          <a:solidFill>
                            <a:schemeClr val="tx1"/>
                          </a:solidFill>
                        </a:rPr>
                        <a:t>生成倾斜数据。</a:t>
                      </a:r>
                      <a:endParaRPr lang="zh-CN" altLang="en-US" sz="1600">
                        <a:solidFill>
                          <a:schemeClr val="tx1"/>
                        </a:solidFill>
                      </a:endParaRPr>
                    </a:p>
                  </a:txBody>
                  <a:tcPr anchor="ctr" anchorCtr="0"/>
                </a:tc>
              </a:tr>
              <a:tr h="1310640">
                <a:tc>
                  <a:txBody>
                    <a:bodyPr/>
                    <a:p>
                      <a:pPr algn="ctr">
                        <a:buNone/>
                      </a:pPr>
                      <a:r>
                        <a:rPr lang="en-US" altLang="zh-CN" sz="1600">
                          <a:solidFill>
                            <a:schemeClr val="tx1"/>
                          </a:solidFill>
                        </a:rPr>
                        <a:t>Graph</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使用真实数据，如Amazon、WikiTalk、Friendster等数据集；或使用LDBC社交网络基准（SNB）数据生成器（Datagen）生成的合成数据集。</a:t>
                      </a:r>
                      <a:endParaRPr lang="zh-CN" altLang="en-US" sz="1600">
                        <a:solidFill>
                          <a:schemeClr val="tx1"/>
                        </a:solidFill>
                      </a:endParaRPr>
                    </a:p>
                  </a:txBody>
                  <a:tcPr anchor="ctr" anchorCtr="0"/>
                </a:tc>
                <a:tc>
                  <a:txBody>
                    <a:bodyPr/>
                    <a:p>
                      <a:pPr algn="l">
                        <a:buNone/>
                      </a:pPr>
                      <a:r>
                        <a:rPr lang="en-US" altLang="zh-CN" sz="1600">
                          <a:solidFill>
                            <a:schemeClr val="tx1"/>
                          </a:solidFill>
                        </a:rPr>
                        <a:t>1. </a:t>
                      </a:r>
                      <a:r>
                        <a:rPr lang="zh-CN" altLang="en-US" sz="1600">
                          <a:solidFill>
                            <a:schemeClr val="tx1"/>
                          </a:solidFill>
                        </a:rPr>
                        <a:t>使用泊松分布生成顶点离散的图；</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使用</a:t>
                      </a:r>
                      <a:r>
                        <a:rPr lang="en-US" altLang="zh-CN" sz="1600">
                          <a:solidFill>
                            <a:schemeClr val="tx1"/>
                          </a:solidFill>
                        </a:rPr>
                        <a:t>Zipf</a:t>
                      </a:r>
                      <a:r>
                        <a:rPr lang="zh-CN" altLang="en-US" sz="1600">
                          <a:solidFill>
                            <a:schemeClr val="tx1"/>
                          </a:solidFill>
                        </a:rPr>
                        <a:t>分布生成顶点度异常分布的稀疏图。</a:t>
                      </a:r>
                      <a:endParaRPr lang="zh-CN" altLang="en-US" sz="1600">
                        <a:solidFill>
                          <a:schemeClr val="tx1"/>
                        </a:solidFill>
                      </a:endParaRPr>
                    </a:p>
                  </a:txBody>
                  <a:tcPr anchor="ctr" anchorCtr="0"/>
                </a:tc>
              </a:tr>
              <a:tr h="1575435">
                <a:tc>
                  <a:txBody>
                    <a:bodyPr/>
                    <a:p>
                      <a:pPr algn="ctr">
                        <a:buNone/>
                      </a:pPr>
                      <a:r>
                        <a:rPr lang="en-US" altLang="zh-CN" sz="1600">
                          <a:solidFill>
                            <a:schemeClr val="tx1"/>
                          </a:solidFill>
                        </a:rPr>
                        <a:t>Machine Learning</a:t>
                      </a:r>
                      <a:endParaRPr lang="en-US" altLang="zh-CN" sz="1600">
                        <a:solidFill>
                          <a:schemeClr val="tx1"/>
                        </a:solidFill>
                      </a:endParaRPr>
                    </a:p>
                  </a:txBody>
                  <a:tcPr anchor="ctr" anchorCtr="0"/>
                </a:tc>
                <a:tc>
                  <a:txBody>
                    <a:bodyPr/>
                    <a:p>
                      <a:pPr algn="l">
                        <a:buNone/>
                      </a:pPr>
                      <a:r>
                        <a:rPr lang="en-US" altLang="zh-CN" sz="1600">
                          <a:solidFill>
                            <a:schemeClr val="tx1"/>
                          </a:solidFill>
                        </a:rPr>
                        <a:t>       </a:t>
                      </a:r>
                      <a:r>
                        <a:rPr lang="zh-CN" altLang="en-US" sz="1600">
                          <a:solidFill>
                            <a:schemeClr val="tx1"/>
                          </a:solidFill>
                        </a:rPr>
                        <a:t>使用真实数据集，如SUSY、KDD2010以及ALS中使用的MovieLens MovieLens等。</a:t>
                      </a:r>
                      <a:endParaRPr lang="zh-CN" altLang="en-US" sz="1600">
                        <a:solidFill>
                          <a:schemeClr val="tx1"/>
                        </a:solidFill>
                      </a:endParaRPr>
                    </a:p>
                  </a:txBody>
                  <a:tcPr anchor="ctr" anchorCtr="0"/>
                </a:tc>
                <a:tc>
                  <a:txBody>
                    <a:bodyPr/>
                    <a:p>
                      <a:pPr algn="l">
                        <a:buNone/>
                      </a:pPr>
                      <a:r>
                        <a:rPr lang="en-US" altLang="zh-CN" sz="1600">
                          <a:solidFill>
                            <a:schemeClr val="tx1"/>
                          </a:solidFill>
                        </a:rPr>
                        <a:t>1. </a:t>
                      </a:r>
                      <a:r>
                        <a:rPr lang="zh-CN" altLang="en-US" sz="1600">
                          <a:solidFill>
                            <a:schemeClr val="tx1"/>
                          </a:solidFill>
                        </a:rPr>
                        <a:t>原始数据扩展生成异常数据；</a:t>
                      </a:r>
                      <a:endParaRPr lang="zh-CN" altLang="en-US" sz="1600">
                        <a:solidFill>
                          <a:schemeClr val="tx1"/>
                        </a:solidFill>
                      </a:endParaRPr>
                    </a:p>
                    <a:p>
                      <a:pPr algn="l">
                        <a:buNone/>
                      </a:pPr>
                      <a:r>
                        <a:rPr lang="en-US" altLang="zh-CN" sz="1600">
                          <a:solidFill>
                            <a:schemeClr val="tx1"/>
                          </a:solidFill>
                        </a:rPr>
                        <a:t>2. </a:t>
                      </a:r>
                      <a:r>
                        <a:rPr lang="zh-CN" altLang="en-US" sz="1600">
                          <a:solidFill>
                            <a:schemeClr val="tx1"/>
                          </a:solidFill>
                        </a:rPr>
                        <a:t>随机合成满足不同维度、实例数、稀疏度以及异常分布（高斯分布、伽马分布、泊松分布、指数分布、Zipf分布及其混合）等的数据。</a:t>
                      </a:r>
                      <a:endParaRPr lang="zh-CN" altLang="en-US" sz="1600">
                        <a:solidFill>
                          <a:schemeClr val="tx1"/>
                        </a:solidFill>
                      </a:endParaRPr>
                    </a:p>
                  </a:txBody>
                  <a:tcPr anchor="ctr" anchorCtr="0"/>
                </a:tc>
              </a:tr>
            </a:tbl>
          </a:graphicData>
        </a:graphic>
      </p:graphicFrame>
      <p:sp>
        <p:nvSpPr>
          <p:cNvPr id="3" name="文本框 2"/>
          <p:cNvSpPr txBox="1"/>
          <p:nvPr/>
        </p:nvSpPr>
        <p:spPr>
          <a:xfrm>
            <a:off x="527050" y="994410"/>
            <a:ext cx="8437880" cy="365760"/>
          </a:xfrm>
          <a:prstGeom prst="rect">
            <a:avLst/>
          </a:prstGeom>
          <a:noFill/>
        </p:spPr>
        <p:txBody>
          <a:bodyPr wrap="square" rtlCol="0" anchor="t">
            <a:spAutoFit/>
          </a:bodyPr>
          <a:p>
            <a:pPr marL="285750" lvl="0" indent="-285750">
              <a:buFont typeface="Wingdings" panose="05000000000000000000" charset="0"/>
              <a:buChar char="p"/>
            </a:pPr>
            <a:r>
              <a:rPr lang="zh-CN" altLang="en-US" dirty="0" err="1" smtClean="0">
                <a:solidFill>
                  <a:srgbClr val="0000FF"/>
                </a:solidFill>
                <a:sym typeface="+mn-ea"/>
              </a:rPr>
              <a:t>异常数据生成</a:t>
            </a:r>
            <a:endParaRPr lang="zh-CN" altLang="en-US" dirty="0" err="1" smtClean="0">
              <a:solidFill>
                <a:srgbClr val="0000FF"/>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sym typeface="+mn-ea"/>
              </a:rPr>
              <a:t>--</a:t>
            </a:r>
            <a:r>
              <a:rPr lang="zh-CN" dirty="0">
                <a:sym typeface="+mn-ea"/>
              </a:rPr>
              <a:t>测试数据</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异常数据生成小结</a:t>
            </a:r>
            <a:endParaRPr lang="zh-CN" dirty="0" smtClean="0">
              <a:solidFill>
                <a:srgbClr val="0000FF"/>
              </a:solidFill>
              <a:sym typeface="+mn-ea"/>
            </a:endParaRPr>
          </a:p>
        </p:txBody>
      </p:sp>
      <p:grpSp>
        <p:nvGrpSpPr>
          <p:cNvPr id="45" name="组合 44"/>
          <p:cNvGrpSpPr/>
          <p:nvPr/>
        </p:nvGrpSpPr>
        <p:grpSpPr>
          <a:xfrm>
            <a:off x="483235" y="1774825"/>
            <a:ext cx="8204200" cy="4251960"/>
            <a:chOff x="3546" y="1319"/>
            <a:chExt cx="12920" cy="6696"/>
          </a:xfrm>
        </p:grpSpPr>
        <p:grpSp>
          <p:nvGrpSpPr>
            <p:cNvPr id="15" name="组合 14"/>
            <p:cNvGrpSpPr/>
            <p:nvPr/>
          </p:nvGrpSpPr>
          <p:grpSpPr>
            <a:xfrm>
              <a:off x="3576" y="1319"/>
              <a:ext cx="6091" cy="1178"/>
              <a:chOff x="5126" y="1319"/>
              <a:chExt cx="2982" cy="1178"/>
            </a:xfrm>
          </p:grpSpPr>
          <p:sp>
            <p:nvSpPr>
              <p:cNvPr id="4" name="流程图: 文档 3"/>
              <p:cNvSpPr/>
              <p:nvPr/>
            </p:nvSpPr>
            <p:spPr>
              <a:xfrm>
                <a:off x="5126" y="1384"/>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273" y="1319"/>
                <a:ext cx="2689" cy="1104"/>
              </a:xfrm>
              <a:prstGeom prst="rect">
                <a:avLst/>
              </a:prstGeom>
              <a:noFill/>
            </p:spPr>
            <p:txBody>
              <a:bodyPr wrap="square" rtlCol="0">
                <a:spAutoFit/>
              </a:bodyPr>
              <a:p>
                <a:pPr algn="ctr"/>
                <a:r>
                  <a:rPr lang="zh-CN" altLang="en-US" sz="2000"/>
                  <a:t>给定应用</a:t>
                </a:r>
                <a:endParaRPr lang="zh-CN" altLang="en-US" sz="2000"/>
              </a:p>
              <a:p>
                <a:pPr algn="ctr"/>
                <a:r>
                  <a:rPr lang="en-US" altLang="zh-CN" sz="2000"/>
                  <a:t>(</a:t>
                </a:r>
                <a:r>
                  <a:rPr lang="zh-CN" altLang="en-US" sz="2000"/>
                  <a:t>如</a:t>
                </a:r>
                <a:r>
                  <a:rPr lang="en-US" altLang="zh-CN" sz="2000">
                    <a:sym typeface="+mn-ea"/>
                  </a:rPr>
                  <a:t>PageRank)</a:t>
                </a:r>
                <a:endParaRPr lang="zh-CN" altLang="en-US" sz="2000"/>
              </a:p>
            </p:txBody>
          </p:sp>
        </p:grpSp>
        <p:grpSp>
          <p:nvGrpSpPr>
            <p:cNvPr id="14" name="组合 13"/>
            <p:cNvGrpSpPr/>
            <p:nvPr/>
          </p:nvGrpSpPr>
          <p:grpSpPr>
            <a:xfrm>
              <a:off x="3546" y="3164"/>
              <a:ext cx="6122" cy="954"/>
              <a:chOff x="3756" y="3293"/>
              <a:chExt cx="6122" cy="954"/>
            </a:xfrm>
          </p:grpSpPr>
          <p:sp>
            <p:nvSpPr>
              <p:cNvPr id="6" name="矩形 5"/>
              <p:cNvSpPr/>
              <p:nvPr/>
            </p:nvSpPr>
            <p:spPr>
              <a:xfrm>
                <a:off x="3756" y="3293"/>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366" y="3458"/>
                <a:ext cx="2902" cy="624"/>
              </a:xfrm>
              <a:prstGeom prst="rect">
                <a:avLst/>
              </a:prstGeom>
              <a:noFill/>
            </p:spPr>
            <p:txBody>
              <a:bodyPr wrap="square" rtlCol="0">
                <a:spAutoFit/>
              </a:bodyPr>
              <a:p>
                <a:r>
                  <a:rPr lang="zh-CN" altLang="en-US" sz="2000"/>
                  <a:t>分析应用特征</a:t>
                </a:r>
                <a:endParaRPr lang="zh-CN" altLang="en-US" sz="2000"/>
              </a:p>
            </p:txBody>
          </p:sp>
        </p:grpSp>
        <p:grpSp>
          <p:nvGrpSpPr>
            <p:cNvPr id="13" name="组合 12"/>
            <p:cNvGrpSpPr/>
            <p:nvPr/>
          </p:nvGrpSpPr>
          <p:grpSpPr>
            <a:xfrm>
              <a:off x="3576" y="4876"/>
              <a:ext cx="6122" cy="954"/>
              <a:chOff x="3756" y="5186"/>
              <a:chExt cx="6122" cy="954"/>
            </a:xfrm>
          </p:grpSpPr>
          <p:sp>
            <p:nvSpPr>
              <p:cNvPr id="7" name="矩形 6"/>
              <p:cNvSpPr/>
              <p:nvPr/>
            </p:nvSpPr>
            <p:spPr>
              <a:xfrm>
                <a:off x="3756" y="5186"/>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285" y="5359"/>
                <a:ext cx="3341" cy="624"/>
              </a:xfrm>
              <a:prstGeom prst="rect">
                <a:avLst/>
              </a:prstGeom>
              <a:noFill/>
            </p:spPr>
            <p:txBody>
              <a:bodyPr wrap="square" rtlCol="0">
                <a:spAutoFit/>
              </a:bodyPr>
              <a:p>
                <a:r>
                  <a:rPr lang="zh-CN" altLang="en-US" sz="2000"/>
                  <a:t>选取异常规则</a:t>
                </a:r>
                <a:endParaRPr lang="zh-CN" altLang="en-US" sz="2000"/>
              </a:p>
            </p:txBody>
          </p:sp>
        </p:grpSp>
        <p:grpSp>
          <p:nvGrpSpPr>
            <p:cNvPr id="20" name="组合 19"/>
            <p:cNvGrpSpPr/>
            <p:nvPr/>
          </p:nvGrpSpPr>
          <p:grpSpPr>
            <a:xfrm>
              <a:off x="3577" y="6636"/>
              <a:ext cx="6091" cy="1113"/>
              <a:chOff x="5285" y="6792"/>
              <a:chExt cx="2982" cy="1113"/>
            </a:xfrm>
          </p:grpSpPr>
          <p:sp>
            <p:nvSpPr>
              <p:cNvPr id="8" name="流程图: 文档 7"/>
              <p:cNvSpPr/>
              <p:nvPr/>
            </p:nvSpPr>
            <p:spPr>
              <a:xfrm>
                <a:off x="5285" y="6792"/>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062" y="7036"/>
                <a:ext cx="1654" cy="624"/>
              </a:xfrm>
              <a:prstGeom prst="rect">
                <a:avLst/>
              </a:prstGeom>
              <a:noFill/>
            </p:spPr>
            <p:txBody>
              <a:bodyPr wrap="square" rtlCol="0">
                <a:spAutoFit/>
              </a:bodyPr>
              <a:p>
                <a:r>
                  <a:rPr lang="zh-CN" altLang="en-US" sz="2000"/>
                  <a:t>生成异常数据</a:t>
                </a:r>
                <a:endParaRPr lang="zh-CN" altLang="en-US" sz="2000"/>
              </a:p>
            </p:txBody>
          </p:sp>
        </p:grpSp>
        <p:cxnSp>
          <p:nvCxnSpPr>
            <p:cNvPr id="17" name="直接箭头连接符 16"/>
            <p:cNvCxnSpPr>
              <a:stCxn id="4" idx="2"/>
            </p:cNvCxnSpPr>
            <p:nvPr/>
          </p:nvCxnSpPr>
          <p:spPr>
            <a:xfrm flipH="1">
              <a:off x="6602" y="2423"/>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6641" y="4144"/>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6685" y="5865"/>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059" y="3068"/>
              <a:ext cx="5406" cy="2902"/>
              <a:chOff x="11089" y="1347"/>
              <a:chExt cx="5406" cy="2902"/>
            </a:xfrm>
          </p:grpSpPr>
          <p:sp>
            <p:nvSpPr>
              <p:cNvPr id="21" name="流程图: 可选过程 20"/>
              <p:cNvSpPr/>
              <p:nvPr/>
            </p:nvSpPr>
            <p:spPr>
              <a:xfrm>
                <a:off x="11089" y="1347"/>
                <a:ext cx="5406" cy="2902"/>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11407" y="1628"/>
                <a:ext cx="768" cy="2395"/>
                <a:chOff x="11407" y="1628"/>
                <a:chExt cx="768" cy="2395"/>
              </a:xfrm>
            </p:grpSpPr>
            <p:sp>
              <p:nvSpPr>
                <p:cNvPr id="25" name="矩形 24"/>
                <p:cNvSpPr/>
                <p:nvPr/>
              </p:nvSpPr>
              <p:spPr>
                <a:xfrm>
                  <a:off x="11407"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1407" y="1726"/>
                  <a:ext cx="768" cy="2297"/>
                </a:xfrm>
                <a:prstGeom prst="rect">
                  <a:avLst/>
                </a:prstGeom>
                <a:noFill/>
              </p:spPr>
              <p:txBody>
                <a:bodyPr vert="eaVert" wrap="square" rtlCol="0">
                  <a:spAutoFit/>
                </a:bodyPr>
                <a:p>
                  <a:r>
                    <a:rPr lang="zh-CN" altLang="en-US" sz="2000"/>
                    <a:t>数据规模大</a:t>
                  </a:r>
                  <a:endParaRPr lang="zh-CN" altLang="en-US" sz="2000"/>
                </a:p>
              </p:txBody>
            </p:sp>
          </p:grpSp>
          <p:grpSp>
            <p:nvGrpSpPr>
              <p:cNvPr id="34" name="组合 33"/>
              <p:cNvGrpSpPr/>
              <p:nvPr/>
            </p:nvGrpSpPr>
            <p:grpSpPr>
              <a:xfrm>
                <a:off x="12346" y="1629"/>
                <a:ext cx="768" cy="2260"/>
                <a:chOff x="12346" y="1629"/>
                <a:chExt cx="768" cy="2260"/>
              </a:xfrm>
            </p:grpSpPr>
            <p:sp>
              <p:nvSpPr>
                <p:cNvPr id="5" name="矩形 4"/>
                <p:cNvSpPr/>
                <p:nvPr/>
              </p:nvSpPr>
              <p:spPr>
                <a:xfrm>
                  <a:off x="12346"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12346" y="1726"/>
                  <a:ext cx="768" cy="2064"/>
                </a:xfrm>
                <a:prstGeom prst="rect">
                  <a:avLst/>
                </a:prstGeom>
                <a:noFill/>
              </p:spPr>
              <p:txBody>
                <a:bodyPr vert="eaVert" wrap="square" rtlCol="0">
                  <a:spAutoFit/>
                </a:bodyPr>
                <a:p>
                  <a:r>
                    <a:rPr lang="zh-CN" altLang="en-US" sz="2000"/>
                    <a:t>数据倾斜</a:t>
                  </a:r>
                  <a:endParaRPr lang="zh-CN" altLang="en-US" sz="2000"/>
                </a:p>
              </p:txBody>
            </p:sp>
          </p:grpSp>
          <p:grpSp>
            <p:nvGrpSpPr>
              <p:cNvPr id="36" name="组合 35"/>
              <p:cNvGrpSpPr/>
              <p:nvPr/>
            </p:nvGrpSpPr>
            <p:grpSpPr>
              <a:xfrm>
                <a:off x="13336" y="1629"/>
                <a:ext cx="768" cy="2260"/>
                <a:chOff x="13336" y="1629"/>
                <a:chExt cx="768" cy="2260"/>
              </a:xfrm>
            </p:grpSpPr>
            <p:sp>
              <p:nvSpPr>
                <p:cNvPr id="28" name="矩形 27"/>
                <p:cNvSpPr/>
                <p:nvPr/>
              </p:nvSpPr>
              <p:spPr>
                <a:xfrm>
                  <a:off x="13336" y="1629"/>
                  <a:ext cx="756" cy="2260"/>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13336" y="1705"/>
                  <a:ext cx="768" cy="2027"/>
                </a:xfrm>
                <a:prstGeom prst="rect">
                  <a:avLst/>
                </a:prstGeom>
                <a:noFill/>
              </p:spPr>
              <p:txBody>
                <a:bodyPr vert="eaVert" wrap="square" rtlCol="0">
                  <a:spAutoFit/>
                </a:bodyPr>
                <a:p>
                  <a:r>
                    <a:rPr lang="zh-CN" altLang="en-US" sz="2000"/>
                    <a:t>数据稀疏</a:t>
                  </a:r>
                  <a:endParaRPr lang="zh-CN" altLang="en-US" sz="2000"/>
                </a:p>
              </p:txBody>
            </p:sp>
          </p:grpSp>
          <p:grpSp>
            <p:nvGrpSpPr>
              <p:cNvPr id="39" name="组合 38"/>
              <p:cNvGrpSpPr/>
              <p:nvPr/>
            </p:nvGrpSpPr>
            <p:grpSpPr>
              <a:xfrm>
                <a:off x="14251" y="1628"/>
                <a:ext cx="783" cy="2260"/>
                <a:chOff x="14251" y="1628"/>
                <a:chExt cx="783" cy="2260"/>
              </a:xfrm>
            </p:grpSpPr>
            <p:sp>
              <p:nvSpPr>
                <p:cNvPr id="29" name="矩形 28"/>
                <p:cNvSpPr/>
                <p:nvPr/>
              </p:nvSpPr>
              <p:spPr>
                <a:xfrm>
                  <a:off x="14278"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14251" y="1683"/>
                  <a:ext cx="768" cy="2020"/>
                </a:xfrm>
                <a:prstGeom prst="rect">
                  <a:avLst/>
                </a:prstGeom>
                <a:noFill/>
              </p:spPr>
              <p:txBody>
                <a:bodyPr vert="eaVert" wrap="square" rtlCol="0">
                  <a:spAutoFit/>
                </a:bodyPr>
                <a:p>
                  <a:r>
                    <a:rPr lang="zh-CN" altLang="en-US" sz="2000"/>
                    <a:t>分布异常</a:t>
                  </a:r>
                  <a:endParaRPr lang="zh-CN" altLang="en-US" sz="2000"/>
                </a:p>
              </p:txBody>
            </p:sp>
          </p:grpSp>
          <p:grpSp>
            <p:nvGrpSpPr>
              <p:cNvPr id="40" name="组合 39"/>
              <p:cNvGrpSpPr/>
              <p:nvPr/>
            </p:nvGrpSpPr>
            <p:grpSpPr>
              <a:xfrm>
                <a:off x="15209" y="1629"/>
                <a:ext cx="776" cy="2260"/>
                <a:chOff x="15209" y="1629"/>
                <a:chExt cx="776" cy="2260"/>
              </a:xfrm>
            </p:grpSpPr>
            <p:sp>
              <p:nvSpPr>
                <p:cNvPr id="30" name="矩形 29"/>
                <p:cNvSpPr/>
                <p:nvPr/>
              </p:nvSpPr>
              <p:spPr>
                <a:xfrm>
                  <a:off x="15229"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15209" y="1708"/>
                  <a:ext cx="768" cy="2140"/>
                </a:xfrm>
                <a:prstGeom prst="rect">
                  <a:avLst/>
                </a:prstGeom>
                <a:noFill/>
              </p:spPr>
              <p:txBody>
                <a:bodyPr vert="eaVert" wrap="square" rtlCol="0">
                  <a:spAutoFit/>
                </a:bodyPr>
                <a:p>
                  <a:r>
                    <a:rPr lang="zh-CN" altLang="en-US" sz="2000"/>
                    <a:t>维度高</a:t>
                  </a:r>
                  <a:endParaRPr lang="zh-CN" altLang="en-US" sz="2000"/>
                </a:p>
              </p:txBody>
            </p:sp>
          </p:grpSp>
        </p:grpSp>
        <p:cxnSp>
          <p:nvCxnSpPr>
            <p:cNvPr id="42" name="直接连接符 41"/>
            <p:cNvCxnSpPr>
              <a:stCxn id="6" idx="3"/>
              <a:endCxn id="22" idx="1"/>
            </p:cNvCxnSpPr>
            <p:nvPr/>
          </p:nvCxnSpPr>
          <p:spPr>
            <a:xfrm flipV="1">
              <a:off x="9668" y="2110"/>
              <a:ext cx="1391" cy="1531"/>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7" idx="3"/>
              <a:endCxn id="21" idx="1"/>
            </p:cNvCxnSpPr>
            <p:nvPr/>
          </p:nvCxnSpPr>
          <p:spPr>
            <a:xfrm flipV="1">
              <a:off x="9698" y="4519"/>
              <a:ext cx="1361" cy="834"/>
            </a:xfrm>
            <a:prstGeom prst="line">
              <a:avLst/>
            </a:prstGeom>
          </p:spPr>
          <p:style>
            <a:lnRef idx="1">
              <a:schemeClr val="dk1"/>
            </a:lnRef>
            <a:fillRef idx="0">
              <a:schemeClr val="dk1"/>
            </a:fillRef>
            <a:effectRef idx="0">
              <a:schemeClr val="dk1"/>
            </a:effectRef>
            <a:fontRef idx="minor">
              <a:schemeClr val="tx1"/>
            </a:fontRef>
          </p:style>
        </p:cxnSp>
        <p:sp>
          <p:nvSpPr>
            <p:cNvPr id="22" name="流程图: 可选过程 21"/>
            <p:cNvSpPr/>
            <p:nvPr/>
          </p:nvSpPr>
          <p:spPr>
            <a:xfrm>
              <a:off x="11059" y="1384"/>
              <a:ext cx="5406" cy="1451"/>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8" name="组合 47"/>
            <p:cNvGrpSpPr/>
            <p:nvPr/>
          </p:nvGrpSpPr>
          <p:grpSpPr>
            <a:xfrm rot="0">
              <a:off x="11384" y="1527"/>
              <a:ext cx="1717" cy="1080"/>
              <a:chOff x="11342" y="3285"/>
              <a:chExt cx="1717" cy="1080"/>
            </a:xfrm>
          </p:grpSpPr>
          <p:sp>
            <p:nvSpPr>
              <p:cNvPr id="44" name="矩形 43"/>
              <p:cNvSpPr/>
              <p:nvPr/>
            </p:nvSpPr>
            <p:spPr>
              <a:xfrm>
                <a:off x="11342" y="3285"/>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45"/>
              <p:cNvSpPr txBox="1"/>
              <p:nvPr/>
            </p:nvSpPr>
            <p:spPr>
              <a:xfrm>
                <a:off x="11434" y="3499"/>
                <a:ext cx="1625" cy="628"/>
              </a:xfrm>
              <a:prstGeom prst="rect">
                <a:avLst/>
              </a:prstGeom>
              <a:noFill/>
            </p:spPr>
            <p:txBody>
              <a:bodyPr wrap="square" rtlCol="0">
                <a:spAutoFit/>
              </a:bodyPr>
              <a:p>
                <a:r>
                  <a:rPr lang="en-US" altLang="zh-CN" sz="2000"/>
                  <a:t>  </a:t>
                </a:r>
                <a:r>
                  <a:rPr lang="zh-CN" altLang="en-US" sz="2000"/>
                  <a:t>迭代</a:t>
                </a:r>
                <a:endParaRPr lang="zh-CN" altLang="en-US" sz="2000"/>
              </a:p>
            </p:txBody>
          </p:sp>
        </p:grpSp>
        <p:sp>
          <p:nvSpPr>
            <p:cNvPr id="52" name="圆角矩形 51"/>
            <p:cNvSpPr/>
            <p:nvPr/>
          </p:nvSpPr>
          <p:spPr>
            <a:xfrm>
              <a:off x="11059" y="6368"/>
              <a:ext cx="5407" cy="1647"/>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11342" y="6880"/>
              <a:ext cx="1540" cy="576"/>
            </a:xfrm>
            <a:prstGeom prst="rect">
              <a:avLst/>
            </a:prstGeom>
            <a:noFill/>
          </p:spPr>
          <p:txBody>
            <a:bodyPr wrap="square" rtlCol="0">
              <a:spAutoFit/>
            </a:bodyPr>
            <a:p>
              <a:r>
                <a:rPr lang="en-US" altLang="zh-CN"/>
                <a:t>&gt;=50G</a:t>
              </a:r>
              <a:endParaRPr lang="en-US" altLang="zh-CN"/>
            </a:p>
          </p:txBody>
        </p:sp>
        <p:sp>
          <p:nvSpPr>
            <p:cNvPr id="55" name="文本框 54"/>
            <p:cNvSpPr txBox="1"/>
            <p:nvPr/>
          </p:nvSpPr>
          <p:spPr>
            <a:xfrm>
              <a:off x="14583" y="6737"/>
              <a:ext cx="1881" cy="1008"/>
            </a:xfrm>
            <a:prstGeom prst="rect">
              <a:avLst/>
            </a:prstGeom>
            <a:noFill/>
          </p:spPr>
          <p:txBody>
            <a:bodyPr wrap="square" rtlCol="0">
              <a:spAutoFit/>
            </a:bodyPr>
            <a:p>
              <a:r>
                <a:rPr lang="en-US" altLang="zh-CN"/>
                <a:t>Zipf</a:t>
              </a:r>
              <a:r>
                <a:rPr lang="zh-CN" altLang="en-US"/>
                <a:t>、伽马混合</a:t>
              </a:r>
              <a:endParaRPr lang="zh-CN" altLang="en-US"/>
            </a:p>
          </p:txBody>
        </p:sp>
        <p:sp>
          <p:nvSpPr>
            <p:cNvPr id="56" name="矩形 55"/>
            <p:cNvSpPr/>
            <p:nvPr/>
          </p:nvSpPr>
          <p:spPr>
            <a:xfrm>
              <a:off x="11234"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14541"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9" name="直接连接符 58"/>
            <p:cNvCxnSpPr/>
            <p:nvPr/>
          </p:nvCxnSpPr>
          <p:spPr>
            <a:xfrm flipV="1">
              <a:off x="9667" y="7192"/>
              <a:ext cx="1391" cy="1"/>
            </a:xfrm>
            <a:prstGeom prst="line">
              <a:avLst/>
            </a:prstGeom>
          </p:spPr>
          <p:style>
            <a:lnRef idx="1">
              <a:schemeClr val="dk1"/>
            </a:lnRef>
            <a:fillRef idx="0">
              <a:schemeClr val="dk1"/>
            </a:fillRef>
            <a:effectRef idx="0">
              <a:schemeClr val="dk1"/>
            </a:effectRef>
            <a:fontRef idx="minor">
              <a:schemeClr val="tx1"/>
            </a:fontRef>
          </p:style>
        </p:cxnSp>
        <p:cxnSp>
          <p:nvCxnSpPr>
            <p:cNvPr id="69" name="直接箭头连接符 68"/>
            <p:cNvCxnSpPr>
              <a:endCxn id="56" idx="0"/>
            </p:cNvCxnSpPr>
            <p:nvPr/>
          </p:nvCxnSpPr>
          <p:spPr>
            <a:xfrm>
              <a:off x="11728" y="5625"/>
              <a:ext cx="289" cy="990"/>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29" idx="2"/>
              <a:endCxn id="57" idx="0"/>
            </p:cNvCxnSpPr>
            <p:nvPr/>
          </p:nvCxnSpPr>
          <p:spPr>
            <a:xfrm>
              <a:off x="14626" y="5609"/>
              <a:ext cx="698" cy="1006"/>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endCxn id="31" idx="0"/>
            </p:cNvCxnSpPr>
            <p:nvPr/>
          </p:nvCxnSpPr>
          <p:spPr>
            <a:xfrm flipH="1">
              <a:off x="11761" y="2595"/>
              <a:ext cx="387" cy="852"/>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37" idx="0"/>
            </p:cNvCxnSpPr>
            <p:nvPr/>
          </p:nvCxnSpPr>
          <p:spPr>
            <a:xfrm>
              <a:off x="14128" y="2595"/>
              <a:ext cx="477" cy="809"/>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rot="0">
              <a:off x="13420" y="1517"/>
              <a:ext cx="2526" cy="1104"/>
              <a:chOff x="11657" y="3285"/>
              <a:chExt cx="1633" cy="1104"/>
            </a:xfrm>
          </p:grpSpPr>
          <p:sp>
            <p:nvSpPr>
              <p:cNvPr id="77" name="矩形 76"/>
              <p:cNvSpPr/>
              <p:nvPr/>
            </p:nvSpPr>
            <p:spPr>
              <a:xfrm>
                <a:off x="11657" y="3309"/>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11858" y="3285"/>
                <a:ext cx="1230" cy="1104"/>
              </a:xfrm>
              <a:prstGeom prst="rect">
                <a:avLst/>
              </a:prstGeom>
              <a:noFill/>
            </p:spPr>
            <p:txBody>
              <a:bodyPr wrap="square" rtlCol="0">
                <a:spAutoFit/>
              </a:bodyPr>
              <a:p>
                <a:pPr algn="ctr"/>
                <a:r>
                  <a:rPr lang="zh-CN" altLang="en-US" sz="2000"/>
                  <a:t>单节点</a:t>
                </a:r>
                <a:endParaRPr lang="zh-CN" altLang="en-US" sz="2000"/>
              </a:p>
              <a:p>
                <a:pPr algn="ctr"/>
                <a:r>
                  <a:rPr lang="zh-CN" altLang="en-US" sz="2000"/>
                  <a:t>压力大</a:t>
                </a:r>
                <a:endParaRPr lang="zh-CN" altLang="en-US" sz="2000"/>
              </a:p>
            </p:txBody>
          </p:sp>
        </p:grpSp>
        <p:cxnSp>
          <p:nvCxnSpPr>
            <p:cNvPr id="9" name="直接箭头连接符 8"/>
            <p:cNvCxnSpPr/>
            <p:nvPr/>
          </p:nvCxnSpPr>
          <p:spPr>
            <a:xfrm flipH="1">
              <a:off x="13690" y="2581"/>
              <a:ext cx="468" cy="803"/>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3033" y="6833"/>
              <a:ext cx="1459" cy="1008"/>
            </a:xfrm>
            <a:prstGeom prst="rect">
              <a:avLst/>
            </a:prstGeom>
            <a:noFill/>
          </p:spPr>
          <p:txBody>
            <a:bodyPr wrap="square" rtlCol="0">
              <a:spAutoFit/>
            </a:bodyPr>
            <a:p>
              <a:pPr algn="ctr"/>
              <a:r>
                <a:rPr lang="zh-CN" altLang="en-US"/>
                <a:t>稀疏度</a:t>
              </a:r>
              <a:endParaRPr lang="zh-CN" altLang="en-US"/>
            </a:p>
            <a:p>
              <a:pPr algn="ctr"/>
              <a:r>
                <a:rPr lang="en-US" altLang="zh-CN"/>
                <a:t>0.1</a:t>
              </a:r>
              <a:endParaRPr lang="en-US" altLang="zh-CN"/>
            </a:p>
          </p:txBody>
        </p:sp>
        <p:sp>
          <p:nvSpPr>
            <p:cNvPr id="24" name="矩形 23"/>
            <p:cNvSpPr/>
            <p:nvPr/>
          </p:nvSpPr>
          <p:spPr>
            <a:xfrm>
              <a:off x="12883" y="6626"/>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 name="直接箭头连接符 25"/>
            <p:cNvCxnSpPr>
              <a:stCxn id="28" idx="2"/>
              <a:endCxn id="24" idx="0"/>
            </p:cNvCxnSpPr>
            <p:nvPr/>
          </p:nvCxnSpPr>
          <p:spPr>
            <a:xfrm flipH="1">
              <a:off x="13666" y="5610"/>
              <a:ext cx="18" cy="1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t>--</a:t>
            </a:r>
            <a:r>
              <a:rPr lang="zh-CN" altLang="zh-CN" dirty="0" smtClean="0"/>
              <a:t>测试</a:t>
            </a:r>
            <a:r>
              <a:rPr lang="zh-CN" dirty="0" smtClean="0"/>
              <a:t>执行</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8470265" cy="3241040"/>
          </a:xfrm>
          <a:prstGeom prst="rect">
            <a:avLst/>
          </a:prstGeom>
          <a:noFill/>
        </p:spPr>
        <p:txBody>
          <a:bodyPr wrap="square" rtlCol="0">
            <a:spAutoFit/>
          </a:bodyPr>
          <a:p>
            <a:pPr marL="285750" indent="-285750">
              <a:spcAft>
                <a:spcPts val="400"/>
              </a:spcAft>
              <a:buFont typeface="Wingdings" panose="05000000000000000000" charset="0"/>
              <a:buChar char="p"/>
            </a:pPr>
            <a:r>
              <a:rPr lang="zh-CN" altLang="en-US">
                <a:solidFill>
                  <a:srgbClr val="0000FF"/>
                </a:solidFill>
                <a:sym typeface="+mn-ea"/>
              </a:rPr>
              <a:t>研究发现</a:t>
            </a:r>
            <a:endParaRPr lang="zh-CN" altLang="en-US">
              <a:solidFill>
                <a:srgbClr val="0000FF"/>
              </a:solidFill>
            </a:endParaRPr>
          </a:p>
          <a:p>
            <a:pPr lvl="1">
              <a:spcAft>
                <a:spcPts val="400"/>
              </a:spcAft>
              <a:buFont typeface="Wingdings" panose="05000000000000000000" charset="0"/>
            </a:pPr>
            <a:r>
              <a:rPr lang="zh-CN" altLang="en-US" dirty="0" smtClean="0">
                <a:sym typeface="+mn-ea"/>
              </a:rPr>
              <a:t>参数配置不当</a:t>
            </a:r>
            <a:r>
              <a:rPr lang="zh-CN" altLang="en-US">
                <a:sym typeface="+mn-ea"/>
              </a:rPr>
              <a:t>容易导致系统或应用出现异常</a:t>
            </a:r>
            <a:endParaRPr lang="zh-CN" altLang="en-US">
              <a:sym typeface="+mn-ea"/>
            </a:endParaRPr>
          </a:p>
          <a:p>
            <a:pPr lvl="1">
              <a:spcAft>
                <a:spcPts val="400"/>
              </a:spcAft>
              <a:buFont typeface="Wingdings" panose="05000000000000000000" charset="0"/>
            </a:pPr>
            <a:endParaRPr lang="zh-CN" dirty="0" smtClean="0">
              <a:solidFill>
                <a:srgbClr val="0000FF"/>
              </a:solidFill>
              <a:sym typeface="+mn-ea"/>
            </a:endParaRPr>
          </a:p>
          <a:p>
            <a:pPr marL="285750" lvl="0" indent="-285750">
              <a:spcAft>
                <a:spcPts val="400"/>
              </a:spcAft>
              <a:buFont typeface="Wingdings" panose="05000000000000000000" charset="0"/>
              <a:buChar char="p"/>
            </a:pPr>
            <a:r>
              <a:rPr lang="zh-CN" dirty="0" smtClean="0">
                <a:solidFill>
                  <a:srgbClr val="0000FF"/>
                </a:solidFill>
                <a:sym typeface="+mn-ea"/>
              </a:rPr>
              <a:t>参数配置</a:t>
            </a:r>
            <a:endParaRPr lang="zh-CN" dirty="0" smtClean="0">
              <a:solidFill>
                <a:srgbClr val="0000FF"/>
              </a:solidFill>
              <a:sym typeface="+mn-ea"/>
            </a:endParaRPr>
          </a:p>
          <a:p>
            <a:pPr marL="742950" lvl="1" indent="-285750">
              <a:spcAft>
                <a:spcPts val="400"/>
              </a:spcAft>
              <a:buFont typeface="Wingdings" panose="05000000000000000000" charset="0"/>
              <a:buChar char="l"/>
            </a:pPr>
            <a:r>
              <a:rPr lang="zh-CN" dirty="0" smtClean="0">
                <a:solidFill>
                  <a:schemeClr val="tx1"/>
                </a:solidFill>
                <a:sym typeface="+mn-ea"/>
              </a:rPr>
              <a:t>系统参数</a:t>
            </a:r>
            <a:endParaRPr lang="zh-CN" dirty="0" smtClean="0">
              <a:solidFill>
                <a:schemeClr val="tx1"/>
              </a:solidFill>
              <a:sym typeface="+mn-ea"/>
            </a:endParaRPr>
          </a:p>
          <a:p>
            <a:pPr lvl="2">
              <a:spcAft>
                <a:spcPts val="400"/>
              </a:spcAft>
              <a:buFont typeface="Wingdings" panose="05000000000000000000" charset="0"/>
            </a:pPr>
            <a:r>
              <a:rPr lang="zh-CN" dirty="0" smtClean="0">
                <a:solidFill>
                  <a:schemeClr val="tx1"/>
                </a:solidFill>
                <a:sym typeface="+mn-ea"/>
              </a:rPr>
              <a:t>大数据系统运行应用时可能会影响系统数据分配或任务分配等的参数（如并行度、划分函数等）</a:t>
            </a:r>
            <a:endParaRPr lang="zh-CN" dirty="0" smtClean="0">
              <a:solidFill>
                <a:schemeClr val="tx1"/>
              </a:solidFill>
              <a:sym typeface="+mn-ea"/>
            </a:endParaRPr>
          </a:p>
          <a:p>
            <a:pPr marL="742950" lvl="1" indent="-285750">
              <a:spcAft>
                <a:spcPts val="400"/>
              </a:spcAft>
              <a:buFont typeface="Wingdings" panose="05000000000000000000" charset="0"/>
              <a:buChar char="l"/>
            </a:pPr>
            <a:r>
              <a:rPr lang="zh-CN" dirty="0" smtClean="0">
                <a:solidFill>
                  <a:schemeClr val="tx1"/>
                </a:solidFill>
                <a:sym typeface="+mn-ea"/>
              </a:rPr>
              <a:t>应用参数</a:t>
            </a:r>
            <a:endParaRPr lang="zh-CN" dirty="0" smtClean="0">
              <a:solidFill>
                <a:schemeClr val="tx1"/>
              </a:solidFill>
              <a:sym typeface="+mn-ea"/>
            </a:endParaRPr>
          </a:p>
          <a:p>
            <a:pPr lvl="2">
              <a:spcAft>
                <a:spcPts val="400"/>
              </a:spcAft>
              <a:buFont typeface="Wingdings" panose="05000000000000000000" charset="0"/>
            </a:pPr>
            <a:r>
              <a:rPr lang="zh-CN" dirty="0" smtClean="0">
                <a:solidFill>
                  <a:schemeClr val="tx1"/>
                </a:solidFill>
                <a:sym typeface="+mn-ea"/>
              </a:rPr>
              <a:t>应用或算法本身运行时需要的参数（如</a:t>
            </a:r>
            <a:r>
              <a:rPr lang="en-US" altLang="zh-CN" dirty="0" smtClean="0">
                <a:solidFill>
                  <a:schemeClr val="tx1"/>
                </a:solidFill>
                <a:sym typeface="+mn-ea"/>
              </a:rPr>
              <a:t>PageRank</a:t>
            </a:r>
            <a:r>
              <a:rPr lang="zh-CN" altLang="en-US" dirty="0" smtClean="0">
                <a:solidFill>
                  <a:schemeClr val="tx1"/>
                </a:solidFill>
                <a:sym typeface="+mn-ea"/>
              </a:rPr>
              <a:t>中的最大迭代次数等）</a:t>
            </a:r>
            <a:endParaRPr lang="zh-CN" altLang="en-US" dirty="0" smtClean="0">
              <a:solidFill>
                <a:schemeClr val="tx1"/>
              </a:solidFill>
              <a:sym typeface="+mn-ea"/>
            </a:endParaRPr>
          </a:p>
          <a:p>
            <a:pPr lvl="1">
              <a:buFont typeface="Wingdings" panose="05000000000000000000" charset="0"/>
            </a:pPr>
            <a:endParaRPr lang="zh-CN" dirty="0" smtClean="0">
              <a:solidFill>
                <a:srgbClr val="0000FF"/>
              </a:solidFill>
              <a:sym typeface="+mn-ea"/>
            </a:endParaRPr>
          </a:p>
        </p:txBody>
      </p:sp>
      <p:sp>
        <p:nvSpPr>
          <p:cNvPr id="4" name="折角形 3"/>
          <p:cNvSpPr/>
          <p:nvPr/>
        </p:nvSpPr>
        <p:spPr>
          <a:xfrm>
            <a:off x="2673985" y="5527040"/>
            <a:ext cx="987425" cy="1154430"/>
          </a:xfrm>
          <a:prstGeom prst="foldedCorner">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数据集</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aphicFrame>
        <p:nvGraphicFramePr>
          <p:cNvPr id="5" name="表格 4"/>
          <p:cNvGraphicFramePr/>
          <p:nvPr/>
        </p:nvGraphicFramePr>
        <p:xfrm>
          <a:off x="2025015" y="4295140"/>
          <a:ext cx="2284730" cy="800100"/>
        </p:xfrm>
        <a:graphic>
          <a:graphicData uri="http://schemas.openxmlformats.org/drawingml/2006/table">
            <a:tbl>
              <a:tblPr firstRow="1" bandRow="1">
                <a:tableStyleId>{5C22544A-7EE6-4342-B048-85BDC9FD1C3A}</a:tableStyleId>
              </a:tblPr>
              <a:tblGrid>
                <a:gridCol w="1142365"/>
                <a:gridCol w="1142365"/>
              </a:tblGrid>
              <a:tr h="400050">
                <a:tc>
                  <a:txBody>
                    <a:bodyPr/>
                    <a:p>
                      <a:pPr algn="ctr">
                        <a:buNone/>
                      </a:pPr>
                      <a:r>
                        <a:rPr lang="zh-CN" altLang="en-US" sz="1600">
                          <a:solidFill>
                            <a:schemeClr val="tx1"/>
                          </a:solidFill>
                        </a:rPr>
                        <a:t>系统参数</a:t>
                      </a:r>
                      <a:endParaRPr lang="zh-CN" altLang="en-US" sz="1600">
                        <a:solidFill>
                          <a:schemeClr val="tx1"/>
                        </a:solidFill>
                      </a:endParaRPr>
                    </a:p>
                  </a:txBody>
                  <a:tcPr anchor="ctr" anchorCtr="0"/>
                </a:tc>
                <a:tc>
                  <a:txBody>
                    <a:bodyPr/>
                    <a:p>
                      <a:pPr algn="ctr">
                        <a:buNone/>
                      </a:pPr>
                      <a:r>
                        <a:rPr lang="zh-CN" altLang="en-US" sz="1600">
                          <a:solidFill>
                            <a:schemeClr val="tx1"/>
                          </a:solidFill>
                        </a:rPr>
                        <a:t>应用参数</a:t>
                      </a:r>
                      <a:endParaRPr lang="zh-CN" altLang="en-US" sz="1600">
                        <a:solidFill>
                          <a:schemeClr val="tx1"/>
                        </a:solidFill>
                      </a:endParaRPr>
                    </a:p>
                  </a:txBody>
                  <a:tcPr anchor="ctr" anchorCtr="0"/>
                </a:tc>
              </a:tr>
              <a:tr h="400050">
                <a:tc>
                  <a:txBody>
                    <a:bodyPr/>
                    <a:p>
                      <a:pPr algn="ctr">
                        <a:buNone/>
                      </a:pPr>
                      <a:endParaRPr lang="zh-CN" altLang="en-US" sz="1600">
                        <a:solidFill>
                          <a:schemeClr val="tx1"/>
                        </a:solidFill>
                      </a:endParaRPr>
                    </a:p>
                  </a:txBody>
                  <a:tcPr anchor="ctr" anchorCtr="0"/>
                </a:tc>
                <a:tc>
                  <a:txBody>
                    <a:bodyPr/>
                    <a:p>
                      <a:pPr algn="ctr">
                        <a:buNone/>
                      </a:pPr>
                      <a:endParaRPr lang="zh-CN" altLang="en-US" sz="1600">
                        <a:solidFill>
                          <a:schemeClr val="tx1"/>
                        </a:solidFill>
                      </a:endParaRPr>
                    </a:p>
                  </a:txBody>
                  <a:tcPr anchor="ctr" anchorCtr="0"/>
                </a:tc>
              </a:tr>
            </a:tbl>
          </a:graphicData>
        </a:graphic>
      </p:graphicFrame>
      <p:sp>
        <p:nvSpPr>
          <p:cNvPr id="6" name="直角双向箭头 5"/>
          <p:cNvSpPr/>
          <p:nvPr/>
        </p:nvSpPr>
        <p:spPr>
          <a:xfrm rot="18660000">
            <a:off x="4330700" y="5085080"/>
            <a:ext cx="936625" cy="935990"/>
          </a:xfrm>
          <a:prstGeom prst="lef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圆角矩形 8"/>
          <p:cNvSpPr/>
          <p:nvPr/>
        </p:nvSpPr>
        <p:spPr>
          <a:xfrm>
            <a:off x="5658485" y="5337175"/>
            <a:ext cx="1727835" cy="431800"/>
          </a:xfrm>
          <a:prstGeom prst="round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参数组合测试</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smtClean="0">
                <a:sym typeface="+mn-ea"/>
              </a:rPr>
              <a:t>--</a:t>
            </a:r>
            <a:r>
              <a:rPr lang="zh-CN" dirty="0"/>
              <a:t>测试执行</a:t>
            </a:r>
            <a:endParaRPr lang="zh-CN"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710565" y="2498725"/>
            <a:ext cx="1890395" cy="365760"/>
          </a:xfrm>
          <a:prstGeom prst="rect">
            <a:avLst/>
          </a:prstGeom>
          <a:noFill/>
        </p:spPr>
        <p:txBody>
          <a:bodyPr wrap="square" rtlCol="0">
            <a:spAutoFit/>
          </a:bodyPr>
          <a:lstStyle/>
          <a:p>
            <a:pPr marL="285750" indent="-285750">
              <a:buFont typeface="Arial" panose="020B0604020202020204" pitchFamily="34" charset="0"/>
              <a:buChar char="•"/>
            </a:pPr>
            <a:r>
              <a:rPr lang="zh-CN" altLang="en-US" b="1"/>
              <a:t>系统参数</a:t>
            </a:r>
            <a:endParaRPr lang="zh-CN" altLang="en-US" b="1"/>
          </a:p>
        </p:txBody>
      </p:sp>
      <p:sp>
        <p:nvSpPr>
          <p:cNvPr id="9" name="文本框 8"/>
          <p:cNvSpPr txBox="1"/>
          <p:nvPr/>
        </p:nvSpPr>
        <p:spPr>
          <a:xfrm>
            <a:off x="617220" y="4779645"/>
            <a:ext cx="2077720" cy="365760"/>
          </a:xfrm>
          <a:prstGeom prst="rect">
            <a:avLst/>
          </a:prstGeom>
          <a:noFill/>
        </p:spPr>
        <p:txBody>
          <a:bodyPr wrap="square" rtlCol="0">
            <a:spAutoFit/>
          </a:bodyPr>
          <a:lstStyle/>
          <a:p>
            <a:pPr marL="285750" indent="-285750">
              <a:buFont typeface="Arial" panose="020B0604020202020204" pitchFamily="34" charset="0"/>
              <a:buChar char="•"/>
            </a:pPr>
            <a:r>
              <a:rPr lang="zh-CN" altLang="en-US" b="1"/>
              <a:t>应用参数</a:t>
            </a:r>
            <a:endParaRPr lang="zh-CN" altLang="en-US" b="1" i="1">
              <a:solidFill>
                <a:schemeClr val="bg1">
                  <a:lumMod val="65000"/>
                </a:schemeClr>
              </a:solidFill>
            </a:endParaRPr>
          </a:p>
        </p:txBody>
      </p:sp>
      <p:grpSp>
        <p:nvGrpSpPr>
          <p:cNvPr id="11" name="组合 10"/>
          <p:cNvGrpSpPr/>
          <p:nvPr/>
        </p:nvGrpSpPr>
        <p:grpSpPr>
          <a:xfrm>
            <a:off x="1242060" y="3622040"/>
            <a:ext cx="504190" cy="288290"/>
            <a:chOff x="2034" y="5759"/>
            <a:chExt cx="794" cy="454"/>
          </a:xfrm>
        </p:grpSpPr>
        <p:cxnSp>
          <p:nvCxnSpPr>
            <p:cNvPr id="10" name="Straight Connector 16"/>
            <p:cNvCxnSpPr/>
            <p:nvPr/>
          </p:nvCxnSpPr>
          <p:spPr>
            <a:xfrm>
              <a:off x="2034" y="5759"/>
              <a:ext cx="0"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2034" y="5759"/>
              <a:ext cx="794"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034" y="5759"/>
              <a:ext cx="794"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2828" y="5759"/>
              <a:ext cx="0" cy="4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 name="文本框 1"/>
          <p:cNvSpPr txBox="1"/>
          <p:nvPr/>
        </p:nvSpPr>
        <p:spPr>
          <a:xfrm>
            <a:off x="527050" y="1196340"/>
            <a:ext cx="659003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参数组合测试</a:t>
            </a:r>
            <a:endParaRPr lang="zh-CN" altLang="en-US">
              <a:solidFill>
                <a:srgbClr val="0000FF"/>
              </a:solidFill>
            </a:endParaRPr>
          </a:p>
        </p:txBody>
      </p:sp>
      <p:sp>
        <p:nvSpPr>
          <p:cNvPr id="3" name="文本框 2"/>
          <p:cNvSpPr txBox="1"/>
          <p:nvPr/>
        </p:nvSpPr>
        <p:spPr>
          <a:xfrm>
            <a:off x="4557395" y="3856990"/>
            <a:ext cx="2906395" cy="365760"/>
          </a:xfrm>
          <a:prstGeom prst="rect">
            <a:avLst/>
          </a:prstGeom>
          <a:noFill/>
        </p:spPr>
        <p:txBody>
          <a:bodyPr wrap="square" rtlCol="0">
            <a:spAutoFit/>
          </a:bodyPr>
          <a:p>
            <a:r>
              <a:rPr lang="zh-CN" altLang="en-US" b="1">
                <a:solidFill>
                  <a:schemeClr val="bg1">
                    <a:lumMod val="65000"/>
                  </a:schemeClr>
                </a:solidFill>
                <a:sym typeface="+mn-ea"/>
              </a:rPr>
              <a:t>（以</a:t>
            </a:r>
            <a:r>
              <a:rPr lang="en-US" altLang="zh-CN" b="1">
                <a:solidFill>
                  <a:schemeClr val="bg1">
                    <a:lumMod val="65000"/>
                  </a:schemeClr>
                </a:solidFill>
                <a:sym typeface="+mn-ea"/>
              </a:rPr>
              <a:t>RandomForest</a:t>
            </a:r>
            <a:r>
              <a:rPr lang="zh-CN" altLang="en-US" b="1">
                <a:solidFill>
                  <a:schemeClr val="bg1">
                    <a:lumMod val="65000"/>
                  </a:schemeClr>
                </a:solidFill>
                <a:sym typeface="+mn-ea"/>
              </a:rPr>
              <a:t>为例）</a:t>
            </a:r>
            <a:endParaRPr lang="zh-CN" altLang="en-US"/>
          </a:p>
        </p:txBody>
      </p:sp>
      <p:sp>
        <p:nvSpPr>
          <p:cNvPr id="4" name="文本框 3"/>
          <p:cNvSpPr txBox="1"/>
          <p:nvPr/>
        </p:nvSpPr>
        <p:spPr>
          <a:xfrm>
            <a:off x="4772660" y="1821180"/>
            <a:ext cx="2906395" cy="365760"/>
          </a:xfrm>
          <a:prstGeom prst="rect">
            <a:avLst/>
          </a:prstGeom>
          <a:noFill/>
        </p:spPr>
        <p:txBody>
          <a:bodyPr wrap="square" rtlCol="0">
            <a:spAutoFit/>
          </a:bodyPr>
          <a:p>
            <a:r>
              <a:rPr lang="zh-CN" altLang="en-US" b="1">
                <a:solidFill>
                  <a:schemeClr val="bg1">
                    <a:lumMod val="65000"/>
                  </a:schemeClr>
                </a:solidFill>
                <a:sym typeface="+mn-ea"/>
              </a:rPr>
              <a:t>（以</a:t>
            </a:r>
            <a:r>
              <a:rPr lang="en-US" altLang="zh-CN" b="1">
                <a:solidFill>
                  <a:schemeClr val="bg1">
                    <a:lumMod val="65000"/>
                  </a:schemeClr>
                </a:solidFill>
                <a:sym typeface="+mn-ea"/>
              </a:rPr>
              <a:t>Spark</a:t>
            </a:r>
            <a:r>
              <a:rPr lang="zh-CN" altLang="en-US" b="1">
                <a:solidFill>
                  <a:schemeClr val="bg1">
                    <a:lumMod val="65000"/>
                  </a:schemeClr>
                </a:solidFill>
                <a:sym typeface="+mn-ea"/>
              </a:rPr>
              <a:t>为例）</a:t>
            </a:r>
            <a:endParaRPr lang="zh-CN" altLang="en-US"/>
          </a:p>
        </p:txBody>
      </p:sp>
      <p:graphicFrame>
        <p:nvGraphicFramePr>
          <p:cNvPr id="7" name="表格 6"/>
          <p:cNvGraphicFramePr/>
          <p:nvPr/>
        </p:nvGraphicFramePr>
        <p:xfrm>
          <a:off x="3709670" y="2186940"/>
          <a:ext cx="4095115" cy="1143000"/>
        </p:xfrm>
        <a:graphic>
          <a:graphicData uri="http://schemas.openxmlformats.org/drawingml/2006/table">
            <a:tbl>
              <a:tblPr firstRow="1" bandRow="1">
                <a:tableStyleId>{5C22544A-7EE6-4342-B048-85BDC9FD1C3A}</a:tableStyleId>
              </a:tblPr>
              <a:tblGrid>
                <a:gridCol w="2047875"/>
                <a:gridCol w="2047240"/>
              </a:tblGrid>
              <a:tr h="381000">
                <a:tc>
                  <a:txBody>
                    <a:bodyPr/>
                    <a:p>
                      <a:pPr algn="ctr">
                        <a:buNone/>
                      </a:pPr>
                      <a:r>
                        <a:rPr lang="zh-CN" altLang="en-US" sz="1600">
                          <a:solidFill>
                            <a:schemeClr val="tx1"/>
                          </a:solidFill>
                        </a:rPr>
                        <a:t>参数</a:t>
                      </a:r>
                      <a:endParaRPr lang="zh-CN" altLang="en-US" sz="1600">
                        <a:solidFill>
                          <a:schemeClr val="tx1"/>
                        </a:solidFill>
                      </a:endParaRPr>
                    </a:p>
                  </a:txBody>
                  <a:tcPr anchor="ctr" anchorCtr="0"/>
                </a:tc>
                <a:tc>
                  <a:txBody>
                    <a:bodyPr/>
                    <a:p>
                      <a:pPr algn="ctr">
                        <a:buNone/>
                      </a:pPr>
                      <a:r>
                        <a:rPr lang="zh-CN" altLang="en-US" sz="1600">
                          <a:solidFill>
                            <a:schemeClr val="tx1"/>
                          </a:solidFill>
                        </a:rPr>
                        <a:t>含义</a:t>
                      </a:r>
                      <a:endParaRPr lang="zh-CN" altLang="en-US" sz="1600">
                        <a:solidFill>
                          <a:schemeClr val="tx1"/>
                        </a:solidFill>
                      </a:endParaRPr>
                    </a:p>
                  </a:txBody>
                  <a:tcPr anchor="ctr" anchorCtr="0"/>
                </a:tc>
              </a:tr>
              <a:tr h="381000">
                <a:tc>
                  <a:txBody>
                    <a:bodyPr/>
                    <a:p>
                      <a:pPr algn="ctr">
                        <a:buNone/>
                      </a:pPr>
                      <a:r>
                        <a:rPr lang="en-US" altLang="zh-CN" sz="1600">
                          <a:solidFill>
                            <a:schemeClr val="tx1"/>
                          </a:solidFill>
                        </a:rPr>
                        <a:t>input split</a:t>
                      </a:r>
                      <a:endParaRPr lang="en-US" altLang="zh-CN" sz="1600">
                        <a:solidFill>
                          <a:schemeClr val="tx1"/>
                        </a:solidFill>
                      </a:endParaRPr>
                    </a:p>
                  </a:txBody>
                  <a:tcPr anchor="ctr" anchorCtr="0"/>
                </a:tc>
                <a:tc>
                  <a:txBody>
                    <a:bodyPr/>
                    <a:p>
                      <a:pPr algn="ctr">
                        <a:buNone/>
                      </a:pPr>
                      <a:r>
                        <a:rPr lang="en-US" altLang="zh-CN" sz="1600">
                          <a:solidFill>
                            <a:schemeClr val="tx1"/>
                          </a:solidFill>
                        </a:rPr>
                        <a:t>mapper</a:t>
                      </a:r>
                      <a:r>
                        <a:rPr lang="zh-CN" altLang="en-US" sz="1600">
                          <a:solidFill>
                            <a:schemeClr val="tx1"/>
                          </a:solidFill>
                        </a:rPr>
                        <a:t>端分片数</a:t>
                      </a:r>
                      <a:endParaRPr lang="zh-CN" altLang="en-US" sz="1600">
                        <a:solidFill>
                          <a:schemeClr val="tx1"/>
                        </a:solidFill>
                      </a:endParaRPr>
                    </a:p>
                  </a:txBody>
                  <a:tcPr anchor="ctr" anchorCtr="0"/>
                </a:tc>
              </a:tr>
              <a:tr h="381000">
                <a:tc>
                  <a:txBody>
                    <a:bodyPr/>
                    <a:p>
                      <a:pPr algn="ctr">
                        <a:buNone/>
                      </a:pPr>
                      <a:r>
                        <a:rPr lang="en-US" altLang="zh-CN" sz="1600">
                          <a:solidFill>
                            <a:schemeClr val="tx1"/>
                          </a:solidFill>
                        </a:rPr>
                        <a:t>partition number</a:t>
                      </a:r>
                      <a:endParaRPr lang="en-US" altLang="zh-CN" sz="1600">
                        <a:solidFill>
                          <a:schemeClr val="tx1"/>
                        </a:solidFill>
                      </a:endParaRPr>
                    </a:p>
                  </a:txBody>
                  <a:tcPr anchor="ctr" anchorCtr="0"/>
                </a:tc>
                <a:tc>
                  <a:txBody>
                    <a:bodyPr/>
                    <a:p>
                      <a:pPr algn="ctr">
                        <a:buNone/>
                      </a:pPr>
                      <a:r>
                        <a:rPr lang="en-US" altLang="zh-CN" sz="1600">
                          <a:solidFill>
                            <a:schemeClr val="tx1"/>
                          </a:solidFill>
                        </a:rPr>
                        <a:t>reducer</a:t>
                      </a:r>
                      <a:r>
                        <a:rPr lang="zh-CN" altLang="en-US" sz="1600">
                          <a:solidFill>
                            <a:schemeClr val="tx1"/>
                          </a:solidFill>
                        </a:rPr>
                        <a:t>端分片数</a:t>
                      </a:r>
                      <a:endParaRPr lang="zh-CN" altLang="en-US" sz="1600">
                        <a:solidFill>
                          <a:schemeClr val="tx1"/>
                        </a:solidFill>
                      </a:endParaRPr>
                    </a:p>
                  </a:txBody>
                  <a:tcPr anchor="ctr" anchorCtr="0"/>
                </a:tc>
              </a:tr>
            </a:tbl>
          </a:graphicData>
        </a:graphic>
      </p:graphicFrame>
      <p:graphicFrame>
        <p:nvGraphicFramePr>
          <p:cNvPr id="12" name="表格 11"/>
          <p:cNvGraphicFramePr/>
          <p:nvPr/>
        </p:nvGraphicFramePr>
        <p:xfrm>
          <a:off x="3295650" y="4295140"/>
          <a:ext cx="5066030" cy="1905000"/>
        </p:xfrm>
        <a:graphic>
          <a:graphicData uri="http://schemas.openxmlformats.org/drawingml/2006/table">
            <a:tbl>
              <a:tblPr firstRow="1" bandRow="1">
                <a:tableStyleId>{5C22544A-7EE6-4342-B048-85BDC9FD1C3A}</a:tableStyleId>
              </a:tblPr>
              <a:tblGrid>
                <a:gridCol w="2533015"/>
                <a:gridCol w="2533015"/>
              </a:tblGrid>
              <a:tr h="381000">
                <a:tc>
                  <a:txBody>
                    <a:bodyPr/>
                    <a:p>
                      <a:pPr algn="ctr">
                        <a:buNone/>
                      </a:pPr>
                      <a:r>
                        <a:rPr lang="zh-CN" altLang="en-US" sz="1600">
                          <a:solidFill>
                            <a:schemeClr val="tx1"/>
                          </a:solidFill>
                        </a:rPr>
                        <a:t>参数</a:t>
                      </a:r>
                      <a:endParaRPr lang="zh-CN" altLang="en-US" sz="1600">
                        <a:solidFill>
                          <a:schemeClr val="tx1"/>
                        </a:solidFill>
                      </a:endParaRPr>
                    </a:p>
                  </a:txBody>
                  <a:tcPr anchor="ctr" anchorCtr="0"/>
                </a:tc>
                <a:tc>
                  <a:txBody>
                    <a:bodyPr/>
                    <a:p>
                      <a:pPr algn="ctr">
                        <a:buNone/>
                      </a:pPr>
                      <a:r>
                        <a:rPr lang="zh-CN" altLang="en-US" sz="1600">
                          <a:solidFill>
                            <a:schemeClr val="tx1"/>
                          </a:solidFill>
                        </a:rPr>
                        <a:t>含义</a:t>
                      </a:r>
                      <a:endParaRPr lang="zh-CN" altLang="en-US" sz="1600">
                        <a:solidFill>
                          <a:schemeClr val="tx1"/>
                        </a:solidFill>
                      </a:endParaRPr>
                    </a:p>
                  </a:txBody>
                  <a:tcPr anchor="ctr" anchorCtr="0"/>
                </a:tc>
              </a:tr>
              <a:tr h="381000">
                <a:tc>
                  <a:txBody>
                    <a:bodyPr/>
                    <a:p>
                      <a:pPr algn="ctr">
                        <a:buNone/>
                      </a:pPr>
                      <a:r>
                        <a:rPr lang="en-US" altLang="zh-CN" sz="1600">
                          <a:solidFill>
                            <a:schemeClr val="tx1"/>
                          </a:solidFill>
                        </a:rPr>
                        <a:t>maxBins</a:t>
                      </a:r>
                      <a:endParaRPr lang="en-US" altLang="zh-CN" sz="1600">
                        <a:solidFill>
                          <a:schemeClr val="tx1"/>
                        </a:solidFill>
                      </a:endParaRPr>
                    </a:p>
                  </a:txBody>
                  <a:tcPr anchor="ctr" anchorCtr="0"/>
                </a:tc>
                <a:tc>
                  <a:txBody>
                    <a:bodyPr/>
                    <a:p>
                      <a:pPr algn="ctr">
                        <a:buNone/>
                      </a:pPr>
                      <a:r>
                        <a:rPr lang="zh-CN" altLang="en-US" sz="1600">
                          <a:solidFill>
                            <a:schemeClr val="tx1"/>
                          </a:solidFill>
                        </a:rPr>
                        <a:t>最大分箱数</a:t>
                      </a:r>
                      <a:endParaRPr lang="zh-CN" altLang="en-US" sz="1600">
                        <a:solidFill>
                          <a:schemeClr val="tx1"/>
                        </a:solidFill>
                      </a:endParaRPr>
                    </a:p>
                  </a:txBody>
                  <a:tcPr anchor="ctr" anchorCtr="0"/>
                </a:tc>
              </a:tr>
              <a:tr h="381000">
                <a:tc>
                  <a:txBody>
                    <a:bodyPr/>
                    <a:p>
                      <a:pPr algn="ctr">
                        <a:buNone/>
                      </a:pPr>
                      <a:r>
                        <a:rPr lang="en-US" altLang="zh-CN" sz="1600">
                          <a:solidFill>
                            <a:schemeClr val="tx1"/>
                          </a:solidFill>
                        </a:rPr>
                        <a:t>numClasses</a:t>
                      </a:r>
                      <a:endParaRPr lang="en-US" altLang="zh-CN" sz="1600">
                        <a:solidFill>
                          <a:schemeClr val="tx1"/>
                        </a:solidFill>
                      </a:endParaRPr>
                    </a:p>
                  </a:txBody>
                  <a:tcPr anchor="ctr" anchorCtr="0"/>
                </a:tc>
                <a:tc>
                  <a:txBody>
                    <a:bodyPr/>
                    <a:p>
                      <a:pPr algn="ctr">
                        <a:buNone/>
                      </a:pPr>
                      <a:r>
                        <a:rPr lang="zh-CN" altLang="en-US" sz="1600">
                          <a:solidFill>
                            <a:schemeClr val="tx1"/>
                          </a:solidFill>
                        </a:rPr>
                        <a:t>分类数</a:t>
                      </a:r>
                      <a:endParaRPr lang="zh-CN" altLang="en-US" sz="1600">
                        <a:solidFill>
                          <a:schemeClr val="tx1"/>
                        </a:solidFill>
                      </a:endParaRPr>
                    </a:p>
                  </a:txBody>
                  <a:tcPr anchor="ctr" anchorCtr="0"/>
                </a:tc>
              </a:tr>
              <a:tr h="381000">
                <a:tc>
                  <a:txBody>
                    <a:bodyPr/>
                    <a:p>
                      <a:pPr algn="ctr">
                        <a:buNone/>
                      </a:pPr>
                      <a:r>
                        <a:rPr lang="en-US" altLang="zh-CN" sz="1600">
                          <a:solidFill>
                            <a:schemeClr val="tx1"/>
                          </a:solidFill>
                        </a:rPr>
                        <a:t>numTrees</a:t>
                      </a:r>
                      <a:endParaRPr lang="en-US" altLang="zh-CN" sz="1600">
                        <a:solidFill>
                          <a:schemeClr val="tx1"/>
                        </a:solidFill>
                      </a:endParaRPr>
                    </a:p>
                  </a:txBody>
                  <a:tcPr anchor="ctr" anchorCtr="0"/>
                </a:tc>
                <a:tc>
                  <a:txBody>
                    <a:bodyPr/>
                    <a:p>
                      <a:pPr algn="ctr">
                        <a:buNone/>
                      </a:pPr>
                      <a:r>
                        <a:rPr lang="zh-CN" altLang="en-US" sz="1600">
                          <a:solidFill>
                            <a:schemeClr val="tx1"/>
                          </a:solidFill>
                        </a:rPr>
                        <a:t>森林中树的个数</a:t>
                      </a:r>
                      <a:endParaRPr lang="zh-CN" altLang="en-US" sz="1600">
                        <a:solidFill>
                          <a:schemeClr val="tx1"/>
                        </a:solidFill>
                      </a:endParaRPr>
                    </a:p>
                  </a:txBody>
                  <a:tcPr anchor="ctr" anchorCtr="0"/>
                </a:tc>
              </a:tr>
              <a:tr h="381000">
                <a:tc>
                  <a:txBody>
                    <a:bodyPr/>
                    <a:p>
                      <a:pPr algn="ctr">
                        <a:buNone/>
                      </a:pPr>
                      <a:r>
                        <a:rPr lang="en-US" altLang="zh-CN" sz="1600">
                          <a:solidFill>
                            <a:schemeClr val="tx1"/>
                          </a:solidFill>
                        </a:rPr>
                        <a:t>maxDepth</a:t>
                      </a:r>
                      <a:endParaRPr lang="en-US" altLang="zh-CN" sz="1600">
                        <a:solidFill>
                          <a:schemeClr val="tx1"/>
                        </a:solidFill>
                      </a:endParaRPr>
                    </a:p>
                  </a:txBody>
                  <a:tcPr anchor="ctr" anchorCtr="0"/>
                </a:tc>
                <a:tc>
                  <a:txBody>
                    <a:bodyPr/>
                    <a:p>
                      <a:pPr algn="ctr">
                        <a:buNone/>
                      </a:pPr>
                      <a:r>
                        <a:rPr lang="zh-CN" altLang="en-US" sz="1600">
                          <a:solidFill>
                            <a:schemeClr val="tx1"/>
                          </a:solidFill>
                        </a:rPr>
                        <a:t>最大树深</a:t>
                      </a:r>
                      <a:endParaRPr lang="zh-CN" altLang="en-US" sz="1600">
                        <a:solidFill>
                          <a:schemeClr val="tx1"/>
                        </a:solidFill>
                      </a:endParaRPr>
                    </a:p>
                  </a:txBody>
                  <a:tcPr anchor="ctr" anchorCtr="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a:t>
            </a:r>
            <a:r>
              <a:rPr lang="zh-CN" sz="2800" dirty="0">
                <a:sym typeface="+mn-ea"/>
              </a:rPr>
              <a:t>设计</a:t>
            </a:r>
            <a:r>
              <a:rPr lang="en-US" altLang="zh-CN" dirty="0" smtClean="0">
                <a:sym typeface="+mn-ea"/>
              </a:rPr>
              <a:t>--</a:t>
            </a:r>
            <a:r>
              <a:rPr lang="zh-CN" dirty="0">
                <a:sym typeface="+mn-ea"/>
              </a:rPr>
              <a:t>测试执行</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666240"/>
          </a:xfrm>
          <a:prstGeom prst="rect">
            <a:avLst/>
          </a:prstGeom>
          <a:noFill/>
        </p:spPr>
        <p:txBody>
          <a:bodyPr wrap="square" rtlCol="0" anchor="t">
            <a:spAutoFit/>
          </a:bodyPr>
          <a:lstStyle/>
          <a:p>
            <a:pPr marL="457200" lvl="1" indent="0">
              <a:spcAft>
                <a:spcPts val="400"/>
              </a:spcAft>
              <a:buNone/>
            </a:pPr>
            <a:r>
              <a:rPr lang="zh-CN" altLang="en-US" b="1" dirty="0">
                <a:solidFill>
                  <a:srgbClr val="FF0000"/>
                </a:solidFill>
                <a:sym typeface="+mn-ea"/>
              </a:rPr>
              <a:t>假设</a:t>
            </a:r>
            <a:r>
              <a:rPr lang="en-US" altLang="zh-CN" b="1" dirty="0">
                <a:solidFill>
                  <a:srgbClr val="FF0000"/>
                </a:solidFill>
                <a:sym typeface="+mn-ea"/>
              </a:rPr>
              <a:t>:</a:t>
            </a:r>
            <a:endParaRPr lang="en-US" altLang="zh-CN" b="1" dirty="0">
              <a:solidFill>
                <a:srgbClr val="FF0000"/>
              </a:solidFill>
              <a:sym typeface="+mn-ea"/>
            </a:endParaRPr>
          </a:p>
          <a:p>
            <a:pPr marL="457200" lvl="1" indent="0">
              <a:spcAft>
                <a:spcPts val="400"/>
              </a:spcAft>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endParaRPr lang="zh-CN" altLang="en-US" dirty="0">
              <a:sym typeface="+mn-ea"/>
            </a:endParaRPr>
          </a:p>
          <a:p>
            <a:pPr marL="457200" lvl="1" indent="0">
              <a:spcAft>
                <a:spcPts val="400"/>
              </a:spcAft>
              <a:buNone/>
            </a:pPr>
            <a:r>
              <a:rPr lang="en-US" altLang="zh-CN" dirty="0">
                <a:sym typeface="+mn-ea"/>
              </a:rPr>
              <a:t>	2.</a:t>
            </a:r>
            <a:r>
              <a:rPr lang="zh-CN" altLang="en-US" dirty="0">
                <a:sym typeface="+mn-ea"/>
              </a:rPr>
              <a:t>第</a:t>
            </a:r>
            <a:r>
              <a:rPr lang="en-US" altLang="zh-CN" i="1" dirty="0">
                <a:sym typeface="+mn-ea"/>
              </a:rPr>
              <a:t>i</a:t>
            </a:r>
            <a:r>
              <a:rPr lang="zh-CN" altLang="en-US" dirty="0">
                <a:sym typeface="+mn-ea"/>
              </a:rPr>
              <a:t>个参数有</a:t>
            </a:r>
            <a:r>
              <a:rPr lang="en-US" altLang="zh-CN" i="1" dirty="0">
                <a:sym typeface="+mn-ea"/>
              </a:rPr>
              <a:t>m</a:t>
            </a:r>
            <a:r>
              <a:rPr lang="en-US" altLang="zh-CN" i="1" baseline="-25000" dirty="0">
                <a:sym typeface="+mn-ea"/>
              </a:rPr>
              <a:t>i</a:t>
            </a:r>
            <a:r>
              <a:rPr lang="zh-CN" altLang="en-US" dirty="0">
                <a:sym typeface="+mn-ea"/>
              </a:rPr>
              <a:t>个可选值。</a:t>
            </a:r>
            <a:endParaRPr lang="zh-CN" altLang="en-US" dirty="0">
              <a:sym typeface="+mn-ea"/>
            </a:endParaRPr>
          </a:p>
          <a:p>
            <a:pPr marL="457200" lvl="1" indent="0">
              <a:spcAft>
                <a:spcPts val="400"/>
              </a:spcAft>
              <a:buNone/>
            </a:pPr>
            <a:endParaRPr lang="zh-CN" altLang="en-US" dirty="0">
              <a:sym typeface="+mn-ea"/>
            </a:endParaRPr>
          </a:p>
          <a:p>
            <a:pPr marL="457200" lvl="1" indent="0">
              <a:spcAft>
                <a:spcPts val="400"/>
              </a:spcAft>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a:t>
              </a:r>
              <a:r>
                <a:rPr lang="en-US" altLang="zh-CN" sz="2000" i="1" dirty="0" smtClean="0">
                  <a:solidFill>
                    <a:schemeClr val="bg1">
                      <a:lumMod val="50000"/>
                    </a:schemeClr>
                  </a:solidFill>
                </a:rPr>
                <a:t>RandomForest</a:t>
              </a:r>
              <a:r>
                <a:rPr lang="zh-CN" altLang="en-US" sz="2000" i="1" dirty="0" smtClean="0">
                  <a:solidFill>
                    <a:schemeClr val="bg1">
                      <a:lumMod val="50000"/>
                    </a:schemeClr>
                  </a:solidFill>
                </a:rPr>
                <a:t>应用为例</a:t>
              </a:r>
              <a:endParaRPr lang="zh-CN" altLang="en-US" sz="2000" i="1" dirty="0" smtClean="0">
                <a:solidFill>
                  <a:schemeClr val="bg1">
                    <a:lumMod val="50000"/>
                  </a:schemeClr>
                </a:solidFill>
              </a:endParaRP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endParaRPr lang="en-US" altLang="zh-CN" sz="1600" b="1" i="1" dirty="0">
                <a:solidFill>
                  <a:schemeClr val="bg2">
                    <a:lumMod val="50000"/>
                  </a:schemeClr>
                </a:solidFill>
              </a:endParaRPr>
            </a:p>
            <a:p>
              <a:r>
                <a:rPr lang="en-US" altLang="zh-CN" sz="1600" b="1" i="1" dirty="0" smtClean="0">
                  <a:solidFill>
                    <a:schemeClr val="bg2">
                      <a:lumMod val="50000"/>
                    </a:schemeClr>
                  </a:solidFill>
                </a:rPr>
                <a:t>Bins</a:t>
              </a:r>
              <a:endParaRPr lang="en-US" altLang="zh-CN" sz="1600" b="1" i="1" dirty="0" smtClean="0">
                <a:solidFill>
                  <a:schemeClr val="bg2">
                    <a:lumMod val="50000"/>
                  </a:schemeClr>
                </a:solidFill>
              </a:endParaRP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Classes</a:t>
              </a:r>
              <a:endParaRPr lang="en-US" altLang="zh-CN" sz="1600" b="1" i="1">
                <a:solidFill>
                  <a:schemeClr val="bg2">
                    <a:lumMod val="50000"/>
                  </a:schemeClr>
                </a:solidFill>
              </a:endParaRP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endParaRPr lang="en-US" altLang="zh-CN" sz="1600" b="1" i="1">
                <a:solidFill>
                  <a:schemeClr val="bg2">
                    <a:lumMod val="50000"/>
                  </a:schemeClr>
                </a:solidFill>
              </a:endParaRPr>
            </a:p>
            <a:p>
              <a:r>
                <a:rPr lang="en-US" altLang="zh-CN" sz="1600" b="1" i="1">
                  <a:solidFill>
                    <a:schemeClr val="bg2">
                      <a:lumMod val="50000"/>
                    </a:schemeClr>
                  </a:solidFill>
                </a:rPr>
                <a:t>Trees</a:t>
              </a:r>
              <a:endParaRPr lang="en-US" altLang="zh-CN" sz="1600" b="1" i="1">
                <a:solidFill>
                  <a:schemeClr val="bg2">
                    <a:lumMod val="50000"/>
                  </a:schemeClr>
                </a:solidFill>
              </a:endParaRP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endParaRPr lang="en-US" altLang="zh-CN" sz="1600" b="1" i="1">
                <a:solidFill>
                  <a:schemeClr val="bg2">
                    <a:lumMod val="50000"/>
                  </a:schemeClr>
                </a:solidFill>
              </a:endParaRPr>
            </a:p>
            <a:p>
              <a:r>
                <a:rPr lang="en-US" altLang="zh-CN" sz="1600" b="1" i="1">
                  <a:solidFill>
                    <a:schemeClr val="bg2">
                      <a:lumMod val="50000"/>
                    </a:schemeClr>
                  </a:solidFill>
                </a:rPr>
                <a:t>Depth</a:t>
              </a:r>
              <a:endParaRPr lang="en-US" altLang="zh-CN" sz="1600" b="1" i="1">
                <a:solidFill>
                  <a:schemeClr val="bg2">
                    <a:lumMod val="50000"/>
                  </a:schemeClr>
                </a:solidFill>
              </a:endParaRP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endParaRPr lang="en-US" altLang="zh-CN" sz="1600" b="1" i="1" dirty="0">
                <a:solidFill>
                  <a:schemeClr val="bg2">
                    <a:lumMod val="50000"/>
                  </a:schemeClr>
                </a:solidFill>
              </a:endParaRP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5139" y="6138"/>
              <a:ext cx="851" cy="2304"/>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1</a:t>
              </a:r>
              <a:endParaRPr lang="en-US" altLang="zh-CN" i="1" baseline="-25000" dirty="0">
                <a:solidFill>
                  <a:srgbClr val="0000FF"/>
                </a:solidFill>
              </a:endParaRPr>
            </a:p>
          </p:txBody>
        </p:sp>
        <p:sp>
          <p:nvSpPr>
            <p:cNvPr id="47" name="文本框 46"/>
            <p:cNvSpPr txBox="1"/>
            <p:nvPr/>
          </p:nvSpPr>
          <p:spPr>
            <a:xfrm>
              <a:off x="6796" y="6138"/>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2</a:t>
              </a:r>
              <a:endParaRPr lang="en-US" altLang="zh-CN" i="1" baseline="-25000" dirty="0">
                <a:solidFill>
                  <a:srgbClr val="0000FF"/>
                </a:solidFill>
              </a:endParaRPr>
            </a:p>
          </p:txBody>
        </p:sp>
        <p:sp>
          <p:nvSpPr>
            <p:cNvPr id="48" name="文本框 47"/>
            <p:cNvSpPr txBox="1"/>
            <p:nvPr/>
          </p:nvSpPr>
          <p:spPr>
            <a:xfrm>
              <a:off x="8365"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3</a:t>
              </a:r>
              <a:endParaRPr lang="en-US" altLang="zh-CN" i="1" baseline="-25000" dirty="0">
                <a:solidFill>
                  <a:srgbClr val="0000FF"/>
                </a:solidFill>
              </a:endParaRPr>
            </a:p>
          </p:txBody>
        </p:sp>
        <p:sp>
          <p:nvSpPr>
            <p:cNvPr id="49" name="文本框 48"/>
            <p:cNvSpPr txBox="1"/>
            <p:nvPr/>
          </p:nvSpPr>
          <p:spPr>
            <a:xfrm>
              <a:off x="10113" y="6139"/>
              <a:ext cx="851" cy="2304"/>
            </a:xfrm>
            <a:prstGeom prst="rect">
              <a:avLst/>
            </a:prstGeom>
            <a:noFill/>
            <a:ln>
              <a:noFill/>
            </a:ln>
          </p:spPr>
          <p:txBody>
            <a:bodyPr wrap="square" rtlCol="0">
              <a:spAutoFit/>
            </a:bodyPr>
            <a:lstStyle/>
            <a:p>
              <a:r>
                <a:rPr lang="en-US" altLang="zh-CN" i="1" dirty="0">
                  <a:solidFill>
                    <a:srgbClr val="0000FF"/>
                  </a:solidFill>
                </a:rPr>
                <a:t>1</a:t>
              </a:r>
              <a:endParaRPr lang="en-US" altLang="zh-CN" i="1" dirty="0">
                <a:solidFill>
                  <a:srgbClr val="0000FF"/>
                </a:solidFill>
              </a:endParaRPr>
            </a:p>
            <a:p>
              <a:r>
                <a:rPr lang="en-US" altLang="zh-CN" i="1" dirty="0">
                  <a:solidFill>
                    <a:srgbClr val="0000FF"/>
                  </a:solidFill>
                </a:rPr>
                <a:t>2</a:t>
              </a:r>
              <a:endParaRPr lang="en-US" altLang="zh-CN" i="1" dirty="0">
                <a:solidFill>
                  <a:srgbClr val="0000FF"/>
                </a:solidFill>
              </a:endParaRPr>
            </a:p>
            <a:p>
              <a:r>
                <a:rPr lang="en-US" altLang="zh-CN" i="1" dirty="0" smtClean="0">
                  <a:solidFill>
                    <a:srgbClr val="0000FF"/>
                  </a:solidFill>
                </a:rPr>
                <a:t>.</a:t>
              </a:r>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sym typeface="+mn-ea"/>
                </a:rPr>
                <a:t>m</a:t>
              </a:r>
              <a:r>
                <a:rPr lang="en-US" altLang="zh-CN" i="1" baseline="-25000" dirty="0">
                  <a:solidFill>
                    <a:srgbClr val="0000FF"/>
                  </a:solidFill>
                  <a:sym typeface="+mn-ea"/>
                </a:rPr>
                <a:t>4</a:t>
              </a:r>
              <a:endParaRPr lang="en-US" altLang="zh-CN" i="1" baseline="-25000" dirty="0">
                <a:solidFill>
                  <a:srgbClr val="0000FF"/>
                </a:solidFill>
              </a:endParaRPr>
            </a:p>
          </p:txBody>
        </p:sp>
        <p:sp>
          <p:nvSpPr>
            <p:cNvPr id="50" name="文本框 49"/>
            <p:cNvSpPr txBox="1"/>
            <p:nvPr/>
          </p:nvSpPr>
          <p:spPr>
            <a:xfrm>
              <a:off x="11689" y="6139"/>
              <a:ext cx="851" cy="2327"/>
            </a:xfrm>
            <a:prstGeom prst="rect">
              <a:avLst/>
            </a:prstGeom>
            <a:noFill/>
          </p:spPr>
          <p:txBody>
            <a:bodyPr wrap="square" rtlCol="0">
              <a:spAutoFit/>
            </a:bodyPr>
            <a:lstStyle/>
            <a:p>
              <a:r>
                <a:rPr lang="en-US" altLang="zh-CN" i="1" dirty="0" smtClean="0">
                  <a:solidFill>
                    <a:srgbClr val="0000FF"/>
                  </a:solidFill>
                </a:rPr>
                <a:t>1</a:t>
              </a:r>
              <a:endParaRPr lang="en-US" altLang="zh-CN" i="1" dirty="0" smtClean="0">
                <a:solidFill>
                  <a:srgbClr val="0000FF"/>
                </a:solidFill>
              </a:endParaRPr>
            </a:p>
            <a:p>
              <a:r>
                <a:rPr lang="en-US" altLang="zh-CN" i="1" dirty="0" smtClean="0">
                  <a:solidFill>
                    <a:srgbClr val="0000FF"/>
                  </a:solidFill>
                </a:rPr>
                <a:t>2</a:t>
              </a:r>
              <a:endParaRPr lang="en-US" altLang="zh-CN" i="1" dirty="0" smtClean="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a:t>
              </a:r>
              <a:endParaRPr lang="en-US" altLang="zh-CN" i="1" dirty="0">
                <a:solidFill>
                  <a:srgbClr val="0000FF"/>
                </a:solidFill>
              </a:endParaRPr>
            </a:p>
            <a:p>
              <a:r>
                <a:rPr lang="en-US" altLang="zh-CN" i="1" dirty="0">
                  <a:solidFill>
                    <a:srgbClr val="0000FF"/>
                  </a:solidFill>
                </a:rPr>
                <a:t>m</a:t>
              </a:r>
              <a:r>
                <a:rPr lang="en-US" altLang="zh-CN" i="1" baseline="-25000" dirty="0">
                  <a:solidFill>
                    <a:srgbClr val="0000FF"/>
                  </a:solidFill>
                </a:rPr>
                <a:t>5</a:t>
              </a:r>
              <a:endParaRPr lang="en-US" altLang="zh-CN" i="1" baseline="-25000" dirty="0">
                <a:solidFill>
                  <a:srgbClr val="0000FF"/>
                </a:solidFill>
              </a:endParaRP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737" y="655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677" y="671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243320" y="5248910"/>
            <a:ext cx="2444750" cy="640080"/>
          </a:xfrm>
          <a:prstGeom prst="rect">
            <a:avLst/>
          </a:prstGeom>
          <a:noFill/>
        </p:spPr>
        <p:txBody>
          <a:bodyPr wrap="square" rtlCol="0">
            <a:spAutoFit/>
          </a:bodyPr>
          <a:lstStyle/>
          <a:p>
            <a:r>
              <a:rPr lang="zh-CN" altLang="en-US">
                <a:solidFill>
                  <a:srgbClr val="FF0000"/>
                </a:solidFill>
              </a:rPr>
              <a:t>组合空间为：</a:t>
            </a:r>
            <a:r>
              <a:rPr lang="zh-CN" altLang="en-US" i="1"/>
              <a:t>m</a:t>
            </a:r>
            <a:r>
              <a:rPr lang="zh-CN" altLang="en-US" i="1" baseline="-25000"/>
              <a:t>1</a:t>
            </a:r>
            <a:r>
              <a:rPr lang="zh-CN" altLang="en-US" i="1"/>
              <a:t>*m</a:t>
            </a:r>
            <a:r>
              <a:rPr lang="zh-CN" altLang="en-US" i="1" baseline="-25000"/>
              <a:t>2</a:t>
            </a:r>
            <a:r>
              <a:rPr lang="zh-CN" altLang="en-US" i="1"/>
              <a:t>*m</a:t>
            </a:r>
            <a:r>
              <a:rPr lang="zh-CN" altLang="en-US" i="1" baseline="-25000"/>
              <a:t>3</a:t>
            </a:r>
            <a:r>
              <a:rPr lang="zh-CN" altLang="en-US" i="1"/>
              <a:t>*</a:t>
            </a:r>
            <a:r>
              <a:rPr lang="en-US" altLang="zh-CN" i="1"/>
              <a:t>m</a:t>
            </a:r>
            <a:r>
              <a:rPr lang="en-US" altLang="zh-CN" i="1" baseline="-25000"/>
              <a:t>4</a:t>
            </a:r>
            <a:r>
              <a:rPr lang="zh-CN" altLang="en-US" i="1"/>
              <a:t>*m</a:t>
            </a:r>
            <a:r>
              <a:rPr lang="zh-CN" altLang="en-US" i="1" baseline="-25000"/>
              <a:t>5</a:t>
            </a:r>
            <a:endParaRPr lang="zh-CN" altLang="en-US" i="1" baseline="-25000"/>
          </a:p>
        </p:txBody>
      </p:sp>
      <p:graphicFrame>
        <p:nvGraphicFramePr>
          <p:cNvPr id="261" name="对象 260">
            <a:hlinkClick r:id="" action="ppaction://ole?verb=0"/>
          </p:cNvPr>
          <p:cNvGraphicFramePr>
            <a:graphicFrameLocks noChangeAspect="1"/>
          </p:cNvGraphicFramePr>
          <p:nvPr/>
        </p:nvGraphicFramePr>
        <p:xfrm>
          <a:off x="2280603" y="2348865"/>
          <a:ext cx="778510" cy="802005"/>
        </p:xfrm>
        <a:graphic>
          <a:graphicData uri="http://schemas.openxmlformats.org/presentationml/2006/ole">
            <mc:AlternateContent xmlns:mc="http://schemas.openxmlformats.org/markup-compatibility/2006">
              <mc:Choice xmlns:v="urn:schemas-microsoft-com:vml" Requires="v">
                <p:oleObj spid="_x0000_s1025" name="" r:id="rId1" imgW="419100" imgH="431800" progId="Equation.3">
                  <p:embed/>
                </p:oleObj>
              </mc:Choice>
              <mc:Fallback>
                <p:oleObj name="" r:id="rId1" imgW="419100" imgH="431800" progId="Equation.3">
                  <p:embed/>
                  <p:pic>
                    <p:nvPicPr>
                      <p:cNvPr id="0" name="图片 1024"/>
                      <p:cNvPicPr>
                        <a:picLocks noChangeAspect="1"/>
                      </p:cNvPicPr>
                      <p:nvPr/>
                    </p:nvPicPr>
                    <p:blipFill>
                      <a:blip r:embed="rId2"/>
                      <a:stretch>
                        <a:fillRect/>
                      </a:stretch>
                    </p:blipFill>
                    <p:spPr>
                      <a:xfrm>
                        <a:off x="2280603" y="2348865"/>
                        <a:ext cx="778510" cy="802005"/>
                      </a:xfrm>
                      <a:prstGeom prst="rect">
                        <a:avLst/>
                      </a:prstGeom>
                      <a:noFill/>
                      <a:ln w="9525">
                        <a:noFill/>
                      </a:ln>
                    </p:spPr>
                  </p:pic>
                </p:oleObj>
              </mc:Fallback>
            </mc:AlternateContent>
          </a:graphicData>
        </a:graphic>
      </p:graphicFrame>
      <p:grpSp>
        <p:nvGrpSpPr>
          <p:cNvPr id="5" name="组合 4"/>
          <p:cNvGrpSpPr/>
          <p:nvPr/>
        </p:nvGrpSpPr>
        <p:grpSpPr>
          <a:xfrm>
            <a:off x="4068445" y="1812925"/>
            <a:ext cx="1946910" cy="1235710"/>
            <a:chOff x="5354" y="3262"/>
            <a:chExt cx="3066" cy="1946"/>
          </a:xfrm>
        </p:grpSpPr>
        <p:sp>
          <p:nvSpPr>
            <p:cNvPr id="263" name="云形标注 262"/>
            <p:cNvSpPr/>
            <p:nvPr/>
          </p:nvSpPr>
          <p:spPr>
            <a:xfrm rot="4920000">
              <a:off x="5914" y="2702"/>
              <a:ext cx="1946" cy="3066"/>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6116" y="3650"/>
              <a:ext cx="1727" cy="1104"/>
            </a:xfrm>
            <a:prstGeom prst="rect">
              <a:avLst/>
            </a:prstGeom>
            <a:noFill/>
          </p:spPr>
          <p:txBody>
            <a:bodyPr wrap="square" rtlCol="0">
              <a:spAutoFit/>
            </a:bodyPr>
            <a:lstStyle/>
            <a:p>
              <a:r>
                <a:rPr lang="zh-CN" altLang="en-US" sz="2000" b="1">
                  <a:solidFill>
                    <a:srgbClr val="FF0000"/>
                  </a:solidFill>
                </a:rPr>
                <a:t>组合空间爆炸</a:t>
              </a:r>
              <a:endParaRPr lang="zh-CN" altLang="en-US" sz="2000" b="1">
                <a:solidFill>
                  <a:srgbClr val="FF0000"/>
                </a:solidFill>
              </a:endParaRPr>
            </a:p>
          </p:txBody>
        </p:sp>
      </p:gr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2" name="" r:id="rId3" imgW="914400" imgH="215900" progId="Equation.3">
                  <p:embed/>
                </p:oleObj>
              </mc:Choice>
              <mc:Fallback>
                <p:oleObj name="" r:id="rId3" imgW="914400" imgH="215900" progId="Equation.3">
                  <p:embed/>
                  <p:pic>
                    <p:nvPicPr>
                      <p:cNvPr id="0" name="图片 1031"/>
                      <p:cNvPicPr>
                        <a:picLocks noChangeAspect="1"/>
                      </p:cNvPicPr>
                      <p:nvPr/>
                    </p:nvPicPr>
                    <p:blipFill>
                      <a:blip r:embed="rId4"/>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a:t>
            </a:r>
            <a:r>
              <a:rPr lang="zh-CN" sz="2800" dirty="0">
                <a:sym typeface="+mn-ea"/>
              </a:rPr>
              <a:t>设计</a:t>
            </a:r>
            <a:r>
              <a:rPr lang="en-US" altLang="zh-CN" dirty="0" smtClean="0">
                <a:sym typeface="+mn-ea"/>
              </a:rPr>
              <a:t>--</a:t>
            </a:r>
            <a:r>
              <a:rPr lang="zh-CN" dirty="0">
                <a:sym typeface="+mn-ea"/>
              </a:rPr>
              <a:t>测试执行</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16510" y="1929765"/>
            <a:ext cx="9190355" cy="2540000"/>
          </a:xfrm>
          <a:prstGeom prst="rect">
            <a:avLst/>
          </a:prstGeom>
          <a:noFill/>
        </p:spPr>
        <p:txBody>
          <a:bodyPr wrap="square" rtlCol="0" anchor="t">
            <a:spAutoFit/>
          </a:bodyPr>
          <a:lstStyle/>
          <a:p>
            <a:pPr lvl="1" algn="l">
              <a:spcAft>
                <a:spcPts val="400"/>
              </a:spcAft>
            </a:pPr>
            <a:r>
              <a:rPr lang="zh-CN" altLang="en-US" b="1" dirty="0" smtClean="0">
                <a:solidFill>
                  <a:srgbClr val="FF0000"/>
                </a:solidFill>
                <a:latin typeface="+mn-lt"/>
                <a:sym typeface="+mn-ea"/>
              </a:rPr>
              <a:t>基于两个假设：</a:t>
            </a:r>
            <a:endParaRPr lang="zh-CN" altLang="en-US" b="1" dirty="0" smtClean="0">
              <a:solidFill>
                <a:srgbClr val="FF0000"/>
              </a:solidFill>
              <a:latin typeface="+mn-lt"/>
              <a:sym typeface="+mn-ea"/>
            </a:endParaRPr>
          </a:p>
          <a:p>
            <a:pPr lvl="1" algn="l">
              <a:spcAft>
                <a:spcPts val="400"/>
              </a:spcAft>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个配置参数相互独立</a:t>
            </a:r>
            <a:endParaRPr lang="zh-CN" altLang="en-US" dirty="0">
              <a:sym typeface="+mn-ea"/>
            </a:endParaRPr>
          </a:p>
          <a:p>
            <a:pPr lvl="2" algn="l">
              <a:spcAft>
                <a:spcPts val="400"/>
              </a:spcAft>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i="1"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m</a:t>
            </a:r>
            <a:r>
              <a:rPr lang="en-US" altLang="zh-CN" i="1" baseline="-25000" dirty="0">
                <a:sym typeface="+mn-ea"/>
              </a:rPr>
              <a:t>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源占用成正相关或负相关</a:t>
            </a:r>
            <a:endParaRPr lang="zh-CN" altLang="en-US" dirty="0" smtClean="0">
              <a:solidFill>
                <a:schemeClr val="tx1"/>
              </a:solidFill>
              <a:sym typeface="+mn-ea"/>
            </a:endParaRPr>
          </a:p>
          <a:p>
            <a:pPr lvl="1" algn="l">
              <a:spcAft>
                <a:spcPts val="400"/>
              </a:spcAft>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endParaRPr lang="en-US" altLang="zh-CN" b="1" dirty="0" smtClean="0">
              <a:solidFill>
                <a:srgbClr val="C00000"/>
              </a:solidFill>
              <a:sym typeface="+mn-ea"/>
            </a:endParaRPr>
          </a:p>
          <a:p>
            <a:pPr lvl="2" algn="l">
              <a:spcAft>
                <a:spcPts val="400"/>
              </a:spcAft>
              <a:buFont typeface="Arial" panose="020B0604020202020204" pitchFamily="34" charset="0"/>
            </a:pPr>
            <a:r>
              <a:rPr lang="zh-CN" altLang="en-US" dirty="0" smtClean="0">
                <a:sym typeface="+mn-ea"/>
              </a:rPr>
              <a:t>参数在取得临界值时，应用性能最差或资源消耗最高</a:t>
            </a:r>
            <a:endParaRPr lang="zh-CN" altLang="en-US" dirty="0" smtClean="0">
              <a:sym typeface="+mn-ea"/>
            </a:endParaRPr>
          </a:p>
          <a:p>
            <a:pPr lvl="2">
              <a:buFont typeface="Arial" panose="020B0604020202020204" pitchFamily="34" charset="0"/>
            </a:pPr>
            <a:endParaRPr lang="zh-CN" altLang="en-US" dirty="0"/>
          </a:p>
          <a:p>
            <a:pPr marL="0" lvl="2"/>
            <a:r>
              <a:rPr lang="zh-CN" altLang="en-US" dirty="0" smtClean="0">
                <a:sym typeface="+mn-ea"/>
              </a:rPr>
              <a:t>       </a:t>
            </a:r>
            <a:endParaRPr lang="zh-CN" altLang="en-US" b="1" dirty="0" smtClean="0">
              <a:solidFill>
                <a:srgbClr val="FF0000"/>
              </a:solidFill>
              <a:sym typeface="+mn-ea"/>
            </a:endParaRPr>
          </a:p>
          <a:p>
            <a:pPr marL="0" lvl="2"/>
            <a:r>
              <a:rPr lang="en-US" altLang="zh-CN" dirty="0" smtClean="0">
                <a:sym typeface="+mn-ea"/>
              </a:rPr>
              <a:t>	</a:t>
            </a:r>
            <a:endParaRPr lang="zh-CN" altLang="en-US" dirty="0"/>
          </a:p>
        </p:txBody>
      </p:sp>
      <p:sp>
        <p:nvSpPr>
          <p:cNvPr id="2" name="文本框 1"/>
          <p:cNvSpPr txBox="1"/>
          <p:nvPr/>
        </p:nvSpPr>
        <p:spPr>
          <a:xfrm>
            <a:off x="527050" y="1143635"/>
            <a:ext cx="548005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rPr>
              <a:t>参数组合空间削减方法</a:t>
            </a:r>
            <a:endParaRPr lang="zh-CN" altLang="en-US">
              <a:solidFill>
                <a:srgbClr val="0000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给定n个参数中每个参数具体取值范围</a:t>
            </a:r>
            <a:endParaRPr lang="zh-CN" altLang="en-US" dirty="0">
              <a:solidFill>
                <a:srgbClr val="0000FF"/>
              </a:solidFill>
              <a:sym typeface="+mn-ea"/>
            </a:endParaRPr>
          </a:p>
        </p:txBody>
      </p:sp>
      <p:sp>
        <p:nvSpPr>
          <p:cNvPr id="6" name="文本框 5"/>
          <p:cNvSpPr txBox="1"/>
          <p:nvPr/>
        </p:nvSpPr>
        <p:spPr>
          <a:xfrm>
            <a:off x="817245" y="2061210"/>
            <a:ext cx="7301865" cy="640080"/>
          </a:xfrm>
          <a:prstGeom prst="rect">
            <a:avLst/>
          </a:prstGeom>
          <a:noFill/>
          <a:ln w="28575">
            <a:solidFill>
              <a:schemeClr val="bg1">
                <a:lumMod val="50000"/>
              </a:schemeClr>
            </a:solidFill>
            <a:prstDash val="dash"/>
          </a:ln>
        </p:spPr>
        <p:txBody>
          <a:bodyPr wrap="square" rtlCol="0">
            <a:spAutoFit/>
          </a:bodyPr>
          <a:lstStyle/>
          <a:p>
            <a:r>
              <a:rPr lang="zh-CN">
                <a:solidFill>
                  <a:srgbClr val="FF0000"/>
                </a:solidFill>
              </a:rPr>
              <a:t>假设：</a:t>
            </a:r>
            <a:endParaRPr lang="zh-CN">
              <a:solidFill>
                <a:srgbClr val="FF0000"/>
              </a:solidFill>
            </a:endParaRPr>
          </a:p>
          <a:p>
            <a:r>
              <a:rPr lang="zh-CN"/>
              <a:t>      随机森林应用中每个参数都满足假设的两个条件</a:t>
            </a:r>
            <a:endParaRPr lang="zh-CN"/>
          </a:p>
        </p:txBody>
      </p:sp>
      <p:sp>
        <p:nvSpPr>
          <p:cNvPr id="7" name="文本框 6"/>
          <p:cNvSpPr txBox="1"/>
          <p:nvPr/>
        </p:nvSpPr>
        <p:spPr>
          <a:xfrm>
            <a:off x="81724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选择每个参数的最小临界值组合，进行测试，并记录资源占用情况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mn-ea"/>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2-2-1-1-1</a:t>
            </a:r>
            <a:r>
              <a:rPr lang="zh-CN" i="1"/>
              <a:t>）</a:t>
            </a:r>
            <a:endParaRPr lang="zh-CN" i="1"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1"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endParaRPr lang="zh-CN" altLang="en-US" dirty="0" smtClean="0">
                <a:solidFill>
                  <a:schemeClr val="tx1"/>
                </a:solidFill>
              </a:endParaRP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改变某一个参数取值为最大临界值，进行组合测试，记录资源使用率</a:t>
            </a:r>
            <a:endParaRPr lang="zh-CN" altLang="en-US">
              <a:solidFill>
                <a:srgbClr val="0000FF"/>
              </a:solidFill>
            </a:endParaRP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82" name="文本框 181"/>
          <p:cNvSpPr txBox="1"/>
          <p:nvPr/>
        </p:nvSpPr>
        <p:spPr>
          <a:xfrm>
            <a:off x="6515735" y="5372100"/>
            <a:ext cx="2444750" cy="64008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a:t>
            </a:r>
            <a:r>
              <a:rPr lang="en-US" altLang="zh-CN" i="1"/>
              <a:t>-2-1-1-1</a:t>
            </a:r>
            <a:r>
              <a:rPr lang="zh-CN" i="1"/>
              <a:t>）</a:t>
            </a:r>
            <a:endParaRPr lang="zh-CN" i="1" baseline="-25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1" cstate="print"/>
          <a:stretch>
            <a:fillRect/>
          </a:stretch>
        </p:blipFill>
        <p:spPr>
          <a:xfrm>
            <a:off x="5988685" y="2069465"/>
            <a:ext cx="2530475" cy="599440"/>
          </a:xfrm>
        </p:spPr>
      </p:pic>
      <p:sp>
        <p:nvSpPr>
          <p:cNvPr id="2" name="文本框 1"/>
          <p:cNvSpPr txBox="1"/>
          <p:nvPr/>
        </p:nvSpPr>
        <p:spPr>
          <a:xfrm>
            <a:off x="907088" y="1268760"/>
            <a:ext cx="1459230" cy="396240"/>
          </a:xfrm>
          <a:prstGeom prst="rect">
            <a:avLst/>
          </a:prstGeom>
          <a:noFill/>
        </p:spPr>
        <p:txBody>
          <a:bodyPr wrap="none" rtlCol="0" anchor="t">
            <a:spAutoFit/>
          </a:bodyPr>
          <a:lstStyle/>
          <a:p>
            <a:pPr>
              <a:buFont typeface="Arial" panose="020B0604020202020204" pitchFamily="34" charset="0"/>
            </a:pPr>
            <a:r>
              <a:rPr lang="zh-CN" altLang="en-US" sz="2000" b="1" dirty="0" smtClean="0">
                <a:solidFill>
                  <a:schemeClr val="tx1"/>
                </a:solidFill>
                <a:sym typeface="+mn-ea"/>
              </a:rPr>
              <a:t>大数据应用</a:t>
            </a:r>
            <a:endParaRPr lang="zh-CN" altLang="en-US" sz="2000" b="1" dirty="0" smtClean="0">
              <a:solidFill>
                <a:schemeClr val="tx1"/>
              </a:solidFill>
              <a:sym typeface="+mn-ea"/>
            </a:endParaRPr>
          </a:p>
        </p:txBody>
      </p:sp>
      <p:sp>
        <p:nvSpPr>
          <p:cNvPr id="15" name="文本框 1"/>
          <p:cNvSpPr txBox="1"/>
          <p:nvPr/>
        </p:nvSpPr>
        <p:spPr>
          <a:xfrm>
            <a:off x="6499349" y="1268884"/>
            <a:ext cx="1459230" cy="396240"/>
          </a:xfrm>
          <a:prstGeom prst="rect">
            <a:avLst/>
          </a:prstGeom>
          <a:noFill/>
        </p:spPr>
        <p:txBody>
          <a:bodyPr wrap="none" rtlCol="0" anchor="t">
            <a:spAutoFit/>
          </a:bodyPr>
          <a:lstStyle/>
          <a:p>
            <a:pPr algn="l">
              <a:buFont typeface="Arial" panose="020B0604020202020204" pitchFamily="34" charset="0"/>
            </a:pPr>
            <a:r>
              <a:rPr lang="zh-CN" altLang="en-US" sz="2000" b="1" dirty="0" smtClean="0">
                <a:solidFill>
                  <a:schemeClr val="tx1"/>
                </a:solidFill>
                <a:sym typeface="+mn-ea"/>
              </a:rPr>
              <a:t>大数据系统</a:t>
            </a:r>
            <a:endParaRPr lang="zh-CN" altLang="en-US" sz="2000" b="1" dirty="0" smtClean="0">
              <a:solidFill>
                <a:schemeClr val="tx1"/>
              </a:solidFill>
              <a:sym typeface="+mn-ea"/>
            </a:endParaRPr>
          </a:p>
        </p:txBody>
      </p:sp>
      <p:grpSp>
        <p:nvGrpSpPr>
          <p:cNvPr id="14" name="组合 13"/>
          <p:cNvGrpSpPr/>
          <p:nvPr/>
        </p:nvGrpSpPr>
        <p:grpSpPr>
          <a:xfrm>
            <a:off x="5988685" y="3013075"/>
            <a:ext cx="2816225" cy="830580"/>
            <a:chOff x="8540" y="4084"/>
            <a:chExt cx="4435" cy="1308"/>
          </a:xfrm>
        </p:grpSpPr>
        <p:pic>
          <p:nvPicPr>
            <p:cNvPr id="4" name="Picture 2"/>
            <p:cNvPicPr>
              <a:picLocks noChangeAspect="1"/>
            </p:cNvPicPr>
            <p:nvPr/>
          </p:nvPicPr>
          <p:blipFill>
            <a:blip r:embed="rId2"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3" cstate="print"/>
          <a:stretch>
            <a:fillRect/>
          </a:stretch>
        </p:blipFill>
        <p:spPr>
          <a:xfrm>
            <a:off x="5988571" y="4151170"/>
            <a:ext cx="1649095" cy="792480"/>
          </a:xfrm>
          <a:prstGeom prst="rect">
            <a:avLst/>
          </a:prstGeom>
          <a:noFill/>
          <a:ln w="9525">
            <a:noFill/>
          </a:ln>
        </p:spPr>
      </p:pic>
      <p:pic>
        <p:nvPicPr>
          <p:cNvPr id="11" name="图片 10" descr="[J`[24TS9PU{%]NO`_MZX[I"/>
          <p:cNvPicPr>
            <a:picLocks noChangeAspect="1"/>
          </p:cNvPicPr>
          <p:nvPr/>
        </p:nvPicPr>
        <p:blipFill>
          <a:blip r:embed="rId4" cstate="print"/>
          <a:stretch>
            <a:fillRect/>
          </a:stretch>
        </p:blipFill>
        <p:spPr>
          <a:xfrm>
            <a:off x="5988685" y="5132070"/>
            <a:ext cx="1845310" cy="973455"/>
          </a:xfrm>
          <a:prstGeom prst="rect">
            <a:avLst/>
          </a:prstGeom>
        </p:spPr>
      </p:pic>
      <p:pic>
        <p:nvPicPr>
          <p:cNvPr id="8" name="图片 7" descr="SQL"/>
          <p:cNvPicPr>
            <a:picLocks noChangeAspect="1"/>
          </p:cNvPicPr>
          <p:nvPr/>
        </p:nvPicPr>
        <p:blipFill>
          <a:blip r:embed="rId5"/>
          <a:stretch>
            <a:fillRect/>
          </a:stretch>
        </p:blipFill>
        <p:spPr>
          <a:xfrm>
            <a:off x="1330960" y="1873885"/>
            <a:ext cx="1713230" cy="1285240"/>
          </a:xfrm>
          <a:prstGeom prst="rect">
            <a:avLst/>
          </a:prstGeom>
        </p:spPr>
      </p:pic>
      <p:pic>
        <p:nvPicPr>
          <p:cNvPr id="9" name="图片 8" descr="MLO$$1_}{K68S6_%[9S90~U"/>
          <p:cNvPicPr>
            <a:picLocks noChangeAspect="1"/>
          </p:cNvPicPr>
          <p:nvPr/>
        </p:nvPicPr>
        <p:blipFill>
          <a:blip r:embed="rId6"/>
          <a:stretch>
            <a:fillRect/>
          </a:stretch>
        </p:blipFill>
        <p:spPr>
          <a:xfrm>
            <a:off x="527050" y="2907665"/>
            <a:ext cx="1327150" cy="1489075"/>
          </a:xfrm>
          <a:prstGeom prst="rect">
            <a:avLst/>
          </a:prstGeom>
        </p:spPr>
      </p:pic>
      <p:pic>
        <p:nvPicPr>
          <p:cNvPr id="10" name="图片 9" descr="machinelearning"/>
          <p:cNvPicPr>
            <a:picLocks noChangeAspect="1"/>
          </p:cNvPicPr>
          <p:nvPr/>
        </p:nvPicPr>
        <p:blipFill>
          <a:blip r:embed="rId7"/>
          <a:stretch>
            <a:fillRect/>
          </a:stretch>
        </p:blipFill>
        <p:spPr>
          <a:xfrm>
            <a:off x="1854200" y="3698240"/>
            <a:ext cx="1604010" cy="1245235"/>
          </a:xfrm>
          <a:prstGeom prst="rect">
            <a:avLst/>
          </a:prstGeom>
        </p:spPr>
      </p:pic>
      <p:pic>
        <p:nvPicPr>
          <p:cNvPr id="13" name="图片 12" descr="Y{1UH99I52NWU6K%XZIG6ND"/>
          <p:cNvPicPr>
            <a:picLocks noChangeAspect="1"/>
          </p:cNvPicPr>
          <p:nvPr/>
        </p:nvPicPr>
        <p:blipFill>
          <a:blip r:embed="rId8"/>
          <a:stretch>
            <a:fillRect/>
          </a:stretch>
        </p:blipFill>
        <p:spPr>
          <a:xfrm>
            <a:off x="632460" y="5132070"/>
            <a:ext cx="2411730" cy="1400175"/>
          </a:xfrm>
          <a:prstGeom prst="rect">
            <a:avLst/>
          </a:prstGeom>
        </p:spPr>
      </p:pic>
      <p:sp>
        <p:nvSpPr>
          <p:cNvPr id="16" name="左右箭头 15"/>
          <p:cNvSpPr/>
          <p:nvPr/>
        </p:nvSpPr>
        <p:spPr>
          <a:xfrm>
            <a:off x="3503295" y="3412490"/>
            <a:ext cx="1881505" cy="737870"/>
          </a:xfrm>
          <a:prstGeom prst="lef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pic>
        <p:nvPicPr>
          <p:cNvPr id="4098" name="内容占位符 5" descr="DataNeverSleeps_2.0_v2"/>
          <p:cNvPicPr>
            <a:picLocks noGrp="1" noChangeAspect="1"/>
          </p:cNvPicPr>
          <p:nvPr/>
        </p:nvPicPr>
        <p:blipFill>
          <a:blip r:embed="rId9"/>
          <a:stretch>
            <a:fillRect/>
          </a:stretch>
        </p:blipFill>
        <p:spPr>
          <a:xfrm>
            <a:off x="3503295" y="1268730"/>
            <a:ext cx="1882140" cy="2032000"/>
          </a:xfrm>
          <a:prstGeom prst="round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endParaRPr lang="en-US" altLang="zh-CN">
              <a:solidFill>
                <a:srgbClr val="0000FF"/>
              </a:solidFill>
            </a:endParaRP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6" name="文本框 5"/>
          <p:cNvSpPr txBox="1"/>
          <p:nvPr/>
        </p:nvSpPr>
        <p:spPr>
          <a:xfrm>
            <a:off x="6515735" y="5372100"/>
            <a:ext cx="2444750" cy="64008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保留参数组合为：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endParaRPr lang="zh-CN" altLang="en-US">
              <a:solidFill>
                <a:srgbClr val="0000FF"/>
              </a:solidFill>
            </a:endParaRP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5" name="文本框 4"/>
          <p:cNvSpPr txBox="1"/>
          <p:nvPr/>
        </p:nvSpPr>
        <p:spPr>
          <a:xfrm>
            <a:off x="6515735" y="4869815"/>
            <a:ext cx="244475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100-2-1-1-1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15" name="文本框 14"/>
          <p:cNvSpPr txBox="1"/>
          <p:nvPr/>
        </p:nvSpPr>
        <p:spPr>
          <a:xfrm>
            <a:off x="6515735" y="4869815"/>
            <a:ext cx="244475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100-10-100-1-1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3" name="文本框 2"/>
          <p:cNvSpPr txBox="1"/>
          <p:nvPr/>
        </p:nvSpPr>
        <p:spPr>
          <a:xfrm>
            <a:off x="6515735" y="4869815"/>
            <a:ext cx="257683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1"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endParaRPr lang="zh-CN" altLang="en-US" dirty="0" smtClean="0">
                <a:solidFill>
                  <a:schemeClr val="tx1"/>
                </a:solidFill>
              </a:endParaRP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2"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endParaRPr lang="zh-CN" altLang="en-US" dirty="0" smtClean="0">
                <a:solidFill>
                  <a:schemeClr val="tx1"/>
                </a:solidFill>
              </a:endParaRP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3" name="文本框 2"/>
          <p:cNvSpPr txBox="1"/>
          <p:nvPr/>
        </p:nvSpPr>
        <p:spPr>
          <a:xfrm>
            <a:off x="6357620" y="4869815"/>
            <a:ext cx="2796540" cy="181864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100-10-100-30-100</a:t>
            </a:r>
            <a:r>
              <a:rPr lang="zh-CN" i="1"/>
              <a:t>）</a:t>
            </a:r>
            <a:endParaRPr lang="zh-CN" i="1"/>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100-10-100-30-1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endParaRPr lang="zh-CN" altLang="en-US" dirty="0" err="1"/>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endParaRPr lang="zh-CN" altLang="en-US" dirty="0">
                <a:sym typeface="+mn-ea"/>
              </a:endParaRP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endParaRPr lang="en-US" altLang="zh-CN">
                <a:solidFill>
                  <a:srgbClr val="0000FF"/>
                </a:solidFill>
              </a:endParaRP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endParaRPr lang="en-US" altLang="zh-CN" dirty="0" smtClean="0">
                <a:solidFill>
                  <a:srgbClr val="FF0000"/>
                </a:solidFill>
              </a:endParaRP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endParaRPr lang="en-US" altLang="zh-CN" sz="1600" dirty="0">
              <a:solidFill>
                <a:schemeClr val="accent6"/>
              </a:solidFill>
            </a:endParaRP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endParaRPr lang="en-US" altLang="zh-CN" sz="1600" dirty="0">
              <a:solidFill>
                <a:schemeClr val="accent6"/>
              </a:solidFill>
            </a:endParaRP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endParaRPr lang="en-US" altLang="zh-CN" sz="1600">
              <a:solidFill>
                <a:schemeClr val="accent6"/>
              </a:solidFill>
            </a:endParaRPr>
          </a:p>
          <a:p>
            <a:r>
              <a:rPr lang="en-US" altLang="zh-CN" sz="1600">
                <a:solidFill>
                  <a:schemeClr val="accent6"/>
                </a:solidFill>
              </a:rPr>
              <a:t>Trees</a:t>
            </a:r>
            <a:endParaRPr lang="en-US" altLang="zh-CN" sz="1600">
              <a:solidFill>
                <a:schemeClr val="accent6"/>
              </a:solidFill>
            </a:endParaRP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endParaRPr lang="en-US" altLang="zh-CN" sz="1600">
              <a:solidFill>
                <a:schemeClr val="accent6"/>
              </a:solidFill>
            </a:endParaRPr>
          </a:p>
          <a:p>
            <a:r>
              <a:rPr lang="en-US" altLang="zh-CN" sz="1600">
                <a:solidFill>
                  <a:schemeClr val="accent6"/>
                </a:solidFill>
              </a:rPr>
              <a:t>Depth</a:t>
            </a:r>
            <a:endParaRPr lang="en-US" altLang="zh-CN" sz="1600">
              <a:solidFill>
                <a:schemeClr val="accent6"/>
              </a:solidFill>
            </a:endParaRP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endParaRPr lang="en-US" altLang="zh-CN" sz="1600" dirty="0">
              <a:solidFill>
                <a:schemeClr val="accent6"/>
              </a:solidFill>
            </a:endParaRP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endParaRPr lang="en-US" altLang="zh-CN" dirty="0" smtClean="0">
              <a:latin typeface="Arial" panose="020B0604020202020204"/>
              <a:cs typeface="Arial" panose="020B0604020202020204"/>
              <a:sym typeface="+mn-ea"/>
            </a:endParaRPr>
          </a:p>
          <a:p>
            <a:r>
              <a:rPr lang="zh-CN">
                <a:solidFill>
                  <a:srgbClr val="FF0000"/>
                </a:solidFill>
              </a:rPr>
              <a:t>测试结果</a:t>
            </a:r>
            <a:r>
              <a:rPr lang="zh-CN"/>
              <a:t>：</a:t>
            </a:r>
            <a:endParaRPr lang="zh-CN"/>
          </a:p>
          <a:p>
            <a:r>
              <a:rPr lang="zh-CN"/>
              <a:t>    </a:t>
            </a:r>
            <a:r>
              <a:rPr lang="en-US" altLang="zh-CN"/>
              <a:t>1. </a:t>
            </a:r>
            <a:r>
              <a:rPr lang="zh-CN" altLang="en-US"/>
              <a:t>发现错误</a:t>
            </a:r>
            <a:endParaRPr lang="zh-CN" altLang="en-US"/>
          </a:p>
          <a:p>
            <a:r>
              <a:rPr lang="zh-CN" altLang="en-US"/>
              <a:t>    </a:t>
            </a:r>
            <a:r>
              <a:rPr lang="en-US" altLang="zh-CN"/>
              <a:t>2. </a:t>
            </a:r>
            <a:r>
              <a:rPr lang="zh-CN" altLang="en-US"/>
              <a:t>没有发现错误</a:t>
            </a:r>
            <a:endParaRPr lang="zh-CN" altLang="en-US"/>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endParaRPr lang="zh-CN" altLang="en-US" sz="2000" i="1" dirty="0" smtClean="0">
              <a:solidFill>
                <a:schemeClr val="bg1">
                  <a:lumMod val="50000"/>
                </a:schemeClr>
              </a:solidFill>
            </a:endParaRP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endParaRPr lang="zh-CN" altLang="en-US">
              <a:solidFill>
                <a:srgbClr val="0000FF"/>
              </a:solidFill>
            </a:endParaRP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pic>
        <p:nvPicPr>
          <p:cNvPr id="2" name="图片 1" descr="QQ截图20170331220112"/>
          <p:cNvPicPr>
            <a:picLocks noChangeAspect="1"/>
          </p:cNvPicPr>
          <p:nvPr/>
        </p:nvPicPr>
        <p:blipFill>
          <a:blip r:embed="rId3"/>
          <a:stretch>
            <a:fillRect/>
          </a:stretch>
        </p:blipFill>
        <p:spPr>
          <a:xfrm>
            <a:off x="1597025" y="3372485"/>
            <a:ext cx="6028690" cy="2933065"/>
          </a:xfrm>
          <a:prstGeom prst="rect">
            <a:avLst/>
          </a:prstGeom>
        </p:spPr>
      </p:pic>
      <p:sp>
        <p:nvSpPr>
          <p:cNvPr id="3" name="文本框 2"/>
          <p:cNvSpPr txBox="1"/>
          <p:nvPr/>
        </p:nvSpPr>
        <p:spPr>
          <a:xfrm>
            <a:off x="527050" y="1648460"/>
            <a:ext cx="2179955" cy="543560"/>
          </a:xfrm>
          <a:prstGeom prst="rect">
            <a:avLst/>
          </a:prstGeom>
          <a:noFill/>
        </p:spPr>
        <p:txBody>
          <a:bodyPr wrap="square" rtlCol="0">
            <a:spAutoFit/>
          </a:bodyPr>
          <a:p>
            <a:pPr marL="285750" indent="-285750">
              <a:buFont typeface="Wingdings" panose="05000000000000000000" charset="0"/>
              <a:buChar char="l"/>
            </a:pPr>
            <a:r>
              <a:rPr lang="en-US" altLang="zh-CN">
                <a:solidFill>
                  <a:srgbClr val="FF0000"/>
                </a:solidFill>
              </a:rPr>
              <a:t>TCP</a:t>
            </a:r>
            <a:r>
              <a:rPr lang="zh-CN" altLang="en-US">
                <a:solidFill>
                  <a:srgbClr val="FF0000"/>
                </a:solidFill>
              </a:rPr>
              <a:t>拥塞控制</a:t>
            </a:r>
            <a:endParaRPr lang="zh-CN" altLang="en-US">
              <a:solidFill>
                <a:srgbClr val="FF0000"/>
              </a:solidFill>
            </a:endParaRPr>
          </a:p>
          <a:p>
            <a:pPr marL="285750" indent="-285750">
              <a:buFont typeface="Wingdings" panose="05000000000000000000" charset="0"/>
              <a:buChar char="l"/>
            </a:pPr>
            <a:endParaRPr lang="zh-CN" i="1" baseline="-25000"/>
          </a:p>
        </p:txBody>
      </p:sp>
      <p:sp>
        <p:nvSpPr>
          <p:cNvPr id="5" name="文本框 4"/>
          <p:cNvSpPr txBox="1"/>
          <p:nvPr/>
        </p:nvSpPr>
        <p:spPr>
          <a:xfrm>
            <a:off x="536575" y="2078990"/>
            <a:ext cx="8366760" cy="914400"/>
          </a:xfrm>
          <a:prstGeom prst="rect">
            <a:avLst/>
          </a:prstGeom>
          <a:noFill/>
        </p:spPr>
        <p:txBody>
          <a:bodyPr wrap="square" rtlCol="0" anchor="t">
            <a:spAutoFit/>
          </a:bodyPr>
          <a:p>
            <a:pPr marL="742950" lvl="1" indent="-285750">
              <a:buFont typeface="Wingdings" panose="05000000000000000000" charset="0"/>
              <a:buChar char="ü"/>
            </a:pPr>
            <a:r>
              <a:rPr lang="zh-CN" altLang="en-US"/>
              <a:t>TCP在拥塞控制初期，使用慢启动（指数增长期）方式：</a:t>
            </a:r>
            <a:endParaRPr lang="zh-CN" altLang="en-US"/>
          </a:p>
          <a:p>
            <a:pPr lvl="1">
              <a:buFont typeface="Wingdings" panose="05000000000000000000" charset="0"/>
            </a:pPr>
            <a:r>
              <a:rPr lang="en-US" altLang="zh-CN"/>
              <a:t>	</a:t>
            </a:r>
            <a:r>
              <a:rPr lang="zh-CN" altLang="en-US"/>
              <a:t>拥塞窗口从1开始，然后呈指数增长，直至达到初始阈值。</a:t>
            </a:r>
            <a:endParaRPr lang="zh-CN" altLang="en-US"/>
          </a:p>
          <a:p>
            <a:pPr marL="742950" lvl="1" indent="-285750">
              <a:buFont typeface="Wingdings" panose="05000000000000000000" charset="0"/>
              <a:buChar char="ü"/>
            </a:pPr>
            <a:r>
              <a:rPr lang="zh-CN" altLang="en-US"/>
              <a:t>通过这种方式可以快速的探测到阈值。</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endParaRPr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sp>
        <p:nvSpPr>
          <p:cNvPr id="6" name="文本框 5"/>
          <p:cNvSpPr txBox="1"/>
          <p:nvPr/>
        </p:nvSpPr>
        <p:spPr>
          <a:xfrm>
            <a:off x="527050" y="1351280"/>
            <a:ext cx="8437880" cy="2540000"/>
          </a:xfrm>
          <a:prstGeom prst="rect">
            <a:avLst/>
          </a:prstGeom>
          <a:noFill/>
        </p:spPr>
        <p:txBody>
          <a:bodyPr wrap="square" rtlCol="0" anchor="t">
            <a:spAutoFit/>
          </a:bodyPr>
          <a:p>
            <a:endParaRPr lang="zh-CN" altLang="en-US"/>
          </a:p>
          <a:p>
            <a:pPr marL="342900" indent="-342900">
              <a:spcAft>
                <a:spcPts val="400"/>
              </a:spcAft>
              <a:buFont typeface="+mj-lt"/>
              <a:buAutoNum type="arabicPeriod"/>
            </a:pPr>
            <a:r>
              <a:rPr lang="zh-CN" altLang="en-US"/>
              <a:t>设定参数的初始值f(0)，以及最大测试次数t。</a:t>
            </a:r>
            <a:endParaRPr lang="zh-CN" altLang="en-US"/>
          </a:p>
          <a:p>
            <a:pPr marL="342900" indent="-342900">
              <a:spcAft>
                <a:spcPts val="400"/>
              </a:spcAft>
              <a:buFont typeface="+mj-lt"/>
              <a:buAutoNum type="arabicPeriod"/>
            </a:pPr>
            <a:r>
              <a:rPr lang="zh-CN" altLang="en-US"/>
              <a:t>参数按照指数函数 ：</a:t>
            </a:r>
            <a:endParaRPr lang="zh-CN" altLang="en-US"/>
          </a:p>
          <a:p>
            <a:pPr marL="342900" indent="-342900">
              <a:spcAft>
                <a:spcPts val="400"/>
              </a:spcAft>
              <a:buFont typeface="+mj-lt"/>
              <a:buAutoNum type="arabicPeriod"/>
            </a:pPr>
            <a:endParaRPr lang="zh-CN" altLang="en-US"/>
          </a:p>
          <a:p>
            <a:pPr>
              <a:spcAft>
                <a:spcPts val="400"/>
              </a:spcAft>
              <a:buFont typeface="+mj-lt"/>
            </a:pPr>
            <a:r>
              <a:rPr lang="zh-CN" altLang="en-US"/>
              <a:t>进行取值，并进行测试，同时记录资源占用情况。 </a:t>
            </a:r>
            <a:endParaRPr lang="zh-CN" altLang="en-US"/>
          </a:p>
          <a:p>
            <a:pPr>
              <a:spcAft>
                <a:spcPts val="400"/>
              </a:spcAft>
              <a:buFont typeface="+mj-lt"/>
            </a:pPr>
            <a:r>
              <a:rPr lang="en-US" altLang="zh-CN"/>
              <a:t>3.   </a:t>
            </a:r>
            <a:r>
              <a:rPr lang="zh-CN" altLang="en-US"/>
              <a:t>当测试次数达到设定的最大测试次数t，或者测试过程中出现了错误，则该参数      的探测性参数验证测试结束。</a:t>
            </a:r>
            <a:endParaRPr lang="zh-CN" altLang="en-US"/>
          </a:p>
          <a:p>
            <a:pPr>
              <a:spcAft>
                <a:spcPts val="400"/>
              </a:spcAft>
              <a:buFont typeface="+mj-lt"/>
            </a:pPr>
            <a:r>
              <a:rPr lang="en-US" altLang="zh-CN"/>
              <a:t>4.   </a:t>
            </a:r>
            <a:r>
              <a:rPr lang="zh-CN" altLang="en-US"/>
              <a:t>测试结束后，比较t次测试中资源占用情况，从而确定该参数的最差取值。</a:t>
            </a:r>
            <a:endParaRPr lang="zh-CN" altLang="en-US"/>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392680" y="2268855"/>
          <a:ext cx="1546860" cy="323215"/>
        </p:xfrm>
        <a:graphic>
          <a:graphicData uri="http://schemas.openxmlformats.org/presentationml/2006/ole">
            <mc:AlternateContent xmlns:mc="http://schemas.openxmlformats.org/markup-compatibility/2006">
              <mc:Choice xmlns:v="urn:schemas-microsoft-com:vml" Requires="v">
                <p:oleObj spid="_x0000_s10" name="" r:id="rId3" imgW="1155700" imgH="241300" progId="Equation.KSEE3">
                  <p:embed/>
                </p:oleObj>
              </mc:Choice>
              <mc:Fallback>
                <p:oleObj name="" r:id="rId3" imgW="1155700" imgH="241300" progId="Equation.KSEE3">
                  <p:embed/>
                  <p:pic>
                    <p:nvPicPr>
                      <p:cNvPr id="0" name="图片 1025"/>
                      <p:cNvPicPr/>
                      <p:nvPr/>
                    </p:nvPicPr>
                    <p:blipFill>
                      <a:blip r:embed="rId4"/>
                      <a:stretch>
                        <a:fillRect/>
                      </a:stretch>
                    </p:blipFill>
                    <p:spPr>
                      <a:xfrm>
                        <a:off x="2392680" y="2268855"/>
                        <a:ext cx="1546860" cy="323215"/>
                      </a:xfrm>
                      <a:prstGeom prst="rect">
                        <a:avLst/>
                      </a:prstGeom>
                    </p:spPr>
                  </p:pic>
                </p:oleObj>
              </mc:Fallback>
            </mc:AlternateContent>
          </a:graphicData>
        </a:graphic>
      </p:graphicFrame>
      <p:sp>
        <p:nvSpPr>
          <p:cNvPr id="13" name="文本框 12"/>
          <p:cNvSpPr txBox="1"/>
          <p:nvPr/>
        </p:nvSpPr>
        <p:spPr>
          <a:xfrm>
            <a:off x="536575" y="4290060"/>
            <a:ext cx="8149590" cy="1097280"/>
          </a:xfrm>
          <a:prstGeom prst="rect">
            <a:avLst/>
          </a:prstGeom>
          <a:noFill/>
        </p:spPr>
        <p:txBody>
          <a:bodyPr wrap="square" rtlCol="0">
            <a:spAutoFit/>
          </a:bodyPr>
          <a:p>
            <a:r>
              <a:rPr lang="zh-CN" altLang="en-US">
                <a:solidFill>
                  <a:srgbClr val="FF0000"/>
                </a:solidFill>
                <a:latin typeface="Times New Roman" panose="02020603050405020304" pitchFamily="18" charset="0"/>
              </a:rPr>
              <a:t>注：</a:t>
            </a:r>
            <a:endParaRPr lang="zh-CN" altLang="en-US">
              <a:solidFill>
                <a:srgbClr val="FF0000"/>
              </a:solidFill>
              <a:latin typeface="Times New Roman" panose="02020603050405020304" pitchFamily="18" charset="0"/>
            </a:endParaRPr>
          </a:p>
          <a:p>
            <a:pPr marL="742950" lvl="1" indent="-285750">
              <a:buFont typeface="Wingdings" panose="05000000000000000000" charset="0"/>
              <a:buChar char="ü"/>
            </a:pPr>
            <a:r>
              <a:rPr lang="zh-CN" altLang="en-US" sz="1600">
                <a:latin typeface="Times New Roman" panose="02020603050405020304" pitchFamily="18" charset="0"/>
              </a:rPr>
              <a:t>指数函数表示第</a:t>
            </a:r>
            <a:r>
              <a:rPr lang="en-US" altLang="zh-CN" sz="1600">
                <a:latin typeface="Times New Roman" panose="02020603050405020304" pitchFamily="18" charset="0"/>
              </a:rPr>
              <a:t>n</a:t>
            </a:r>
            <a:r>
              <a:rPr lang="zh-CN" altLang="en-US" sz="1600">
                <a:latin typeface="Times New Roman" panose="02020603050405020304" pitchFamily="18" charset="0"/>
              </a:rPr>
              <a:t>次测试时，参数取值为</a:t>
            </a:r>
            <a:r>
              <a:rPr lang="en-US" altLang="zh-CN" sz="1600">
                <a:latin typeface="Times New Roman" panose="02020603050405020304" pitchFamily="18" charset="0"/>
              </a:rPr>
              <a:t>f(n)</a:t>
            </a:r>
            <a:endParaRPr lang="en-US" altLang="zh-CN" sz="1600">
              <a:latin typeface="Times New Roman" panose="02020603050405020304" pitchFamily="18"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α</a:t>
            </a:r>
            <a:r>
              <a:rPr lang="zh-CN" altLang="en-US" sz="1600">
                <a:latin typeface="Times New Roman" panose="02020603050405020304" pitchFamily="18" charset="0"/>
                <a:cs typeface="Arial" panose="020B0604020202020204" pitchFamily="34" charset="0"/>
              </a:rPr>
              <a:t>和β为控制因子，用于调控指数的增长速度</a:t>
            </a:r>
            <a:endParaRPr lang="zh-CN" altLang="en-US" sz="1600">
              <a:latin typeface="Times New Roman" panose="02020603050405020304" pitchFamily="18" charset="0"/>
              <a:cs typeface="Arial" panose="020B0604020202020204" pitchFamily="34" charset="0"/>
            </a:endParaRP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t</a:t>
            </a:r>
            <a:r>
              <a:rPr lang="zh-CN" altLang="en-US" sz="1600">
                <a:latin typeface="Times New Roman" panose="02020603050405020304" pitchFamily="18" charset="0"/>
                <a:cs typeface="Arial" panose="020B0604020202020204" pitchFamily="34" charset="0"/>
              </a:rPr>
              <a:t>为最大测试次数，可由用户来决定取值，可用于确定参数取值上限</a:t>
            </a:r>
            <a:endParaRPr lang="zh-CN" altLang="en-US" sz="1600">
              <a:latin typeface="Times New Roman" panose="02020603050405020304" pitchFamily="18" charset="0"/>
              <a:cs typeface="Arial" panose="020B0604020202020204" pitchFamily="34" charset="0"/>
            </a:endParaRPr>
          </a:p>
        </p:txBody>
      </p:sp>
      <p:sp>
        <p:nvSpPr>
          <p:cNvPr id="16" name="文本框 15"/>
          <p:cNvSpPr txBox="1"/>
          <p:nvPr/>
        </p:nvSpPr>
        <p:spPr>
          <a:xfrm>
            <a:off x="401320" y="5735320"/>
            <a:ext cx="8562975" cy="640080"/>
          </a:xfrm>
          <a:prstGeom prst="rect">
            <a:avLst/>
          </a:prstGeom>
          <a:noFill/>
        </p:spPr>
        <p:txBody>
          <a:bodyPr wrap="square" rtlCol="0" anchor="t">
            <a:spAutoFit/>
          </a:bodyPr>
          <a:p>
            <a:pPr marL="285750" indent="-285750">
              <a:buFont typeface="Wingdings" panose="05000000000000000000" charset="0"/>
              <a:buChar char="l"/>
            </a:pPr>
            <a:r>
              <a:rPr lang="zh-CN" altLang="en-US"/>
              <a:t>使用探测性参数验证方法进行参数组合测试，在有n个参数，且探测次数为t的情况下，其时间复杂度在最差情况下为O(n×(t-1)+1)。</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dirty="0" smtClean="0">
                <a:solidFill>
                  <a:srgbClr val="0000FF"/>
                </a:solidFill>
                <a:sym typeface="+mn-ea"/>
              </a:rPr>
              <a:t>参数组合空间削减方法分析</a:t>
            </a:r>
            <a:endParaRPr lang="zh-CN" dirty="0" smtClean="0">
              <a:solidFill>
                <a:srgbClr val="0000FF"/>
              </a:solidFill>
              <a:sym typeface="+mn-ea"/>
            </a:endParaRP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sz="2800" dirty="0">
                <a:latin typeface="黑体" panose="02010609060101010101" pitchFamily="49" charset="-122"/>
                <a:ea typeface="黑体" panose="02010609060101010101" pitchFamily="49" charset="-122"/>
                <a:sym typeface="+mn-ea"/>
              </a:rPr>
              <a:t>可靠性测试基准</a:t>
            </a:r>
            <a:r>
              <a:rPr lang="zh-CN" sz="2800" b="1" dirty="0">
                <a:sym typeface="+mn-ea"/>
              </a:rPr>
              <a:t>设计</a:t>
            </a:r>
            <a:r>
              <a:rPr lang="en-US" altLang="zh-CN" sz="2400" dirty="0" smtClean="0">
                <a:latin typeface="黑体" panose="02010609060101010101" pitchFamily="49" charset="-122"/>
                <a:ea typeface="黑体" panose="02010609060101010101" pitchFamily="49" charset="-122"/>
                <a:sym typeface="+mn-ea"/>
              </a:rPr>
              <a:t>--</a:t>
            </a:r>
            <a:r>
              <a:rPr lang="zh-CN" sz="2400" dirty="0">
                <a:latin typeface="+mj-ea"/>
                <a:ea typeface="+mj-ea"/>
                <a:cs typeface="+mj-cs"/>
                <a:sym typeface="+mn-ea"/>
              </a:rPr>
              <a:t>测试执行</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sym typeface="Arial" panose="020B0604020202020204" pitchFamily="34" charset="0"/>
            </a:endParaRPr>
          </a:p>
        </p:txBody>
      </p:sp>
      <p:graphicFrame>
        <p:nvGraphicFramePr>
          <p:cNvPr id="8" name="对象 7">
            <a:hlinkClick r:id="" action="ppaction://ole?verb="/>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6841490" y="4730750"/>
                        <a:ext cx="914400" cy="215900"/>
                      </a:xfrm>
                      <a:prstGeom prst="rect">
                        <a:avLst/>
                      </a:prstGeom>
                    </p:spPr>
                  </p:pic>
                </p:oleObj>
              </mc:Fallback>
            </mc:AlternateContent>
          </a:graphicData>
        </a:graphic>
      </p:graphicFrame>
      <p:sp>
        <p:nvSpPr>
          <p:cNvPr id="2" name="文本框 1"/>
          <p:cNvSpPr txBox="1"/>
          <p:nvPr/>
        </p:nvSpPr>
        <p:spPr>
          <a:xfrm>
            <a:off x="527050" y="1621790"/>
            <a:ext cx="8648065" cy="3616960"/>
          </a:xfrm>
          <a:prstGeom prst="rect">
            <a:avLst/>
          </a:prstGeom>
          <a:noFill/>
        </p:spPr>
        <p:txBody>
          <a:bodyPr wrap="square" rtlCol="0" anchor="t">
            <a:spAutoFit/>
          </a:bodyPr>
          <a:p>
            <a:pPr marL="285750" indent="-285750">
              <a:spcAft>
                <a:spcPts val="400"/>
              </a:spcAft>
              <a:buFont typeface="Wingdings" panose="05000000000000000000" charset="0"/>
              <a:buChar char="l"/>
            </a:pPr>
            <a:r>
              <a:rPr lang="zh-CN" altLang="en-US"/>
              <a:t>参数组合空间削减方法属于贪心算法</a:t>
            </a:r>
            <a:endParaRPr lang="zh-CN" altLang="en-US"/>
          </a:p>
          <a:p>
            <a:pPr marL="285750" indent="-285750">
              <a:spcAft>
                <a:spcPts val="400"/>
              </a:spcAft>
              <a:buFont typeface="Wingdings" panose="05000000000000000000" charset="0"/>
              <a:buChar char="l"/>
            </a:pPr>
            <a:endParaRPr lang="zh-CN" altLang="en-US"/>
          </a:p>
          <a:p>
            <a:pPr marL="285750" indent="-285750">
              <a:spcAft>
                <a:spcPts val="400"/>
              </a:spcAft>
              <a:buFont typeface="Wingdings" panose="05000000000000000000" charset="0"/>
              <a:buChar char="l"/>
            </a:pPr>
            <a:r>
              <a:rPr lang="zh-CN" altLang="en-US"/>
              <a:t>贪心算法本身具有以下特点：</a:t>
            </a:r>
            <a:endParaRPr lang="zh-CN" altLang="en-US"/>
          </a:p>
          <a:p>
            <a:pPr>
              <a:spcAft>
                <a:spcPts val="400"/>
              </a:spcAft>
            </a:pPr>
            <a:r>
              <a:rPr lang="zh-CN" altLang="en-US"/>
              <a:t>（1）算法简单、有效，且处理速度快；</a:t>
            </a:r>
            <a:endParaRPr lang="zh-CN" altLang="en-US"/>
          </a:p>
          <a:p>
            <a:pPr>
              <a:spcAft>
                <a:spcPts val="400"/>
              </a:spcAft>
            </a:pPr>
            <a:r>
              <a:rPr lang="zh-CN" altLang="en-US"/>
              <a:t>（2）是一种近似算法，不能保证结果的最优性。</a:t>
            </a:r>
            <a:endParaRPr lang="zh-CN" altLang="en-US"/>
          </a:p>
          <a:p>
            <a:pPr>
              <a:spcAft>
                <a:spcPts val="400"/>
              </a:spcAft>
            </a:pPr>
            <a:endParaRPr lang="zh-CN" altLang="en-US"/>
          </a:p>
          <a:p>
            <a:pPr marL="285750" indent="-285750">
              <a:spcAft>
                <a:spcPts val="400"/>
              </a:spcAft>
              <a:buFont typeface="Wingdings" panose="05000000000000000000" charset="0"/>
              <a:buChar char="l"/>
            </a:pPr>
            <a:r>
              <a:rPr lang="zh-CN" altLang="en-US"/>
              <a:t>然而，考虑到可靠性测试的以下特点：</a:t>
            </a:r>
            <a:endParaRPr lang="zh-CN" altLang="en-US"/>
          </a:p>
          <a:p>
            <a:pPr>
              <a:spcAft>
                <a:spcPts val="400"/>
              </a:spcAft>
            </a:pPr>
            <a:r>
              <a:rPr lang="zh-CN" altLang="en-US"/>
              <a:t>（1）对最优解的需求不大；</a:t>
            </a:r>
            <a:endParaRPr lang="zh-CN" altLang="en-US"/>
          </a:p>
          <a:p>
            <a:pPr>
              <a:spcAft>
                <a:spcPts val="400"/>
              </a:spcAft>
            </a:pPr>
            <a:r>
              <a:rPr lang="zh-CN" altLang="en-US"/>
              <a:t>（2）对处理时间要求较高；</a:t>
            </a:r>
            <a:endParaRPr lang="zh-CN" altLang="en-US"/>
          </a:p>
          <a:p>
            <a:pPr>
              <a:spcAft>
                <a:spcPts val="400"/>
              </a:spcAft>
            </a:pPr>
            <a:endParaRPr lang="zh-CN" altLang="en-US"/>
          </a:p>
          <a:p>
            <a:pPr>
              <a:spcAft>
                <a:spcPts val="400"/>
              </a:spcAft>
            </a:pPr>
            <a:r>
              <a:rPr lang="zh-CN" altLang="en-US">
                <a:solidFill>
                  <a:srgbClr val="FF0000"/>
                </a:solidFill>
              </a:rPr>
              <a:t>这种类似贪心算法的参数组合空间削减方法符合可靠性测试的需求</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a:t>
            </a:r>
            <a:r>
              <a:rPr lang="zh-CN" sz="2800" dirty="0">
                <a:sym typeface="+mn-ea"/>
              </a:rPr>
              <a:t>设计</a:t>
            </a:r>
            <a:r>
              <a:rPr lang="en-US" altLang="zh-CN" sz="2800" dirty="0" smtClean="0"/>
              <a:t>--</a:t>
            </a:r>
            <a:r>
              <a:rPr lang="zh-CN" altLang="zh-CN" dirty="0" smtClean="0"/>
              <a:t>测试</a:t>
            </a:r>
            <a:r>
              <a:rPr lang="zh-CN" dirty="0" smtClean="0"/>
              <a:t>执行</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4" name="图片 3" descr="测试流程图"/>
          <p:cNvPicPr>
            <a:picLocks noChangeAspect="1"/>
          </p:cNvPicPr>
          <p:nvPr/>
        </p:nvPicPr>
        <p:blipFill>
          <a:blip r:embed="rId1"/>
          <a:stretch>
            <a:fillRect/>
          </a:stretch>
        </p:blipFill>
        <p:spPr>
          <a:xfrm>
            <a:off x="786765" y="2712085"/>
            <a:ext cx="7694295" cy="3710940"/>
          </a:xfrm>
          <a:prstGeom prst="rect">
            <a:avLst/>
          </a:prstGeom>
        </p:spPr>
      </p:pic>
      <p:sp>
        <p:nvSpPr>
          <p:cNvPr id="11" name="文本框 10"/>
          <p:cNvSpPr txBox="1"/>
          <p:nvPr/>
        </p:nvSpPr>
        <p:spPr>
          <a:xfrm>
            <a:off x="536575" y="1116965"/>
            <a:ext cx="8428355" cy="1341120"/>
          </a:xfrm>
          <a:prstGeom prst="rect">
            <a:avLst/>
          </a:prstGeom>
          <a:noFill/>
        </p:spPr>
        <p:txBody>
          <a:bodyPr wrap="square" rtlCol="0">
            <a:spAutoFit/>
          </a:bodyPr>
          <a:p>
            <a:pPr marL="285750" indent="-285750">
              <a:spcAft>
                <a:spcPts val="400"/>
              </a:spcAft>
              <a:buFont typeface="Wingdings" panose="05000000000000000000" charset="0"/>
              <a:buChar char="p"/>
            </a:pPr>
            <a:r>
              <a:rPr lang="zh-CN" dirty="0" smtClean="0">
                <a:solidFill>
                  <a:srgbClr val="0000FF"/>
                </a:solidFill>
                <a:sym typeface="+mn-ea"/>
              </a:rPr>
              <a:t>测试执行流程</a:t>
            </a:r>
            <a:endParaRPr lang="zh-CN" dirty="0" smtClean="0">
              <a:solidFill>
                <a:srgbClr val="0000FF"/>
              </a:solidFill>
              <a:sym typeface="+mn-ea"/>
            </a:endParaRPr>
          </a:p>
          <a:p>
            <a:pPr marL="285750" indent="-285750">
              <a:spcAft>
                <a:spcPts val="400"/>
              </a:spcAft>
              <a:buFont typeface="Wingdings" panose="05000000000000000000" charset="0"/>
              <a:buChar char="l"/>
            </a:pPr>
            <a:r>
              <a:rPr lang="zh-CN" altLang="en-US">
                <a:sym typeface="+mn-ea"/>
              </a:rPr>
              <a:t>配置异常数据规则的参数信息，</a:t>
            </a:r>
            <a:r>
              <a:rPr lang="en-US" altLang="zh-CN">
                <a:sym typeface="+mn-ea"/>
              </a:rPr>
              <a:t>生成自定义的</a:t>
            </a:r>
            <a:r>
              <a:rPr lang="zh-CN" altLang="en-US">
                <a:sym typeface="+mn-ea"/>
              </a:rPr>
              <a:t>异常</a:t>
            </a:r>
            <a:r>
              <a:rPr lang="en-US" altLang="zh-CN">
                <a:sym typeface="+mn-ea"/>
              </a:rPr>
              <a:t>数据集</a:t>
            </a:r>
            <a:r>
              <a:rPr lang="zh-CN" altLang="en-US">
                <a:sym typeface="+mn-ea"/>
              </a:rPr>
              <a:t>到存储系统；</a:t>
            </a:r>
            <a:endParaRPr lang="zh-CN" altLang="en-US">
              <a:sym typeface="+mn-ea"/>
            </a:endParaRPr>
          </a:p>
          <a:p>
            <a:pPr marL="285750" indent="-285750">
              <a:spcAft>
                <a:spcPts val="400"/>
              </a:spcAft>
              <a:buFont typeface="Wingdings" panose="05000000000000000000" charset="0"/>
              <a:buChar char="l"/>
            </a:pPr>
            <a:r>
              <a:rPr lang="en-US" altLang="zh-CN">
                <a:sym typeface="+mn-ea"/>
              </a:rPr>
              <a:t>配置所需的系统参数和应用参数信息</a:t>
            </a:r>
            <a:r>
              <a:rPr lang="zh-CN" altLang="en-US">
                <a:sym typeface="+mn-ea"/>
              </a:rPr>
              <a:t>，</a:t>
            </a:r>
            <a:r>
              <a:rPr lang="en-US" altLang="zh-CN">
                <a:sym typeface="+mn-ea"/>
              </a:rPr>
              <a:t>通过触发脚本执行参数组合测试</a:t>
            </a:r>
            <a:r>
              <a:rPr lang="zh-CN" altLang="en-US">
                <a:sym typeface="+mn-ea"/>
              </a:rPr>
              <a:t>。</a:t>
            </a:r>
            <a:endParaRPr lang="zh-CN" altLang="en-US">
              <a:sym typeface="+mn-ea"/>
            </a:endParaRPr>
          </a:p>
          <a:p>
            <a:pPr marL="285750" indent="-285750">
              <a:spcAft>
                <a:spcPts val="400"/>
              </a:spcAft>
              <a:buFont typeface="Wingdings" panose="05000000000000000000" charset="0"/>
              <a:buChar char="l"/>
            </a:pPr>
            <a:r>
              <a:rPr lang="zh-CN" altLang="en-US">
                <a:sym typeface="+mn-ea"/>
              </a:rPr>
              <a:t>最后，在</a:t>
            </a:r>
            <a:r>
              <a:rPr lang="en-US" altLang="zh-CN">
                <a:sym typeface="+mn-ea"/>
              </a:rPr>
              <a:t>测试完成后查看测试报告</a:t>
            </a:r>
            <a:r>
              <a:rPr lang="zh-CN" altLang="en-US">
                <a:sym typeface="+mn-ea"/>
              </a:rPr>
              <a:t>。</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93192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dirty="0" smtClean="0">
                <a:solidFill>
                  <a:schemeClr val="tx1"/>
                </a:solidFill>
                <a:uFillTx/>
                <a:latin typeface="Times New Roman" panose="02020603050405020304" pitchFamily="18" charset="0"/>
              </a:rPr>
              <a:t>运行时错误：</a:t>
            </a:r>
            <a:endParaRPr lang="zh-CN" altLang="en-US" dirty="0" smtClean="0">
              <a:solidFill>
                <a:schemeClr val="tx1"/>
              </a:solidFill>
              <a:uFillTx/>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uFillTx/>
                <a:latin typeface="Times New Roman" panose="02020603050405020304" pitchFamily="18" charset="0"/>
              </a:rPr>
              <a:t>Kavulya等人</a:t>
            </a:r>
            <a:r>
              <a:rPr lang="zh-CN" altLang="en-US" baseline="30000" dirty="0" smtClean="0">
                <a:solidFill>
                  <a:schemeClr val="tx1"/>
                </a:solidFill>
                <a:uFillTx/>
                <a:latin typeface="Times New Roman" panose="02020603050405020304" pitchFamily="18" charset="0"/>
              </a:rPr>
              <a:t>[1]</a:t>
            </a:r>
            <a:r>
              <a:rPr lang="zh-CN" altLang="en-US" dirty="0" smtClean="0">
                <a:solidFill>
                  <a:schemeClr val="tx1"/>
                </a:solidFill>
                <a:uFillTx/>
                <a:latin typeface="Times New Roman" panose="02020603050405020304" pitchFamily="18" charset="0"/>
              </a:rPr>
              <a:t>分析4100个执行失败的Hadoop jobs，发现36%的故障是数组访问越界错误，还有23%的故障是I/O异常。</a:t>
            </a:r>
            <a:endParaRPr lang="zh-CN" altLang="en-US" dirty="0" smtClean="0">
              <a:solidFill>
                <a:schemeClr val="tx1"/>
              </a:solidFill>
              <a:uFillTx/>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uFillTx/>
                <a:latin typeface="Times New Roman" panose="02020603050405020304" pitchFamily="18" charset="0"/>
              </a:rPr>
              <a:t>Li</a:t>
            </a:r>
            <a:r>
              <a:rPr lang="zh-CN" altLang="en-US" baseline="30000" dirty="0" smtClean="0">
                <a:solidFill>
                  <a:schemeClr val="tx1"/>
                </a:solidFill>
                <a:uFillTx/>
                <a:latin typeface="Times New Roman" panose="02020603050405020304" pitchFamily="18" charset="0"/>
              </a:rPr>
              <a:t>[</a:t>
            </a:r>
            <a:r>
              <a:rPr lang="en-US" altLang="zh-CN" baseline="30000" dirty="0" smtClean="0">
                <a:solidFill>
                  <a:schemeClr val="tx1"/>
                </a:solidFill>
                <a:uFillTx/>
                <a:latin typeface="Times New Roman" panose="02020603050405020304" pitchFamily="18" charset="0"/>
              </a:rPr>
              <a:t>2</a:t>
            </a:r>
            <a:r>
              <a:rPr lang="zh-CN" altLang="en-US" baseline="30000" dirty="0" smtClean="0">
                <a:solidFill>
                  <a:schemeClr val="tx1"/>
                </a:solidFill>
                <a:uFillTx/>
                <a:latin typeface="Times New Roman" panose="02020603050405020304" pitchFamily="18" charset="0"/>
              </a:rPr>
              <a:t>]</a:t>
            </a:r>
            <a:r>
              <a:rPr lang="zh-CN" altLang="en-US" dirty="0" smtClean="0">
                <a:solidFill>
                  <a:schemeClr val="tx1"/>
                </a:solidFill>
                <a:uFillTx/>
                <a:latin typeface="Times New Roman" panose="02020603050405020304" pitchFamily="18" charset="0"/>
              </a:rPr>
              <a:t>等人通过研究250个SCOPE job的故障错误，发现了3个内存溢出错误。</a:t>
            </a:r>
            <a:endParaRPr lang="zh-CN" altLang="en-US" dirty="0" smtClean="0">
              <a:solidFill>
                <a:schemeClr val="tx1"/>
              </a:solidFill>
              <a:uFillTx/>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Hadoop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135</a:t>
            </a:r>
            <a:r>
              <a:rPr lang="zh-CN" altLang="en-US" dirty="0" smtClean="0">
                <a:solidFill>
                  <a:schemeClr val="tx1"/>
                </a:solidFill>
                <a:uFillTx/>
                <a:latin typeface="Times New Roman" panose="02020603050405020304" pitchFamily="18" charset="0"/>
                <a:sym typeface="+mn-ea"/>
              </a:rPr>
              <a:t>个内存溢出的错误，</a:t>
            </a:r>
            <a:r>
              <a:rPr lang="en-US" altLang="zh-CN" dirty="0" smtClean="0">
                <a:solidFill>
                  <a:schemeClr val="tx1"/>
                </a:solidFill>
                <a:uFillTx/>
                <a:latin typeface="Times New Roman" panose="02020603050405020304" pitchFamily="18" charset="0"/>
                <a:sym typeface="+mn-ea"/>
              </a:rPr>
              <a:t>376</a:t>
            </a:r>
            <a:r>
              <a:rPr lang="zh-CN" altLang="en-US" dirty="0" smtClean="0">
                <a:solidFill>
                  <a:schemeClr val="tx1"/>
                </a:solidFill>
                <a:uFillTx/>
                <a:latin typeface="Times New Roman" panose="02020603050405020304" pitchFamily="18" charset="0"/>
                <a:sym typeface="+mn-ea"/>
              </a:rPr>
              <a:t>个运行超时错误，以及</a:t>
            </a:r>
            <a:r>
              <a:rPr lang="en-US" altLang="zh-CN" dirty="0" smtClean="0">
                <a:solidFill>
                  <a:schemeClr val="tx1"/>
                </a:solidFill>
                <a:uFillTx/>
                <a:latin typeface="Times New Roman" panose="02020603050405020304" pitchFamily="18" charset="0"/>
                <a:sym typeface="+mn-ea"/>
              </a:rPr>
              <a:t>844</a:t>
            </a:r>
            <a:r>
              <a:rPr lang="zh-CN" altLang="en-US" dirty="0" smtClean="0">
                <a:solidFill>
                  <a:schemeClr val="tx1"/>
                </a:solidFill>
                <a:uFillTx/>
                <a:latin typeface="Times New Roman" panose="02020603050405020304" pitchFamily="18" charset="0"/>
                <a:sym typeface="+mn-ea"/>
              </a:rPr>
              <a:t>个</a:t>
            </a:r>
            <a:r>
              <a:rPr lang="en-US" altLang="zh-CN" dirty="0" smtClean="0">
                <a:solidFill>
                  <a:schemeClr val="tx1"/>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800100" lvl="1" indent="-342900">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Spark issues</a:t>
            </a:r>
            <a:r>
              <a:rPr lang="zh-CN" altLang="en-US" dirty="0" smtClean="0">
                <a:solidFill>
                  <a:schemeClr val="tx1"/>
                </a:solidFill>
                <a:uFillTx/>
                <a:latin typeface="Times New Roman" panose="02020603050405020304" pitchFamily="18" charset="0"/>
                <a:sym typeface="+mn-ea"/>
              </a:rPr>
              <a:t>中，发现</a:t>
            </a:r>
            <a:r>
              <a:rPr lang="en-US" altLang="zh-CN" dirty="0" smtClean="0">
                <a:solidFill>
                  <a:schemeClr val="tx1"/>
                </a:solidFill>
                <a:uFillTx/>
                <a:latin typeface="Times New Roman" panose="02020603050405020304" pitchFamily="18" charset="0"/>
                <a:sym typeface="+mn-ea"/>
              </a:rPr>
              <a:t>203</a:t>
            </a:r>
            <a:r>
              <a:rPr lang="zh-CN" altLang="en-US" dirty="0" smtClean="0">
                <a:solidFill>
                  <a:schemeClr val="tx1"/>
                </a:solidFill>
                <a:uFillTx/>
                <a:latin typeface="Times New Roman" panose="02020603050405020304" pitchFamily="18" charset="0"/>
                <a:sym typeface="+mn-ea"/>
              </a:rPr>
              <a:t>个内存溢出错误，</a:t>
            </a:r>
            <a:r>
              <a:rPr lang="en-US" altLang="zh-CN" dirty="0" smtClean="0">
                <a:solidFill>
                  <a:schemeClr val="tx1"/>
                </a:solidFill>
                <a:uFillTx/>
                <a:latin typeface="Times New Roman" panose="02020603050405020304" pitchFamily="18" charset="0"/>
                <a:sym typeface="+mn-ea"/>
              </a:rPr>
              <a:t>246</a:t>
            </a:r>
            <a:r>
              <a:rPr lang="zh-CN" altLang="en-US" dirty="0" smtClean="0">
                <a:solidFill>
                  <a:schemeClr val="tx1"/>
                </a:solidFill>
                <a:uFillTx/>
                <a:latin typeface="Times New Roman" panose="02020603050405020304" pitchFamily="18" charset="0"/>
                <a:sym typeface="+mn-ea"/>
              </a:rPr>
              <a:t>个运行超时错误，以及</a:t>
            </a:r>
            <a:r>
              <a:rPr lang="en-US" altLang="zh-CN" dirty="0" smtClean="0">
                <a:solidFill>
                  <a:schemeClr val="tx1"/>
                </a:solidFill>
                <a:uFillTx/>
                <a:latin typeface="Times New Roman" panose="02020603050405020304" pitchFamily="18" charset="0"/>
                <a:sym typeface="+mn-ea"/>
              </a:rPr>
              <a:t>228</a:t>
            </a:r>
            <a:r>
              <a:rPr lang="zh-CN" altLang="en-US" dirty="0" smtClean="0">
                <a:solidFill>
                  <a:schemeClr val="tx1"/>
                </a:solidFill>
                <a:uFillTx/>
                <a:latin typeface="Times New Roman" panose="02020603050405020304" pitchFamily="18" charset="0"/>
                <a:sym typeface="+mn-ea"/>
              </a:rPr>
              <a:t>个</a:t>
            </a:r>
            <a:r>
              <a:rPr lang="en-US" altLang="zh-CN" dirty="0" smtClean="0">
                <a:solidFill>
                  <a:schemeClr val="tx1"/>
                </a:solidFill>
                <a:uFillTx/>
                <a:latin typeface="Times New Roman" panose="02020603050405020304" pitchFamily="18" charset="0"/>
                <a:sym typeface="+mn-ea"/>
              </a:rPr>
              <a:t>IOExcption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800100" lvl="1" indent="-342900">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Flink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33</a:t>
            </a:r>
            <a:r>
              <a:rPr lang="zh-CN" altLang="en-US" dirty="0" smtClean="0">
                <a:solidFill>
                  <a:schemeClr val="tx1"/>
                </a:solidFill>
                <a:uFillTx/>
                <a:latin typeface="Times New Roman" panose="02020603050405020304" pitchFamily="18" charset="0"/>
                <a:sym typeface="+mn-ea"/>
              </a:rPr>
              <a:t>个内存溢出错误，</a:t>
            </a:r>
            <a:r>
              <a:rPr lang="en-US" altLang="zh-CN" dirty="0" smtClean="0">
                <a:solidFill>
                  <a:schemeClr val="tx1"/>
                </a:solidFill>
                <a:uFillTx/>
                <a:latin typeface="Times New Roman" panose="02020603050405020304" pitchFamily="18" charset="0"/>
                <a:sym typeface="+mn-ea"/>
              </a:rPr>
              <a:t>160</a:t>
            </a:r>
            <a:r>
              <a:rPr lang="zh-CN" altLang="en-US" dirty="0" smtClean="0">
                <a:solidFill>
                  <a:schemeClr val="tx1"/>
                </a:solidFill>
                <a:uFillTx/>
                <a:latin typeface="Times New Roman" panose="02020603050405020304" pitchFamily="18" charset="0"/>
                <a:sym typeface="+mn-ea"/>
              </a:rPr>
              <a:t>运行超时错误，以及</a:t>
            </a:r>
            <a:r>
              <a:rPr lang="en-US" altLang="zh-CN" dirty="0" smtClean="0">
                <a:solidFill>
                  <a:schemeClr val="tx1"/>
                </a:solidFill>
                <a:uFillTx/>
                <a:latin typeface="Times New Roman" panose="02020603050405020304" pitchFamily="18" charset="0"/>
                <a:sym typeface="+mn-ea"/>
              </a:rPr>
              <a:t>174</a:t>
            </a:r>
            <a:r>
              <a:rPr lang="zh-CN" altLang="en-US" dirty="0" smtClean="0">
                <a:solidFill>
                  <a:schemeClr val="tx1"/>
                </a:solidFill>
                <a:uFillTx/>
                <a:latin typeface="Times New Roman" panose="02020603050405020304" pitchFamily="18" charset="0"/>
                <a:sym typeface="+mn-ea"/>
              </a:rPr>
              <a:t>个</a:t>
            </a:r>
            <a:r>
              <a:rPr lang="en-US" altLang="zh-CN" dirty="0" smtClean="0">
                <a:solidFill>
                  <a:schemeClr val="tx1"/>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endParaRPr lang="zh-CN" altLang="en-US" dirty="0" smtClean="0">
              <a:solidFill>
                <a:schemeClr val="tx1"/>
              </a:solidFill>
              <a:uFillTx/>
              <a:latin typeface="Times New Roman" panose="02020603050405020304" pitchFamily="18" charset="0"/>
              <a:sym typeface="+mn-ea"/>
            </a:endParaRPr>
          </a:p>
          <a:p>
            <a:pPr marL="342900" indent="-342900"/>
            <a:endParaRPr lang="en-US" altLang="zh-CN" dirty="0" smtClean="0"/>
          </a:p>
          <a:p>
            <a:pPr marL="342900" indent="-342900"/>
            <a:endParaRPr lang="zh-CN" altLang="en-US" dirty="0" smtClean="0">
              <a:solidFill>
                <a:srgbClr val="FF0000"/>
              </a:solidFill>
            </a:endParaRPr>
          </a:p>
        </p:txBody>
      </p:sp>
      <p:sp>
        <p:nvSpPr>
          <p:cNvPr id="5" name="文本框 4"/>
          <p:cNvSpPr txBox="1"/>
          <p:nvPr/>
        </p:nvSpPr>
        <p:spPr>
          <a:xfrm>
            <a:off x="193675" y="5645150"/>
            <a:ext cx="8771255" cy="1092200"/>
          </a:xfrm>
          <a:prstGeom prst="rect">
            <a:avLst/>
          </a:prstGeom>
          <a:noFill/>
        </p:spPr>
        <p:txBody>
          <a:bodyPr wrap="square" rtlCol="0" anchor="t">
            <a:spAutoFit/>
          </a:bodyPr>
          <a:p>
            <a:pPr>
              <a:lnSpc>
                <a:spcPct val="100000"/>
              </a:lnSpc>
              <a:spcBef>
                <a:spcPts val="100"/>
              </a:spcBef>
              <a:spcAft>
                <a:spcPts val="100"/>
              </a:spcAft>
            </a:pPr>
            <a:r>
              <a:rPr lang="en-US" altLang="zh-CN" sz="1600" dirty="0" smtClean="0">
                <a:latin typeface="Times New Roman" panose="02020603050405020304" pitchFamily="18" charset="0"/>
                <a:sym typeface="+mn-ea"/>
              </a:rPr>
              <a:t>[1]</a:t>
            </a:r>
            <a:r>
              <a:rPr lang="en-US" altLang="zh-CN" sz="1600" dirty="0">
                <a:latin typeface="Times New Roman" panose="02020603050405020304" pitchFamily="18" charset="0"/>
                <a:sym typeface="+mn-ea"/>
              </a:rPr>
              <a:t> S. </a:t>
            </a:r>
            <a:r>
              <a:rPr lang="en-US" altLang="zh-CN" sz="1600" dirty="0" err="1">
                <a:latin typeface="Times New Roman" panose="02020603050405020304" pitchFamily="18" charset="0"/>
                <a:sym typeface="+mn-ea"/>
              </a:rPr>
              <a:t>Kavulya</a:t>
            </a:r>
            <a:r>
              <a:rPr lang="en-US" altLang="zh-CN" sz="1600" dirty="0">
                <a:latin typeface="Times New Roman" panose="02020603050405020304" pitchFamily="18" charset="0"/>
                <a:sym typeface="+mn-ea"/>
              </a:rPr>
              <a:t>, J. Tan, R. Gandhi, and P. </a:t>
            </a:r>
            <a:r>
              <a:rPr lang="en-US" altLang="zh-CN" sz="1600" dirty="0" err="1">
                <a:latin typeface="Times New Roman" panose="02020603050405020304" pitchFamily="18" charset="0"/>
                <a:sym typeface="+mn-ea"/>
              </a:rPr>
              <a:t>Narasimhan</a:t>
            </a:r>
            <a:r>
              <a:rPr lang="en-US" altLang="zh-CN" sz="1600" dirty="0">
                <a:latin typeface="Times New Roman" panose="02020603050405020304" pitchFamily="18" charset="0"/>
                <a:sym typeface="+mn-ea"/>
              </a:rPr>
              <a:t>, “Analysis of traces from a production </a:t>
            </a:r>
            <a:r>
              <a:rPr lang="en-US" altLang="zh-CN" sz="1600" dirty="0" err="1">
                <a:latin typeface="Times New Roman" panose="02020603050405020304" pitchFamily="18" charset="0"/>
                <a:sym typeface="+mn-ea"/>
              </a:rPr>
              <a:t>mapreduce</a:t>
            </a:r>
            <a:r>
              <a:rPr lang="en-US" altLang="zh-CN" sz="1600" dirty="0">
                <a:latin typeface="Times New Roman" panose="02020603050405020304" pitchFamily="18" charset="0"/>
                <a:sym typeface="+mn-ea"/>
              </a:rPr>
              <a:t> </a:t>
            </a:r>
            <a:r>
              <a:rPr lang="en-US" altLang="zh-CN" sz="1600" dirty="0" smtClean="0">
                <a:latin typeface="Times New Roman" panose="02020603050405020304" pitchFamily="18" charset="0"/>
                <a:sym typeface="+mn-ea"/>
              </a:rPr>
              <a:t>cluster” </a:t>
            </a:r>
            <a:r>
              <a:rPr lang="en-US" altLang="zh-CN" sz="1600" dirty="0">
                <a:latin typeface="Times New Roman" panose="02020603050405020304" pitchFamily="18" charset="0"/>
                <a:sym typeface="+mn-ea"/>
              </a:rPr>
              <a:t>(</a:t>
            </a:r>
            <a:r>
              <a:rPr lang="en-US" altLang="zh-CN" sz="1600" i="1" dirty="0" err="1">
                <a:latin typeface="Times New Roman" panose="02020603050405020304" pitchFamily="18" charset="0"/>
                <a:sym typeface="+mn-ea"/>
              </a:rPr>
              <a:t>CCGrid</a:t>
            </a:r>
            <a:r>
              <a:rPr lang="en-US" altLang="zh-CN" sz="1600" i="1" dirty="0">
                <a:latin typeface="Times New Roman" panose="02020603050405020304" pitchFamily="18" charset="0"/>
                <a:sym typeface="+mn-ea"/>
              </a:rPr>
              <a:t> </a:t>
            </a:r>
            <a:r>
              <a:rPr lang="en-US" altLang="zh-CN" sz="1600" dirty="0">
                <a:latin typeface="Times New Roman" panose="02020603050405020304" pitchFamily="18" charset="0"/>
                <a:sym typeface="+mn-ea"/>
              </a:rPr>
              <a:t>2010). </a:t>
            </a:r>
            <a:endParaRPr lang="en-US" altLang="zh-CN" sz="1600" dirty="0">
              <a:latin typeface="Times New Roman" panose="02020603050405020304" pitchFamily="18" charset="0"/>
            </a:endParaRPr>
          </a:p>
          <a:p>
            <a:pPr>
              <a:lnSpc>
                <a:spcPct val="100000"/>
              </a:lnSpc>
              <a:spcBef>
                <a:spcPts val="100"/>
              </a:spcBef>
              <a:spcAft>
                <a:spcPts val="100"/>
              </a:spcAft>
            </a:pPr>
            <a:r>
              <a:rPr lang="en-US" altLang="zh-CN" sz="1600" dirty="0">
                <a:latin typeface="Times New Roman" panose="02020603050405020304" pitchFamily="18" charset="0"/>
                <a:sym typeface="+mn-ea"/>
              </a:rPr>
              <a:t>[2] S. Li, H. Zhou, H. Lin, T. Xiao, H. Lin, W. Lin, and T. </a:t>
            </a:r>
            <a:r>
              <a:rPr lang="en-US" altLang="zh-CN" sz="1600" dirty="0" err="1">
                <a:latin typeface="Times New Roman" panose="02020603050405020304" pitchFamily="18" charset="0"/>
                <a:sym typeface="+mn-ea"/>
              </a:rPr>
              <a:t>Xie</a:t>
            </a:r>
            <a:r>
              <a:rPr lang="en-US" altLang="zh-CN" sz="1600" dirty="0">
                <a:latin typeface="Times New Roman" panose="02020603050405020304" pitchFamily="18" charset="0"/>
                <a:sym typeface="+mn-ea"/>
              </a:rPr>
              <a:t>, “A characteristic study on failures of production distributed data-parallel </a:t>
            </a:r>
            <a:r>
              <a:rPr lang="en-US" altLang="zh-CN" sz="1600" dirty="0" smtClean="0">
                <a:latin typeface="Times New Roman" panose="02020603050405020304" pitchFamily="18" charset="0"/>
                <a:sym typeface="+mn-ea"/>
              </a:rPr>
              <a:t>programs” (</a:t>
            </a:r>
            <a:r>
              <a:rPr lang="en-US" altLang="zh-CN" sz="1600" i="1" dirty="0">
                <a:latin typeface="Times New Roman" panose="02020603050405020304" pitchFamily="18" charset="0"/>
                <a:sym typeface="+mn-ea"/>
              </a:rPr>
              <a:t>ICSE </a:t>
            </a:r>
            <a:r>
              <a:rPr lang="en-US" altLang="zh-CN" sz="1600" dirty="0" smtClean="0">
                <a:latin typeface="Times New Roman" panose="02020603050405020304" pitchFamily="18" charset="0"/>
                <a:sym typeface="+mn-ea"/>
              </a:rPr>
              <a:t>2013</a:t>
            </a:r>
            <a:r>
              <a:rPr lang="en-US" altLang="zh-CN" sz="1600" dirty="0">
                <a:latin typeface="Times New Roman" panose="02020603050405020304" pitchFamily="18" charset="0"/>
                <a:sym typeface="+mn-ea"/>
              </a:rPr>
              <a:t>)</a:t>
            </a:r>
            <a:r>
              <a:rPr lang="en-US" altLang="zh-CN" sz="1600" i="1" dirty="0">
                <a:latin typeface="Times New Roman" panose="02020603050405020304" pitchFamily="18" charset="0"/>
                <a:sym typeface="+mn-ea"/>
              </a:rPr>
              <a:t>.</a:t>
            </a:r>
            <a:endParaRPr lang="zh-CN" altLang="en-US" sz="16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sym typeface="+mn-ea"/>
              </a:rPr>
              <a:t>可靠性测试基准设计</a:t>
            </a:r>
            <a:r>
              <a:rPr lang="en-US" altLang="zh-CN" sz="2800" dirty="0">
                <a:sym typeface="+mn-ea"/>
              </a:rPr>
              <a:t>--</a:t>
            </a:r>
            <a:r>
              <a:rPr lang="zh-CN" altLang="en-US" dirty="0">
                <a:sym typeface="+mn-ea"/>
              </a:rPr>
              <a:t>小结</a:t>
            </a:r>
            <a:endParaRPr lang="zh-CN" altLang="en-US" dirty="0" smtClean="0">
              <a:solidFill>
                <a:srgbClr val="FF0000"/>
              </a:solidFill>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a:solidFill>
                <a:srgbClr val="0000FF"/>
              </a:solidFill>
            </a:endParaRP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提出了针对大数据应用的异常数据生成方法</a:t>
            </a:r>
            <a:r>
              <a:rPr>
                <a:sym typeface="+mn-ea"/>
              </a:rPr>
              <a:t>。定义了异常数据的概念，并通过分析应用程序特征，给出了特定应用的异常数据的生成规则，进而生成相应的异常数据（如分布异常、维度过高等特征）。</a:t>
            </a:r>
            <a:endParaRPr>
              <a:sym typeface="+mn-ea"/>
            </a:endParaRPr>
          </a:p>
          <a:p>
            <a:pPr marL="702945" indent="-342900">
              <a:buFont typeface="+mj-lt"/>
              <a:buAutoNum type="arabicPeriod"/>
            </a:pPr>
            <a:endParaRPr>
              <a:sym typeface="+mn-ea"/>
            </a:endParaRPr>
          </a:p>
          <a:p>
            <a:pPr marL="702945" indent="-342900">
              <a:buFont typeface="+mj-lt"/>
              <a:buAutoNum type="arabicPeriod"/>
            </a:pPr>
            <a:r>
              <a:rPr>
                <a:sym typeface="+mn-ea"/>
              </a:rPr>
              <a:t> </a:t>
            </a:r>
            <a:r>
              <a:rPr b="1">
                <a:sym typeface="+mn-ea"/>
              </a:rPr>
              <a:t>提出了一种针对大数据应用的</a:t>
            </a:r>
            <a:r>
              <a:rPr lang="zh-CN" b="1">
                <a:sym typeface="+mn-ea"/>
              </a:rPr>
              <a:t>参数组合测试</a:t>
            </a:r>
            <a:r>
              <a:rPr b="1">
                <a:sym typeface="+mn-ea"/>
              </a:rPr>
              <a:t>方法</a:t>
            </a:r>
            <a:r>
              <a:rPr>
                <a:sym typeface="+mn-ea"/>
              </a:rPr>
              <a:t>。采用贪心算法对系统和应用参数进行组合空间削减测试。</a:t>
            </a:r>
            <a:r>
              <a:rPr lang="zh-CN">
                <a:sym typeface="+mn-ea"/>
              </a:rPr>
              <a:t>并</a:t>
            </a:r>
            <a:r>
              <a:rPr>
                <a:sym typeface="+mn-ea"/>
              </a:rPr>
              <a:t>提出一种探测性参数验证方法，通过指数增长的慢启动方式来确定最差的资源占用的参数取值。</a:t>
            </a:r>
            <a:endParaRPr>
              <a:sym typeface="+mn-ea"/>
            </a:endParaRPr>
          </a:p>
          <a:p>
            <a:pPr>
              <a:buFont typeface="Wingdings" panose="05000000000000000000" charset="0"/>
            </a:pP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系统设计及实现</a:t>
            </a:r>
            <a:endParaRPr lang="zh-CN" altLang="zh-CN" sz="2400">
              <a:solidFill>
                <a:srgbClr val="FF0000"/>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系统架构</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系统架构"/>
          <p:cNvPicPr>
            <a:picLocks noChangeAspect="1"/>
          </p:cNvPicPr>
          <p:nvPr/>
        </p:nvPicPr>
        <p:blipFill>
          <a:blip r:embed="rId1"/>
          <a:stretch>
            <a:fillRect/>
          </a:stretch>
        </p:blipFill>
        <p:spPr>
          <a:xfrm>
            <a:off x="410210" y="1350645"/>
            <a:ext cx="8100060" cy="48831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sz="2800"/>
              <a:t>--</a:t>
            </a:r>
            <a:r>
              <a:rPr lang="zh-CN" altLang="en-US"/>
              <a:t>系统总体设计</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7" name="图片 7" descr="E:\工作空间\毕设\学位论文\image\Web模块+基准模块.png"/>
          <p:cNvPicPr/>
          <p:nvPr/>
        </p:nvPicPr>
        <p:blipFill>
          <a:blip r:embed="rId1">
            <a:extLst>
              <a:ext uri="{28A0092B-C50C-407E-A947-70E740481C1C}">
                <a14:useLocalDpi xmlns:a14="http://schemas.microsoft.com/office/drawing/2010/main" val="0"/>
              </a:ext>
            </a:extLst>
          </a:blip>
          <a:srcRect/>
          <a:stretch>
            <a:fillRect/>
          </a:stretch>
        </p:blipFill>
        <p:spPr bwMode="auto">
          <a:xfrm>
            <a:off x="1812925" y="3198495"/>
            <a:ext cx="4870450" cy="1964690"/>
          </a:xfrm>
          <a:prstGeom prst="rect">
            <a:avLst/>
          </a:prstGeom>
          <a:noFill/>
          <a:ln>
            <a:noFill/>
          </a:ln>
        </p:spPr>
      </p:pic>
      <p:sp>
        <p:nvSpPr>
          <p:cNvPr id="2" name="文本框 1"/>
          <p:cNvSpPr txBox="1"/>
          <p:nvPr/>
        </p:nvSpPr>
        <p:spPr>
          <a:xfrm>
            <a:off x="536575" y="1252855"/>
            <a:ext cx="8427720" cy="36576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该系统是一个多层架构，包括Web模块和基准模块两部分</a:t>
            </a:r>
            <a:endParaRPr lang="zh-CN" altLang="en-US">
              <a:solidFill>
                <a:srgbClr val="0000FF"/>
              </a:solidFill>
            </a:endParaRPr>
          </a:p>
        </p:txBody>
      </p:sp>
      <p:sp>
        <p:nvSpPr>
          <p:cNvPr id="3" name="文本框 2"/>
          <p:cNvSpPr txBox="1"/>
          <p:nvPr/>
        </p:nvSpPr>
        <p:spPr>
          <a:xfrm>
            <a:off x="535940" y="1733550"/>
            <a:ext cx="8427720" cy="914400"/>
          </a:xfrm>
          <a:prstGeom prst="rect">
            <a:avLst/>
          </a:prstGeom>
          <a:noFill/>
        </p:spPr>
        <p:txBody>
          <a:bodyPr wrap="square" rtlCol="0" anchor="t">
            <a:spAutoFit/>
          </a:bodyPr>
          <a:p>
            <a:pPr marL="285750" indent="-285750">
              <a:buFont typeface="Wingdings" panose="05000000000000000000" charset="0"/>
              <a:buChar char="l"/>
            </a:pPr>
            <a:r>
              <a:rPr lang="zh-CN" altLang="en-US"/>
              <a:t>Web模块用于提供用户层界面支持</a:t>
            </a:r>
            <a:endParaRPr lang="zh-CN" altLang="en-US"/>
          </a:p>
          <a:p>
            <a:pPr marL="285750" indent="-285750">
              <a:buFont typeface="Wingdings" panose="05000000000000000000" charset="0"/>
              <a:buChar char="l"/>
            </a:pPr>
            <a:endParaRPr lang="zh-CN" altLang="en-US"/>
          </a:p>
          <a:p>
            <a:pPr marL="285750" indent="-285750">
              <a:buFont typeface="Wingdings" panose="05000000000000000000" charset="0"/>
              <a:buChar char="l"/>
            </a:pPr>
            <a:r>
              <a:rPr lang="zh-CN" altLang="en-US"/>
              <a:t>基准模块提供基准执行模块的支持，用于部署到待测系统中进行基准测试。</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对象 4"/>
          <p:cNvGraphicFramePr/>
          <p:nvPr/>
        </p:nvGraphicFramePr>
        <p:xfrm>
          <a:off x="580390" y="3709035"/>
          <a:ext cx="6836410" cy="2978150"/>
        </p:xfrm>
        <a:graphic>
          <a:graphicData uri="http://schemas.openxmlformats.org/presentationml/2006/ole">
            <mc:AlternateContent xmlns:mc="http://schemas.openxmlformats.org/markup-compatibility/2006">
              <mc:Choice xmlns:v="urn:schemas-microsoft-com:vml" Requires="v">
                <p:oleObj spid="_x0000_s8" name="" r:id="rId1" imgW="10833100" imgH="5335905" progId="Visio.Drawing.15">
                  <p:embed/>
                </p:oleObj>
              </mc:Choice>
              <mc:Fallback>
                <p:oleObj name="" r:id="rId1" imgW="10833100" imgH="5335905" progId="Visio.Drawing.15">
                  <p:embed/>
                  <p:pic>
                    <p:nvPicPr>
                      <p:cNvPr id="0" name="图片 7"/>
                      <p:cNvPicPr/>
                      <p:nvPr/>
                    </p:nvPicPr>
                    <p:blipFill>
                      <a:blip r:embed="rId2"/>
                    </p:blipFill>
                    <p:spPr>
                      <a:xfrm>
                        <a:off x="580390" y="3709035"/>
                        <a:ext cx="6836410" cy="2978150"/>
                      </a:xfrm>
                      <a:prstGeom prst="rect">
                        <a:avLst/>
                      </a:prstGeom>
                    </p:spPr>
                  </p:pic>
                </p:oleObj>
              </mc:Fallback>
            </mc:AlternateContent>
          </a:graphicData>
        </a:graphic>
      </p:graphicFrame>
      <p:graphicFrame>
        <p:nvGraphicFramePr>
          <p:cNvPr id="9" name="表格 8"/>
          <p:cNvGraphicFramePr/>
          <p:nvPr/>
        </p:nvGraphicFramePr>
        <p:xfrm>
          <a:off x="536575" y="1482725"/>
          <a:ext cx="6211570" cy="2011680"/>
        </p:xfrm>
        <a:graphic>
          <a:graphicData uri="http://schemas.openxmlformats.org/drawingml/2006/table">
            <a:tbl>
              <a:tblPr firstRow="1" bandRow="1">
                <a:tableStyleId>{5C22544A-7EE6-4342-B048-85BDC9FD1C3A}</a:tableStyleId>
              </a:tblPr>
              <a:tblGrid>
                <a:gridCol w="1663700"/>
                <a:gridCol w="4547870"/>
              </a:tblGrid>
              <a:tr h="335280">
                <a:tc>
                  <a:txBody>
                    <a:bodyPr/>
                    <a:p>
                      <a:pPr algn="ctr">
                        <a:buNone/>
                      </a:pPr>
                      <a:r>
                        <a:rPr lang="zh-CN" altLang="en-US" sz="1600">
                          <a:solidFill>
                            <a:schemeClr val="tx1"/>
                          </a:solidFill>
                        </a:rPr>
                        <a:t>配置</a:t>
                      </a:r>
                      <a:endParaRPr lang="zh-CN" altLang="en-US" sz="1600">
                        <a:solidFill>
                          <a:schemeClr val="tx1"/>
                        </a:solidFill>
                      </a:endParaRPr>
                    </a:p>
                  </a:txBody>
                  <a:tcPr/>
                </a:tc>
                <a:tc>
                  <a:txBody>
                    <a:bodyPr/>
                    <a:p>
                      <a:pPr algn="ctr">
                        <a:buNone/>
                      </a:pPr>
                      <a:r>
                        <a:rPr lang="zh-CN" altLang="en-US" sz="1600">
                          <a:solidFill>
                            <a:schemeClr val="tx1"/>
                          </a:solidFill>
                        </a:rPr>
                        <a:t>参数</a:t>
                      </a:r>
                      <a:endParaRPr lang="zh-CN" altLang="en-US" sz="1600">
                        <a:solidFill>
                          <a:schemeClr val="tx1"/>
                        </a:solidFill>
                      </a:endParaRPr>
                    </a:p>
                  </a:txBody>
                  <a:tcPr/>
                </a:tc>
              </a:tr>
              <a:tr h="335280">
                <a:tc>
                  <a:txBody>
                    <a:bodyPr/>
                    <a:p>
                      <a:pPr algn="ctr">
                        <a:buNone/>
                      </a:pPr>
                      <a:r>
                        <a:rPr lang="zh-CN" altLang="en-US" sz="1600">
                          <a:solidFill>
                            <a:schemeClr val="tx1"/>
                          </a:solidFill>
                        </a:rPr>
                        <a:t>处理器</a:t>
                      </a:r>
                      <a:endParaRPr lang="zh-CN" altLang="en-US" sz="1600">
                        <a:solidFill>
                          <a:schemeClr val="tx1"/>
                        </a:solidFill>
                      </a:endParaRPr>
                    </a:p>
                  </a:txBody>
                  <a:tcPr/>
                </a:tc>
                <a:tc>
                  <a:txBody>
                    <a:bodyPr/>
                    <a:p>
                      <a:pPr algn="ctr">
                        <a:buNone/>
                      </a:pPr>
                      <a:r>
                        <a:rPr lang="zh-CN" altLang="en-US" sz="1600">
                          <a:solidFill>
                            <a:schemeClr val="tx1"/>
                          </a:solidFill>
                        </a:rPr>
                        <a:t>8  Intel(R) Core(TM) i7-2600 CPU @ 3.40GHz</a:t>
                      </a:r>
                      <a:endParaRPr lang="zh-CN" altLang="en-US" sz="1600">
                        <a:solidFill>
                          <a:schemeClr val="tx1"/>
                        </a:solidFill>
                      </a:endParaRPr>
                    </a:p>
                  </a:txBody>
                  <a:tcPr/>
                </a:tc>
              </a:tr>
              <a:tr h="335280">
                <a:tc>
                  <a:txBody>
                    <a:bodyPr/>
                    <a:p>
                      <a:pPr algn="ctr">
                        <a:buNone/>
                      </a:pPr>
                      <a:r>
                        <a:rPr lang="zh-CN" altLang="en-US" sz="1600">
                          <a:solidFill>
                            <a:schemeClr val="tx1"/>
                          </a:solidFill>
                        </a:rPr>
                        <a:t>内存</a:t>
                      </a:r>
                      <a:endParaRPr lang="zh-CN" altLang="en-US" sz="1600">
                        <a:solidFill>
                          <a:schemeClr val="tx1"/>
                        </a:solidFill>
                      </a:endParaRPr>
                    </a:p>
                  </a:txBody>
                  <a:tcPr/>
                </a:tc>
                <a:tc>
                  <a:txBody>
                    <a:bodyPr/>
                    <a:p>
                      <a:pPr algn="ctr">
                        <a:buNone/>
                      </a:pPr>
                      <a:r>
                        <a:rPr lang="zh-CN" altLang="en-US" sz="1600">
                          <a:solidFill>
                            <a:schemeClr val="tx1"/>
                          </a:solidFill>
                        </a:rPr>
                        <a:t>16G RAM</a:t>
                      </a:r>
                      <a:endParaRPr lang="zh-CN" altLang="en-US" sz="1600">
                        <a:solidFill>
                          <a:schemeClr val="tx1"/>
                        </a:solidFill>
                      </a:endParaRPr>
                    </a:p>
                  </a:txBody>
                  <a:tcPr/>
                </a:tc>
              </a:tr>
              <a:tr h="335280">
                <a:tc>
                  <a:txBody>
                    <a:bodyPr/>
                    <a:p>
                      <a:pPr algn="ctr">
                        <a:buNone/>
                      </a:pPr>
                      <a:r>
                        <a:rPr lang="zh-CN" altLang="en-US" sz="1600">
                          <a:solidFill>
                            <a:schemeClr val="tx1"/>
                          </a:solidFill>
                        </a:rPr>
                        <a:t>硬盘</a:t>
                      </a:r>
                      <a:endParaRPr lang="zh-CN" altLang="en-US" sz="1600">
                        <a:solidFill>
                          <a:schemeClr val="tx1"/>
                        </a:solidFill>
                      </a:endParaRPr>
                    </a:p>
                  </a:txBody>
                  <a:tcPr/>
                </a:tc>
                <a:tc>
                  <a:txBody>
                    <a:bodyPr/>
                    <a:p>
                      <a:pPr algn="ctr">
                        <a:buNone/>
                      </a:pPr>
                      <a:r>
                        <a:rPr lang="zh-CN" altLang="en-US" sz="1600">
                          <a:solidFill>
                            <a:schemeClr val="tx1"/>
                          </a:solidFill>
                        </a:rPr>
                        <a:t>2 * 1TB SATA</a:t>
                      </a:r>
                      <a:endParaRPr lang="zh-CN" altLang="en-US" sz="1600">
                        <a:solidFill>
                          <a:schemeClr val="tx1"/>
                        </a:solidFill>
                      </a:endParaRPr>
                    </a:p>
                  </a:txBody>
                  <a:tcPr/>
                </a:tc>
              </a:tr>
              <a:tr h="335280">
                <a:tc>
                  <a:txBody>
                    <a:bodyPr/>
                    <a:p>
                      <a:pPr algn="ctr">
                        <a:buNone/>
                      </a:pPr>
                      <a:r>
                        <a:rPr lang="zh-CN" altLang="en-US" sz="1600">
                          <a:solidFill>
                            <a:schemeClr val="tx1"/>
                          </a:solidFill>
                        </a:rPr>
                        <a:t>操作系统</a:t>
                      </a:r>
                      <a:endParaRPr lang="zh-CN" altLang="en-US" sz="1600">
                        <a:solidFill>
                          <a:schemeClr val="tx1"/>
                        </a:solidFill>
                      </a:endParaRPr>
                    </a:p>
                  </a:txBody>
                  <a:tcPr/>
                </a:tc>
                <a:tc>
                  <a:txBody>
                    <a:bodyPr/>
                    <a:p>
                      <a:pPr algn="ctr">
                        <a:buNone/>
                      </a:pPr>
                      <a:r>
                        <a:rPr lang="zh-CN" altLang="en-US" sz="1600">
                          <a:solidFill>
                            <a:schemeClr val="tx1"/>
                          </a:solidFill>
                        </a:rPr>
                        <a:t>Ubuntu 11.04</a:t>
                      </a:r>
                      <a:endParaRPr lang="zh-CN" altLang="en-US" sz="1600">
                        <a:solidFill>
                          <a:schemeClr val="tx1"/>
                        </a:solidFill>
                      </a:endParaRPr>
                    </a:p>
                  </a:txBody>
                  <a:tcPr/>
                </a:tc>
              </a:tr>
              <a:tr h="335280">
                <a:tc>
                  <a:txBody>
                    <a:bodyPr/>
                    <a:p>
                      <a:pPr algn="ctr">
                        <a:buNone/>
                      </a:pPr>
                      <a:r>
                        <a:rPr lang="en-US" altLang="zh-CN" sz="1600">
                          <a:solidFill>
                            <a:schemeClr val="tx1"/>
                          </a:solidFill>
                        </a:rPr>
                        <a:t>Spark version</a:t>
                      </a:r>
                      <a:endParaRPr lang="en-US" altLang="zh-CN" sz="1600">
                        <a:solidFill>
                          <a:schemeClr val="tx1"/>
                        </a:solidFill>
                      </a:endParaRPr>
                    </a:p>
                  </a:txBody>
                  <a:tcPr/>
                </a:tc>
                <a:tc>
                  <a:txBody>
                    <a:bodyPr/>
                    <a:p>
                      <a:pPr algn="ctr">
                        <a:buNone/>
                      </a:pPr>
                      <a:r>
                        <a:rPr lang="zh-CN" altLang="en-US" sz="1600">
                          <a:solidFill>
                            <a:schemeClr val="tx1"/>
                          </a:solidFill>
                        </a:rPr>
                        <a:t>Spark 2.0</a:t>
                      </a:r>
                      <a:endParaRPr lang="zh-CN" altLang="en-US" sz="1600">
                        <a:solidFill>
                          <a:schemeClr val="tx1"/>
                        </a:solidFill>
                      </a:endParaRPr>
                    </a:p>
                  </a:txBody>
                  <a:tcP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实验环境</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448310" y="1697990"/>
          <a:ext cx="8326755" cy="4836160"/>
        </p:xfrm>
        <a:graphic>
          <a:graphicData uri="http://schemas.openxmlformats.org/drawingml/2006/table">
            <a:tbl>
              <a:tblPr firstRow="1" bandRow="1">
                <a:tableStyleId>{5C22544A-7EE6-4342-B048-85BDC9FD1C3A}</a:tableStyleId>
              </a:tblPr>
              <a:tblGrid>
                <a:gridCol w="2019935"/>
                <a:gridCol w="2096135"/>
                <a:gridCol w="2210435"/>
                <a:gridCol w="2000250"/>
              </a:tblGrid>
              <a:tr h="508000">
                <a:tc>
                  <a:txBody>
                    <a:bodyPr/>
                    <a:p>
                      <a:pPr algn="ctr">
                        <a:buNone/>
                      </a:pPr>
                      <a:r>
                        <a:rPr lang="zh-CN" altLang="en-US" sz="1600">
                          <a:solidFill>
                            <a:schemeClr val="tx1"/>
                          </a:solidFill>
                        </a:rPr>
                        <a:t>应用名</a:t>
                      </a:r>
                      <a:endParaRPr lang="zh-CN" altLang="en-US" sz="1600">
                        <a:solidFill>
                          <a:schemeClr val="tx1"/>
                        </a:solidFill>
                      </a:endParaRPr>
                    </a:p>
                  </a:txBody>
                  <a:tcPr anchor="ctr" anchorCtr="0"/>
                </a:tc>
                <a:tc>
                  <a:txBody>
                    <a:bodyPr/>
                    <a:p>
                      <a:pPr algn="ctr">
                        <a:buNone/>
                      </a:pPr>
                      <a:r>
                        <a:rPr lang="zh-CN" altLang="en-US" sz="1600">
                          <a:solidFill>
                            <a:schemeClr val="tx1"/>
                          </a:solidFill>
                        </a:rPr>
                        <a:t>输入数据</a:t>
                      </a:r>
                      <a:endParaRPr lang="zh-CN" altLang="en-US" sz="1600">
                        <a:solidFill>
                          <a:schemeClr val="tx1"/>
                        </a:solidFill>
                      </a:endParaRPr>
                    </a:p>
                  </a:txBody>
                  <a:tcPr anchor="ctr" anchorCtr="0"/>
                </a:tc>
                <a:tc>
                  <a:txBody>
                    <a:bodyPr/>
                    <a:p>
                      <a:pPr algn="ctr">
                        <a:buNone/>
                      </a:pPr>
                      <a:r>
                        <a:rPr lang="zh-CN" altLang="en-US" sz="1600">
                          <a:solidFill>
                            <a:schemeClr val="tx1"/>
                          </a:solidFill>
                        </a:rPr>
                        <a:t>配置参数</a:t>
                      </a:r>
                      <a:r>
                        <a:rPr lang="en-US" altLang="zh-CN" sz="1600">
                          <a:solidFill>
                            <a:schemeClr val="tx1"/>
                          </a:solidFill>
                        </a:rPr>
                        <a:t>/</a:t>
                      </a:r>
                      <a:r>
                        <a:rPr lang="zh-CN" altLang="en-US" sz="1600">
                          <a:solidFill>
                            <a:schemeClr val="tx1"/>
                          </a:solidFill>
                        </a:rPr>
                        <a:t>操作描述</a:t>
                      </a:r>
                      <a:endParaRPr lang="zh-CN" altLang="en-US" sz="1600">
                        <a:solidFill>
                          <a:schemeClr val="tx1"/>
                        </a:solidFill>
                      </a:endParaRPr>
                    </a:p>
                  </a:txBody>
                  <a:tcPr anchor="ctr" anchorCtr="0"/>
                </a:tc>
                <a:tc>
                  <a:txBody>
                    <a:bodyPr/>
                    <a:p>
                      <a:pPr algn="ctr">
                        <a:buNone/>
                      </a:pPr>
                      <a:r>
                        <a:rPr lang="zh-CN" altLang="en-US" sz="1600">
                          <a:solidFill>
                            <a:schemeClr val="tx1"/>
                          </a:solidFill>
                        </a:rPr>
                        <a:t>错误类型</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Join</a:t>
                      </a:r>
                      <a:endParaRPr lang="en-US" altLang="zh-CN" sz="1600">
                        <a:solidFill>
                          <a:schemeClr val="tx1"/>
                        </a:solidFill>
                      </a:endParaRPr>
                    </a:p>
                  </a:txBody>
                  <a:tcPr anchor="ctr" anchorCtr="0"/>
                </a:tc>
                <a:tc>
                  <a:txBody>
                    <a:bodyPr/>
                    <a:p>
                      <a:pPr algn="ctr">
                        <a:buNone/>
                      </a:pPr>
                      <a:r>
                        <a:rPr lang="zh-CN" altLang="en-US" sz="1600">
                          <a:solidFill>
                            <a:schemeClr val="tx1"/>
                          </a:solidFill>
                        </a:rPr>
                        <a:t>10GB,倾斜数据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小表Inner Join大表</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Mix</a:t>
                      </a:r>
                      <a:endParaRPr lang="en-US" altLang="zh-CN" sz="1600">
                        <a:solidFill>
                          <a:schemeClr val="tx1"/>
                        </a:solidFill>
                      </a:endParaRPr>
                    </a:p>
                  </a:txBody>
                  <a:tcPr anchor="ctr" anchorCtr="0"/>
                </a:tc>
                <a:tc>
                  <a:txBody>
                    <a:bodyPr/>
                    <a:p>
                      <a:pPr algn="ctr">
                        <a:buNone/>
                      </a:pPr>
                      <a:r>
                        <a:rPr lang="zh-CN" altLang="en-US" sz="1600">
                          <a:solidFill>
                            <a:schemeClr val="tx1"/>
                          </a:solidFill>
                        </a:rPr>
                        <a:t>10GB,倾斜数据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一表多次Join操作</a:t>
                      </a:r>
                      <a:endParaRPr lang="zh-CN" altLang="en-US" sz="1600">
                        <a:solidFill>
                          <a:schemeClr val="tx1"/>
                        </a:solidFill>
                      </a:endParaRPr>
                    </a:p>
                  </a:txBody>
                  <a:tcPr anchor="ctr" anchorCtr="0"/>
                </a:tc>
                <a:tc>
                  <a:txBody>
                    <a:bodyPr/>
                    <a:p>
                      <a:pPr algn="ctr">
                        <a:buNone/>
                      </a:pPr>
                      <a:r>
                        <a:rPr lang="zh-CN" altLang="en-US" sz="1600">
                          <a:solidFill>
                            <a:schemeClr val="tx1"/>
                          </a:solidFill>
                        </a:rPr>
                        <a:t>计算结果出错</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RandomForest</a:t>
                      </a:r>
                      <a:endParaRPr lang="en-US" altLang="zh-CN" sz="1600">
                        <a:solidFill>
                          <a:schemeClr val="tx1"/>
                        </a:solidFill>
                      </a:endParaRPr>
                    </a:p>
                  </a:txBody>
                  <a:tcPr anchor="ctr" anchorCtr="0"/>
                </a:tc>
                <a:tc>
                  <a:txBody>
                    <a:bodyPr/>
                    <a:p>
                      <a:pPr algn="ctr">
                        <a:buNone/>
                      </a:pPr>
                      <a:r>
                        <a:rPr lang="zh-CN" altLang="en-US" sz="1600">
                          <a:solidFill>
                            <a:schemeClr val="tx1"/>
                          </a:solidFill>
                        </a:rPr>
                        <a:t>1 百万实例, 1000维度, 伽马、泊松混合分布</a:t>
                      </a:r>
                      <a:endParaRPr lang="zh-CN" altLang="en-US" sz="1600">
                        <a:solidFill>
                          <a:schemeClr val="tx1"/>
                        </a:solidFill>
                      </a:endParaRPr>
                    </a:p>
                  </a:txBody>
                  <a:tcPr anchor="ctr" anchorCtr="0"/>
                </a:tc>
                <a:tc>
                  <a:txBody>
                    <a:bodyPr/>
                    <a:p>
                      <a:pPr algn="ctr">
                        <a:buNone/>
                      </a:pPr>
                      <a:r>
                        <a:rPr lang="zh-CN" altLang="en-US" sz="1600">
                          <a:solidFill>
                            <a:schemeClr val="tx1"/>
                          </a:solidFill>
                        </a:rPr>
                        <a:t>numTrees=100, maxDepth=30,</a:t>
                      </a:r>
                      <a:endParaRPr lang="zh-CN" altLang="en-US" sz="1600">
                        <a:solidFill>
                          <a:schemeClr val="tx1"/>
                        </a:solidFill>
                      </a:endParaRPr>
                    </a:p>
                    <a:p>
                      <a:pPr algn="ctr">
                        <a:buNone/>
                      </a:pPr>
                      <a:r>
                        <a:rPr lang="zh-CN" altLang="en-US" sz="1600">
                          <a:solidFill>
                            <a:schemeClr val="tx1"/>
                          </a:solidFill>
                        </a:rPr>
                        <a:t>dimensions=1000</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r h="579120">
                <a:tc>
                  <a:txBody>
                    <a:bodyPr/>
                    <a:p>
                      <a:pPr algn="ctr">
                        <a:buNone/>
                      </a:pPr>
                      <a:r>
                        <a:rPr lang="en-US" altLang="zh-CN" sz="1600">
                          <a:solidFill>
                            <a:schemeClr val="tx1"/>
                          </a:solidFill>
                        </a:rPr>
                        <a:t>LogisticsRegression</a:t>
                      </a:r>
                      <a:endParaRPr lang="en-US" altLang="zh-CN" sz="1600">
                        <a:solidFill>
                          <a:schemeClr val="tx1"/>
                        </a:solidFill>
                      </a:endParaRPr>
                    </a:p>
                  </a:txBody>
                  <a:tcPr anchor="ctr" anchorCtr="0"/>
                </a:tc>
                <a:tc>
                  <a:txBody>
                    <a:bodyPr/>
                    <a:p>
                      <a:pPr algn="ctr">
                        <a:buNone/>
                      </a:pPr>
                      <a:r>
                        <a:rPr lang="zh-CN" altLang="en-US" sz="1600">
                          <a:solidFill>
                            <a:schemeClr val="tx1"/>
                          </a:solidFill>
                        </a:rPr>
                        <a:t>1.05GB 倾斜数据, 20216830维度</a:t>
                      </a:r>
                      <a:endParaRPr lang="zh-CN" altLang="en-US" sz="1600">
                        <a:solidFill>
                          <a:schemeClr val="tx1"/>
                        </a:solidFill>
                      </a:endParaRPr>
                    </a:p>
                  </a:txBody>
                  <a:tcPr anchor="ctr" anchorCtr="0"/>
                </a:tc>
                <a:tc>
                  <a:txBody>
                    <a:bodyPr/>
                    <a:p>
                      <a:pPr algn="ctr">
                        <a:buNone/>
                      </a:pPr>
                      <a:r>
                        <a:rPr lang="zh-CN" altLang="en-US" sz="1600">
                          <a:solidFill>
                            <a:schemeClr val="tx1"/>
                          </a:solidFill>
                        </a:rPr>
                        <a:t>split=268.25MB, partitionNum=4</a:t>
                      </a:r>
                      <a:endParaRPr lang="zh-CN" altLang="en-US" sz="1600">
                        <a:solidFill>
                          <a:schemeClr val="tx1"/>
                        </a:solidFill>
                      </a:endParaRPr>
                    </a:p>
                  </a:txBody>
                  <a:tcPr anchor="ctr" anchorCtr="0"/>
                </a:tc>
                <a:tc>
                  <a:txBody>
                    <a:bodyPr/>
                    <a:p>
                      <a:pPr algn="ctr">
                        <a:buNone/>
                      </a:pPr>
                      <a:r>
                        <a:rPr lang="zh-CN" altLang="en-US" sz="1600">
                          <a:solidFill>
                            <a:schemeClr val="tx1"/>
                          </a:solidFill>
                        </a:rPr>
                        <a:t>运行超时</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ALS</a:t>
                      </a:r>
                      <a:endParaRPr lang="en-US" altLang="zh-CN" sz="1600">
                        <a:solidFill>
                          <a:schemeClr val="tx1"/>
                        </a:solidFill>
                      </a:endParaRPr>
                    </a:p>
                  </a:txBody>
                  <a:tcPr anchor="ctr" anchorCtr="0"/>
                </a:tc>
                <a:tc>
                  <a:txBody>
                    <a:bodyPr/>
                    <a:p>
                      <a:pPr algn="ctr">
                        <a:buNone/>
                      </a:pPr>
                      <a:r>
                        <a:rPr lang="zh-CN" altLang="en-US" sz="1600">
                          <a:solidFill>
                            <a:schemeClr val="tx1"/>
                          </a:solidFill>
                        </a:rPr>
                        <a:t>3GB数据量</a:t>
                      </a:r>
                      <a:endParaRPr lang="zh-CN" altLang="en-US" sz="1600">
                        <a:solidFill>
                          <a:schemeClr val="tx1"/>
                        </a:solidFill>
                      </a:endParaRPr>
                    </a:p>
                  </a:txBody>
                  <a:tcPr anchor="ctr" anchorCtr="0"/>
                </a:tc>
                <a:tc>
                  <a:txBody>
                    <a:bodyPr/>
                    <a:p>
                      <a:pPr algn="ctr">
                        <a:buNone/>
                      </a:pPr>
                      <a:r>
                        <a:rPr lang="zh-CN" altLang="en-US" sz="1600">
                          <a:solidFill>
                            <a:schemeClr val="tx1"/>
                          </a:solidFill>
                        </a:rPr>
                        <a:t>numIteration=20,</a:t>
                      </a:r>
                      <a:endParaRPr lang="zh-CN" altLang="en-US" sz="1600">
                        <a:solidFill>
                          <a:schemeClr val="tx1"/>
                        </a:solidFill>
                      </a:endParaRPr>
                    </a:p>
                    <a:p>
                      <a:pPr algn="ctr">
                        <a:buNone/>
                      </a:pPr>
                      <a:r>
                        <a:rPr lang="zh-CN" altLang="en-US" sz="1600">
                          <a:solidFill>
                            <a:schemeClr val="tx1"/>
                          </a:solidFill>
                        </a:rPr>
                        <a:t>sampleFraction=0.001,</a:t>
                      </a:r>
                      <a:endParaRPr lang="zh-CN" altLang="en-US" sz="1600">
                        <a:solidFill>
                          <a:schemeClr val="tx1"/>
                        </a:solidFill>
                      </a:endParaRPr>
                    </a:p>
                    <a:p>
                      <a:pPr algn="ctr">
                        <a:buNone/>
                      </a:pPr>
                      <a:r>
                        <a:rPr lang="zh-CN" altLang="en-US" sz="1600">
                          <a:solidFill>
                            <a:schemeClr val="tx1"/>
                          </a:solidFill>
                        </a:rPr>
                        <a:t>dataFeature=20</a:t>
                      </a:r>
                      <a:endParaRPr lang="zh-CN" altLang="en-US" sz="1600">
                        <a:solidFill>
                          <a:schemeClr val="tx1"/>
                        </a:solidFill>
                      </a:endParaRPr>
                    </a:p>
                  </a:txBody>
                  <a:tcPr anchor="ctr" anchorCtr="0"/>
                </a:tc>
                <a:tc>
                  <a:txBody>
                    <a:bodyPr/>
                    <a:p>
                      <a:pPr algn="ctr">
                        <a:buNone/>
                      </a:pPr>
                      <a:r>
                        <a:rPr lang="zh-CN" altLang="en-US" sz="1600">
                          <a:solidFill>
                            <a:schemeClr val="tx1"/>
                          </a:solidFill>
                        </a:rPr>
                        <a:t>StackOutOfMemory</a:t>
                      </a:r>
                      <a:endParaRPr lang="zh-CN" altLang="en-US" sz="1600">
                        <a:solidFill>
                          <a:schemeClr val="tx1"/>
                        </a:solidFill>
                      </a:endParaRPr>
                    </a:p>
                  </a:txBody>
                  <a:tcPr anchor="ctr" anchorCtr="0"/>
                </a:tc>
              </a:tr>
              <a:tr h="508000">
                <a:tc>
                  <a:txBody>
                    <a:bodyPr/>
                    <a:p>
                      <a:pPr algn="ctr">
                        <a:buNone/>
                      </a:pPr>
                      <a:r>
                        <a:rPr lang="en-US" altLang="zh-CN" sz="1600">
                          <a:solidFill>
                            <a:schemeClr val="tx1"/>
                          </a:solidFill>
                        </a:rPr>
                        <a:t>PageRank</a:t>
                      </a:r>
                      <a:endParaRPr lang="en-US" altLang="zh-CN" sz="1600">
                        <a:solidFill>
                          <a:schemeClr val="tx1"/>
                        </a:solidFill>
                      </a:endParaRPr>
                    </a:p>
                  </a:txBody>
                  <a:tcPr anchor="ctr" anchorCtr="0"/>
                </a:tc>
                <a:tc>
                  <a:txBody>
                    <a:bodyPr/>
                    <a:p>
                      <a:pPr algn="ctr">
                        <a:buNone/>
                      </a:pPr>
                      <a:r>
                        <a:rPr lang="zh-CN" altLang="en-US" sz="1600">
                          <a:solidFill>
                            <a:schemeClr val="tx1"/>
                          </a:solidFill>
                        </a:rPr>
                        <a:t>10GB数据, 1百万顶点, 2千万边</a:t>
                      </a:r>
                      <a:endParaRPr lang="zh-CN" altLang="en-US" sz="1600">
                        <a:solidFill>
                          <a:schemeClr val="tx1"/>
                        </a:solidFill>
                      </a:endParaRPr>
                    </a:p>
                  </a:txBody>
                  <a:tcPr anchor="ctr" anchorCtr="0"/>
                </a:tc>
                <a:tc>
                  <a:txBody>
                    <a:bodyPr/>
                    <a:p>
                      <a:pPr algn="ctr">
                        <a:buNone/>
                      </a:pPr>
                      <a:r>
                        <a:rPr lang="zh-CN" altLang="en-US" sz="1600">
                          <a:solidFill>
                            <a:schemeClr val="tx1"/>
                          </a:solidFill>
                        </a:rPr>
                        <a:t>收敛精度=0.001</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发现的可靠性问题</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527050" y="2612390"/>
          <a:ext cx="6642735" cy="2480945"/>
        </p:xfrm>
        <a:graphic>
          <a:graphicData uri="http://schemas.openxmlformats.org/drawingml/2006/table">
            <a:tbl>
              <a:tblPr firstRow="1" bandRow="1">
                <a:tableStyleId>{5C22544A-7EE6-4342-B048-85BDC9FD1C3A}</a:tableStyleId>
              </a:tblPr>
              <a:tblGrid>
                <a:gridCol w="2214245"/>
                <a:gridCol w="2707640"/>
                <a:gridCol w="1720850"/>
              </a:tblGrid>
              <a:tr h="384175">
                <a:tc>
                  <a:txBody>
                    <a:bodyPr/>
                    <a:p>
                      <a:pPr algn="ctr">
                        <a:buNone/>
                      </a:pPr>
                      <a:r>
                        <a:rPr lang="en-US" altLang="zh-CN" sz="1600">
                          <a:solidFill>
                            <a:schemeClr val="tx1"/>
                          </a:solidFill>
                        </a:rPr>
                        <a:t>Join</a:t>
                      </a:r>
                      <a:r>
                        <a:rPr lang="zh-CN" altLang="en-US" sz="1600">
                          <a:solidFill>
                            <a:schemeClr val="tx1"/>
                          </a:solidFill>
                        </a:rPr>
                        <a:t>类型</a:t>
                      </a:r>
                      <a:endParaRPr lang="zh-CN" altLang="en-US" sz="1600">
                        <a:solidFill>
                          <a:schemeClr val="tx1"/>
                        </a:solidFill>
                      </a:endParaRPr>
                    </a:p>
                  </a:txBody>
                  <a:tcPr anchor="ctr" anchorCtr="0"/>
                </a:tc>
                <a:tc>
                  <a:txBody>
                    <a:bodyPr/>
                    <a:p>
                      <a:pPr algn="ctr">
                        <a:buNone/>
                      </a:pPr>
                      <a:r>
                        <a:rPr lang="zh-CN" altLang="en-US" sz="1600">
                          <a:solidFill>
                            <a:schemeClr val="tx1"/>
                          </a:solidFill>
                        </a:rPr>
                        <a:t>数据类型</a:t>
                      </a:r>
                      <a:endParaRPr lang="zh-CN" altLang="en-US" sz="1600">
                        <a:solidFill>
                          <a:schemeClr val="tx1"/>
                        </a:solidFill>
                      </a:endParaRPr>
                    </a:p>
                  </a:txBody>
                  <a:tcPr anchor="ctr" anchorCtr="0"/>
                </a:tc>
                <a:tc>
                  <a:txBody>
                    <a:bodyPr/>
                    <a:p>
                      <a:pPr algn="ctr">
                        <a:buNone/>
                      </a:pPr>
                      <a:r>
                        <a:rPr lang="zh-CN" altLang="en-US" sz="1600">
                          <a:solidFill>
                            <a:schemeClr val="tx1"/>
                          </a:solidFill>
                        </a:rPr>
                        <a:t>运行时间</a:t>
                      </a:r>
                      <a:endParaRPr lang="zh-CN" altLang="en-US" sz="1600">
                        <a:solidFill>
                          <a:schemeClr val="tx1"/>
                        </a:solidFill>
                      </a:endParaRPr>
                    </a:p>
                  </a:txBody>
                  <a:tcPr anchor="ctr" anchorCtr="0"/>
                </a:tc>
              </a:tr>
              <a:tr h="384810">
                <a:tc rowSpan="2">
                  <a:txBody>
                    <a:bodyPr/>
                    <a:p>
                      <a:pPr algn="ctr">
                        <a:buNone/>
                      </a:pPr>
                      <a:r>
                        <a:rPr lang="en-US" altLang="zh-CN" sz="1600">
                          <a:solidFill>
                            <a:schemeClr val="tx1"/>
                          </a:solidFill>
                        </a:rPr>
                        <a:t>BigSmallJoin</a:t>
                      </a:r>
                      <a:endParaRPr lang="en-US" altLang="zh-CN"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zh-CN" altLang="en-US" sz="1600">
                          <a:solidFill>
                            <a:schemeClr val="tx1"/>
                          </a:solidFill>
                        </a:rPr>
                        <a:t>51s</a:t>
                      </a:r>
                      <a:endParaRPr lang="zh-CN" altLang="en-US" sz="1600">
                        <a:solidFill>
                          <a:schemeClr val="tx1"/>
                        </a:solidFill>
                      </a:endParaRPr>
                    </a:p>
                  </a:txBody>
                  <a:tcPr anchor="ctr" anchorCtr="0"/>
                </a:tc>
              </a:tr>
              <a:tr h="663575">
                <a:tc vMerge="1">
                  <a:tcPr anchor="ctr" anchorCtr="0"/>
                </a:tc>
                <a:tc>
                  <a:txBody>
                    <a:bodyPr/>
                    <a:p>
                      <a:pPr algn="ctr">
                        <a:buNone/>
                      </a:pPr>
                      <a:r>
                        <a:rPr lang="zh-CN" altLang="en-US" sz="1600">
                          <a:solidFill>
                            <a:schemeClr val="tx1"/>
                          </a:solidFill>
                        </a:rPr>
                        <a:t>倾斜度为0.8的倾斜数据</a:t>
                      </a:r>
                      <a:endParaRPr lang="zh-CN" altLang="en-US" sz="1600">
                        <a:solidFill>
                          <a:schemeClr val="tx1"/>
                        </a:solidFill>
                      </a:endParaRPr>
                    </a:p>
                  </a:txBody>
                  <a:tcPr anchor="ctr" anchorCtr="0"/>
                </a:tc>
                <a:tc>
                  <a:txBody>
                    <a:bodyPr/>
                    <a:p>
                      <a:pPr algn="ctr">
                        <a:buNone/>
                      </a:pPr>
                      <a:r>
                        <a:rPr lang="zh-CN" altLang="en-US" sz="1600">
                          <a:solidFill>
                            <a:schemeClr val="tx1"/>
                          </a:solidFill>
                        </a:rPr>
                        <a:t>59</a:t>
                      </a:r>
                      <a:r>
                        <a:rPr lang="en-US" altLang="zh-CN" sz="1600">
                          <a:solidFill>
                            <a:schemeClr val="tx1"/>
                          </a:solidFill>
                        </a:rPr>
                        <a:t>s</a:t>
                      </a:r>
                      <a:endParaRPr lang="en-US" altLang="zh-CN" sz="1600">
                        <a:solidFill>
                          <a:schemeClr val="tx1"/>
                        </a:solidFill>
                      </a:endParaRPr>
                    </a:p>
                  </a:txBody>
                  <a:tcPr anchor="ctr" anchorCtr="0"/>
                </a:tc>
              </a:tr>
              <a:tr h="384175">
                <a:tc rowSpan="2">
                  <a:txBody>
                    <a:bodyPr/>
                    <a:p>
                      <a:pPr algn="ctr">
                        <a:buNone/>
                      </a:pPr>
                      <a:r>
                        <a:rPr lang="en-US" altLang="zh-CN" sz="1600">
                          <a:solidFill>
                            <a:schemeClr val="tx1"/>
                          </a:solidFill>
                        </a:rPr>
                        <a:t>SamllBigJoin</a:t>
                      </a:r>
                      <a:endParaRPr lang="en-US" altLang="zh-CN" sz="1600">
                        <a:solidFill>
                          <a:schemeClr val="tx1"/>
                        </a:solidFill>
                      </a:endParaRPr>
                    </a:p>
                  </a:txBody>
                  <a:tcPr anchor="ctr" anchorCtr="0"/>
                </a:tc>
                <a:tc>
                  <a:txBody>
                    <a:bodyPr/>
                    <a:p>
                      <a:pPr algn="ctr">
                        <a:buNone/>
                      </a:pPr>
                      <a:r>
                        <a:rPr lang="zh-CN" altLang="en-US" sz="1600">
                          <a:solidFill>
                            <a:schemeClr val="tx1"/>
                          </a:solidFill>
                        </a:rPr>
                        <a:t>常规数据</a:t>
                      </a:r>
                      <a:endParaRPr lang="zh-CN" altLang="en-US" sz="1600">
                        <a:solidFill>
                          <a:schemeClr val="tx1"/>
                        </a:solidFill>
                      </a:endParaRPr>
                    </a:p>
                  </a:txBody>
                  <a:tcPr anchor="ctr" anchorCtr="0"/>
                </a:tc>
                <a:tc>
                  <a:txBody>
                    <a:bodyPr/>
                    <a:p>
                      <a:pPr algn="ctr">
                        <a:buNone/>
                      </a:pPr>
                      <a:r>
                        <a:rPr lang="en-US" altLang="zh-CN" sz="1600">
                          <a:solidFill>
                            <a:schemeClr val="tx1"/>
                          </a:solidFill>
                        </a:rPr>
                        <a:t>56s</a:t>
                      </a:r>
                      <a:endParaRPr lang="en-US" altLang="zh-CN" sz="1600">
                        <a:solidFill>
                          <a:schemeClr val="tx1"/>
                        </a:solidFill>
                      </a:endParaRPr>
                    </a:p>
                  </a:txBody>
                  <a:tcPr anchor="ctr" anchorCtr="0"/>
                </a:tc>
              </a:tr>
              <a:tr h="664210">
                <a:tc vMerge="1">
                  <a:tcPr anchor="ctr" anchorCtr="0"/>
                </a:tc>
                <a:tc>
                  <a:txBody>
                    <a:bodyPr/>
                    <a:p>
                      <a:pPr algn="ctr">
                        <a:buNone/>
                      </a:pPr>
                      <a:r>
                        <a:rPr lang="zh-CN" altLang="en-US" sz="1600">
                          <a:solidFill>
                            <a:schemeClr val="tx1"/>
                          </a:solidFill>
                        </a:rPr>
                        <a:t>倾斜度为0.8的倾斜数据</a:t>
                      </a:r>
                      <a:endParaRPr lang="zh-CN" altLang="en-US" sz="1600">
                        <a:solidFill>
                          <a:schemeClr val="tx1"/>
                        </a:solidFill>
                      </a:endParaRPr>
                    </a:p>
                  </a:txBody>
                  <a:tcPr anchor="ctr" anchorCtr="0"/>
                </a:tc>
                <a:tc>
                  <a:txBody>
                    <a:bodyPr/>
                    <a:p>
                      <a:pPr algn="ctr">
                        <a:buNone/>
                      </a:pPr>
                      <a:r>
                        <a:rPr lang="en-US" altLang="zh-CN" sz="1600">
                          <a:solidFill>
                            <a:schemeClr val="tx1"/>
                          </a:solidFill>
                        </a:rPr>
                        <a:t>OOM</a:t>
                      </a:r>
                      <a:endParaRPr lang="en-US" altLang="zh-CN" sz="1600">
                        <a:solidFill>
                          <a:schemeClr val="tx1"/>
                        </a:solidFill>
                      </a:endParaRPr>
                    </a:p>
                  </a:txBody>
                  <a:tcPr anchor="ctr" anchorCtr="0"/>
                </a:tc>
              </a:tr>
            </a:tbl>
          </a:graphicData>
        </a:graphic>
      </p:graphicFrame>
      <p:sp>
        <p:nvSpPr>
          <p:cNvPr id="7" name="文本框 6"/>
          <p:cNvSpPr txBox="1"/>
          <p:nvPr/>
        </p:nvSpPr>
        <p:spPr>
          <a:xfrm>
            <a:off x="405765" y="5479415"/>
            <a:ext cx="8679815" cy="365760"/>
          </a:xfrm>
          <a:prstGeom prst="rect">
            <a:avLst/>
          </a:prstGeom>
          <a:noFill/>
        </p:spPr>
        <p:txBody>
          <a:bodyPr wrap="square" rtlCol="0">
            <a:spAutoFit/>
          </a:bodyPr>
          <a:p>
            <a:pPr marL="285750" indent="-285750">
              <a:buFont typeface="Wingdings" panose="05000000000000000000" charset="0"/>
              <a:buChar char="ü"/>
            </a:pPr>
            <a:r>
              <a:rPr lang="zh-CN" altLang="en-US">
                <a:solidFill>
                  <a:srgbClr val="FF0000"/>
                </a:solidFill>
              </a:rPr>
              <a:t>在</a:t>
            </a:r>
            <a:r>
              <a:rPr lang="en-US" altLang="zh-CN">
                <a:solidFill>
                  <a:srgbClr val="FF0000"/>
                </a:solidFill>
              </a:rPr>
              <a:t>SmallBigJoin</a:t>
            </a:r>
            <a:r>
              <a:rPr lang="zh-CN" altLang="en-US">
                <a:solidFill>
                  <a:srgbClr val="FF0000"/>
                </a:solidFill>
              </a:rPr>
              <a:t>表连接顺序下，以及倾斜数据的作用下，出现了内存溢出的错误</a:t>
            </a:r>
            <a:endParaRPr lang="zh-CN" altLang="en-US">
              <a:solidFill>
                <a:srgbClr val="FF0000"/>
              </a:solidFill>
            </a:endParaRPr>
          </a:p>
        </p:txBody>
      </p: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小表</a:t>
            </a:r>
            <a:r>
              <a:rPr lang="en-US" altLang="zh-CN">
                <a:solidFill>
                  <a:srgbClr val="0000FF"/>
                </a:solidFill>
                <a:sym typeface="+mn-ea"/>
              </a:rPr>
              <a:t>inner join</a:t>
            </a:r>
            <a:r>
              <a:rPr lang="zh-CN" altLang="en-US">
                <a:solidFill>
                  <a:srgbClr val="0000FF"/>
                </a:solidFill>
                <a:sym typeface="+mn-ea"/>
              </a:rPr>
              <a:t>大表</a:t>
            </a:r>
            <a:endParaRPr lang="zh-CN" altLang="en-US" dirty="0" smtClean="0">
              <a:solidFill>
                <a:srgbClr val="0000FF"/>
              </a:solidFill>
              <a:sym typeface="+mn-ea"/>
            </a:endParaRPr>
          </a:p>
        </p:txBody>
      </p:sp>
      <p:sp>
        <p:nvSpPr>
          <p:cNvPr id="9" name="文本框 8"/>
          <p:cNvSpPr txBox="1"/>
          <p:nvPr/>
        </p:nvSpPr>
        <p:spPr>
          <a:xfrm>
            <a:off x="405765" y="1697990"/>
            <a:ext cx="7884795" cy="914400"/>
          </a:xfrm>
          <a:prstGeom prst="rect">
            <a:avLst/>
          </a:prstGeom>
          <a:noFill/>
        </p:spPr>
        <p:txBody>
          <a:bodyPr wrap="square" rtlCol="0" anchor="t">
            <a:spAutoFit/>
          </a:bodyPr>
          <a:p>
            <a:pPr marL="285750" indent="-285750">
              <a:buFont typeface="Wingdings" panose="05000000000000000000" charset="0"/>
              <a:buChar char="l"/>
            </a:pPr>
            <a:r>
              <a:rPr lang="zh-CN" altLang="en-US">
                <a:sym typeface="+mn-ea"/>
              </a:rPr>
              <a:t>BigSmallJoin采用Uservisits(大表)内连接Rankings(小表)的顺序</a:t>
            </a:r>
            <a:endParaRPr lang="zh-CN" altLang="en-US">
              <a:sym typeface="+mn-ea"/>
            </a:endParaRPr>
          </a:p>
          <a:p>
            <a:pPr marL="285750" indent="-285750">
              <a:buFont typeface="Wingdings" panose="05000000000000000000" charset="0"/>
              <a:buChar char="l"/>
            </a:pPr>
            <a:r>
              <a:rPr lang="zh-CN" altLang="en-US">
                <a:sym typeface="+mn-ea"/>
              </a:rPr>
              <a:t>SmallBigJoin采用Rankings(小表) 内连接Uservisits(大表)顺序</a:t>
            </a:r>
            <a:endParaRPr lang="zh-CN" altLang="en-US"/>
          </a:p>
          <a:p>
            <a:pPr marL="285750" indent="-285750">
              <a:buFont typeface="Wingdings" panose="05000000000000000000" charset="0"/>
              <a:buChar char="l"/>
            </a:pP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小表</a:t>
            </a:r>
            <a:r>
              <a:rPr lang="en-US" altLang="zh-CN">
                <a:solidFill>
                  <a:srgbClr val="0000FF"/>
                </a:solidFill>
                <a:sym typeface="+mn-ea"/>
              </a:rPr>
              <a:t>inner join</a:t>
            </a:r>
            <a:r>
              <a:rPr lang="zh-CN" altLang="en-US">
                <a:solidFill>
                  <a:srgbClr val="0000FF"/>
                </a:solidFill>
                <a:sym typeface="+mn-ea"/>
              </a:rPr>
              <a:t>大表</a:t>
            </a:r>
            <a:endParaRPr lang="zh-CN" altLang="en-US" dirty="0" smtClean="0">
              <a:solidFill>
                <a:srgbClr val="0000FF"/>
              </a:solidFill>
              <a:sym typeface="+mn-ea"/>
            </a:endParaRPr>
          </a:p>
        </p:txBody>
      </p:sp>
      <p:sp>
        <p:nvSpPr>
          <p:cNvPr id="8" name="文本框 7"/>
          <p:cNvSpPr txBox="1"/>
          <p:nvPr/>
        </p:nvSpPr>
        <p:spPr>
          <a:xfrm>
            <a:off x="383540" y="4251960"/>
            <a:ext cx="8456295" cy="1788160"/>
          </a:xfrm>
          <a:prstGeom prst="rect">
            <a:avLst/>
          </a:prstGeom>
          <a:noFill/>
        </p:spPr>
        <p:txBody>
          <a:bodyPr wrap="square" rtlCol="0" anchor="t">
            <a:spAutoFit/>
          </a:bodyPr>
          <a:p>
            <a:pPr marL="285750" indent="-285750">
              <a:buFont typeface="Wingdings" panose="05000000000000000000" charset="0"/>
              <a:buChar char="l"/>
            </a:pPr>
            <a:r>
              <a:rPr lang="zh-CN" altLang="en-US">
                <a:solidFill>
                  <a:srgbClr val="FF0000"/>
                </a:solidFill>
                <a:sym typeface="+mn-ea"/>
              </a:rPr>
              <a:t>原因</a:t>
            </a:r>
            <a:endParaRPr lang="zh-CN" altLang="en-US">
              <a:solidFill>
                <a:srgbClr val="FF0000"/>
              </a:solidFill>
              <a:sym typeface="+mn-ea"/>
            </a:endParaRPr>
          </a:p>
          <a:p>
            <a:pPr marL="742950" lvl="1" indent="-285750">
              <a:spcAft>
                <a:spcPts val="400"/>
              </a:spcAft>
              <a:buFont typeface="Wingdings" panose="05000000000000000000" charset="0"/>
              <a:buChar char="ü"/>
            </a:pPr>
            <a:r>
              <a:rPr lang="zh-CN" altLang="en-US">
                <a:sym typeface="+mn-ea"/>
              </a:rPr>
              <a:t>Spark将前一个表作为驱动表，后一个表作为缓冲表。通过遍历驱动表中的每一条记录，在缓冲表中寻找相应匹配的记录，并将记录放入匹配表中。</a:t>
            </a:r>
            <a:endParaRPr lang="zh-CN" altLang="en-US">
              <a:sym typeface="+mn-ea"/>
            </a:endParaRPr>
          </a:p>
          <a:p>
            <a:pPr marL="742950" lvl="1" indent="-285750">
              <a:spcAft>
                <a:spcPts val="400"/>
              </a:spcAft>
              <a:buFont typeface="Wingdings" panose="05000000000000000000" charset="0"/>
              <a:buChar char="ü"/>
            </a:pPr>
            <a:r>
              <a:rPr lang="zh-CN" altLang="en-US">
                <a:sym typeface="+mn-ea"/>
              </a:rPr>
              <a:t>当把大表作为缓冲表时，找到的匹配记录会很多，如果此时大表存在严重数据倾斜，匹配表占用内存也会相应变多，在查询相关key时会发生内存溢出错误。</a:t>
            </a:r>
            <a:endParaRPr lang="zh-CN" altLang="en-US"/>
          </a:p>
        </p:txBody>
      </p:sp>
      <p:pic>
        <p:nvPicPr>
          <p:cNvPr id="26" name="图片 26" descr="图片22"/>
          <p:cNvPicPr/>
          <p:nvPr/>
        </p:nvPicPr>
        <p:blipFill>
          <a:blip r:embed="rId1">
            <a:extLst>
              <a:ext uri="{28A0092B-C50C-407E-A947-70E740481C1C}">
                <a14:useLocalDpi xmlns:a14="http://schemas.microsoft.com/office/drawing/2010/main" val="0"/>
              </a:ext>
            </a:extLst>
          </a:blip>
          <a:srcRect/>
          <a:stretch>
            <a:fillRect/>
          </a:stretch>
        </p:blipFill>
        <p:spPr bwMode="auto">
          <a:xfrm>
            <a:off x="1433830" y="1482725"/>
            <a:ext cx="6355715" cy="2623185"/>
          </a:xfrm>
          <a:prstGeom prst="rect">
            <a:avLst/>
          </a:prstGeom>
          <a:noFill/>
          <a:ln>
            <a:noFill/>
          </a:ln>
        </p:spPr>
      </p:pic>
      <p:sp>
        <p:nvSpPr>
          <p:cNvPr id="3" name="文本框 2"/>
          <p:cNvSpPr txBox="1"/>
          <p:nvPr/>
        </p:nvSpPr>
        <p:spPr>
          <a:xfrm>
            <a:off x="406400" y="6167120"/>
            <a:ext cx="8679815" cy="365760"/>
          </a:xfrm>
          <a:prstGeom prst="rect">
            <a:avLst/>
          </a:prstGeom>
          <a:noFill/>
        </p:spPr>
        <p:txBody>
          <a:bodyPr wrap="square" rtlCol="0">
            <a:spAutoFit/>
          </a:bodyPr>
          <a:p>
            <a:pPr marL="285750" indent="-285750">
              <a:buFont typeface="Wingdings" panose="05000000000000000000" charset="0"/>
              <a:buChar char="ü"/>
            </a:pPr>
            <a:r>
              <a:rPr lang="zh-CN">
                <a:solidFill>
                  <a:srgbClr val="FF0000"/>
                </a:solidFill>
              </a:rPr>
              <a:t>通过上述例子可以说明，倾斜数据（异常数据）会造成可靠性问题</a:t>
            </a:r>
            <a:endParaRPr lang="zh-CN">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8" name="对象 7"/>
          <p:cNvGraphicFramePr/>
          <p:nvPr/>
        </p:nvGraphicFramePr>
        <p:xfrm>
          <a:off x="770890" y="2493010"/>
          <a:ext cx="5851525" cy="2733040"/>
        </p:xfrm>
        <a:graphic>
          <a:graphicData uri="http://schemas.openxmlformats.org/presentationml/2006/ole">
            <mc:AlternateContent xmlns:mc="http://schemas.openxmlformats.org/markup-compatibility/2006">
              <mc:Choice xmlns:v="urn:schemas-microsoft-com:vml" Requires="v">
                <p:oleObj spid="_x0000_s9" name="" r:id="rId1" imgW="11887200" imgH="5615305" progId="Visio.Drawing.15">
                  <p:embed/>
                </p:oleObj>
              </mc:Choice>
              <mc:Fallback>
                <p:oleObj name="" r:id="rId1" imgW="11887200" imgH="5615305" progId="Visio.Drawing.15">
                  <p:embed/>
                  <p:pic>
                    <p:nvPicPr>
                      <p:cNvPr id="0" name="图片 8"/>
                      <p:cNvPicPr/>
                      <p:nvPr/>
                    </p:nvPicPr>
                    <p:blipFill>
                      <a:blip r:embed="rId2"/>
                    </p:blipFill>
                    <p:spPr>
                      <a:xfrm>
                        <a:off x="770890" y="2493010"/>
                        <a:ext cx="5851525" cy="2733040"/>
                      </a:xfrm>
                      <a:prstGeom prst="rect">
                        <a:avLst/>
                      </a:prstGeom>
                    </p:spPr>
                  </p:pic>
                </p:oleObj>
              </mc:Fallback>
            </mc:AlternateContent>
          </a:graphicData>
        </a:graphic>
      </p:graphicFrame>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a:t>
            </a:r>
            <a:endParaRPr lang="zh-CN" altLang="en-US" dirty="0" smtClean="0">
              <a:solidFill>
                <a:srgbClr val="0000FF"/>
              </a:solidFill>
              <a:sym typeface="+mn-ea"/>
            </a:endParaRPr>
          </a:p>
        </p:txBody>
      </p:sp>
      <p:sp>
        <p:nvSpPr>
          <p:cNvPr id="7" name="文本框 6"/>
          <p:cNvSpPr txBox="1"/>
          <p:nvPr/>
        </p:nvSpPr>
        <p:spPr>
          <a:xfrm>
            <a:off x="536575" y="1696720"/>
            <a:ext cx="4251960" cy="36576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第一次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70890" y="5671820"/>
            <a:ext cx="6539865" cy="365760"/>
          </a:xfrm>
          <a:prstGeom prst="rect">
            <a:avLst/>
          </a:prstGeom>
          <a:noFill/>
        </p:spPr>
        <p:txBody>
          <a:bodyPr wrap="square" rtlCol="0">
            <a:spAutoFit/>
          </a:bodyPr>
          <a:p>
            <a:r>
              <a:rPr lang="en-US" altLang="zh-CN"/>
              <a:t>select df1.col1, col3 from df1,df2 where df1.col1==df2.col1</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a:t>
            </a:r>
            <a:endParaRPr lang="zh-CN" altLang="en-US" dirty="0" smtClean="0">
              <a:solidFill>
                <a:srgbClr val="0000FF"/>
              </a:solidFill>
              <a:sym typeface="+mn-ea"/>
            </a:endParaRPr>
          </a:p>
        </p:txBody>
      </p:sp>
      <p:sp>
        <p:nvSpPr>
          <p:cNvPr id="3" name="文本框 2"/>
          <p:cNvSpPr txBox="1"/>
          <p:nvPr/>
        </p:nvSpPr>
        <p:spPr>
          <a:xfrm>
            <a:off x="496570" y="5481320"/>
            <a:ext cx="8150225" cy="365760"/>
          </a:xfrm>
          <a:prstGeom prst="rect">
            <a:avLst/>
          </a:prstGeom>
          <a:noFill/>
        </p:spPr>
        <p:txBody>
          <a:bodyPr wrap="square" rtlCol="0" anchor="t">
            <a:spAutoFit/>
          </a:bodyPr>
          <a:p>
            <a:pPr marL="285750" indent="-285750">
              <a:buFont typeface="Wingdings" panose="05000000000000000000" charset="0"/>
              <a:buChar char="ü"/>
            </a:pPr>
            <a:r>
              <a:rPr lang="zh-CN" altLang="en-US">
                <a:solidFill>
                  <a:srgbClr val="FF0000"/>
                </a:solidFill>
              </a:rPr>
              <a:t>理应得到的计算结果为（3,1,1,2），然而Spark执行后的结果为null</a:t>
            </a:r>
            <a:endParaRPr lang="zh-CN" altLang="en-US">
              <a:solidFill>
                <a:srgbClr val="FF0000"/>
              </a:solidFill>
            </a:endParaRPr>
          </a:p>
        </p:txBody>
      </p:sp>
      <p:graphicFrame>
        <p:nvGraphicFramePr>
          <p:cNvPr id="4" name="对象 3"/>
          <p:cNvGraphicFramePr/>
          <p:nvPr/>
        </p:nvGraphicFramePr>
        <p:xfrm>
          <a:off x="1209040" y="2261870"/>
          <a:ext cx="4765040" cy="2334895"/>
        </p:xfrm>
        <a:graphic>
          <a:graphicData uri="http://schemas.openxmlformats.org/presentationml/2006/ole">
            <mc:AlternateContent xmlns:mc="http://schemas.openxmlformats.org/markup-compatibility/2006">
              <mc:Choice xmlns:v="urn:schemas-microsoft-com:vml" Requires="v">
                <p:oleObj spid="_x0000_s5" name="" r:id="rId1" imgW="7981950" imgH="4356735" progId="Visio.Drawing.15">
                  <p:embed/>
                </p:oleObj>
              </mc:Choice>
              <mc:Fallback>
                <p:oleObj name="" r:id="rId1" imgW="7981950" imgH="4356735" progId="Visio.Drawing.15">
                  <p:embed/>
                  <p:pic>
                    <p:nvPicPr>
                      <p:cNvPr id="0" name="图片 10"/>
                      <p:cNvPicPr/>
                      <p:nvPr/>
                    </p:nvPicPr>
                    <p:blipFill>
                      <a:blip r:embed="rId2"/>
                      <a:stretch>
                        <a:fillRect/>
                      </a:stretch>
                    </p:blipFill>
                    <p:spPr>
                      <a:xfrm>
                        <a:off x="1209040" y="2261870"/>
                        <a:ext cx="4765040" cy="2334895"/>
                      </a:xfrm>
                      <a:prstGeom prst="rect">
                        <a:avLst/>
                      </a:prstGeom>
                    </p:spPr>
                  </p:pic>
                </p:oleObj>
              </mc:Fallback>
            </mc:AlternateContent>
          </a:graphicData>
        </a:graphic>
      </p:graphicFrame>
      <p:sp>
        <p:nvSpPr>
          <p:cNvPr id="7" name="文本框 6"/>
          <p:cNvSpPr txBox="1"/>
          <p:nvPr/>
        </p:nvSpPr>
        <p:spPr>
          <a:xfrm>
            <a:off x="536575" y="1696720"/>
            <a:ext cx="4251960" cy="365760"/>
          </a:xfrm>
          <a:prstGeom prst="rect">
            <a:avLst/>
          </a:prstGeom>
          <a:noFill/>
        </p:spPr>
        <p:txBody>
          <a:bodyPr wrap="square" rtlCol="0">
            <a:spAutoFit/>
          </a:bodyPr>
          <a:p>
            <a:pPr marL="285750" indent="-285750">
              <a:buFont typeface="Wingdings" panose="05000000000000000000" charset="0"/>
              <a:buChar char="l"/>
            </a:pPr>
            <a:r>
              <a:rPr lang="zh-CN" altLang="en-US">
                <a:solidFill>
                  <a:srgbClr val="FF0000"/>
                </a:solidFill>
              </a:rPr>
              <a:t>第二次</a:t>
            </a:r>
            <a:r>
              <a:rPr lang="en-US" altLang="zh-CN">
                <a:solidFill>
                  <a:srgbClr val="FF0000"/>
                </a:solidFill>
              </a:rPr>
              <a:t>join</a:t>
            </a:r>
            <a:r>
              <a:rPr lang="zh-CN" altLang="en-US">
                <a:solidFill>
                  <a:srgbClr val="FF0000"/>
                </a:solidFill>
              </a:rPr>
              <a:t>操作</a:t>
            </a:r>
            <a:endParaRPr lang="zh-CN" altLang="en-US">
              <a:solidFill>
                <a:srgbClr val="FF0000"/>
              </a:solidFill>
            </a:endParaRPr>
          </a:p>
        </p:txBody>
      </p:sp>
      <p:sp>
        <p:nvSpPr>
          <p:cNvPr id="12" name="文本框 11"/>
          <p:cNvSpPr txBox="1"/>
          <p:nvPr/>
        </p:nvSpPr>
        <p:spPr>
          <a:xfrm>
            <a:off x="706755" y="4808220"/>
            <a:ext cx="6539865" cy="365760"/>
          </a:xfrm>
          <a:prstGeom prst="rect">
            <a:avLst/>
          </a:prstGeom>
          <a:noFill/>
        </p:spPr>
        <p:txBody>
          <a:bodyPr wrap="square" rtlCol="0">
            <a:spAutoFit/>
          </a:bodyPr>
          <a:p>
            <a:r>
              <a:rPr lang="en-US" altLang="zh-CN"/>
              <a:t>select col3, col1 from df1,df3 where df1.col1==df3.col3</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20116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dirty="0" smtClean="0"/>
              <a:t>数据和计算完整性</a:t>
            </a:r>
            <a:endParaRPr lang="en-US" altLang="zh-CN" dirty="0" smtClean="0"/>
          </a:p>
          <a:p>
            <a:pPr marL="800100" lvl="1" indent="-342900">
              <a:buFont typeface="Wingdings" panose="05000000000000000000" charset="0"/>
              <a:buChar char="ü"/>
            </a:pPr>
            <a:r>
              <a:rPr lang="en-US" altLang="zh-CN" dirty="0" smtClean="0"/>
              <a:t>	</a:t>
            </a:r>
            <a:r>
              <a:rPr lang="zh-CN" altLang="en-US" dirty="0" smtClean="0">
                <a:sym typeface="+mn-ea"/>
              </a:rPr>
              <a:t>通过博客</a:t>
            </a:r>
            <a:r>
              <a:rPr lang="en-US" altLang="zh-CN" baseline="30000" dirty="0" smtClean="0">
                <a:sym typeface="+mn-ea"/>
              </a:rPr>
              <a:t>[1]</a:t>
            </a:r>
            <a:r>
              <a:rPr lang="zh-CN" altLang="en-US" dirty="0" smtClean="0">
                <a:sym typeface="+mn-ea"/>
              </a:rPr>
              <a:t>、论坛</a:t>
            </a:r>
            <a:r>
              <a:rPr lang="en-US" altLang="zh-CN" baseline="30000" dirty="0" smtClean="0">
                <a:sym typeface="+mn-ea"/>
              </a:rPr>
              <a:t>[2][3]</a:t>
            </a:r>
            <a:r>
              <a:rPr lang="zh-CN" altLang="en-US" dirty="0" smtClean="0">
                <a:sym typeface="+mn-ea"/>
              </a:rPr>
              <a:t>发现，大数据系统还会遇到数据丢失、数据重复计算以及计算结果不正确的错误</a:t>
            </a:r>
            <a:endParaRPr lang="en-US" altLang="zh-CN" dirty="0" smtClean="0"/>
          </a:p>
          <a:p>
            <a:pPr marL="342900" indent="-342900"/>
            <a:endParaRPr lang="en-US" altLang="zh-CN" dirty="0" smtClean="0"/>
          </a:p>
          <a:p>
            <a:pPr marL="342900" indent="-342900"/>
            <a:endParaRPr lang="zh-CN" altLang="en-US" dirty="0" smtClean="0">
              <a:solidFill>
                <a:srgbClr val="FF0000"/>
              </a:solidFill>
            </a:endParaRPr>
          </a:p>
        </p:txBody>
      </p:sp>
      <p:sp>
        <p:nvSpPr>
          <p:cNvPr id="2" name="文本框 1"/>
          <p:cNvSpPr txBox="1"/>
          <p:nvPr/>
        </p:nvSpPr>
        <p:spPr>
          <a:xfrm>
            <a:off x="130175" y="5198110"/>
            <a:ext cx="8883015" cy="1605280"/>
          </a:xfrm>
          <a:prstGeom prst="rect">
            <a:avLst/>
          </a:prstGeom>
          <a:noFill/>
        </p:spPr>
        <p:txBody>
          <a:bodyPr wrap="square" rtlCol="0" anchor="t">
            <a:spAutoFit/>
          </a:bodyPr>
          <a:p>
            <a:pPr>
              <a:lnSpc>
                <a:spcPct val="100000"/>
              </a:lnSpc>
              <a:spcBef>
                <a:spcPts val="100"/>
              </a:spcBef>
              <a:spcAft>
                <a:spcPts val="100"/>
              </a:spcAft>
            </a:pPr>
            <a:r>
              <a:rPr lang="en-US" altLang="zh-CN" sz="1600" dirty="0" smtClean="0">
                <a:latin typeface="Times New Roman" panose="02020603050405020304" pitchFamily="18" charset="0"/>
                <a:sym typeface="+mn-ea"/>
              </a:rPr>
              <a:t>[1]</a:t>
            </a:r>
            <a:r>
              <a:rPr lang="en-US" altLang="zh-CN" sz="1600" dirty="0">
                <a:latin typeface="Times New Roman" panose="02020603050405020304" pitchFamily="18" charset="0"/>
                <a:sym typeface="+mn-ea"/>
              </a:rPr>
              <a:t> </a:t>
            </a:r>
            <a:r>
              <a:rPr lang="zh-CN" altLang="en-US" sz="1600" dirty="0">
                <a:latin typeface="Times New Roman" panose="02020603050405020304" pitchFamily="18" charset="0"/>
                <a:sym typeface="+mn-ea"/>
              </a:rPr>
              <a:t>博客（</a:t>
            </a:r>
            <a:r>
              <a:rPr lang="en-US" altLang="zh-CN" sz="1600" dirty="0">
                <a:latin typeface="Times New Roman" panose="02020603050405020304" pitchFamily="18" charset="0"/>
                <a:sym typeface="+mn-ea"/>
              </a:rPr>
              <a:t>http://lqding.blog.51cto.com/9123978/1770012)</a:t>
            </a:r>
            <a:r>
              <a:rPr lang="zh-CN" altLang="en-US" sz="1600" dirty="0">
                <a:latin typeface="Times New Roman" panose="02020603050405020304" pitchFamily="18" charset="0"/>
                <a:sym typeface="+mn-ea"/>
              </a:rPr>
              <a:t>提到Spark Streaming会在特殊情况下出现数据丢失与数据重复处理情况</a:t>
            </a:r>
            <a:r>
              <a:rPr lang="en-US" altLang="zh-CN" sz="1600" dirty="0">
                <a:latin typeface="Times New Roman" panose="02020603050405020304" pitchFamily="18" charset="0"/>
                <a:sym typeface="+mn-ea"/>
              </a:rPr>
              <a:t>. </a:t>
            </a:r>
            <a:endParaRPr lang="en-US" altLang="zh-CN" sz="1600" dirty="0">
              <a:latin typeface="Times New Roman" panose="02020603050405020304" pitchFamily="18" charset="0"/>
            </a:endParaRPr>
          </a:p>
          <a:p>
            <a:pPr>
              <a:lnSpc>
                <a:spcPct val="100000"/>
              </a:lnSpc>
              <a:spcBef>
                <a:spcPts val="100"/>
              </a:spcBef>
              <a:spcAft>
                <a:spcPts val="100"/>
              </a:spcAft>
            </a:pPr>
            <a:r>
              <a:rPr lang="en-US" altLang="zh-CN" sz="1600" dirty="0">
                <a:latin typeface="Times New Roman" panose="02020603050405020304" pitchFamily="18" charset="0"/>
                <a:sym typeface="+mn-ea"/>
              </a:rPr>
              <a:t>[2] </a:t>
            </a:r>
            <a:r>
              <a:rPr lang="zh-CN" altLang="en-US" sz="1600" dirty="0">
                <a:latin typeface="Times New Roman" panose="02020603050405020304" pitchFamily="18" charset="0"/>
                <a:sym typeface="+mn-ea"/>
              </a:rPr>
              <a:t>论坛（</a:t>
            </a:r>
            <a:r>
              <a:rPr lang="en-US" altLang="zh-CN" sz="1600" dirty="0">
                <a:latin typeface="Times New Roman" panose="02020603050405020304" pitchFamily="18" charset="0"/>
                <a:sym typeface="+mn-ea"/>
              </a:rPr>
              <a:t>http://www.aboutyun.com/thread-19670-1-1.html)提到Spark Streaming在有多个数据流且没有cache中间数据时会出现数据不一致情况</a:t>
            </a:r>
            <a:r>
              <a:rPr lang="en-US" altLang="zh-CN" sz="1600" i="1" dirty="0">
                <a:latin typeface="Times New Roman" panose="02020603050405020304" pitchFamily="18" charset="0"/>
                <a:sym typeface="+mn-ea"/>
              </a:rPr>
              <a:t>.</a:t>
            </a:r>
            <a:endParaRPr lang="en-US" altLang="zh-CN" sz="1600" i="1" dirty="0" smtClean="0">
              <a:latin typeface="Times New Roman" panose="02020603050405020304" pitchFamily="18" charset="0"/>
              <a:sym typeface="+mn-ea"/>
            </a:endParaRPr>
          </a:p>
          <a:p>
            <a:pPr>
              <a:lnSpc>
                <a:spcPct val="100000"/>
              </a:lnSpc>
              <a:spcBef>
                <a:spcPts val="100"/>
              </a:spcBef>
              <a:spcAft>
                <a:spcPts val="100"/>
              </a:spcAft>
            </a:pPr>
            <a:r>
              <a:rPr lang="en-US" altLang="zh-CN" sz="1600" dirty="0" smtClean="0">
                <a:latin typeface="Times New Roman" panose="02020603050405020304" pitchFamily="18" charset="0"/>
                <a:sym typeface="+mn-ea"/>
              </a:rPr>
              <a:t>[3] </a:t>
            </a:r>
            <a:r>
              <a:rPr lang="zh-CN" altLang="en-US" sz="1600" dirty="0" smtClean="0">
                <a:latin typeface="Times New Roman" panose="02020603050405020304" pitchFamily="18" charset="0"/>
                <a:sym typeface="+mn-ea"/>
              </a:rPr>
              <a:t>论坛（</a:t>
            </a:r>
            <a:r>
              <a:rPr lang="en-US" altLang="zh-CN" sz="1600" dirty="0" smtClean="0">
                <a:latin typeface="Times New Roman" panose="02020603050405020304" pitchFamily="18" charset="0"/>
                <a:sym typeface="+mn-ea"/>
              </a:rPr>
              <a:t>http://www.oschina.net/question/2657298_2154166)提到Spark Streaming在从Kafka中读取数据时会出现offset错误.</a:t>
            </a:r>
            <a:endParaRPr lang="zh-CN" altLang="en-US" sz="1600"/>
          </a:p>
        </p:txBody>
      </p:sp>
      <p:sp>
        <p:nvSpPr>
          <p:cNvPr id="4" name="文本框 3"/>
          <p:cNvSpPr txBox="1"/>
          <p:nvPr/>
        </p:nvSpPr>
        <p:spPr>
          <a:xfrm>
            <a:off x="536575" y="3451860"/>
            <a:ext cx="7155180" cy="365760"/>
          </a:xfrm>
          <a:prstGeom prst="rect">
            <a:avLst/>
          </a:prstGeom>
          <a:noFill/>
        </p:spPr>
        <p:txBody>
          <a:bodyPr wrap="none" rtlCol="0" anchor="t">
            <a:spAutoFit/>
          </a:bodyPr>
          <a:p>
            <a:pPr marL="342900" indent="-342900">
              <a:buFont typeface="Wingdings" panose="05000000000000000000" charset="0"/>
              <a:buChar char="l"/>
            </a:pPr>
            <a:r>
              <a:rPr lang="zh-CN" dirty="0" smtClean="0">
                <a:solidFill>
                  <a:srgbClr val="FF0000"/>
                </a:solidFill>
                <a:sym typeface="+mn-ea"/>
              </a:rPr>
              <a:t>大数据系统遇到的上述可靠性问题，会直接造成应用执行的失败。</a:t>
            </a:r>
            <a:endParaRPr lang="zh-CN" altLang="en-US" dirty="0" smtClean="0">
              <a:solidFill>
                <a:srgbClr val="FF0000"/>
              </a:solidFill>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a:t>
            </a:r>
            <a:endParaRPr lang="zh-CN" altLang="en-US" dirty="0" smtClean="0">
              <a:solidFill>
                <a:srgbClr val="0000FF"/>
              </a:solidFill>
              <a:sym typeface="+mn-ea"/>
            </a:endParaRPr>
          </a:p>
        </p:txBody>
      </p:sp>
      <p:graphicFrame>
        <p:nvGraphicFramePr>
          <p:cNvPr id="8" name="表格 7"/>
          <p:cNvGraphicFramePr/>
          <p:nvPr/>
        </p:nvGraphicFramePr>
        <p:xfrm>
          <a:off x="648970" y="1811020"/>
          <a:ext cx="6400165" cy="381000"/>
        </p:xfrm>
        <a:graphic>
          <a:graphicData uri="http://schemas.openxmlformats.org/drawingml/2006/table">
            <a:tbl>
              <a:tblPr firstRow="1" bandRow="1">
                <a:tableStyleId>{5C22544A-7EE6-4342-B048-85BDC9FD1C3A}</a:tableStyleId>
              </a:tblPr>
              <a:tblGrid>
                <a:gridCol w="6400165"/>
              </a:tblGrid>
              <a:tr h="2286000">
                <a:tc>
                  <a:txBody>
                    <a:bodyPr/>
                    <a:p>
                      <a:pPr>
                        <a:buNone/>
                      </a:pPr>
                      <a:r>
                        <a:rPr lang="zh-CN" altLang="en-US" sz="1800" b="0">
                          <a:solidFill>
                            <a:schemeClr val="tx1"/>
                          </a:solidFill>
                        </a:rPr>
                        <a:t>Join Inner, (col3#16 = </a:t>
                      </a:r>
                      <a:r>
                        <a:rPr lang="zh-CN" altLang="en-US" sz="1800" b="1">
                          <a:solidFill>
                            <a:schemeClr val="tx1"/>
                          </a:solidFill>
                        </a:rPr>
                        <a:t>col1#5</a:t>
                      </a:r>
                      <a:r>
                        <a:rPr lang="zh-CN" altLang="en-US" sz="1800" b="0">
                          <a:solidFill>
                            <a:schemeClr val="tx1"/>
                          </a:solidFill>
                        </a:rPr>
                        <a:t>)    /</a:t>
                      </a:r>
                      <a:r>
                        <a:rPr lang="zh-CN" altLang="en-US" sz="1800" b="1">
                          <a:solidFill>
                            <a:schemeClr val="tx1"/>
                          </a:solidFill>
                        </a:rPr>
                        <a:t>/col1#5 should be col1#49</a:t>
                      </a:r>
                      <a:endParaRPr lang="zh-CN" altLang="en-US" sz="1800" b="1">
                        <a:solidFill>
                          <a:schemeClr val="tx1"/>
                        </a:solidFill>
                      </a:endParaRPr>
                    </a:p>
                    <a:p>
                      <a:pPr>
                        <a:buNone/>
                      </a:pPr>
                      <a:r>
                        <a:rPr lang="zh-CN" altLang="en-US" sz="1800" b="0">
                          <a:solidFill>
                            <a:schemeClr val="tx1"/>
                          </a:solidFill>
                        </a:rPr>
                        <a:t>:- Project [</a:t>
                      </a:r>
                      <a:r>
                        <a:rPr lang="zh-CN" altLang="en-US" sz="1800" b="1">
                          <a:solidFill>
                            <a:schemeClr val="tx1"/>
                          </a:solidFill>
                        </a:rPr>
                        <a:t>col1#5</a:t>
                      </a:r>
                      <a:r>
                        <a:rPr lang="zh-CN" altLang="en-US" sz="1800" b="0">
                          <a:solidFill>
                            <a:schemeClr val="tx1"/>
                          </a:solidFill>
                        </a:rPr>
                        <a:t>, col3#16]                   </a:t>
                      </a:r>
                      <a:endParaRPr lang="zh-CN" altLang="en-US" sz="1800" b="0">
                        <a:solidFill>
                          <a:schemeClr val="tx1"/>
                        </a:solidFill>
                      </a:endParaRPr>
                    </a:p>
                    <a:p>
                      <a:pPr>
                        <a:buNone/>
                      </a:pPr>
                      <a:r>
                        <a:rPr lang="zh-CN" altLang="en-US" sz="1800" b="0">
                          <a:solidFill>
                            <a:schemeClr val="tx1"/>
                          </a:solidFill>
                        </a:rPr>
                        <a:t>:  +- Join Inner, (col1#5 = col1#15)</a:t>
                      </a:r>
                      <a:endParaRPr lang="zh-CN" altLang="en-US" sz="1800" b="0">
                        <a:solidFill>
                          <a:schemeClr val="tx1"/>
                        </a:solidFill>
                      </a:endParaRPr>
                    </a:p>
                    <a:p>
                      <a:pPr>
                        <a:buNone/>
                      </a:pPr>
                      <a:r>
                        <a:rPr lang="zh-CN" altLang="en-US" sz="1800" b="0">
                          <a:solidFill>
                            <a:schemeClr val="tx1"/>
                          </a:solidFill>
                        </a:rPr>
                        <a:t>:     :- Project [_1#2 AS col1#5, _2#3 AS col2#6]</a:t>
                      </a:r>
                      <a:endParaRPr lang="zh-CN" altLang="en-US" sz="1800" b="0">
                        <a:solidFill>
                          <a:schemeClr val="tx1"/>
                        </a:solidFill>
                      </a:endParaRPr>
                    </a:p>
                    <a:p>
                      <a:pPr>
                        <a:buNone/>
                      </a:pPr>
                      <a:r>
                        <a:rPr lang="zh-CN" altLang="en-US" sz="1800" b="0">
                          <a:solidFill>
                            <a:schemeClr val="tx1"/>
                          </a:solidFill>
                        </a:rPr>
                        <a:t>:     :  +- LocalRelation [_1#2, _2#3]</a:t>
                      </a:r>
                      <a:endParaRPr lang="zh-CN" altLang="en-US" sz="1800" b="0">
                        <a:solidFill>
                          <a:schemeClr val="tx1"/>
                        </a:solidFill>
                      </a:endParaRPr>
                    </a:p>
                    <a:p>
                      <a:pPr>
                        <a:buNone/>
                      </a:pPr>
                      <a:r>
                        <a:rPr lang="zh-CN" altLang="en-US" sz="1800" b="0">
                          <a:solidFill>
                            <a:schemeClr val="tx1"/>
                          </a:solidFill>
                        </a:rPr>
                        <a:t>:     +- Project [_1#12 AS col1#15, _2#13 AS col3#16]</a:t>
                      </a:r>
                      <a:endParaRPr lang="zh-CN" altLang="en-US" sz="1800" b="0">
                        <a:solidFill>
                          <a:schemeClr val="tx1"/>
                        </a:solidFill>
                      </a:endParaRPr>
                    </a:p>
                    <a:p>
                      <a:pPr>
                        <a:buNone/>
                      </a:pPr>
                      <a:r>
                        <a:rPr lang="zh-CN" altLang="en-US" sz="1800" b="0">
                          <a:solidFill>
                            <a:schemeClr val="tx1"/>
                          </a:solidFill>
                        </a:rPr>
                        <a:t>:        +- LocalRelation [_1#12, _2#13]</a:t>
                      </a:r>
                      <a:endParaRPr lang="zh-CN" altLang="en-US" sz="1800" b="0">
                        <a:solidFill>
                          <a:schemeClr val="tx1"/>
                        </a:solidFill>
                      </a:endParaRPr>
                    </a:p>
                    <a:p>
                      <a:pPr>
                        <a:buNone/>
                      </a:pPr>
                      <a:r>
                        <a:rPr lang="zh-CN" altLang="en-US" sz="1800" b="0">
                          <a:solidFill>
                            <a:schemeClr val="tx1"/>
                          </a:solidFill>
                        </a:rPr>
                        <a:t>+- Project [_1#2 AS </a:t>
                      </a:r>
                      <a:r>
                        <a:rPr lang="zh-CN" altLang="en-US" sz="1800" b="1">
                          <a:solidFill>
                            <a:schemeClr val="tx1"/>
                          </a:solidFill>
                        </a:rPr>
                        <a:t>col1#49</a:t>
                      </a:r>
                      <a:r>
                        <a:rPr lang="zh-CN" altLang="en-US" sz="1800" b="0">
                          <a:solidFill>
                            <a:schemeClr val="tx1"/>
                          </a:solidFill>
                        </a:rPr>
                        <a:t>, _2#3 AS col2#50]</a:t>
                      </a:r>
                      <a:endParaRPr lang="zh-CN" altLang="en-US" sz="1800" b="0">
                        <a:solidFill>
                          <a:schemeClr val="tx1"/>
                        </a:solidFill>
                      </a:endParaRPr>
                    </a:p>
                    <a:p>
                      <a:pPr>
                        <a:buNone/>
                      </a:pPr>
                      <a:r>
                        <a:rPr lang="zh-CN" altLang="en-US" sz="1800" b="0">
                          <a:solidFill>
                            <a:schemeClr val="tx1"/>
                          </a:solidFill>
                        </a:rPr>
                        <a:t>   +- LocalRelation [_1#2, _2#3]</a:t>
                      </a:r>
                      <a:endParaRPr lang="zh-CN" altLang="en-US" sz="1800" b="0">
                        <a:solidFill>
                          <a:schemeClr val="tx1"/>
                        </a:solidFill>
                      </a:endParaRPr>
                    </a:p>
                  </a:txBody>
                  <a:tcPr/>
                </a:tc>
              </a:tr>
            </a:tbl>
          </a:graphicData>
        </a:graphic>
      </p:graphicFrame>
      <p:sp>
        <p:nvSpPr>
          <p:cNvPr id="11" name="文本框 10"/>
          <p:cNvSpPr txBox="1"/>
          <p:nvPr/>
        </p:nvSpPr>
        <p:spPr>
          <a:xfrm>
            <a:off x="536575" y="4785995"/>
            <a:ext cx="8437880" cy="1463040"/>
          </a:xfrm>
          <a:prstGeom prst="rect">
            <a:avLst/>
          </a:prstGeom>
          <a:noFill/>
        </p:spPr>
        <p:txBody>
          <a:bodyPr wrap="square" rtlCol="0" anchor="t">
            <a:spAutoFit/>
          </a:bodyPr>
          <a:p>
            <a:pPr marL="285750" indent="-285750">
              <a:buFont typeface="Wingdings" panose="05000000000000000000" charset="0"/>
              <a:buChar char="l"/>
            </a:pPr>
            <a:r>
              <a:rPr lang="zh-CN" altLang="en-US">
                <a:solidFill>
                  <a:srgbClr val="FF0000"/>
                </a:solidFill>
              </a:rPr>
              <a:t>原因</a:t>
            </a:r>
            <a:endParaRPr lang="zh-CN" altLang="en-US">
              <a:solidFill>
                <a:srgbClr val="FF0000"/>
              </a:solidFill>
            </a:endParaRPr>
          </a:p>
          <a:p>
            <a:pPr marL="742950" lvl="1" indent="-285750">
              <a:buFont typeface="Wingdings" panose="05000000000000000000" charset="0"/>
              <a:buChar char="ü"/>
            </a:pPr>
            <a:r>
              <a:rPr lang="zh-CN" altLang="en-US"/>
              <a:t>由于Spark SQL的lazy操作，这时虽然显示的用df3存储了中间结果，但最终只有在show()方法调用时，整个计划才会被执行。</a:t>
            </a:r>
            <a:endParaRPr lang="zh-CN" altLang="en-US"/>
          </a:p>
          <a:p>
            <a:pPr marL="742950" lvl="1" indent="-285750">
              <a:buFont typeface="Wingdings" panose="05000000000000000000" charset="0"/>
              <a:buChar char="ü"/>
            </a:pPr>
            <a:r>
              <a:rPr lang="zh-CN" altLang="en-US"/>
              <a:t>然而df1前后两次参与join，逻辑计划在列名绑定时出现了错误。</a:t>
            </a:r>
            <a:endParaRPr lang="zh-CN" altLang="en-US"/>
          </a:p>
          <a:p>
            <a:pPr marL="742950" lvl="1" indent="-285750">
              <a:buFont typeface="Wingdings" panose="05000000000000000000" charset="0"/>
              <a:buChar char="ü"/>
            </a:pPr>
            <a:endParaRPr lang="zh-CN" altLang="en-US"/>
          </a:p>
        </p:txBody>
      </p:sp>
      <p:sp>
        <p:nvSpPr>
          <p:cNvPr id="13" name="文本框 12"/>
          <p:cNvSpPr txBox="1"/>
          <p:nvPr/>
        </p:nvSpPr>
        <p:spPr>
          <a:xfrm>
            <a:off x="406400" y="6167120"/>
            <a:ext cx="8679815" cy="365760"/>
          </a:xfrm>
          <a:prstGeom prst="rect">
            <a:avLst/>
          </a:prstGeom>
          <a:noFill/>
        </p:spPr>
        <p:txBody>
          <a:bodyPr wrap="square" rtlCol="0">
            <a:spAutoFit/>
          </a:bodyPr>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系统设计及实现</a:t>
            </a:r>
            <a:r>
              <a:rPr lang="en-US" altLang="zh-CN" b="1"/>
              <a:t>--</a:t>
            </a:r>
            <a:r>
              <a:rPr lang="zh-CN" altLang="en-US"/>
              <a:t>应用验证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2487930"/>
          <a:ext cx="7181850" cy="2906395"/>
        </p:xfrm>
        <a:graphic>
          <a:graphicData uri="http://schemas.openxmlformats.org/drawingml/2006/table">
            <a:tbl>
              <a:tblPr firstRow="1" bandRow="1">
                <a:tableStyleId>{5C22544A-7EE6-4342-B048-85BDC9FD1C3A}</a:tableStyleId>
              </a:tblPr>
              <a:tblGrid>
                <a:gridCol w="1436370"/>
                <a:gridCol w="1436370"/>
                <a:gridCol w="1436370"/>
                <a:gridCol w="1436370"/>
                <a:gridCol w="1436370"/>
              </a:tblGrid>
              <a:tr h="415290">
                <a:tc>
                  <a:txBody>
                    <a:bodyPr/>
                    <a:p>
                      <a:pPr algn="ctr">
                        <a:buNone/>
                      </a:pPr>
                      <a:r>
                        <a:rPr lang="zh-CN" altLang="en-US" sz="1600">
                          <a:solidFill>
                            <a:schemeClr val="tx1"/>
                          </a:solidFill>
                        </a:rPr>
                        <a:t>类型</a:t>
                      </a:r>
                      <a:endParaRPr lang="zh-CN" altLang="en-US" sz="1600">
                        <a:solidFill>
                          <a:schemeClr val="tx1"/>
                        </a:solidFill>
                      </a:endParaRPr>
                    </a:p>
                  </a:txBody>
                  <a:tcPr anchor="ctr" anchorCtr="0"/>
                </a:tc>
                <a:tc>
                  <a:txBody>
                    <a:bodyPr/>
                    <a:p>
                      <a:pPr algn="ctr">
                        <a:buNone/>
                      </a:pPr>
                      <a:r>
                        <a:rPr lang="en-US" altLang="zh-CN" sz="1600">
                          <a:solidFill>
                            <a:schemeClr val="tx1"/>
                          </a:solidFill>
                        </a:rPr>
                        <a:t>A</a:t>
                      </a:r>
                      <a:endParaRPr lang="en-US" altLang="zh-CN" sz="1600">
                        <a:solidFill>
                          <a:schemeClr val="tx1"/>
                        </a:solidFill>
                      </a:endParaRPr>
                    </a:p>
                  </a:txBody>
                  <a:tcPr anchor="ctr" anchorCtr="0"/>
                </a:tc>
                <a:tc>
                  <a:txBody>
                    <a:bodyPr/>
                    <a:p>
                      <a:pPr algn="ctr">
                        <a:buNone/>
                      </a:pPr>
                      <a:r>
                        <a:rPr lang="en-US" altLang="zh-CN" sz="1600">
                          <a:solidFill>
                            <a:schemeClr val="tx1"/>
                          </a:solidFill>
                        </a:rPr>
                        <a:t>B</a:t>
                      </a:r>
                      <a:endParaRPr lang="en-US" altLang="zh-CN" sz="1600">
                        <a:solidFill>
                          <a:schemeClr val="tx1"/>
                        </a:solidFill>
                      </a:endParaRPr>
                    </a:p>
                  </a:txBody>
                  <a:tcPr anchor="ctr" anchorCtr="0"/>
                </a:tc>
                <a:tc>
                  <a:txBody>
                    <a:bodyPr/>
                    <a:p>
                      <a:pPr algn="ctr">
                        <a:buNone/>
                      </a:pPr>
                      <a:r>
                        <a:rPr lang="en-US" altLang="zh-CN" sz="1600">
                          <a:solidFill>
                            <a:schemeClr val="tx1"/>
                          </a:solidFill>
                        </a:rPr>
                        <a:t>C</a:t>
                      </a:r>
                      <a:endParaRPr lang="en-US" altLang="zh-CN" sz="1600">
                        <a:solidFill>
                          <a:schemeClr val="tx1"/>
                        </a:solidFill>
                      </a:endParaRPr>
                    </a:p>
                  </a:txBody>
                  <a:tcPr anchor="ctr" anchorCtr="0"/>
                </a:tc>
                <a:tc>
                  <a:txBody>
                    <a:bodyPr/>
                    <a:p>
                      <a:pPr algn="ctr">
                        <a:buNone/>
                      </a:pPr>
                      <a:r>
                        <a:rPr lang="en-US" altLang="zh-CN" sz="1600">
                          <a:solidFill>
                            <a:schemeClr val="tx1"/>
                          </a:solidFill>
                        </a:rPr>
                        <a:t>D</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numTrees</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r>
              <a:tr h="414655">
                <a:tc>
                  <a:txBody>
                    <a:bodyPr/>
                    <a:p>
                      <a:pPr algn="ctr">
                        <a:buNone/>
                      </a:pPr>
                      <a:r>
                        <a:rPr lang="en-US" altLang="zh-CN" sz="1600">
                          <a:solidFill>
                            <a:schemeClr val="tx1"/>
                          </a:solidFill>
                        </a:rPr>
                        <a:t>maxDepth</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100</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maxBins</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5</a:t>
                      </a:r>
                      <a:endParaRPr lang="en-US" altLang="zh-CN" sz="1600">
                        <a:solidFill>
                          <a:schemeClr val="tx1"/>
                        </a:solidFill>
                      </a:endParaRPr>
                    </a:p>
                  </a:txBody>
                  <a:tcPr anchor="ctr" anchorCtr="0"/>
                </a:tc>
                <a:tc>
                  <a:txBody>
                    <a:bodyPr/>
                    <a:p>
                      <a:pPr algn="ctr">
                        <a:buNone/>
                      </a:pPr>
                      <a:r>
                        <a:rPr lang="en-US" altLang="zh-CN" sz="1600">
                          <a:solidFill>
                            <a:schemeClr val="tx1"/>
                          </a:solidFill>
                        </a:rPr>
                        <a:t>32</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numClasses</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c>
                  <a:txBody>
                    <a:bodyPr/>
                    <a:p>
                      <a:pPr algn="ctr">
                        <a:buNone/>
                      </a:pPr>
                      <a:r>
                        <a:rPr lang="en-US" altLang="zh-CN" sz="1600">
                          <a:solidFill>
                            <a:schemeClr val="tx1"/>
                          </a:solidFill>
                        </a:rPr>
                        <a:t>2</a:t>
                      </a:r>
                      <a:endParaRPr lang="en-US" altLang="zh-CN" sz="1600">
                        <a:solidFill>
                          <a:schemeClr val="tx1"/>
                        </a:solidFill>
                      </a:endParaRPr>
                    </a:p>
                  </a:txBody>
                  <a:tcPr anchor="ctr" anchorCtr="0"/>
                </a:tc>
              </a:tr>
              <a:tr h="415290">
                <a:tc>
                  <a:txBody>
                    <a:bodyPr/>
                    <a:p>
                      <a:pPr algn="ctr">
                        <a:buNone/>
                      </a:pPr>
                      <a:r>
                        <a:rPr lang="en-US" altLang="zh-CN" sz="1600">
                          <a:solidFill>
                            <a:schemeClr val="tx1"/>
                          </a:solidFill>
                        </a:rPr>
                        <a:t>partitionNum</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c>
                  <a:txBody>
                    <a:bodyPr/>
                    <a:p>
                      <a:pPr algn="ctr">
                        <a:buNone/>
                      </a:pPr>
                      <a:r>
                        <a:rPr lang="en-US" altLang="zh-CN" sz="1600">
                          <a:solidFill>
                            <a:schemeClr val="tx1"/>
                          </a:solidFill>
                        </a:rPr>
                        <a:t>10</a:t>
                      </a:r>
                      <a:endParaRPr lang="en-US" altLang="zh-CN" sz="1600">
                        <a:solidFill>
                          <a:schemeClr val="tx1"/>
                        </a:solidFill>
                      </a:endParaRPr>
                    </a:p>
                  </a:txBody>
                  <a:tcPr anchor="ctr" anchorCtr="0"/>
                </a:tc>
              </a:tr>
              <a:tr h="415290">
                <a:tc>
                  <a:txBody>
                    <a:bodyPr/>
                    <a:p>
                      <a:pPr algn="ctr">
                        <a:buNone/>
                      </a:pPr>
                      <a:r>
                        <a:rPr lang="zh-CN" altLang="en-US" sz="1600">
                          <a:solidFill>
                            <a:schemeClr val="tx1"/>
                          </a:solidFill>
                        </a:rPr>
                        <a:t>运行时间</a:t>
                      </a:r>
                      <a:endParaRPr lang="zh-CN" altLang="en-US" sz="1600">
                        <a:solidFill>
                          <a:schemeClr val="tx1"/>
                        </a:solidFill>
                      </a:endParaRPr>
                    </a:p>
                  </a:txBody>
                  <a:tcPr anchor="ctr" anchorCtr="0"/>
                </a:tc>
                <a:tc>
                  <a:txBody>
                    <a:bodyPr/>
                    <a:p>
                      <a:pPr algn="ctr">
                        <a:buNone/>
                      </a:pPr>
                      <a:r>
                        <a:rPr lang="en-US" altLang="zh-CN" sz="1600">
                          <a:solidFill>
                            <a:schemeClr val="tx1"/>
                          </a:solidFill>
                        </a:rPr>
                        <a:t>6.4min</a:t>
                      </a:r>
                      <a:endParaRPr lang="en-US" altLang="zh-CN" sz="1600">
                        <a:solidFill>
                          <a:schemeClr val="tx1"/>
                        </a:solidFill>
                      </a:endParaRPr>
                    </a:p>
                  </a:txBody>
                  <a:tcPr anchor="ctr" anchorCtr="0"/>
                </a:tc>
                <a:tc>
                  <a:txBody>
                    <a:bodyPr/>
                    <a:p>
                      <a:pPr algn="ctr">
                        <a:buNone/>
                      </a:pPr>
                      <a:r>
                        <a:rPr lang="en-US" altLang="zh-CN" sz="1600">
                          <a:solidFill>
                            <a:schemeClr val="tx1"/>
                          </a:solidFill>
                        </a:rPr>
                        <a:t>41min</a:t>
                      </a:r>
                      <a:endParaRPr lang="en-US" altLang="zh-CN"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c>
                  <a:txBody>
                    <a:bodyPr/>
                    <a:p>
                      <a:pPr algn="ctr">
                        <a:buNone/>
                      </a:pPr>
                      <a:r>
                        <a:rPr lang="zh-CN" altLang="en-US" sz="1600">
                          <a:solidFill>
                            <a:schemeClr val="tx1"/>
                          </a:solidFill>
                        </a:rPr>
                        <a:t>内存溢出</a:t>
                      </a:r>
                      <a:endParaRPr lang="zh-CN" altLang="en-US" sz="1600">
                        <a:solidFill>
                          <a:schemeClr val="tx1"/>
                        </a:solidFill>
                      </a:endParaRPr>
                    </a:p>
                  </a:txBody>
                  <a:tcPr anchor="ctr" anchorCtr="0"/>
                </a:tc>
              </a:tr>
            </a:tbl>
          </a:graphicData>
        </a:graphic>
      </p:graphicFrame>
      <p:sp>
        <p:nvSpPr>
          <p:cNvPr id="5" name="文本框 4"/>
          <p:cNvSpPr txBox="1"/>
          <p:nvPr/>
        </p:nvSpPr>
        <p:spPr>
          <a:xfrm>
            <a:off x="546735" y="1595120"/>
            <a:ext cx="8418195" cy="640080"/>
          </a:xfrm>
          <a:prstGeom prst="rect">
            <a:avLst/>
          </a:prstGeom>
          <a:noFill/>
        </p:spPr>
        <p:txBody>
          <a:bodyPr wrap="square" rtlCol="0" anchor="t">
            <a:spAutoFit/>
          </a:bodyPr>
          <a:p>
            <a:pPr marL="285750" indent="-285750">
              <a:buFont typeface="Wingdings" panose="05000000000000000000" charset="0"/>
              <a:buChar char="l"/>
            </a:pPr>
            <a:r>
              <a:rPr lang="zh-CN" altLang="en-US"/>
              <a:t>数据规模为23.7G的数据（</a:t>
            </a:r>
            <a:r>
              <a:rPr lang="en-US" altLang="zh-CN">
                <a:sym typeface="+mn-ea"/>
              </a:rPr>
              <a:t>instance=</a:t>
            </a:r>
            <a:r>
              <a:rPr lang="zh-CN" altLang="en-US">
                <a:sym typeface="+mn-ea"/>
              </a:rPr>
              <a:t>106，</a:t>
            </a:r>
            <a:r>
              <a:rPr lang="en-US" altLang="zh-CN">
                <a:sym typeface="+mn-ea"/>
              </a:rPr>
              <a:t>attribute=</a:t>
            </a:r>
            <a:r>
              <a:rPr lang="zh-CN" altLang="en-US">
                <a:sym typeface="+mn-ea"/>
              </a:rPr>
              <a:t>104，</a:t>
            </a:r>
            <a:r>
              <a:rPr lang="en-US" altLang="zh-CN">
                <a:sym typeface="+mn-ea"/>
              </a:rPr>
              <a:t>distrib</a:t>
            </a:r>
            <a:r>
              <a:rPr lang="zh-CN" altLang="en-US">
                <a:sym typeface="+mn-ea"/>
              </a:rPr>
              <a:t>为高斯分布）</a:t>
            </a:r>
            <a:endParaRPr lang="zh-CN" altLang="en-US"/>
          </a:p>
          <a:p>
            <a:pPr marL="285750" indent="-285750">
              <a:buFont typeface="Wingdings" panose="05000000000000000000" charset="0"/>
              <a:buChar char="l"/>
            </a:pPr>
            <a:r>
              <a:rPr lang="zh-CN" altLang="en-US"/>
              <a:t>total-executor-cores</a:t>
            </a:r>
            <a:r>
              <a:rPr lang="en-US" altLang="zh-CN"/>
              <a:t>=</a:t>
            </a:r>
            <a:r>
              <a:rPr lang="zh-CN" altLang="en-US"/>
              <a:t>12</a:t>
            </a:r>
            <a:endParaRPr lang="zh-CN" altLang="en-US"/>
          </a:p>
        </p:txBody>
      </p:sp>
      <p:sp>
        <p:nvSpPr>
          <p:cNvPr id="6" name="文本框 5"/>
          <p:cNvSpPr txBox="1"/>
          <p:nvPr/>
        </p:nvSpPr>
        <p:spPr>
          <a:xfrm>
            <a:off x="497205" y="5850255"/>
            <a:ext cx="8149590" cy="640080"/>
          </a:xfrm>
          <a:prstGeom prst="rect">
            <a:avLst/>
          </a:prstGeom>
          <a:noFill/>
        </p:spPr>
        <p:txBody>
          <a:bodyPr wrap="square" rtlCol="0" anchor="t">
            <a:spAutoFit/>
          </a:bodyPr>
          <a:p>
            <a:pPr marL="285750" indent="-285750">
              <a:buFont typeface="Wingdings" panose="05000000000000000000" charset="0"/>
              <a:buChar char="l"/>
            </a:pPr>
            <a:r>
              <a:rPr lang="zh-CN" altLang="en-US"/>
              <a:t>同时，针对C、D两组参数组合，如果改变数据分布方式为均匀分布，则不会出现内存溢出的错误，说明</a:t>
            </a:r>
            <a:r>
              <a:rPr lang="zh-CN" altLang="en-US">
                <a:solidFill>
                  <a:srgbClr val="FF0000"/>
                </a:solidFill>
              </a:rPr>
              <a:t>数据的异常分布会影响应用的运行</a:t>
            </a:r>
            <a:r>
              <a:rPr lang="zh-CN" altLang="en-US"/>
              <a:t>。</a:t>
            </a:r>
            <a:endParaRPr lang="zh-CN" altLang="en-US"/>
          </a:p>
        </p:txBody>
      </p:sp>
      <p:sp>
        <p:nvSpPr>
          <p:cNvPr id="7" name="文本框 6"/>
          <p:cNvSpPr txBox="1"/>
          <p:nvPr/>
        </p:nvSpPr>
        <p:spPr>
          <a:xfrm>
            <a:off x="536575" y="1116965"/>
            <a:ext cx="6880225" cy="365760"/>
          </a:xfrm>
          <a:prstGeom prst="rect">
            <a:avLst/>
          </a:prstGeom>
          <a:noFill/>
        </p:spPr>
        <p:txBody>
          <a:bodyPr wrap="square" rtlCol="0">
            <a:spAutoFit/>
          </a:bodyPr>
          <a:p>
            <a:pPr marL="285750" indent="-285750">
              <a:buFont typeface="Wingdings" panose="05000000000000000000" charset="0"/>
              <a:buChar char="p"/>
            </a:pPr>
            <a:r>
              <a:rPr lang="en-US">
                <a:solidFill>
                  <a:srgbClr val="0000FF"/>
                </a:solidFill>
                <a:sym typeface="+mn-ea"/>
              </a:rPr>
              <a:t>RandomForest</a:t>
            </a:r>
            <a:r>
              <a:rPr lang="zh-CN" altLang="en-US">
                <a:solidFill>
                  <a:srgbClr val="0000FF"/>
                </a:solidFill>
                <a:sym typeface="+mn-ea"/>
              </a:rPr>
              <a:t>在参数组合测试中出现内存溢出错误</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endParaRPr lang="zh-CN" altLang="en-US" sz="2800"/>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endParaRPr lang="zh-CN" altLang="zh-CN" sz="2400" dirty="0">
              <a:solidFill>
                <a:schemeClr val="bg1"/>
              </a:solidFill>
              <a:latin typeface="Arial" panose="020B0604020202020204" pitchFamily="34" charset="0"/>
              <a:ea typeface="黑体" panose="02010609060101010101" pitchFamily="49" charset="-122"/>
            </a:endParaRPr>
          </a:p>
        </p:txBody>
      </p:sp>
      <p:sp>
        <p:nvSpPr>
          <p:cNvPr id="10245" name="圆角矩形 6"/>
          <p:cNvSpPr/>
          <p:nvPr/>
        </p:nvSpPr>
        <p:spPr>
          <a:xfrm>
            <a:off x="1978025" y="3598545"/>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系统设计及实现</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6" name="圆角矩形 7"/>
          <p:cNvSpPr/>
          <p:nvPr/>
        </p:nvSpPr>
        <p:spPr>
          <a:xfrm>
            <a:off x="1978025" y="2707640"/>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可靠性测试基准设计</a:t>
            </a:r>
            <a:endParaRPr lang="zh-CN" altLang="zh-CN" sz="2400">
              <a:solidFill>
                <a:schemeClr val="bg1"/>
              </a:solidFill>
              <a:latin typeface="Arial" panose="020B0604020202020204" pitchFamily="34" charset="0"/>
              <a:ea typeface="黑体" panose="02010609060101010101" pitchFamily="49" charset="-122"/>
            </a:endParaRPr>
          </a:p>
        </p:txBody>
      </p:sp>
      <p:sp>
        <p:nvSpPr>
          <p:cNvPr id="10247" name="圆角矩形 8"/>
          <p:cNvSpPr/>
          <p:nvPr/>
        </p:nvSpPr>
        <p:spPr>
          <a:xfrm>
            <a:off x="1978025" y="4444683"/>
            <a:ext cx="4679950" cy="504825"/>
          </a:xfrm>
          <a:prstGeom prst="roundRect">
            <a:avLst>
              <a:gd name="adj" fmla="val 16667"/>
            </a:avLst>
          </a:prstGeom>
          <a:blipFill rotWithShape="1">
            <a:blip r:embed="rId1"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未来工作与展望</a:t>
            </a:r>
            <a:endParaRPr lang="zh-CN" altLang="zh-CN" sz="2400">
              <a:solidFill>
                <a:srgbClr val="FF0000"/>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未来工作与展望</a:t>
            </a:r>
            <a:endParaRPr lang="zh-CN" sz="280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4206240"/>
          </a:xfrm>
          <a:prstGeom prst="rect">
            <a:avLst/>
          </a:prstGeom>
          <a:noFill/>
        </p:spPr>
        <p:txBody>
          <a:bodyPr wrap="square" rtlCol="0" anchor="t">
            <a:spAutoFit/>
          </a:bodyPr>
          <a:p>
            <a:pPr marL="285750" indent="-285750">
              <a:buFont typeface="Wingdings" panose="05000000000000000000" charset="0"/>
              <a:buChar char="p"/>
            </a:pPr>
            <a:r>
              <a:rPr lang="zh-CN" altLang="en-US">
                <a:solidFill>
                  <a:srgbClr val="0000FF"/>
                </a:solidFill>
              </a:rPr>
              <a:t>提供更多大数据系统可靠性测试基准的支持</a:t>
            </a:r>
            <a:endParaRPr lang="zh-CN" altLang="en-US">
              <a:solidFill>
                <a:srgbClr val="0000FF"/>
              </a:solidFill>
            </a:endParaRPr>
          </a:p>
          <a:p>
            <a:r>
              <a:rPr lang="zh-CN" altLang="en-US"/>
              <a:t>      目前，可靠性测试基准框架提供了对Spark系统的可靠性测试支持。未来平台还应提供对其他的较为流行的大数据系统的可靠性测试支持，例如Flink等。</a:t>
            </a:r>
            <a:endParaRPr lang="zh-CN" altLang="en-US"/>
          </a:p>
          <a:p>
            <a:endParaRPr lang="zh-CN" altLang="en-US"/>
          </a:p>
          <a:p>
            <a:pPr marL="285750" indent="-285750">
              <a:buFont typeface="Wingdings" panose="05000000000000000000" charset="0"/>
              <a:buChar char="p"/>
            </a:pPr>
            <a:r>
              <a:rPr lang="zh-CN" altLang="en-US">
                <a:solidFill>
                  <a:srgbClr val="0000FF"/>
                </a:solidFill>
              </a:rPr>
              <a:t>提供流式负载生成方法</a:t>
            </a:r>
            <a:endParaRPr lang="zh-CN" altLang="en-US">
              <a:solidFill>
                <a:srgbClr val="0000FF"/>
              </a:solidFill>
            </a:endParaRPr>
          </a:p>
          <a:p>
            <a:r>
              <a:rPr lang="zh-CN" altLang="en-US"/>
              <a:t>      目前，流式应用使用越来越广泛，并且流式应用对数据的流速和流量较为敏感。为了更好的提供对流式应用的可靠性测试支持，需要提供一种流式负载生成方法，来产生不同流速的高并发负载，以测试大数据系统在应对流速突变场景的可靠性。</a:t>
            </a:r>
            <a:endParaRPr lang="zh-CN" altLang="en-US"/>
          </a:p>
          <a:p>
            <a:endParaRPr lang="zh-CN" altLang="en-US"/>
          </a:p>
          <a:p>
            <a:pPr marL="285750" indent="-285750">
              <a:buFont typeface="Wingdings" panose="05000000000000000000" charset="0"/>
              <a:buChar char="p"/>
            </a:pPr>
            <a:r>
              <a:rPr lang="zh-CN" altLang="en-US">
                <a:solidFill>
                  <a:srgbClr val="0000FF"/>
                </a:solidFill>
              </a:rPr>
              <a:t>提供测试在线监控</a:t>
            </a:r>
            <a:endParaRPr lang="zh-CN" altLang="en-US">
              <a:solidFill>
                <a:srgbClr val="0000FF"/>
              </a:solidFill>
            </a:endParaRPr>
          </a:p>
          <a:p>
            <a:r>
              <a:rPr lang="zh-CN" altLang="en-US"/>
              <a:t>      目前，可靠性测试只能在测试全部结束之后提供一个包含基本测试信息的测试报告，无法提供系统在测试过程中详细的资源占用情况。考虑到测试人员对系统运行实际情况的关注，平台还需提供在线监控界面，实时的为用户提供测试过程中的资源使用信息。</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未来工作与展望</a:t>
            </a:r>
            <a:endParaRPr lang="zh-CN" sz="2800"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0660" name="文本框 2"/>
          <p:cNvSpPr txBox="1"/>
          <p:nvPr/>
        </p:nvSpPr>
        <p:spPr>
          <a:xfrm>
            <a:off x="362585" y="1778000"/>
            <a:ext cx="8732520" cy="4358640"/>
          </a:xfrm>
          <a:prstGeom prst="rect">
            <a:avLst/>
          </a:prstGeom>
          <a:noFill/>
          <a:ln w="9525">
            <a:noFill/>
          </a:ln>
        </p:spPr>
        <p:txBody>
          <a:bodyPr wrap="square" anchor="t">
            <a:spAutoFit/>
          </a:bodyPr>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2015.07至2015.08：安全可靠集成开发工具研发，东华软件</a:t>
            </a:r>
            <a:endParaRPr lang="zh-CN" altLang="en-US" sz="1800" dirty="0">
              <a:cs typeface="+mn-ea"/>
              <a:sym typeface="Arial" panose="020B0604020202020204" pitchFamily="34" charset="0"/>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2015.08至2015.10 ：Easycache集群版优化及测试，神州数码安全可靠解决方案联合实验室</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sym typeface="Arial" panose="020B0604020202020204" pitchFamily="34" charset="0"/>
              </a:rPr>
              <a:t>2015.10至2015.12：基于国产基础软硬件的虚拟化集群数据处理云平台，北京市交通委信息中心</a:t>
            </a:r>
            <a:endParaRPr lang="zh-CN" altLang="en-US" sz="1800" dirty="0">
              <a:cs typeface="+mn-ea"/>
            </a:endParaRPr>
          </a:p>
          <a:p>
            <a:pPr marL="285750" lvl="0" indent="-285750" algn="l">
              <a:spcBef>
                <a:spcPts val="600"/>
              </a:spcBef>
              <a:buFont typeface="Wingdings" panose="05000000000000000000" pitchFamily="2" charset="2"/>
              <a:buChar char="ü"/>
            </a:pPr>
            <a:r>
              <a:rPr lang="zh-CN" altLang="en-US" sz="1800" dirty="0">
                <a:cs typeface="+mn-ea"/>
              </a:rPr>
              <a:t>2016.01至2016.03 ：撰写专利《一种基于内存数据网格的实时流式数据处理失效恢复方法》，专利号201610186150.5</a:t>
            </a:r>
            <a:endParaRPr lang="zh-CN" altLang="en-US" sz="1800" dirty="0">
              <a:cs typeface="+mn-ea"/>
            </a:endParaRPr>
          </a:p>
          <a:p>
            <a:pPr marL="285750" lvl="0" indent="-285750" algn="l">
              <a:spcBef>
                <a:spcPts val="600"/>
              </a:spcBef>
              <a:buFont typeface="Wingdings" panose="05000000000000000000" pitchFamily="2" charset="2"/>
              <a:buChar char="ü"/>
            </a:pPr>
            <a:r>
              <a:rPr lang="en-US" altLang="zh-CN" sz="1800" dirty="0">
                <a:cs typeface="+mn-ea"/>
              </a:rPr>
              <a:t>2016.07</a:t>
            </a:r>
            <a:r>
              <a:rPr lang="zh-CN" altLang="en-US" sz="1800" dirty="0">
                <a:cs typeface="+mn-ea"/>
              </a:rPr>
              <a:t>至</a:t>
            </a:r>
            <a:r>
              <a:rPr lang="en-US" altLang="zh-CN" sz="1800" dirty="0">
                <a:cs typeface="+mn-ea"/>
              </a:rPr>
              <a:t>2016.10 </a:t>
            </a:r>
            <a:r>
              <a:rPr lang="zh-CN" altLang="en-US" sz="1800" dirty="0">
                <a:cs typeface="+mn-ea"/>
              </a:rPr>
              <a:t>：参与</a:t>
            </a:r>
            <a:r>
              <a:rPr lang="en-US" altLang="zh-CN" sz="1800" dirty="0">
                <a:cs typeface="+mn-ea"/>
              </a:rPr>
              <a:t>OW2</a:t>
            </a:r>
            <a:r>
              <a:rPr lang="zh-CN" altLang="en-US" sz="1800" dirty="0">
                <a:cs typeface="+mn-ea"/>
              </a:rPr>
              <a:t>国际开源竞赛项目</a:t>
            </a:r>
            <a:r>
              <a:rPr lang="en-US" altLang="zh-CN" dirty="0">
                <a:cs typeface="+mn-ea"/>
                <a:sym typeface="+mn-ea"/>
              </a:rPr>
              <a:t>DataMagician</a:t>
            </a:r>
            <a:r>
              <a:rPr lang="zh-CN" altLang="en-US" dirty="0">
                <a:cs typeface="+mn-ea"/>
                <a:sym typeface="+mn-ea"/>
              </a:rPr>
              <a:t>，并获得二等奖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2016.10</a:t>
            </a:r>
            <a:r>
              <a:rPr lang="zh-CN" altLang="en-US" dirty="0">
                <a:cs typeface="+mn-ea"/>
                <a:sym typeface="+mn-ea"/>
              </a:rPr>
              <a:t>至</a:t>
            </a:r>
            <a:r>
              <a:rPr lang="en-US" altLang="zh-CN" dirty="0">
                <a:cs typeface="+mn-ea"/>
                <a:sym typeface="+mn-ea"/>
              </a:rPr>
              <a:t>2016.11 </a:t>
            </a:r>
            <a:r>
              <a:rPr lang="zh-CN" altLang="en-US" dirty="0">
                <a:cs typeface="+mn-ea"/>
                <a:sym typeface="+mn-ea"/>
              </a:rPr>
              <a:t>：参与</a:t>
            </a:r>
            <a:r>
              <a:rPr lang="en-US" altLang="zh-CN" dirty="0">
                <a:cs typeface="+mn-ea"/>
                <a:sym typeface="+mn-ea"/>
              </a:rPr>
              <a:t>NASAC</a:t>
            </a:r>
            <a:r>
              <a:rPr lang="zh-CN" altLang="en-US" dirty="0">
                <a:cs typeface="+mn-ea"/>
                <a:sym typeface="+mn-ea"/>
              </a:rPr>
              <a:t>原型系统竞赛项目</a:t>
            </a:r>
            <a:r>
              <a:rPr lang="en-US" altLang="zh-CN" dirty="0">
                <a:cs typeface="+mn-ea"/>
                <a:sym typeface="+mn-ea"/>
              </a:rPr>
              <a:t>SparkBenchmark</a:t>
            </a:r>
            <a:r>
              <a:rPr lang="zh-CN" altLang="en-US" dirty="0">
                <a:cs typeface="+mn-ea"/>
                <a:sym typeface="+mn-ea"/>
              </a:rPr>
              <a:t>，并获得三等奖</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2016.11</a:t>
            </a:r>
            <a:r>
              <a:rPr lang="zh-CN" altLang="en-US" dirty="0">
                <a:cs typeface="+mn-ea"/>
                <a:sym typeface="+mn-ea"/>
              </a:rPr>
              <a:t>至今：参与华为合作项目</a:t>
            </a:r>
            <a:endParaRPr lang="zh-CN" altLang="en-US" dirty="0">
              <a:cs typeface="+mn-ea"/>
              <a:sym typeface="+mn-ea"/>
            </a:endParaRPr>
          </a:p>
          <a:p>
            <a:pPr marL="285750" lvl="0" indent="-285750" algn="l">
              <a:spcBef>
                <a:spcPts val="600"/>
              </a:spcBef>
              <a:buFont typeface="Wingdings" panose="05000000000000000000" pitchFamily="2" charset="2"/>
              <a:buChar char="ü"/>
            </a:pPr>
            <a:r>
              <a:rPr lang="en-US" altLang="zh-CN" dirty="0">
                <a:cs typeface="+mn-ea"/>
                <a:sym typeface="+mn-ea"/>
              </a:rPr>
              <a:t>2017.02</a:t>
            </a:r>
            <a:r>
              <a:rPr lang="zh-CN" altLang="en-US" dirty="0">
                <a:cs typeface="+mn-ea"/>
                <a:sym typeface="+mn-ea"/>
              </a:rPr>
              <a:t>发表论文《A Reliability Benchmark for Big Data Systems on JointCloud》</a:t>
            </a:r>
            <a:endParaRPr lang="zh-CN" altLang="en-US" sz="1800" dirty="0">
              <a:cs typeface="+mn-ea"/>
              <a:sym typeface="+mn-ea"/>
            </a:endParaRPr>
          </a:p>
          <a:p>
            <a:pPr marL="342900" lvl="0" indent="-342900">
              <a:spcBef>
                <a:spcPts val="600"/>
              </a:spcBef>
              <a:buFont typeface="Wingdings" panose="05000000000000000000" pitchFamily="2" charset="2"/>
              <a:buChar char="ü"/>
            </a:pP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431800" y="1091565"/>
            <a:ext cx="3449320" cy="365760"/>
          </a:xfrm>
          <a:prstGeom prst="rect">
            <a:avLst/>
          </a:prstGeom>
          <a:noFill/>
        </p:spPr>
        <p:txBody>
          <a:bodyPr wrap="square" rtlCol="0">
            <a:spAutoFit/>
          </a:bodyPr>
          <a:p>
            <a:pPr marL="285750" indent="-285750">
              <a:buFont typeface="Wingdings" panose="05000000000000000000" charset="0"/>
              <a:buChar char="p"/>
            </a:pPr>
            <a:r>
              <a:rPr lang="zh-CN" altLang="en-US">
                <a:solidFill>
                  <a:srgbClr val="0000FF"/>
                </a:solidFill>
                <a:sym typeface="+mn-ea"/>
              </a:rPr>
              <a:t>科研经历</a:t>
            </a:r>
            <a:endParaRPr lang="zh-CN" altLang="en-US">
              <a:solidFill>
                <a:srgbClr val="0000FF"/>
              </a:solidFill>
              <a:sym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endParaRPr lang="zh-CN" altLang="en-US" sz="2800"/>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1089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大数据系统可靠性定义</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ISO 9126</a:t>
            </a:r>
            <a:r>
              <a:rPr lang="en-US" altLang="zh-CN" baseline="30000" dirty="0" smtClean="0">
                <a:solidFill>
                  <a:schemeClr val="tx1"/>
                </a:solidFill>
                <a:latin typeface="Times New Roman" panose="02020603050405020304" pitchFamily="18" charset="0"/>
              </a:rPr>
              <a:t>[1]</a:t>
            </a:r>
            <a:r>
              <a:rPr lang="zh-CN" altLang="en-US" dirty="0" smtClean="0">
                <a:solidFill>
                  <a:schemeClr val="tx1"/>
                </a:solidFill>
                <a:latin typeface="Times New Roman" panose="02020603050405020304" pitchFamily="18" charset="0"/>
              </a:rPr>
              <a:t>定义了六个质量特性，Reliability（可靠性）就是其中之一。同时定义可靠性为</a:t>
            </a:r>
            <a:r>
              <a:rPr lang="zh-CN" altLang="en-US" baseline="30000" dirty="0" smtClean="0">
                <a:solidFill>
                  <a:schemeClr val="tx1"/>
                </a:solidFill>
                <a:latin typeface="Times New Roman" panose="02020603050405020304" pitchFamily="18" charset="0"/>
              </a:rPr>
              <a:t>[</a:t>
            </a:r>
            <a:r>
              <a:rPr lang="en-US" altLang="zh-CN" baseline="30000" dirty="0" smtClean="0">
                <a:solidFill>
                  <a:schemeClr val="tx1"/>
                </a:solidFill>
                <a:latin typeface="Times New Roman" panose="02020603050405020304" pitchFamily="18" charset="0"/>
              </a:rPr>
              <a:t>2</a:t>
            </a:r>
            <a:r>
              <a:rPr lang="zh-CN" altLang="en-US" baseline="30000" dirty="0" smtClean="0">
                <a:solidFill>
                  <a:schemeClr val="tx1"/>
                </a:solidFill>
                <a:latin typeface="Times New Roman" panose="02020603050405020304" pitchFamily="18" charset="0"/>
              </a:rPr>
              <a:t>]</a:t>
            </a:r>
            <a:r>
              <a:rPr lang="zh-CN" altLang="en-US" dirty="0" smtClean="0">
                <a:solidFill>
                  <a:srgbClr val="FF0000"/>
                </a:solidFill>
                <a:latin typeface="Times New Roman" panose="02020603050405020304" pitchFamily="18" charset="0"/>
              </a:rPr>
              <a:t>“软件产品在规定的时间内、在规定的条件下，保持其性能水平的能力”</a:t>
            </a:r>
            <a:r>
              <a:rPr lang="zh-CN" altLang="en-US" dirty="0" smtClean="0">
                <a:solidFill>
                  <a:schemeClr val="tx1"/>
                </a:solidFill>
                <a:latin typeface="Times New Roman" panose="02020603050405020304" pitchFamily="18" charset="0"/>
              </a:rPr>
              <a:t>（”The capability of the software product to maintain its level of performance under stated conditions for a stated period of time.”）。</a:t>
            </a: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IEEE 610.12-1990</a:t>
            </a:r>
            <a:r>
              <a:rPr lang="zh-CN" altLang="en-US" baseline="30000" dirty="0" smtClean="0">
                <a:solidFill>
                  <a:schemeClr val="tx1"/>
                </a:solidFill>
                <a:latin typeface="Times New Roman" panose="02020603050405020304" pitchFamily="18" charset="0"/>
              </a:rPr>
              <a:t>[2]</a:t>
            </a:r>
            <a:r>
              <a:rPr lang="zh-CN" altLang="en-US" dirty="0" smtClean="0">
                <a:solidFill>
                  <a:schemeClr val="tx1"/>
                </a:solidFill>
                <a:latin typeface="Times New Roman" panose="02020603050405020304" pitchFamily="18" charset="0"/>
              </a:rPr>
              <a:t>将可靠性定义为</a:t>
            </a:r>
            <a:r>
              <a:rPr lang="zh-CN" altLang="en-US" dirty="0" smtClean="0">
                <a:solidFill>
                  <a:srgbClr val="FF0000"/>
                </a:solidFill>
                <a:latin typeface="Times New Roman" panose="02020603050405020304" pitchFamily="18" charset="0"/>
              </a:rPr>
              <a:t>“系统或组件在规定的时间内、在规定的条件下，执行其所需功能的能力”</a:t>
            </a:r>
            <a:r>
              <a:rPr lang="zh-CN" altLang="en-US" dirty="0" smtClean="0">
                <a:solidFill>
                  <a:schemeClr val="tx1"/>
                </a:solidFill>
                <a:latin typeface="Times New Roman" panose="02020603050405020304" pitchFamily="18" charset="0"/>
              </a:rPr>
              <a:t>（“The ability of a system or component to perform its required functions under stated conditions for a specified period of time.”）。</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172085" y="5756910"/>
            <a:ext cx="8671560" cy="1066800"/>
          </a:xfrm>
          <a:prstGeom prst="rect">
            <a:avLst/>
          </a:prstGeom>
          <a:noFill/>
        </p:spPr>
        <p:txBody>
          <a:bodyPr wrap="square" rtlCol="0" anchor="t">
            <a:spAutoFit/>
          </a:bodyPr>
          <a:p>
            <a:r>
              <a:rPr lang="en-US" altLang="zh-CN" sz="1600"/>
              <a:t>[1] </a:t>
            </a:r>
            <a:r>
              <a:rPr lang="zh-CN" altLang="en-US" sz="1600"/>
              <a:t>Chua, B. B. &amp; Dyson, L. E. 2004. Applying the ISO 9126 model to the evaluation of an e-learning system. ASCLITE Conference Proceedings</a:t>
            </a:r>
            <a:endParaRPr lang="zh-CN" altLang="en-US" sz="1600"/>
          </a:p>
          <a:p>
            <a:r>
              <a:rPr lang="en-US" altLang="zh-CN" sz="1600"/>
              <a:t>[2] Rosenberg, Linda, Ted Hammer, and Jack Shaw. "Software metrics and reliability." 9th International Symposium on Software Reliability Engineering. 1998.</a:t>
            </a:r>
            <a:endParaRPr lang="en-US" altLang="zh-CN"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1089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大数据系统可靠性定义</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dirty="0" smtClean="0">
                <a:latin typeface="Times New Roman" panose="02020603050405020304" pitchFamily="18" charset="0"/>
                <a:sym typeface="+mn-ea"/>
              </a:rPr>
              <a:t>《Software Engineering A practioner</a:t>
            </a:r>
            <a:r>
              <a:rPr lang="en-US" altLang="zh-CN" dirty="0" smtClean="0">
                <a:latin typeface="Times New Roman" panose="02020603050405020304" pitchFamily="18" charset="0"/>
                <a:sym typeface="+mn-ea"/>
              </a:rPr>
              <a:t>'</a:t>
            </a:r>
            <a:r>
              <a:rPr lang="zh-CN" altLang="en-US" dirty="0" smtClean="0">
                <a:latin typeface="Times New Roman" panose="02020603050405020304" pitchFamily="18" charset="0"/>
                <a:sym typeface="+mn-ea"/>
              </a:rPr>
              <a:t>s Approach》</a:t>
            </a:r>
            <a:r>
              <a:rPr lang="zh-CN" altLang="en-US" baseline="30000" dirty="0" smtClean="0">
                <a:latin typeface="Times New Roman" panose="02020603050405020304" pitchFamily="18" charset="0"/>
                <a:sym typeface="+mn-ea"/>
              </a:rPr>
              <a:t>[</a:t>
            </a:r>
            <a:r>
              <a:rPr lang="en-US" altLang="zh-CN" baseline="30000" dirty="0" smtClean="0">
                <a:latin typeface="Times New Roman" panose="02020603050405020304" pitchFamily="18" charset="0"/>
                <a:sym typeface="+mn-ea"/>
              </a:rPr>
              <a:t>1</a:t>
            </a:r>
            <a:r>
              <a:rPr lang="zh-CN" altLang="en-US" baseline="30000" dirty="0" smtClean="0">
                <a:latin typeface="Times New Roman" panose="02020603050405020304" pitchFamily="18" charset="0"/>
                <a:sym typeface="+mn-ea"/>
              </a:rPr>
              <a:t>]</a:t>
            </a:r>
            <a:r>
              <a:rPr lang="zh-CN" altLang="en-US" dirty="0" smtClean="0">
                <a:latin typeface="Times New Roman" panose="02020603050405020304" pitchFamily="18" charset="0"/>
                <a:sym typeface="+mn-ea"/>
              </a:rPr>
              <a:t>一书认为可靠性体现在以下三个方面：</a:t>
            </a:r>
            <a:r>
              <a:rPr lang="zh-CN" altLang="en-US" dirty="0" smtClean="0">
                <a:solidFill>
                  <a:srgbClr val="FF0000"/>
                </a:solidFill>
                <a:latin typeface="Times New Roman" panose="02020603050405020304" pitchFamily="18" charset="0"/>
                <a:sym typeface="+mn-ea"/>
              </a:rPr>
              <a:t>系统故障频率</a:t>
            </a:r>
            <a:r>
              <a:rPr lang="zh-CN" altLang="en-US" dirty="0" smtClean="0">
                <a:latin typeface="Times New Roman" panose="02020603050405020304" pitchFamily="18" charset="0"/>
                <a:sym typeface="+mn-ea"/>
              </a:rPr>
              <a:t>（Frequency of system failure）、</a:t>
            </a:r>
            <a:r>
              <a:rPr lang="zh-CN" altLang="en-US" dirty="0" smtClean="0">
                <a:solidFill>
                  <a:srgbClr val="FF0000"/>
                </a:solidFill>
                <a:latin typeface="Times New Roman" panose="02020603050405020304" pitchFamily="18" charset="0"/>
                <a:sym typeface="+mn-ea"/>
              </a:rPr>
              <a:t>无错系统功能</a:t>
            </a:r>
            <a:r>
              <a:rPr lang="zh-CN" altLang="en-US" dirty="0" smtClean="0">
                <a:latin typeface="Times New Roman" panose="02020603050405020304" pitchFamily="18" charset="0"/>
                <a:sym typeface="+mn-ea"/>
              </a:rPr>
              <a:t>（Error-free system functions）和</a:t>
            </a:r>
            <a:r>
              <a:rPr lang="zh-CN" altLang="en-US" dirty="0" smtClean="0">
                <a:solidFill>
                  <a:srgbClr val="FF0000"/>
                </a:solidFill>
                <a:latin typeface="Times New Roman" panose="02020603050405020304" pitchFamily="18" charset="0"/>
                <a:sym typeface="+mn-ea"/>
              </a:rPr>
              <a:t>存在故障或软件错误</a:t>
            </a:r>
            <a:r>
              <a:rPr lang="zh-CN" altLang="en-US" dirty="0" smtClean="0">
                <a:latin typeface="Times New Roman" panose="02020603050405020304" pitchFamily="18" charset="0"/>
                <a:sym typeface="+mn-ea"/>
              </a:rPr>
              <a:t>（Presence of faults/software bugs）。</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latin typeface="Times New Roman" panose="02020603050405020304" pitchFamily="18" charset="0"/>
                <a:sym typeface="+mn-ea"/>
              </a:rPr>
              <a:t>本文主要关注的是系统是否存在故障或软件错误，而不是系统故障频率。</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大数据系统可靠性定义：</a:t>
            </a:r>
            <a:r>
              <a:rPr lang="zh-CN" altLang="en-US" dirty="0" smtClean="0">
                <a:solidFill>
                  <a:srgbClr val="FF0000"/>
                </a:solidFill>
                <a:latin typeface="Times New Roman" panose="02020603050405020304" pitchFamily="18" charset="0"/>
              </a:rPr>
              <a:t>“在给定应用（包括数据、代码、参数配置等）的情况下，大数据系统系统在指定的数据和参数配置下，系统是否存在运行时错误、数据完整性或计算结果错误等故障或软件错误”</a:t>
            </a:r>
            <a:r>
              <a:rPr lang="zh-CN" altLang="en-US" dirty="0" smtClean="0">
                <a:solidFill>
                  <a:schemeClr val="tx1"/>
                </a:solidFill>
                <a:latin typeface="Times New Roman" panose="02020603050405020304" pitchFamily="18" charset="0"/>
              </a:rPr>
              <a:t>。</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93370" y="6023610"/>
            <a:ext cx="8671560" cy="822960"/>
          </a:xfrm>
          <a:prstGeom prst="rect">
            <a:avLst/>
          </a:prstGeom>
          <a:noFill/>
        </p:spPr>
        <p:txBody>
          <a:bodyPr wrap="square" rtlCol="0" anchor="t">
            <a:spAutoFit/>
          </a:bodyPr>
          <a:p>
            <a:r>
              <a:rPr lang="en-US" altLang="zh-CN" sz="1600"/>
              <a:t>[1] </a:t>
            </a:r>
            <a:r>
              <a:rPr lang="zh-CN" altLang="en-US" sz="1600"/>
              <a:t>Chua, B. B. &amp; Dyson, L. E. 2004. Applying the ISO 9126 model to the evaluation of an e-learning system. ASCLITE Conference Proceedings</a:t>
            </a:r>
            <a:endParaRPr lang="zh-CN" altLang="en-US" sz="1600"/>
          </a:p>
          <a:p>
            <a:endParaRPr lang="zh-CN" altLang="en-US" sz="1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33832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大数据系统可靠性度量</a:t>
            </a:r>
            <a:endParaRPr lang="zh-CN" altLang="en-US" dirty="0" smtClean="0">
              <a:solidFill>
                <a:srgbClr val="0000FF"/>
              </a:solidFill>
            </a:endParaRPr>
          </a:p>
          <a:p>
            <a:pPr>
              <a:buFont typeface="Wingdings" panose="05000000000000000000" charset="0"/>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latin typeface="Times New Roman" panose="02020603050405020304" pitchFamily="18" charset="0"/>
                <a:sym typeface="+mn-ea"/>
              </a:rPr>
              <a:t>软件工程中通常使用平均无故障时间</a:t>
            </a:r>
            <a:r>
              <a:rPr lang="en-US" altLang="zh-CN" baseline="30000" dirty="0" smtClean="0">
                <a:latin typeface="Times New Roman" panose="02020603050405020304" pitchFamily="18" charset="0"/>
                <a:sym typeface="+mn-ea"/>
              </a:rPr>
              <a:t>[1]</a:t>
            </a:r>
            <a:r>
              <a:rPr lang="zh-CN" altLang="en-US" dirty="0" smtClean="0">
                <a:latin typeface="Times New Roman" panose="02020603050405020304" pitchFamily="18" charset="0"/>
                <a:sym typeface="+mn-ea"/>
              </a:rPr>
              <a:t>来衡量可靠性，这体现的是系统故障频率。</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latin typeface="Times New Roman" panose="02020603050405020304" pitchFamily="18" charset="0"/>
                <a:sym typeface="+mn-ea"/>
              </a:rPr>
              <a:t>然而，本文强调的是：系统在特定配置下能否正常运行，即是否会发生执行出错或得不到正确结果的情况。</a:t>
            </a: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endParaRPr lang="zh-CN" altLang="en-US" dirty="0" smtClean="0">
              <a:latin typeface="Times New Roman" panose="02020603050405020304" pitchFamily="18" charset="0"/>
              <a:sym typeface="+mn-ea"/>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将以下故障或软件错误称为系统不可靠：</a:t>
            </a:r>
            <a:endParaRPr lang="zh-CN" altLang="en-US"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latin typeface="Times New Roman" panose="02020603050405020304" pitchFamily="18" charset="0"/>
              </a:rPr>
              <a:t>性能出现异常：用户给定的时间内，系统出现无响应、假死等现象。</a:t>
            </a:r>
            <a:endParaRPr lang="zh-CN" altLang="en-US"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latin typeface="Times New Roman" panose="02020603050405020304" pitchFamily="18" charset="0"/>
              </a:rPr>
              <a:t>资源使用异常：出现I/O异常、内存溢出、磁盘异常等现象。</a:t>
            </a:r>
            <a:endParaRPr lang="zh-CN" altLang="en-US" dirty="0" smtClean="0">
              <a:solidFill>
                <a:schemeClr val="tx1"/>
              </a:solidFill>
              <a:latin typeface="Times New Roman" panose="02020603050405020304" pitchFamily="18" charset="0"/>
            </a:endParaRPr>
          </a:p>
          <a:p>
            <a:pPr marL="800100" lvl="1" indent="-342900">
              <a:buFont typeface="Wingdings" panose="05000000000000000000" charset="0"/>
              <a:buChar char="ü"/>
            </a:pPr>
            <a:r>
              <a:rPr lang="zh-CN" altLang="en-US" dirty="0" smtClean="0">
                <a:solidFill>
                  <a:schemeClr val="tx1"/>
                </a:solidFill>
                <a:latin typeface="Times New Roman" panose="02020603050405020304" pitchFamily="18" charset="0"/>
              </a:rPr>
              <a:t>计算结果异常：计算结果错误、计算数据丢失或重复计算等现象。</a:t>
            </a:r>
            <a:endParaRPr lang="zh-CN" altLang="en-US" dirty="0" smtClean="0">
              <a:solidFill>
                <a:schemeClr val="tx1"/>
              </a:solidFill>
              <a:latin typeface="Times New Roman" panose="02020603050405020304" pitchFamily="18" charset="0"/>
            </a:endParaRPr>
          </a:p>
        </p:txBody>
      </p:sp>
      <p:sp>
        <p:nvSpPr>
          <p:cNvPr id="4" name="文本框 3"/>
          <p:cNvSpPr txBox="1"/>
          <p:nvPr/>
        </p:nvSpPr>
        <p:spPr>
          <a:xfrm>
            <a:off x="293370" y="6023610"/>
            <a:ext cx="8671560" cy="579120"/>
          </a:xfrm>
          <a:prstGeom prst="rect">
            <a:avLst/>
          </a:prstGeom>
          <a:noFill/>
        </p:spPr>
        <p:txBody>
          <a:bodyPr wrap="square" rtlCol="0" anchor="t">
            <a:spAutoFit/>
          </a:bodyPr>
          <a:p>
            <a:endParaRPr lang="zh-CN" altLang="en-US" sz="1600"/>
          </a:p>
          <a:p>
            <a:r>
              <a:rPr lang="en-US" altLang="zh-CN" sz="1600"/>
              <a:t>[1]</a:t>
            </a:r>
            <a:r>
              <a:rPr lang="zh-CN" altLang="en-US" sz="1600"/>
              <a:t>平均无故障时间：设备两次故障间隔时间的平均值</a:t>
            </a:r>
            <a:endParaRPr lang="zh-CN" altLang="en-US" sz="16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研究现状</a:t>
            </a:r>
            <a:endParaRPr lang="zh-CN" dirty="0">
              <a:solidFill>
                <a:schemeClr val="tx1"/>
              </a:solidFill>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46735" y="1964055"/>
            <a:ext cx="8510270" cy="1737360"/>
          </a:xfrm>
          <a:prstGeom prst="rect">
            <a:avLst/>
          </a:prstGeom>
          <a:noFill/>
        </p:spPr>
        <p:txBody>
          <a:bodyPr wrap="square" rtlCol="0">
            <a:spAutoFit/>
          </a:bodyPr>
          <a:p>
            <a:pPr marL="342900" lvl="0" indent="-342900">
              <a:buFont typeface="Wingdings" panose="05000000000000000000" charset="0"/>
              <a:buChar char="l"/>
            </a:pPr>
            <a:r>
              <a:rPr lang="zh-CN" altLang="en-US" dirty="0" smtClean="0">
                <a:sym typeface="+mn-ea"/>
              </a:rPr>
              <a:t>现有的方案</a:t>
            </a:r>
            <a:r>
              <a:rPr lang="en-US" altLang="zh-CN" baseline="30000" dirty="0">
                <a:solidFill>
                  <a:srgbClr val="0000FF"/>
                </a:solidFill>
                <a:sym typeface="+mn-ea"/>
              </a:rPr>
              <a:t>[1][2]</a:t>
            </a:r>
            <a:r>
              <a:rPr lang="zh-CN" altLang="en-US" dirty="0" smtClean="0">
                <a:sym typeface="+mn-ea"/>
              </a:rPr>
              <a:t>，通常是在系统上线之后，才发现问题的存在，因此只能在</a:t>
            </a:r>
            <a:r>
              <a:rPr lang="zh-CN" altLang="en-US" dirty="0">
                <a:sym typeface="+mn-ea"/>
              </a:rPr>
              <a:t>问</a:t>
            </a:r>
            <a:r>
              <a:rPr lang="zh-CN" altLang="en-US" dirty="0" smtClean="0">
                <a:sym typeface="+mn-ea"/>
              </a:rPr>
              <a:t>题出现后，再对问题进行分析诊断</a:t>
            </a:r>
            <a:endParaRPr lang="zh-CN" altLang="en-US" dirty="0" smtClean="0">
              <a:sym typeface="+mn-ea"/>
            </a:endParaRPr>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a:t>通过测试来发现错误是一种常用的方法</a:t>
            </a: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smtClean="0">
                <a:solidFill>
                  <a:srgbClr val="FF0000"/>
                </a:solidFill>
                <a:sym typeface="+mn-ea"/>
              </a:rPr>
              <a:t>系统上线之前，通过测试提前发现系统、应用和数据存在的可靠性问题</a:t>
            </a:r>
            <a:endParaRPr lang="zh-CN" altLang="en-US" dirty="0"/>
          </a:p>
        </p:txBody>
      </p:sp>
      <p:sp>
        <p:nvSpPr>
          <p:cNvPr id="42" name="TextBox 1"/>
          <p:cNvSpPr txBox="1"/>
          <p:nvPr/>
        </p:nvSpPr>
        <p:spPr>
          <a:xfrm>
            <a:off x="323910" y="5691227"/>
            <a:ext cx="8733155" cy="1330960"/>
          </a:xfrm>
          <a:prstGeom prst="rect">
            <a:avLst/>
          </a:prstGeom>
          <a:noFill/>
        </p:spPr>
        <p:txBody>
          <a:bodyPr wrap="square" rtlCol="0">
            <a:spAutoFit/>
          </a:bodyPr>
          <a:p>
            <a:pPr>
              <a:lnSpc>
                <a:spcPct val="100000"/>
              </a:lnSpc>
              <a:spcBef>
                <a:spcPts val="100"/>
              </a:spcBef>
              <a:spcAft>
                <a:spcPts val="100"/>
              </a:spcAft>
            </a:pPr>
            <a:r>
              <a:rPr lang="en-US" altLang="zh-CN" sz="1600" dirty="0" smtClean="0">
                <a:solidFill>
                  <a:schemeClr val="tx1"/>
                </a:solidFill>
                <a:latin typeface="Times New Roman" panose="02020603050405020304" pitchFamily="18" charset="0"/>
              </a:rPr>
              <a:t>[1]</a:t>
            </a:r>
            <a:r>
              <a:rPr lang="en-US" sz="1600" dirty="0">
                <a:solidFill>
                  <a:schemeClr val="tx1"/>
                </a:solidFill>
                <a:latin typeface="Times New Roman" panose="02020603050405020304" pitchFamily="18" charset="0"/>
              </a:rPr>
              <a:t>Interlandi, Matteo, et al. "Titian: Data provenance support in spark." Proceedings of the VLDB Endowment 9.3 (2015): 216-227.</a:t>
            </a:r>
            <a:endParaRPr lang="en-US" sz="1600" dirty="0">
              <a:solidFill>
                <a:schemeClr val="tx1"/>
              </a:solidFill>
              <a:latin typeface="Times New Roman" panose="02020603050405020304" pitchFamily="18" charset="0"/>
            </a:endParaRPr>
          </a:p>
          <a:p>
            <a:pPr>
              <a:lnSpc>
                <a:spcPct val="100000"/>
              </a:lnSpc>
              <a:spcBef>
                <a:spcPts val="100"/>
              </a:spcBef>
              <a:spcAft>
                <a:spcPts val="100"/>
              </a:spcAft>
            </a:pPr>
            <a:r>
              <a:rPr lang="en-US" altLang="zh-CN" sz="16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endParaRPr lang="en-US" altLang="zh-CN" sz="1600" dirty="0">
              <a:solidFill>
                <a:schemeClr val="tx1"/>
              </a:solidFill>
              <a:latin typeface="Times New Roman" panose="02020603050405020304" pitchFamily="18" charset="0"/>
            </a:endParaRP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p>
            <a:pPr marL="342900" indent="-342900">
              <a:buFont typeface="Wingdings" panose="05000000000000000000" charset="0"/>
              <a:buChar char="p"/>
            </a:pPr>
            <a:r>
              <a:rPr lang="zh-CN" altLang="en-US" dirty="0" smtClean="0">
                <a:solidFill>
                  <a:srgbClr val="0000FF"/>
                </a:solidFill>
              </a:rPr>
              <a:t>可靠性问题研究现状</a:t>
            </a:r>
            <a:endParaRPr lang="zh-CN" altLang="en-US"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2.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3.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4.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7.xml><?xml version="1.0" encoding="utf-8"?>
<p:tagLst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12254</Words>
  <Application>WPS 演示</Application>
  <PresentationFormat>全屏显示(4:3)</PresentationFormat>
  <Paragraphs>1460</Paragraphs>
  <Slides>55</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9</vt:i4>
      </vt:variant>
      <vt:variant>
        <vt:lpstr>幻灯片标题</vt:lpstr>
      </vt:variant>
      <vt:variant>
        <vt:i4>55</vt:i4>
      </vt:variant>
    </vt:vector>
  </HeadingPairs>
  <TitlesOfParts>
    <vt:vector size="75" baseType="lpstr">
      <vt:lpstr>Arial</vt:lpstr>
      <vt:lpstr>宋体</vt:lpstr>
      <vt:lpstr>Wingdings</vt:lpstr>
      <vt:lpstr>黑体</vt:lpstr>
      <vt:lpstr>微软雅黑</vt:lpstr>
      <vt:lpstr>Wingdings</vt:lpstr>
      <vt:lpstr>Times New Roman</vt:lpstr>
      <vt:lpstr>Calibri</vt:lpstr>
      <vt:lpstr>Arial</vt:lpstr>
      <vt:lpstr>Arial Unicode MS</vt:lpstr>
      <vt:lpstr>默认设计模板</vt:lpstr>
      <vt:lpstr>Equation.3</vt:lpstr>
      <vt:lpstr>Equation.3</vt:lpstr>
      <vt:lpstr>Equation.KSEE3</vt:lpstr>
      <vt:lpstr>Equation.KSEE3</vt:lpstr>
      <vt:lpstr>Equation.KSEE3</vt:lpstr>
      <vt:lpstr>Equation.KSEE3</vt:lpstr>
      <vt:lpstr>Visio.Drawing.15</vt:lpstr>
      <vt:lpstr>Visio.Drawing.15</vt:lpstr>
      <vt:lpstr>Visio.Drawing.15</vt:lpstr>
      <vt:lpstr>PowerPoint 演示文稿</vt:lpstr>
      <vt:lpstr>内容大纲</vt:lpstr>
      <vt:lpstr>研究背景</vt:lpstr>
      <vt:lpstr>研究背景</vt:lpstr>
      <vt:lpstr>研究背景</vt:lpstr>
      <vt:lpstr>研究背景</vt:lpstr>
      <vt:lpstr>研究背景</vt:lpstr>
      <vt:lpstr>研究背景</vt:lpstr>
      <vt:lpstr>研究现状</vt:lpstr>
      <vt:lpstr>研究现状</vt:lpstr>
      <vt:lpstr>研究现状</vt:lpstr>
      <vt:lpstr>内容大纲</vt:lpstr>
      <vt:lpstr>可靠性测试基准设计--基准需求</vt:lpstr>
      <vt:lpstr>可靠性测试基准设计--基准需求</vt:lpstr>
      <vt:lpstr>可靠性测试基准设计--基准需求</vt:lpstr>
      <vt:lpstr>可靠性测试基准设计--基准需求</vt:lpstr>
      <vt:lpstr>可靠性测试基准设计--基准构成</vt:lpstr>
      <vt:lpstr>可靠性测试基准设计--基准应用</vt:lpstr>
      <vt:lpstr>可靠性测试基准关键技术--数据生成方法</vt:lpstr>
      <vt:lpstr>可靠性测试基准关键技术--数据生成方法</vt:lpstr>
      <vt:lpstr>可靠性测试基准关键技术--数据生成方法</vt:lpstr>
      <vt:lpstr>可靠性测试基准关键技术--数据生成方法</vt:lpstr>
      <vt:lpstr>可靠性测试基准设计--测试流程</vt:lpstr>
      <vt:lpstr>可靠性测试基准关键技术--参数组合测试方法</vt:lpstr>
      <vt:lpstr>可靠性测试基准关键技术--参数组合测试方法</vt:lpstr>
      <vt:lpstr>可靠性测试基准关键技术--参数组合测试方法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可靠性测试基准设计--测试执行</vt:lpstr>
      <vt:lpstr>可靠性测试基准关键技术</vt:lpstr>
      <vt:lpstr>内容大纲</vt:lpstr>
      <vt:lpstr>系统设计及实现--系统架构</vt:lpstr>
      <vt:lpstr>系统设计及实现--系统总体设计</vt:lpstr>
      <vt:lpstr>系统设计及实现--应用验证</vt:lpstr>
      <vt:lpstr>系统设计及实现--应用验证</vt:lpstr>
      <vt:lpstr>系统设计及实现--应用验证</vt:lpstr>
      <vt:lpstr>系统设计及实现--应用验证</vt:lpstr>
      <vt:lpstr>系统设计及实现--应用验证</vt:lpstr>
      <vt:lpstr>系统设计及实现--应用验证</vt:lpstr>
      <vt:lpstr>系统设计及实现--应用验证</vt:lpstr>
      <vt:lpstr>系统设计及实现--应用验证</vt:lpstr>
      <vt:lpstr>内容大纲</vt:lpstr>
      <vt:lpstr>未来工作与展望</vt:lpstr>
      <vt:lpstr>未来工作与展望</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yingying</cp:lastModifiedBy>
  <cp:revision>6476</cp:revision>
  <dcterms:created xsi:type="dcterms:W3CDTF">2016-03-27T01:53:00Z</dcterms:created>
  <dcterms:modified xsi:type="dcterms:W3CDTF">2017-03-31T16:00:13Z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