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1.xml" ContentType="application/vnd.openxmlformats-officedocument.presentationml.comments+xml"/>
  <Override PartName="/ppt/notesSlides/notesSlide23.xml" ContentType="application/vnd.openxmlformats-officedocument.presentationml.notesSlide+xml"/>
  <Override PartName="/ppt/comments/comment2.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3.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omments/comment4.xml" ContentType="application/vnd.openxmlformats-officedocument.presentationml.comment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5.xml" ContentType="application/vnd.openxmlformats-officedocument.presentationml.comment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597" r:id="rId3"/>
    <p:sldId id="306" r:id="rId4"/>
    <p:sldId id="268" r:id="rId5"/>
    <p:sldId id="666" r:id="rId6"/>
    <p:sldId id="767" r:id="rId7"/>
    <p:sldId id="657" r:id="rId8"/>
    <p:sldId id="671" r:id="rId9"/>
    <p:sldId id="659" r:id="rId10"/>
    <p:sldId id="764" r:id="rId11"/>
    <p:sldId id="663" r:id="rId12"/>
    <p:sldId id="664" r:id="rId13"/>
    <p:sldId id="665" r:id="rId14"/>
    <p:sldId id="565" r:id="rId15"/>
    <p:sldId id="566" r:id="rId16"/>
    <p:sldId id="768" r:id="rId17"/>
    <p:sldId id="769" r:id="rId18"/>
    <p:sldId id="715" r:id="rId19"/>
    <p:sldId id="716" r:id="rId20"/>
    <p:sldId id="717" r:id="rId21"/>
    <p:sldId id="718" r:id="rId22"/>
    <p:sldId id="575" r:id="rId23"/>
    <p:sldId id="721" r:id="rId24"/>
    <p:sldId id="722" r:id="rId25"/>
    <p:sldId id="772" r:id="rId26"/>
    <p:sldId id="723" r:id="rId27"/>
    <p:sldId id="724" r:id="rId28"/>
    <p:sldId id="725" r:id="rId29"/>
    <p:sldId id="726" r:id="rId30"/>
    <p:sldId id="727" r:id="rId31"/>
    <p:sldId id="728" r:id="rId32"/>
    <p:sldId id="729" r:id="rId33"/>
    <p:sldId id="730" r:id="rId34"/>
    <p:sldId id="731" r:id="rId35"/>
    <p:sldId id="732" r:id="rId36"/>
    <p:sldId id="733" r:id="rId37"/>
    <p:sldId id="771" r:id="rId38"/>
    <p:sldId id="313" r:id="rId39"/>
    <p:sldId id="765" r:id="rId40"/>
    <p:sldId id="329" r:id="rId41"/>
    <p:sldId id="590" r:id="rId42"/>
    <p:sldId id="591" r:id="rId43"/>
    <p:sldId id="592" r:id="rId44"/>
    <p:sldId id="735" r:id="rId45"/>
    <p:sldId id="593" r:id="rId46"/>
    <p:sldId id="736" r:id="rId47"/>
    <p:sldId id="737" r:id="rId48"/>
    <p:sldId id="773" r:id="rId49"/>
    <p:sldId id="594" r:id="rId50"/>
    <p:sldId id="766" r:id="rId51"/>
    <p:sldId id="500" r:id="rId52"/>
    <p:sldId id="774" r:id="rId53"/>
    <p:sldId id="289" r:id="rId5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extLst>
    <p:ext uri="{EFAFB233-063F-42B5-8137-9DF3F51BA10A}">
      <p15:sldGuideLst xmlns:p15="http://schemas.microsoft.com/office/powerpoint/2012/main">
        <p15:guide id="1" orient="horz" pos="1920">
          <p15:clr>
            <a:srgbClr val="A4A3A4"/>
          </p15:clr>
        </p15:guide>
        <p15:guide id="2" pos="298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yy" initials="z" lastIdx="6" clrIdx="0">
    <p:extLst>
      <p:ext uri="{19B8F6BF-5375-455C-9EA6-DF929625EA0E}">
        <p15:presenceInfo xmlns:p15="http://schemas.microsoft.com/office/powerpoint/2012/main" userId="zy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8D6EA"/>
    <a:srgbClr val="FFEBF5"/>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5766" autoAdjust="0"/>
  </p:normalViewPr>
  <p:slideViewPr>
    <p:cSldViewPr showGuides="1">
      <p:cViewPr>
        <p:scale>
          <a:sx n="71" d="100"/>
          <a:sy n="71" d="100"/>
        </p:scale>
        <p:origin x="654" y="54"/>
      </p:cViewPr>
      <p:guideLst>
        <p:guide orient="horz" pos="1920"/>
        <p:guide pos="2989"/>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5-23T11:25:57.981" idx="6">
    <p:pos x="1660" y="686"/>
    <p:text>举个例子，社区中的某个bug，别人发现的问题，有说服力的</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5-23T11:25:16.666" idx="5">
    <p:pos x="4701" y="3329"/>
    <p:text>具体的数据，用例子来介绍</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7-05-23T11:23:24.122" idx="4">
    <p:pos x="1465" y="1067"/>
    <p:text>一句话带过，为什么这么做，借鉴了什么</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7-05-23T11:22:44.548" idx="3">
    <p:pos x="5159" y="212"/>
    <p:text>贴图，体现分析，除了基本信息之外</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7-05-23T11:20:53.054" idx="1">
    <p:pos x="3498" y="212"/>
    <p:text>系统实现，讲在实现中的特点，用了那些开源框架、支持数据生成、存储等。</p:text>
    <p:extLst>
      <p:ext uri="{C676402C-5697-4E1C-873F-D02D1690AC5C}">
        <p15:threadingInfo xmlns:p15="http://schemas.microsoft.com/office/powerpoint/2012/main" timeZoneBias="-480"/>
      </p:ext>
    </p:extLst>
  </p:cm>
  <p:cm authorId="1" dt="2017-05-23T11:22:10.710" idx="2">
    <p:pos x="3498" y="348"/>
    <p:text>服务化，提供在线服务</p:text>
    <p:extLst>
      <p:ext uri="{C676402C-5697-4E1C-873F-D02D1690AC5C}">
        <p15:threadingInfo xmlns:p15="http://schemas.microsoft.com/office/powerpoint/2012/main" timeZoneBias="-480">
          <p15:parentCm authorId="1" idx="1"/>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endParaRPr lang="zh-CN" altLang="en-US" strike="noStrike" noProof="1"/>
          </a:p>
        </p:txBody>
      </p:sp>
      <p:sp>
        <p:nvSpPr>
          <p:cNvPr id="819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Arial" panose="020B0604020202020204" pitchFamily="34" charset="0"/>
                <a:ea typeface="宋体" panose="02010600030101010101" pitchFamily="2" charset="-122"/>
                <a:cs typeface="+mn-ea"/>
              </a:rPr>
              <a:t>‹#›</a:t>
            </a:fld>
            <a:endParaRPr lang="zh-CN" altLang="en-US" strike="noStrike" noProof="1"/>
          </a:p>
        </p:txBody>
      </p:sp>
    </p:spTree>
    <p:extLst>
      <p:ext uri="{BB962C8B-B14F-4D97-AF65-F5344CB8AC3E}">
        <p14:creationId xmlns:p14="http://schemas.microsoft.com/office/powerpoint/2010/main" val="58148238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提供一种大数据应用系统的可靠性测试基准，并实现一套自动化测试框架。</a:t>
            </a:r>
          </a:p>
        </p:txBody>
      </p:sp>
    </p:spTree>
    <p:extLst>
      <p:ext uri="{BB962C8B-B14F-4D97-AF65-F5344CB8AC3E}">
        <p14:creationId xmlns:p14="http://schemas.microsoft.com/office/powerpoint/2010/main" val="989604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extLst>
      <p:ext uri="{BB962C8B-B14F-4D97-AF65-F5344CB8AC3E}">
        <p14:creationId xmlns:p14="http://schemas.microsoft.com/office/powerpoint/2010/main" val="166937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）首先，通过对issues及相关论文的实证分析发现，系统常见的运行时错误（如</a:t>
            </a:r>
            <a:r>
              <a:rPr lang="en-US" altLang="zh-CN" dirty="0" smtClean="0">
                <a:sym typeface="+mn-ea"/>
              </a:rPr>
              <a:t>XXX</a:t>
            </a:r>
            <a:r>
              <a:rPr lang="zh-CN" altLang="en-US" dirty="0" smtClean="0">
                <a:sym typeface="+mn-ea"/>
              </a:rPr>
              <a:t>等），主要由异常数据、不恰当的配置参数以及用户代码缺陷造成的。</a:t>
            </a:r>
          </a:p>
          <a:p>
            <a:endParaRPr lang="zh-CN" altLang="en-US" dirty="0" smtClean="0">
              <a:sym typeface="+mn-ea"/>
            </a:endParaRPr>
          </a:p>
          <a:p>
            <a:endParaRPr lang="zh-CN" altLang="en-US" dirty="0" smtClean="0">
              <a:sym typeface="+mn-ea"/>
            </a:endParaRPr>
          </a:p>
          <a:p>
            <a:endParaRPr lang="zh-CN" altLang="en-US" dirty="0" smtClean="0">
              <a:sym typeface="+mn-ea"/>
            </a:endParaRPr>
          </a:p>
          <a:p>
            <a:endParaRPr lang="zh-CN" altLang="en-US" dirty="0"/>
          </a:p>
        </p:txBody>
      </p:sp>
    </p:spTree>
    <p:extLst>
      <p:ext uri="{BB962C8B-B14F-4D97-AF65-F5344CB8AC3E}">
        <p14:creationId xmlns:p14="http://schemas.microsoft.com/office/powerpoint/2010/main" val="4192522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）通过对开源论坛、社区</a:t>
            </a:r>
            <a:r>
              <a:rPr lang="zh-CN" dirty="0" smtClean="0">
                <a:sym typeface="+mn-ea"/>
              </a:rPr>
              <a:t>等</a:t>
            </a:r>
            <a:r>
              <a:rPr lang="zh-CN" altLang="en-US" dirty="0" smtClean="0">
                <a:sym typeface="+mn-ea"/>
              </a:rPr>
              <a:t>的研究发现，</a:t>
            </a:r>
            <a:r>
              <a:rPr lang="zh-CN" altLang="en-US">
                <a:sym typeface="+mn-ea"/>
              </a:rPr>
              <a:t>数据和计算完整性中存在的问题（如数据错误、状态错误等），主要是由于数据流速过快、</a:t>
            </a:r>
            <a:r>
              <a:rPr lang="en-US" altLang="zh-CN">
                <a:sym typeface="+mn-ea"/>
              </a:rPr>
              <a:t>Task</a:t>
            </a:r>
            <a:r>
              <a:rPr lang="zh-CN" altLang="en-US">
                <a:sym typeface="+mn-ea"/>
              </a:rPr>
              <a:t>失效以及快照恢复机制不完善造成的。</a:t>
            </a:r>
          </a:p>
          <a:p>
            <a:endParaRPr lang="zh-CN" altLang="en-US" dirty="0" smtClean="0">
              <a:sym typeface="+mn-ea"/>
            </a:endParaRPr>
          </a:p>
          <a:p>
            <a:endParaRPr lang="en-US" altLang="zh-CN" dirty="0" smtClean="0">
              <a:sym typeface="+mn-ea"/>
            </a:endParaRPr>
          </a:p>
          <a:p>
            <a:endParaRPr lang="zh-CN" altLang="en-US" dirty="0"/>
          </a:p>
        </p:txBody>
      </p:sp>
    </p:spTree>
    <p:extLst>
      <p:ext uri="{BB962C8B-B14F-4D97-AF65-F5344CB8AC3E}">
        <p14:creationId xmlns:p14="http://schemas.microsoft.com/office/powerpoint/2010/main" val="2909805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a:t>
            </a:r>
            <a:r>
              <a:rPr lang="zh-CN" dirty="0">
                <a:sym typeface="+mn-ea"/>
              </a:rPr>
              <a:t>经过上述对可靠性问题的实证分析，我们将其</a:t>
            </a:r>
            <a:r>
              <a:rPr dirty="0">
                <a:sym typeface="+mn-ea"/>
              </a:rPr>
              <a:t>产生的原因总结为以下三点：</a:t>
            </a:r>
            <a:endParaRPr lang="zh-CN" altLang="en-US" dirty="0"/>
          </a:p>
        </p:txBody>
      </p:sp>
    </p:spTree>
    <p:extLst>
      <p:ext uri="{BB962C8B-B14F-4D97-AF65-F5344CB8AC3E}">
        <p14:creationId xmlns:p14="http://schemas.microsoft.com/office/powerpoint/2010/main" val="416852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sym typeface="+mn-ea"/>
              </a:rPr>
              <a:t>基于上述分析，可靠性测试框架需要解决以下几个关键问题。主要有基准应用、测试数据以及测试执行三部分组成。</a:t>
            </a:r>
            <a:r>
              <a:rPr lang="en-US" altLang="zh-CN" dirty="0" smtClean="0">
                <a:sym typeface="+mn-ea"/>
              </a:rPr>
              <a:t>1</a:t>
            </a:r>
            <a:r>
              <a:rPr lang="zh-CN" altLang="en-US" dirty="0" smtClean="0">
                <a:sym typeface="+mn-ea"/>
              </a:rPr>
              <a:t>）选取了</a:t>
            </a:r>
            <a:r>
              <a:rPr lang="en-US" altLang="zh-CN" dirty="0">
                <a:sym typeface="+mn-ea"/>
              </a:rPr>
              <a:t>SQL</a:t>
            </a:r>
            <a:r>
              <a:rPr lang="zh-CN" altLang="en-US" dirty="0">
                <a:sym typeface="+mn-ea"/>
              </a:rPr>
              <a:t>、</a:t>
            </a:r>
            <a:r>
              <a:rPr lang="en-US" altLang="zh-CN" dirty="0">
                <a:sym typeface="+mn-ea"/>
              </a:rPr>
              <a:t>Graph</a:t>
            </a:r>
            <a:r>
              <a:rPr lang="zh-CN" altLang="en-US" dirty="0">
                <a:sym typeface="+mn-ea"/>
              </a:rPr>
              <a:t>以及</a:t>
            </a:r>
            <a:r>
              <a:rPr lang="en-US" altLang="zh-CN" dirty="0">
                <a:sym typeface="+mn-ea"/>
              </a:rPr>
              <a:t>Machine Learning</a:t>
            </a:r>
            <a:r>
              <a:rPr lang="zh-CN" altLang="en-US" dirty="0">
                <a:sym typeface="+mn-ea"/>
              </a:rPr>
              <a:t>类别中使用广泛的典型应用作为基准应用。</a:t>
            </a:r>
            <a:r>
              <a:rPr lang="en-US" altLang="zh-CN" dirty="0" smtClean="0">
                <a:sym typeface="+mn-ea"/>
              </a:rPr>
              <a:t>2</a:t>
            </a:r>
            <a:r>
              <a:rPr lang="zh-CN" altLang="en-US" dirty="0" smtClean="0">
                <a:sym typeface="+mn-ea"/>
              </a:rPr>
              <a:t>）其次，针对这些基准应用，提供测试数据，而常规数据无法满足可靠性基准的要求，因此还应提供异常数据的生成。</a:t>
            </a:r>
            <a:r>
              <a:rPr lang="en-US" altLang="zh-CN" dirty="0" smtClean="0">
                <a:sym typeface="+mn-ea"/>
              </a:rPr>
              <a:t>3</a:t>
            </a:r>
            <a:r>
              <a:rPr lang="zh-CN" altLang="en-US" dirty="0" smtClean="0">
                <a:sym typeface="+mn-ea"/>
              </a:rPr>
              <a:t>）最后，由于极端参数配置可能会引发可靠性问题，因此在使用测试数据对基准应用进行测试过程中，需要进行参数组合测试。下面将针对这三方面进行详细的介绍。</a:t>
            </a:r>
          </a:p>
          <a:p>
            <a:endParaRPr lang="zh-CN" altLang="en-US" dirty="0" smtClean="0"/>
          </a:p>
          <a:p>
            <a:endParaRPr lang="en-US" altLang="zh-CN" dirty="0" smtClean="0"/>
          </a:p>
        </p:txBody>
      </p:sp>
    </p:spTree>
    <p:extLst>
      <p:ext uri="{BB962C8B-B14F-4D97-AF65-F5344CB8AC3E}">
        <p14:creationId xmlns:p14="http://schemas.microsoft.com/office/powerpoint/2010/main" val="3023951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）从而导致错误的发生，所以需要分析应用的操作特征。</a:t>
            </a:r>
            <a:r>
              <a:rPr lang="en-US" altLang="zh-CN" dirty="0" smtClean="0">
                <a:sym typeface="+mn-ea"/>
              </a:rPr>
              <a:t>2</a:t>
            </a:r>
            <a:r>
              <a:rPr lang="zh-CN" altLang="en-US" dirty="0" smtClean="0">
                <a:sym typeface="+mn-ea"/>
              </a:rPr>
              <a:t>）首先需要选取典型应用，并在此基础上抽取操作特征。</a:t>
            </a:r>
            <a:r>
              <a:rPr lang="en-US" altLang="zh-CN" dirty="0" smtClean="0">
                <a:sym typeface="+mn-ea"/>
              </a:rPr>
              <a:t>3</a:t>
            </a:r>
            <a:r>
              <a:rPr lang="zh-CN" altLang="en-US" dirty="0" smtClean="0">
                <a:sym typeface="+mn-ea"/>
              </a:rPr>
              <a:t>）这样在给定一个新开发的应用时，可以通过与典型应用的计算属性对比，来了解该新应用可能会影响其计算复杂度的操作特征。</a:t>
            </a:r>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15</a:t>
            </a:fld>
            <a:endParaRPr lang="zh-CN" altLang="en-US" sz="1200"/>
          </a:p>
        </p:txBody>
      </p:sp>
    </p:spTree>
    <p:extLst>
      <p:ext uri="{BB962C8B-B14F-4D97-AF65-F5344CB8AC3E}">
        <p14:creationId xmlns:p14="http://schemas.microsoft.com/office/powerpoint/2010/main" val="676073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针对现有的大数据应用场景，本文选取了SQL查询、大规模图分析以及机器学习等应用领域中使用广泛的典型应用来进行特征分析。这些应用具备一定的计算属性，如：</a:t>
            </a:r>
            <a:r>
              <a:rPr lang="en-US" altLang="zh-CN" dirty="0" smtClean="0">
                <a:sym typeface="+mn-ea"/>
              </a:rPr>
              <a:t>SQL</a:t>
            </a:r>
            <a:r>
              <a:rPr lang="zh-CN" altLang="en-US" dirty="0" smtClean="0">
                <a:sym typeface="+mn-ea"/>
              </a:rPr>
              <a:t>中的应用包含单表操作和多表关联的，以及混合操作；</a:t>
            </a:r>
            <a:r>
              <a:rPr lang="en-US" altLang="zh-CN" dirty="0" smtClean="0">
                <a:sym typeface="+mn-ea"/>
              </a:rPr>
              <a:t>Graph</a:t>
            </a:r>
            <a:r>
              <a:rPr lang="zh-CN" altLang="en-US" dirty="0" smtClean="0">
                <a:sym typeface="+mn-ea"/>
              </a:rPr>
              <a:t>通常使用迭代计算；</a:t>
            </a:r>
            <a:r>
              <a:rPr lang="en-US" altLang="zh-CN" dirty="0" smtClean="0">
                <a:sym typeface="+mn-ea"/>
              </a:rPr>
              <a:t>ML</a:t>
            </a:r>
            <a:r>
              <a:rPr lang="zh-CN" altLang="en-US" dirty="0" smtClean="0">
                <a:sym typeface="+mn-ea"/>
              </a:rPr>
              <a:t>中包含分类、聚类等常见的算法模型。</a:t>
            </a: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16</a:t>
            </a:fld>
            <a:endParaRPr lang="zh-CN" altLang="en-US" sz="1200"/>
          </a:p>
        </p:txBody>
      </p:sp>
    </p:spTree>
    <p:extLst>
      <p:ext uri="{BB962C8B-B14F-4D97-AF65-F5344CB8AC3E}">
        <p14:creationId xmlns:p14="http://schemas.microsoft.com/office/powerpoint/2010/main" val="2605174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smtClean="0">
                <a:sym typeface="+mn-ea"/>
              </a:rPr>
              <a:t>根据典型应用的计算属性，抽取其操作特征如表所示。</a:t>
            </a: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17</a:t>
            </a:fld>
            <a:endParaRPr lang="zh-CN" altLang="en-US" sz="1200"/>
          </a:p>
        </p:txBody>
      </p:sp>
    </p:spTree>
    <p:extLst>
      <p:ext uri="{BB962C8B-B14F-4D97-AF65-F5344CB8AC3E}">
        <p14:creationId xmlns:p14="http://schemas.microsoft.com/office/powerpoint/2010/main" val="393608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）经研究发现；</a:t>
            </a:r>
            <a:r>
              <a:rPr lang="en-US" altLang="zh-CN" dirty="0" smtClean="0">
                <a:sym typeface="+mn-ea"/>
              </a:rPr>
              <a:t>2</a:t>
            </a:r>
            <a:r>
              <a:rPr lang="zh-CN" altLang="en-US" dirty="0" smtClean="0">
                <a:sym typeface="+mn-ea"/>
              </a:rPr>
              <a:t>）因此可以通过产生一些极端的异常数据，让系统在异常负载下提前暴露问题。那么什么是异常数据？</a:t>
            </a:r>
            <a:r>
              <a:rPr lang="en-US" altLang="zh-CN" dirty="0" smtClean="0">
                <a:sym typeface="+mn-ea"/>
              </a:rPr>
              <a:t>2</a:t>
            </a:r>
            <a:r>
              <a:rPr lang="zh-CN" altLang="en-US" dirty="0" smtClean="0">
                <a:sym typeface="+mn-ea"/>
              </a:rPr>
              <a:t>）首先，我们定义异常数据的特征为：</a:t>
            </a:r>
            <a:r>
              <a:rPr b="1" smtClean="0">
                <a:sym typeface="+mn-ea"/>
              </a:rPr>
              <a:t>数据量大、数据倾斜、数据稀疏、数据维度高、数据分布异常</a:t>
            </a:r>
            <a:r>
              <a:rPr lang="zh-CN" altLang="en-US" dirty="0" smtClean="0">
                <a:sym typeface="+mn-ea"/>
              </a:rPr>
              <a:t>。</a:t>
            </a:r>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18</a:t>
            </a:fld>
            <a:endParaRPr lang="zh-CN" altLang="en-US" sz="1200"/>
          </a:p>
        </p:txBody>
      </p:sp>
    </p:spTree>
    <p:extLst>
      <p:ext uri="{BB962C8B-B14F-4D97-AF65-F5344CB8AC3E}">
        <p14:creationId xmlns:p14="http://schemas.microsoft.com/office/powerpoint/2010/main" val="274839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）根据应用特征分析中抽取抽取出的操作特征（如操作顺序、依赖关系等）来定义异常规则。</a:t>
            </a:r>
            <a:r>
              <a:rPr lang="en-US" altLang="zh-CN" dirty="0" smtClean="0">
                <a:sym typeface="+mn-ea"/>
              </a:rPr>
              <a:t>2</a:t>
            </a:r>
            <a:r>
              <a:rPr lang="zh-CN" altLang="en-US" dirty="0" smtClean="0">
                <a:sym typeface="+mn-ea"/>
              </a:rPr>
              <a:t>）在</a:t>
            </a:r>
            <a:r>
              <a:rPr lang="en-US" altLang="zh-CN" dirty="0" smtClean="0">
                <a:sym typeface="+mn-ea"/>
              </a:rPr>
              <a:t>SQL</a:t>
            </a:r>
            <a:r>
              <a:rPr lang="zh-CN" altLang="en-US" dirty="0" smtClean="0">
                <a:sym typeface="+mn-ea"/>
              </a:rPr>
              <a:t>中，其基础语句在处理键值对的时候，计算复杂度与</a:t>
            </a:r>
            <a:r>
              <a:rPr lang="en-US" altLang="zh-CN" dirty="0" smtClean="0">
                <a:sym typeface="+mn-ea"/>
              </a:rPr>
              <a:t>key</a:t>
            </a:r>
            <a:r>
              <a:rPr lang="zh-CN" altLang="en-US" dirty="0" smtClean="0">
                <a:sym typeface="+mn-ea"/>
              </a:rPr>
              <a:t>的分布相关，因此，我们将其异常规则定义为</a:t>
            </a:r>
            <a:r>
              <a:rPr lang="en-US" altLang="zh-CN" dirty="0" smtClean="0">
                <a:sym typeface="+mn-ea"/>
              </a:rPr>
              <a:t>XXX</a:t>
            </a:r>
            <a:r>
              <a:rPr lang="zh-CN" altLang="en-US" dirty="0" smtClean="0">
                <a:sym typeface="+mn-ea"/>
              </a:rPr>
              <a:t>。</a:t>
            </a: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19</a:t>
            </a:fld>
            <a:endParaRPr lang="zh-CN" altLang="en-US" sz="1200"/>
          </a:p>
        </p:txBody>
      </p:sp>
    </p:spTree>
    <p:extLst>
      <p:ext uri="{BB962C8B-B14F-4D97-AF65-F5344CB8AC3E}">
        <p14:creationId xmlns:p14="http://schemas.microsoft.com/office/powerpoint/2010/main" val="32617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extLst>
      <p:ext uri="{BB962C8B-B14F-4D97-AF65-F5344CB8AC3E}">
        <p14:creationId xmlns:p14="http://schemas.microsoft.com/office/powerpoint/2010/main" val="108292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err="1" smtClean="0">
                <a:solidFill>
                  <a:srgbClr val="0000FF"/>
                </a:solidFill>
                <a:sym typeface="+mn-ea"/>
              </a:rPr>
              <a:t>根据应用计算特性及数据异常规则，异常数据生成如表所示，在</a:t>
            </a:r>
            <a:r>
              <a:rPr lang="en-US" altLang="zh-CN" dirty="0" err="1" smtClean="0">
                <a:solidFill>
                  <a:srgbClr val="0000FF"/>
                </a:solidFill>
                <a:sym typeface="+mn-ea"/>
              </a:rPr>
              <a:t>SQL</a:t>
            </a:r>
            <a:r>
              <a:rPr lang="zh-CN" altLang="en-US" dirty="0" err="1" smtClean="0">
                <a:solidFill>
                  <a:srgbClr val="0000FF"/>
                </a:solidFill>
                <a:sym typeface="+mn-ea"/>
              </a:rPr>
              <a:t>中；在</a:t>
            </a:r>
            <a:r>
              <a:rPr lang="en-US" altLang="zh-CN" dirty="0" err="1" smtClean="0">
                <a:solidFill>
                  <a:srgbClr val="0000FF"/>
                </a:solidFill>
                <a:sym typeface="+mn-ea"/>
              </a:rPr>
              <a:t>Graph</a:t>
            </a:r>
            <a:r>
              <a:rPr lang="zh-CN" altLang="en-US" dirty="0" err="1" smtClean="0">
                <a:solidFill>
                  <a:srgbClr val="0000FF"/>
                </a:solidFill>
                <a:sym typeface="+mn-ea"/>
              </a:rPr>
              <a:t>中；在</a:t>
            </a:r>
            <a:r>
              <a:rPr lang="en-US" altLang="zh-CN" dirty="0" err="1" smtClean="0">
                <a:solidFill>
                  <a:srgbClr val="0000FF"/>
                </a:solidFill>
                <a:sym typeface="+mn-ea"/>
              </a:rPr>
              <a:t>ML</a:t>
            </a:r>
            <a:r>
              <a:rPr lang="zh-CN" altLang="en-US" dirty="0" err="1" smtClean="0">
                <a:solidFill>
                  <a:srgbClr val="0000FF"/>
                </a:solidFill>
                <a:sym typeface="+mn-ea"/>
              </a:rPr>
              <a:t>中，</a:t>
            </a:r>
            <a:r>
              <a:rPr lang="en-US" altLang="zh-CN" dirty="0" err="1" smtClean="0">
                <a:solidFill>
                  <a:srgbClr val="0000FF"/>
                </a:solidFill>
                <a:sym typeface="+mn-ea"/>
              </a:rPr>
              <a:t>3</a:t>
            </a:r>
            <a:r>
              <a:rPr lang="zh-CN" altLang="en-US" dirty="0" err="1" smtClean="0">
                <a:solidFill>
                  <a:srgbClr val="0000FF"/>
                </a:solidFill>
                <a:sym typeface="+mn-ea"/>
              </a:rPr>
              <a:t>）</a:t>
            </a:r>
            <a:r>
              <a:rPr lang="en-US" altLang="zh-CN" dirty="0" err="1" smtClean="0">
                <a:solidFill>
                  <a:srgbClr val="0000FF"/>
                </a:solidFill>
                <a:sym typeface="+mn-ea"/>
              </a:rPr>
              <a:t>Zipf</a:t>
            </a:r>
            <a:r>
              <a:rPr lang="zh-CN" altLang="en-US" dirty="0" err="1" smtClean="0">
                <a:solidFill>
                  <a:srgbClr val="0000FF"/>
                </a:solidFill>
                <a:sym typeface="+mn-ea"/>
              </a:rPr>
              <a:t>分布：一个统计型的经验规律，即只有少数英文单词经常被使用，大部分的单词很少被使用，类似于人们常说的80/20原则。</a:t>
            </a: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20</a:t>
            </a:fld>
            <a:endParaRPr lang="zh-CN" altLang="en-US" sz="1200"/>
          </a:p>
        </p:txBody>
      </p:sp>
    </p:spTree>
    <p:extLst>
      <p:ext uri="{BB962C8B-B14F-4D97-AF65-F5344CB8AC3E}">
        <p14:creationId xmlns:p14="http://schemas.microsoft.com/office/powerpoint/2010/main" val="3133883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indent="0">
              <a:buFont typeface="Wingdings" panose="05000000000000000000" charset="0"/>
              <a:buNone/>
            </a:pPr>
            <a:r>
              <a:rPr lang="en-US" altLang="zh-CN" b="1">
                <a:sym typeface="+mn-ea"/>
              </a:rPr>
              <a:t>1</a:t>
            </a:r>
            <a:r>
              <a:rPr lang="zh-CN" altLang="en-US" b="1">
                <a:sym typeface="+mn-ea"/>
              </a:rPr>
              <a:t>）分析应用特征：</a:t>
            </a:r>
            <a:r>
              <a:rPr lang="zh-CN" altLang="en-US">
                <a:sym typeface="+mn-ea"/>
              </a:rPr>
              <a:t>PageRank需要迭代计算，由顶点向相邻顶点发送消息，当某一顶点的相邻顶点格外多，单个顶点的计算压力增大。</a:t>
            </a:r>
            <a:r>
              <a:rPr lang="en-US" altLang="zh-CN">
                <a:sym typeface="+mn-ea"/>
              </a:rPr>
              <a:t>2</a:t>
            </a:r>
            <a:r>
              <a:rPr lang="zh-CN" altLang="en-US">
                <a:sym typeface="+mn-ea"/>
              </a:rPr>
              <a:t>）</a:t>
            </a:r>
            <a:r>
              <a:rPr lang="zh-CN" altLang="en-US" b="1">
                <a:sym typeface="+mn-ea"/>
              </a:rPr>
              <a:t>选取异常规则：</a:t>
            </a:r>
            <a:r>
              <a:rPr lang="zh-CN" altLang="en-US">
                <a:sym typeface="+mn-ea"/>
              </a:rPr>
              <a:t>根据应用特征，选择异常规则为数据规模大、数据稀疏以及顶点度分布异常。</a:t>
            </a:r>
            <a:r>
              <a:rPr lang="en-US" altLang="zh-CN">
                <a:sym typeface="+mn-ea"/>
              </a:rPr>
              <a:t>3</a:t>
            </a:r>
            <a:r>
              <a:rPr lang="zh-CN" altLang="en-US">
                <a:sym typeface="+mn-ea"/>
              </a:rPr>
              <a:t>）</a:t>
            </a:r>
            <a:r>
              <a:rPr lang="zh-CN" altLang="en-US" b="1">
                <a:sym typeface="+mn-ea"/>
              </a:rPr>
              <a:t>生成异常数据：</a:t>
            </a:r>
            <a:r>
              <a:rPr lang="zh-CN" altLang="en-US">
                <a:sym typeface="+mn-ea"/>
              </a:rPr>
              <a:t>根据异常规则，生成大规模的（超过50G）、稀疏的（稀疏度为0.1）、满足Zipf和伽马等混合分布的异常数据。</a:t>
            </a:r>
            <a:endParaRPr lang="zh-CN" altLang="en-US"/>
          </a:p>
          <a:p>
            <a:pPr lvl="0"/>
            <a:endParaRPr lang="zh-CN" altLang="en-US" dirty="0" smtClean="0">
              <a:sym typeface="+mn-ea"/>
            </a:endParaRPr>
          </a:p>
          <a:p>
            <a:pPr lvl="0"/>
            <a:endParaRPr lang="zh-CN" altLang="en-US" dirty="0" smtClean="0">
              <a:solidFill>
                <a:srgbClr val="FF0000"/>
              </a:solidFill>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21</a:t>
            </a:fld>
            <a:endParaRPr lang="zh-CN" altLang="en-US" sz="1200"/>
          </a:p>
        </p:txBody>
      </p:sp>
    </p:spTree>
    <p:extLst>
      <p:ext uri="{BB962C8B-B14F-4D97-AF65-F5344CB8AC3E}">
        <p14:creationId xmlns:p14="http://schemas.microsoft.com/office/powerpoint/2010/main" val="4055672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）然而根据之前的研究发现，测试过程中如果参数配置不当</a:t>
            </a:r>
            <a:r>
              <a:rPr lang="en-US" altLang="zh-CN" dirty="0" smtClean="0">
                <a:sym typeface="+mn-ea"/>
              </a:rPr>
              <a:t>XXX</a:t>
            </a:r>
            <a:r>
              <a:rPr lang="zh-CN" altLang="en-US" dirty="0" smtClean="0">
                <a:sym typeface="+mn-ea"/>
              </a:rPr>
              <a:t>。</a:t>
            </a:r>
            <a:r>
              <a:rPr lang="en-US" altLang="zh-CN" dirty="0" smtClean="0">
                <a:sym typeface="+mn-ea"/>
              </a:rPr>
              <a:t>2</a:t>
            </a:r>
            <a:r>
              <a:rPr lang="zh-CN" altLang="en-US" dirty="0" smtClean="0">
                <a:sym typeface="+mn-ea"/>
              </a:rPr>
              <a:t>）大数据系统运行应用的参数包括系统参数和应用参数。我们关注的系统参数是：</a:t>
            </a:r>
            <a:r>
              <a:rPr dirty="0" smtClean="0">
                <a:sym typeface="+mn-ea"/>
              </a:rPr>
              <a:t>这些系统参数将会影响到系统运行的时CPU内核的分配以及内存的使用。</a:t>
            </a:r>
            <a:r>
              <a:rPr lang="zh-CN" dirty="0" smtClean="0">
                <a:sym typeface="+mn-ea"/>
              </a:rPr>
              <a:t>应用参数是：</a:t>
            </a:r>
            <a:r>
              <a:rPr dirty="0" smtClean="0">
                <a:sym typeface="+mn-ea"/>
              </a:rPr>
              <a:t>这些应用参数将会直接影响到应用的运行</a:t>
            </a:r>
            <a:r>
              <a:rPr lang="zh-CN" altLang="en-US" dirty="0" smtClean="0">
                <a:sym typeface="+mn-ea"/>
              </a:rPr>
              <a:t>；</a:t>
            </a:r>
            <a:r>
              <a:rPr lang="en-US" altLang="zh-CN" dirty="0" smtClean="0">
                <a:sym typeface="+mn-ea"/>
              </a:rPr>
              <a:t>3</a:t>
            </a:r>
            <a:r>
              <a:rPr lang="zh-CN" altLang="en-US" dirty="0" smtClean="0">
                <a:sym typeface="+mn-ea"/>
              </a:rPr>
              <a:t>）由于极端参数配置可能会引发可靠性问题，因此在测试过程中，需要进行参数组合测试。</a:t>
            </a:r>
            <a:endParaRPr lang="zh-CN" altLang="en-US" dirty="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smtClean="0">
              <a:sym typeface="+mn-ea"/>
            </a:endParaRPr>
          </a:p>
          <a:p>
            <a:pPr lvl="0"/>
            <a:endParaRPr lang="zh-CN" altLang="en-US" dirty="0"/>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22</a:t>
            </a:fld>
            <a:endParaRPr lang="zh-CN" altLang="en-US" sz="1200"/>
          </a:p>
        </p:txBody>
      </p:sp>
    </p:spTree>
    <p:extLst>
      <p:ext uri="{BB962C8B-B14F-4D97-AF65-F5344CB8AC3E}">
        <p14:creationId xmlns:p14="http://schemas.microsoft.com/office/powerpoint/2010/main" val="3399073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smtClean="0">
                <a:sym typeface="+mn-ea"/>
              </a:rPr>
              <a:t>1</a:t>
            </a:r>
            <a:r>
              <a:rPr lang="zh-CN" altLang="en-US" dirty="0" smtClean="0">
                <a:sym typeface="+mn-ea"/>
              </a:rPr>
              <a:t>）在进行参数组合测试时，我们假设：；</a:t>
            </a:r>
            <a:r>
              <a:rPr lang="en-US" altLang="zh-CN" dirty="0" smtClean="0">
                <a:sym typeface="+mn-ea"/>
              </a:rPr>
              <a:t>2)</a:t>
            </a:r>
            <a:r>
              <a:rPr lang="zh-CN" altLang="en-US" dirty="0" smtClean="0">
                <a:sym typeface="+mn-ea"/>
              </a:rPr>
              <a:t>当参数种类太多时，会出现组合测试空间爆炸问题。</a:t>
            </a:r>
            <a:r>
              <a:rPr lang="en-US" altLang="zh-CN" dirty="0" smtClean="0">
                <a:sym typeface="+mn-ea"/>
              </a:rPr>
              <a:t>3)</a:t>
            </a:r>
            <a:r>
              <a:rPr lang="zh-CN" altLang="en-US" dirty="0" smtClean="0">
                <a:sym typeface="+mn-ea"/>
              </a:rPr>
              <a:t>以随机森林为例，它的组合测试空间就是这几个参数的取值范围的乘积。因此，我们希望能够削减参数组合空间。</a:t>
            </a:r>
            <a:endParaRPr lang="en-US" altLang="zh-CN"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23</a:t>
            </a:fld>
            <a:endParaRPr lang="zh-CN" altLang="en-US" sz="1200"/>
          </a:p>
        </p:txBody>
      </p:sp>
    </p:spTree>
    <p:extLst>
      <p:ext uri="{BB962C8B-B14F-4D97-AF65-F5344CB8AC3E}">
        <p14:creationId xmlns:p14="http://schemas.microsoft.com/office/powerpoint/2010/main" val="3676864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为了解决组合测试空间过大的问题，首先进行参数相关性分析。</a:t>
            </a: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24</a:t>
            </a:fld>
            <a:endParaRPr lang="zh-CN" altLang="en-US" sz="1200"/>
          </a:p>
        </p:txBody>
      </p:sp>
    </p:spTree>
    <p:extLst>
      <p:ext uri="{BB962C8B-B14F-4D97-AF65-F5344CB8AC3E}">
        <p14:creationId xmlns:p14="http://schemas.microsoft.com/office/powerpoint/2010/main" val="2308901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marL="0" lvl="2"/>
            <a:r>
              <a:rPr lang="zh-CN" altLang="en-US" dirty="0" smtClean="0">
                <a:sym typeface="+mn-ea"/>
              </a:rPr>
              <a:t>在参数相关性分析的基础上，我们提出了一种基于贪心算法的参数组合空间削减方法。首先提出以下两个假设。那么在满足这两个假设条件的基础上，参数在取得临界值时应用性能最差或资源消耗最高</a:t>
            </a:r>
          </a:p>
          <a:p>
            <a:pPr lvl="0"/>
            <a:endParaRPr lang="zh-CN" altLang="en-US" dirty="0" smtClean="0">
              <a:sym typeface="+mn-ea"/>
            </a:endParaRP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25</a:t>
            </a:fld>
            <a:endParaRPr lang="zh-CN" altLang="en-US" sz="1200"/>
          </a:p>
        </p:txBody>
      </p:sp>
    </p:spTree>
    <p:extLst>
      <p:ext uri="{BB962C8B-B14F-4D97-AF65-F5344CB8AC3E}">
        <p14:creationId xmlns:p14="http://schemas.microsoft.com/office/powerpoint/2010/main" val="866361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dirty="0">
                <a:sym typeface="+mn-ea"/>
              </a:rPr>
              <a:t>1</a:t>
            </a:r>
            <a:r>
              <a:rPr lang="zh-CN" altLang="en-US" dirty="0">
                <a:sym typeface="+mn-ea"/>
              </a:rPr>
              <a:t>）下面我们以随机森林为例，对参数组合空间削减方法进行介绍。</a:t>
            </a:r>
            <a:r>
              <a:rPr lang="en-US" altLang="zh-CN" dirty="0">
                <a:sym typeface="+mn-ea"/>
              </a:rPr>
              <a:t>2</a:t>
            </a:r>
            <a:r>
              <a:rPr lang="zh-CN" altLang="en-US" dirty="0">
                <a:sym typeface="+mn-ea"/>
              </a:rPr>
              <a:t>）首先，我们假设随机森林中的每个参数都满足假设条件。接下来，第一步，</a:t>
            </a:r>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26</a:t>
            </a:fld>
            <a:endParaRPr lang="zh-CN" altLang="en-US" sz="1200"/>
          </a:p>
        </p:txBody>
      </p:sp>
    </p:spTree>
    <p:extLst>
      <p:ext uri="{BB962C8B-B14F-4D97-AF65-F5344CB8AC3E}">
        <p14:creationId xmlns:p14="http://schemas.microsoft.com/office/powerpoint/2010/main" val="1319374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zh-CN" altLang="en-US" dirty="0" smtClean="0">
              <a:sym typeface="+mn-ea"/>
            </a:endParaRPr>
          </a:p>
          <a:p>
            <a:pPr lvl="0"/>
            <a:endParaRPr lang="zh-CN" altLang="en-US" dirty="0"/>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27</a:t>
            </a:fld>
            <a:endParaRPr lang="zh-CN" altLang="en-US" sz="1200"/>
          </a:p>
        </p:txBody>
      </p:sp>
    </p:spTree>
    <p:extLst>
      <p:ext uri="{BB962C8B-B14F-4D97-AF65-F5344CB8AC3E}">
        <p14:creationId xmlns:p14="http://schemas.microsoft.com/office/powerpoint/2010/main" val="1532825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dirty="0">
                <a:sym typeface="+mn-ea"/>
              </a:rPr>
              <a:t>再逐个地改变参数的取值为另一临界值，并保留较差性能的那个临界值</a:t>
            </a:r>
            <a:endParaRPr lang="zh-CN" altLang="en-US" dirty="0" smtClean="0">
              <a:sym typeface="+mn-ea"/>
            </a:endParaRPr>
          </a:p>
          <a:p>
            <a:pPr lvl="0"/>
            <a:endParaRPr lang="zh-CN" altLang="en-US" dirty="0" smtClean="0">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28</a:t>
            </a:fld>
            <a:endParaRPr lang="zh-CN" altLang="en-US" sz="1200"/>
          </a:p>
        </p:txBody>
      </p:sp>
    </p:spTree>
    <p:extLst>
      <p:ext uri="{BB962C8B-B14F-4D97-AF65-F5344CB8AC3E}">
        <p14:creationId xmlns:p14="http://schemas.microsoft.com/office/powerpoint/2010/main" val="2283234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68386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t>1</a:t>
            </a:r>
            <a:r>
              <a:rPr lang="zh-CN" altLang="en-US" dirty="0" smtClean="0"/>
              <a:t>）随着互联网、物联网的飞速发展，越来越多的领域产生了以</a:t>
            </a:r>
            <a:r>
              <a:rPr lang="en-US" altLang="zh-CN" dirty="0" smtClean="0"/>
              <a:t>“</a:t>
            </a:r>
            <a:r>
              <a:rPr lang="zh-CN" altLang="en-US" dirty="0" smtClean="0"/>
              <a:t>海量</a:t>
            </a:r>
            <a:r>
              <a:rPr lang="en-US" altLang="zh-CN" dirty="0" smtClean="0"/>
              <a:t>”“</a:t>
            </a:r>
            <a:r>
              <a:rPr lang="zh-CN" altLang="en-US" dirty="0" smtClean="0"/>
              <a:t>高速</a:t>
            </a:r>
            <a:r>
              <a:rPr lang="en-US" altLang="zh-CN" dirty="0" smtClean="0"/>
              <a:t>”</a:t>
            </a:r>
            <a:r>
              <a:rPr lang="zh-CN" altLang="en-US" dirty="0" smtClean="0"/>
              <a:t>为特征的大数据。</a:t>
            </a:r>
            <a:r>
              <a:rPr lang="en-US" altLang="zh-CN" dirty="0" smtClean="0"/>
              <a:t>2</a:t>
            </a:r>
            <a:r>
              <a:rPr lang="zh-CN" altLang="en-US" dirty="0" smtClean="0"/>
              <a:t>）为此，</a:t>
            </a:r>
            <a:r>
              <a:rPr lang="en-US" altLang="zh-CN" dirty="0" smtClean="0"/>
              <a:t>S</a:t>
            </a:r>
            <a:r>
              <a:rPr lang="zh-CN" altLang="en-US" dirty="0" smtClean="0"/>
              <a:t>park、</a:t>
            </a:r>
            <a:r>
              <a:rPr lang="en-US" altLang="zh-CN" dirty="0" smtClean="0"/>
              <a:t>Flink</a:t>
            </a:r>
            <a:r>
              <a:rPr lang="zh-CN" altLang="en-US" dirty="0" smtClean="0"/>
              <a:t>等</a:t>
            </a:r>
            <a:r>
              <a:rPr lang="zh-CN" altLang="en-US" dirty="0" smtClean="0">
                <a:sym typeface="+mn-ea"/>
              </a:rPr>
              <a:t>分布式大数据处理系统，提供了SQL查询、大规模图计算、机器学习等类型的应用来处理和分析这些数据。</a:t>
            </a:r>
          </a:p>
          <a:p>
            <a:endParaRPr lang="zh-CN" altLang="en-US" dirty="0" smtClean="0"/>
          </a:p>
        </p:txBody>
      </p:sp>
    </p:spTree>
    <p:extLst>
      <p:ext uri="{BB962C8B-B14F-4D97-AF65-F5344CB8AC3E}">
        <p14:creationId xmlns:p14="http://schemas.microsoft.com/office/powerpoint/2010/main" val="215139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33126178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2784888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34097897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p:txBody>
      </p:sp>
    </p:spTree>
    <p:extLst>
      <p:ext uri="{BB962C8B-B14F-4D97-AF65-F5344CB8AC3E}">
        <p14:creationId xmlns:p14="http://schemas.microsoft.com/office/powerpoint/2010/main" val="2944717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sym typeface="+mn-ea"/>
              </a:rPr>
              <a:t>1</a:t>
            </a:r>
            <a:r>
              <a:rPr lang="zh-CN" altLang="en-US" dirty="0">
                <a:sym typeface="+mn-ea"/>
              </a:rPr>
              <a:t>）在</a:t>
            </a:r>
            <a:r>
              <a:rPr lang="en-US" altLang="zh-CN" dirty="0">
                <a:sym typeface="+mn-ea"/>
              </a:rPr>
              <a:t>N+1</a:t>
            </a:r>
            <a:r>
              <a:rPr lang="zh-CN" altLang="en-US" dirty="0">
                <a:sym typeface="+mn-ea"/>
              </a:rPr>
              <a:t>次测试后，</a:t>
            </a:r>
            <a:r>
              <a:rPr lang="zh-CN" altLang="en-US" dirty="0"/>
              <a:t>如果出现了异常，就能得到该应用出现错误的数据集、具体的参数配置信息；</a:t>
            </a:r>
            <a:r>
              <a:rPr lang="en-US" altLang="zh-CN" dirty="0"/>
              <a:t>2</a:t>
            </a:r>
            <a:r>
              <a:rPr lang="zh-CN" altLang="en-US" dirty="0"/>
              <a:t>）如果没有发现异常，也可以得到能够使该应用具有最差资源使用情况下的数据集和参数配置信息。</a:t>
            </a:r>
            <a:r>
              <a:rPr lang="en-US" altLang="zh-CN" dirty="0"/>
              <a:t>3</a:t>
            </a:r>
            <a:r>
              <a:rPr lang="zh-CN" altLang="en-US" dirty="0"/>
              <a:t>）这种方式的组合空间近似为</a:t>
            </a:r>
            <a:r>
              <a:rPr lang="en-US" altLang="zh-CN" dirty="0"/>
              <a:t>O(n+1)</a:t>
            </a:r>
            <a:r>
              <a:rPr lang="zh-CN" altLang="en-US" dirty="0"/>
              <a:t>，远远小于通过笛卡尔积进行组合的情况。</a:t>
            </a:r>
          </a:p>
        </p:txBody>
      </p:sp>
    </p:spTree>
    <p:extLst>
      <p:ext uri="{BB962C8B-B14F-4D97-AF65-F5344CB8AC3E}">
        <p14:creationId xmlns:p14="http://schemas.microsoft.com/office/powerpoint/2010/main" val="33940749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如果第i个参数的取值并不满足资源占用的正负相关性，需要通过探测性方式进行参数取值。</a:t>
            </a: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35</a:t>
            </a:fld>
            <a:endParaRPr lang="zh-CN" altLang="en-US" sz="1200"/>
          </a:p>
        </p:txBody>
      </p:sp>
    </p:spTree>
    <p:extLst>
      <p:ext uri="{BB962C8B-B14F-4D97-AF65-F5344CB8AC3E}">
        <p14:creationId xmlns:p14="http://schemas.microsoft.com/office/powerpoint/2010/main" val="3983018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en-US" altLang="zh-CN"/>
              <a:t>1</a:t>
            </a:r>
            <a:r>
              <a:rPr lang="zh-CN" altLang="en-US"/>
              <a:t>）借鉴网络传输中的这种指数增长探测阈值的策略，提出了以下探测性参数验证方法。</a:t>
            </a:r>
            <a:r>
              <a:rPr lang="en-US" altLang="zh-CN"/>
              <a:t>2</a:t>
            </a:r>
            <a:r>
              <a:rPr lang="zh-CN" altLang="en-US"/>
              <a:t>）考虑到参数取值范围一般能够在指数增长的取值内涵盖，因此，探测性参数验证方法中，还可以将探测次数，即最大测试次数t，作为上限确定的因素。</a:t>
            </a: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36</a:t>
            </a:fld>
            <a:endParaRPr lang="zh-CN" altLang="en-US" sz="1200"/>
          </a:p>
        </p:txBody>
      </p:sp>
    </p:spTree>
    <p:extLst>
      <p:ext uri="{BB962C8B-B14F-4D97-AF65-F5344CB8AC3E}">
        <p14:creationId xmlns:p14="http://schemas.microsoft.com/office/powerpoint/2010/main" val="263360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t>测试人员可以从测试报告中分析得出：</a:t>
            </a:r>
          </a:p>
          <a:p>
            <a:pPr lvl="0"/>
            <a:r>
              <a:rPr lang="zh-CN" altLang="en-US"/>
              <a:t>（1）如果出现了异常，可以得到该应用出现错误的数据集以及具体的参数配置信息。</a:t>
            </a:r>
          </a:p>
          <a:p>
            <a:pPr lvl="0"/>
            <a:r>
              <a:rPr lang="zh-CN" altLang="en-US"/>
              <a:t>（2）如果没有发现异常，可以得到能够使该应用具有最差资源使用情况下的数据集和参数配置信息。</a:t>
            </a:r>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37</a:t>
            </a:fld>
            <a:endParaRPr lang="zh-CN" altLang="en-US" sz="1200"/>
          </a:p>
        </p:txBody>
      </p:sp>
    </p:spTree>
    <p:extLst>
      <p:ext uri="{BB962C8B-B14F-4D97-AF65-F5344CB8AC3E}">
        <p14:creationId xmlns:p14="http://schemas.microsoft.com/office/powerpoint/2010/main" val="39881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endParaRPr lang="en-US" altLang="zh-CN" dirty="0" smtClean="0">
              <a:sym typeface="+mn-ea"/>
            </a:endParaRPr>
          </a:p>
          <a:p>
            <a:pPr lvl="0"/>
            <a:endParaRPr lang="zh-CN" altLang="en-US" dirty="0" smtClean="0">
              <a:solidFill>
                <a:srgbClr val="FF0000"/>
              </a:solidFill>
              <a:sym typeface="+mn-ea"/>
            </a:endParaRPr>
          </a:p>
          <a:p>
            <a:pPr lvl="0"/>
            <a:endParaRPr lang="zh-CN" altLang="en-US"/>
          </a:p>
        </p:txBody>
      </p:sp>
      <p:sp>
        <p:nvSpPr>
          <p:cNvPr id="16387" name="灯片编号占位符 3"/>
          <p:cNvSpPr>
            <a:spLocks noGrp="1"/>
          </p:cNvSpPr>
          <p:nvPr>
            <p:ph type="sldNum" sz="quarter"/>
          </p:nvPr>
        </p:nvSpPr>
        <p:spPr>
          <a:xfrm>
            <a:off x="3884613" y="8685213"/>
            <a:ext cx="2971800" cy="458787"/>
          </a:xfrm>
          <a:prstGeom prst="rect">
            <a:avLst/>
          </a:prstGeom>
          <a:noFill/>
          <a:ln w="9525">
            <a:noFill/>
          </a:ln>
        </p:spPr>
        <p:txBody>
          <a:bodyPr lIns="91440" tIns="45720" rIns="91440" bIns="45720" anchor="b"/>
          <a:lstStyle/>
          <a:p>
            <a:pPr lvl="0" algn="r"/>
            <a:fld id="{9A0DB2DC-4C9A-4742-B13C-FB6460FD3503}" type="slidenum">
              <a:rPr lang="zh-CN" altLang="en-US" sz="1200"/>
              <a:t>38</a:t>
            </a:fld>
            <a:endParaRPr lang="zh-CN" altLang="en-US" sz="1200"/>
          </a:p>
        </p:txBody>
      </p:sp>
    </p:spTree>
    <p:extLst>
      <p:ext uri="{BB962C8B-B14F-4D97-AF65-F5344CB8AC3E}">
        <p14:creationId xmlns:p14="http://schemas.microsoft.com/office/powerpoint/2010/main" val="10447887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extLst>
      <p:ext uri="{BB962C8B-B14F-4D97-AF65-F5344CB8AC3E}">
        <p14:creationId xmlns:p14="http://schemas.microsoft.com/office/powerpoint/2010/main" val="1514918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smtClean="0">
                <a:sym typeface="+mn-ea"/>
              </a:rPr>
              <a:t>1</a:t>
            </a:r>
            <a:r>
              <a:rPr lang="zh-CN" altLang="en-US" dirty="0" smtClean="0">
                <a:sym typeface="+mn-ea"/>
              </a:rPr>
              <a:t>）然而，大数据系统在运行应用时，经常会遇到错误。通过对论文、以及常见的大数据系统中的</a:t>
            </a:r>
            <a:r>
              <a:rPr lang="en-US" altLang="zh-CN" dirty="0" smtClean="0">
                <a:sym typeface="+mn-ea"/>
              </a:rPr>
              <a:t>issues</a:t>
            </a:r>
            <a:r>
              <a:rPr lang="zh-CN" altLang="en-US" dirty="0" smtClean="0">
                <a:sym typeface="+mn-ea"/>
              </a:rPr>
              <a:t>调研发现，应用运行时经常出现</a:t>
            </a:r>
            <a:r>
              <a:rPr lang="zh-CN" altLang="en-US" dirty="0">
                <a:sym typeface="+mn-ea"/>
              </a:rPr>
              <a:t>内存溢出、IO异常、运行超时等运行时错</a:t>
            </a:r>
            <a:r>
              <a:rPr lang="zh-CN" altLang="en-US" dirty="0" smtClean="0">
                <a:sym typeface="+mn-ea"/>
              </a:rPr>
              <a:t>误。</a:t>
            </a:r>
          </a:p>
          <a:p>
            <a:endParaRPr lang="en-US" altLang="zh-CN" dirty="0" smtClean="0"/>
          </a:p>
          <a:p>
            <a:endParaRPr lang="en-US" altLang="zh-CN" dirty="0" smtClean="0"/>
          </a:p>
        </p:txBody>
      </p:sp>
    </p:spTree>
    <p:extLst>
      <p:ext uri="{BB962C8B-B14F-4D97-AF65-F5344CB8AC3E}">
        <p14:creationId xmlns:p14="http://schemas.microsoft.com/office/powerpoint/2010/main" val="2201084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）用户层提供Web视图界面，用户可以配置待测系统以及存储系统等配置信息，选取基准应用，生成自定义的常规或异常数据，以及执行测试。</a:t>
            </a:r>
            <a:r>
              <a:rPr lang="en-US" altLang="zh-CN" dirty="0"/>
              <a:t>2</a:t>
            </a:r>
            <a:r>
              <a:rPr lang="zh-CN" altLang="en-US" dirty="0"/>
              <a:t>）基准执行层将作为一个单独的jar包，部署到待测系统上，用于执行基准测试。基准执行层从用户层接收用户命令，从而进行相应的操作，主要包括：数据生成器、组合参数发生器等。</a:t>
            </a:r>
            <a:r>
              <a:rPr lang="en-US" altLang="zh-CN" dirty="0"/>
              <a:t>3</a:t>
            </a:r>
            <a:r>
              <a:rPr lang="zh-CN" altLang="en-US" dirty="0"/>
              <a:t>）基础设施层提供数据存储系统以及待测系统执行平台。</a:t>
            </a:r>
          </a:p>
        </p:txBody>
      </p:sp>
    </p:spTree>
    <p:extLst>
      <p:ext uri="{BB962C8B-B14F-4D97-AF65-F5344CB8AC3E}">
        <p14:creationId xmlns:p14="http://schemas.microsoft.com/office/powerpoint/2010/main" val="1952645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sym typeface="+mn-ea"/>
              </a:rPr>
              <a:t>使用Spark做为待测系统，使用平台提供的可视化界面进行可靠性基准测试。共提供了</a:t>
            </a:r>
            <a:r>
              <a:rPr lang="en-US" altLang="zh-CN" dirty="0">
                <a:sym typeface="+mn-ea"/>
              </a:rPr>
              <a:t>1</a:t>
            </a:r>
            <a:r>
              <a:rPr lang="zh-CN" altLang="en-US" dirty="0">
                <a:sym typeface="+mn-ea"/>
              </a:rPr>
              <a:t>台</a:t>
            </a:r>
            <a:r>
              <a:rPr lang="en-US" altLang="zh-CN" dirty="0">
                <a:sym typeface="+mn-ea"/>
              </a:rPr>
              <a:t>master</a:t>
            </a:r>
            <a:r>
              <a:rPr lang="zh-CN" altLang="en-US" dirty="0">
                <a:sym typeface="+mn-ea"/>
              </a:rPr>
              <a:t>节点和</a:t>
            </a:r>
            <a:r>
              <a:rPr lang="en-US" altLang="zh-CN" dirty="0">
                <a:sym typeface="+mn-ea"/>
              </a:rPr>
              <a:t>9</a:t>
            </a:r>
            <a:r>
              <a:rPr lang="zh-CN" altLang="en-US" dirty="0">
                <a:sym typeface="+mn-ea"/>
              </a:rPr>
              <a:t>台</a:t>
            </a:r>
            <a:r>
              <a:rPr lang="en-US" altLang="zh-CN" dirty="0">
                <a:sym typeface="+mn-ea"/>
              </a:rPr>
              <a:t>Slave</a:t>
            </a:r>
            <a:r>
              <a:rPr lang="zh-CN" altLang="en-US" dirty="0">
                <a:sym typeface="+mn-ea"/>
              </a:rPr>
              <a:t>节点</a:t>
            </a:r>
            <a:r>
              <a:rPr lang="zh-CN" altLang="en-US" dirty="0"/>
              <a:t>。</a:t>
            </a:r>
          </a:p>
        </p:txBody>
      </p:sp>
    </p:spTree>
    <p:extLst>
      <p:ext uri="{BB962C8B-B14F-4D97-AF65-F5344CB8AC3E}">
        <p14:creationId xmlns:p14="http://schemas.microsoft.com/office/powerpoint/2010/main" val="24535005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在6个应用中，发现了三种类型的错误，分别是内存溢出（OOM）、运行超时以及计算结果错误。下面对其中的几个典型错误进行分析。</a:t>
            </a:r>
          </a:p>
        </p:txBody>
      </p:sp>
    </p:spTree>
    <p:extLst>
      <p:ext uri="{BB962C8B-B14F-4D97-AF65-F5344CB8AC3E}">
        <p14:creationId xmlns:p14="http://schemas.microsoft.com/office/powerpoint/2010/main" val="3653216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通过给定不同的表连接顺序进行测试，发现在小表内连接大表时，在提供倾斜数据的情况下，会出现内存溢出的错误。而常规数据以及大表内连接小表都不会出现问题。</a:t>
            </a:r>
          </a:p>
        </p:txBody>
      </p:sp>
    </p:spTree>
    <p:extLst>
      <p:ext uri="{BB962C8B-B14F-4D97-AF65-F5344CB8AC3E}">
        <p14:creationId xmlns:p14="http://schemas.microsoft.com/office/powerpoint/2010/main" val="21636020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sym typeface="+mn-ea"/>
            </a:endParaRPr>
          </a:p>
        </p:txBody>
      </p:sp>
    </p:spTree>
    <p:extLst>
      <p:ext uri="{BB962C8B-B14F-4D97-AF65-F5344CB8AC3E}">
        <p14:creationId xmlns:p14="http://schemas.microsoft.com/office/powerpoint/2010/main" val="153545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p>
        </p:txBody>
      </p:sp>
    </p:spTree>
    <p:extLst>
      <p:ext uri="{BB962C8B-B14F-4D97-AF65-F5344CB8AC3E}">
        <p14:creationId xmlns:p14="http://schemas.microsoft.com/office/powerpoint/2010/main" val="39597830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a:sym typeface="+mn-ea"/>
              </a:rPr>
              <a:t>1) df1 join df2 select df1.col1, col3 as df3; 2) df3 join df1; 3)</a:t>
            </a:r>
            <a:r>
              <a:rPr lang="zh-CN" altLang="en-US">
                <a:sym typeface="+mn-ea"/>
              </a:rPr>
              <a:t>逻辑计划在列名绑定时出现了错误</a:t>
            </a:r>
          </a:p>
        </p:txBody>
      </p:sp>
    </p:spTree>
    <p:extLst>
      <p:ext uri="{BB962C8B-B14F-4D97-AF65-F5344CB8AC3E}">
        <p14:creationId xmlns:p14="http://schemas.microsoft.com/office/powerpoint/2010/main" val="906864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r>
              <a:rPr lang="zh-CN" altLang="en-US">
                <a:sym typeface="+mn-ea"/>
              </a:rPr>
              <a:t>因此，当一个表同时参与多次Join操作但不重新命名时（子查询和外查询），Spark会将列名弄混导致结果错误</a:t>
            </a:r>
          </a:p>
        </p:txBody>
      </p:sp>
    </p:spTree>
    <p:extLst>
      <p:ext uri="{BB962C8B-B14F-4D97-AF65-F5344CB8AC3E}">
        <p14:creationId xmlns:p14="http://schemas.microsoft.com/office/powerpoint/2010/main" val="35640987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lvl="0" indent="0">
              <a:buFont typeface="Wingdings" panose="05000000000000000000" charset="0"/>
              <a:buNone/>
            </a:pPr>
            <a:endParaRPr lang="zh-CN" altLang="en-US">
              <a:sym typeface="+mn-ea"/>
            </a:endParaRPr>
          </a:p>
        </p:txBody>
      </p:sp>
    </p:spTree>
    <p:extLst>
      <p:ext uri="{BB962C8B-B14F-4D97-AF65-F5344CB8AC3E}">
        <p14:creationId xmlns:p14="http://schemas.microsoft.com/office/powerpoint/2010/main" val="433290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sym typeface="+mn-ea"/>
              </a:rPr>
              <a:t>我们在使用数据规模为</a:t>
            </a:r>
            <a:r>
              <a:rPr lang="en-US" altLang="zh-CN">
                <a:sym typeface="+mn-ea"/>
              </a:rPr>
              <a:t>23.7G</a:t>
            </a:r>
            <a:r>
              <a:rPr lang="zh-CN" altLang="en-US">
                <a:sym typeface="+mn-ea"/>
              </a:rPr>
              <a:t>的数据，总的逻辑核数为</a:t>
            </a:r>
            <a:r>
              <a:rPr lang="en-US" altLang="zh-CN">
                <a:sym typeface="+mn-ea"/>
              </a:rPr>
              <a:t>12</a:t>
            </a:r>
            <a:r>
              <a:rPr lang="zh-CN" altLang="en-US">
                <a:sym typeface="+mn-ea"/>
              </a:rPr>
              <a:t>的环境下进行参数组合测试。发现在参数组合为（</a:t>
            </a:r>
            <a:r>
              <a:rPr lang="en-US" altLang="zh-CN">
                <a:sym typeface="+mn-ea"/>
              </a:rPr>
              <a:t>100-100-5-2-10</a:t>
            </a:r>
            <a:r>
              <a:rPr lang="zh-CN" altLang="en-US">
                <a:sym typeface="+mn-ea"/>
              </a:rPr>
              <a:t>）以及（</a:t>
            </a:r>
            <a:r>
              <a:rPr lang="en-US" altLang="zh-CN">
                <a:sym typeface="+mn-ea"/>
              </a:rPr>
              <a:t>100-5-32-2-10</a:t>
            </a:r>
            <a:r>
              <a:rPr lang="zh-CN" altLang="en-US">
                <a:sym typeface="+mn-ea"/>
              </a:rPr>
              <a:t>）的时候，会出现内存溢出错误。</a:t>
            </a:r>
          </a:p>
        </p:txBody>
      </p:sp>
    </p:spTree>
    <p:extLst>
      <p:ext uri="{BB962C8B-B14F-4D97-AF65-F5344CB8AC3E}">
        <p14:creationId xmlns:p14="http://schemas.microsoft.com/office/powerpoint/2010/main" val="2537930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en-US" altLang="zh-CN" dirty="0"/>
              <a:t>1</a:t>
            </a:r>
            <a:r>
              <a:rPr lang="zh-CN" altLang="en-US" dirty="0"/>
              <a:t>）另外，通过对博客以及论坛的研究发现，在流处理过程中，</a:t>
            </a:r>
            <a:r>
              <a:rPr lang="zh-CN" altLang="en-US" dirty="0" smtClean="0">
                <a:sym typeface="+mn-ea"/>
              </a:rPr>
              <a:t>应用执行过程中</a:t>
            </a:r>
            <a:r>
              <a:rPr lang="zh-CN" altLang="en-US" dirty="0"/>
              <a:t>还会遇到</a:t>
            </a:r>
            <a:r>
              <a:rPr lang="zh-CN" altLang="en-US" dirty="0" smtClean="0">
                <a:sym typeface="+mn-ea"/>
              </a:rPr>
              <a:t>数据丢失、数据重复计算以及计算结果不正确等</a:t>
            </a:r>
            <a:r>
              <a:rPr lang="zh-CN" altLang="en-US" dirty="0"/>
              <a:t>数据完整性问题</a:t>
            </a:r>
            <a:r>
              <a:rPr lang="zh-CN" altLang="en-US" dirty="0" smtClean="0"/>
              <a:t>；</a:t>
            </a:r>
            <a:r>
              <a:rPr lang="en-US" altLang="zh-CN" dirty="0" smtClean="0"/>
              <a:t>2</a:t>
            </a:r>
            <a:r>
              <a:rPr lang="zh-CN" altLang="en-US" dirty="0" smtClean="0"/>
              <a:t>）</a:t>
            </a:r>
            <a:r>
              <a:rPr lang="zh-CN" altLang="en-US" dirty="0"/>
              <a:t>这些可靠性问题将会直接造成应用执行失</a:t>
            </a:r>
            <a:r>
              <a:rPr lang="zh-CN" altLang="en-US" dirty="0" smtClean="0"/>
              <a:t>败。</a:t>
            </a:r>
            <a:endParaRPr lang="en-US" altLang="zh-CN" dirty="0" smtClean="0"/>
          </a:p>
          <a:p>
            <a:endParaRPr lang="en-US" altLang="zh-CN" dirty="0" smtClean="0"/>
          </a:p>
        </p:txBody>
      </p:sp>
    </p:spTree>
    <p:extLst>
      <p:ext uri="{BB962C8B-B14F-4D97-AF65-F5344CB8AC3E}">
        <p14:creationId xmlns:p14="http://schemas.microsoft.com/office/powerpoint/2010/main" val="1004789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dirty="0"/>
          </a:p>
          <a:p>
            <a:endParaRPr lang="zh-CN" altLang="en-US"/>
          </a:p>
        </p:txBody>
      </p:sp>
    </p:spTree>
    <p:extLst>
      <p:ext uri="{BB962C8B-B14F-4D97-AF65-F5344CB8AC3E}">
        <p14:creationId xmlns:p14="http://schemas.microsoft.com/office/powerpoint/2010/main" val="18557930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p>
        </p:txBody>
      </p:sp>
    </p:spTree>
    <p:extLst>
      <p:ext uri="{BB962C8B-B14F-4D97-AF65-F5344CB8AC3E}">
        <p14:creationId xmlns:p14="http://schemas.microsoft.com/office/powerpoint/2010/main" val="8227265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论文完成了大数据系统应用的可靠性测试基准框架的设计与实现，目前支持Spark系统的可靠性测试。在未来的工作中，将重点研究以下几点：</a:t>
            </a:r>
          </a:p>
        </p:txBody>
      </p:sp>
    </p:spTree>
    <p:extLst>
      <p:ext uri="{BB962C8B-B14F-4D97-AF65-F5344CB8AC3E}">
        <p14:creationId xmlns:p14="http://schemas.microsoft.com/office/powerpoint/2010/main" val="219589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smtClean="0"/>
              <a:t>那么什么是可靠性呢。i  triple e</a:t>
            </a:r>
            <a:endParaRPr lang="en-US" altLang="zh-CN" dirty="0" smtClean="0"/>
          </a:p>
          <a:p>
            <a:r>
              <a:rPr lang="en-US" altLang="zh-CN" dirty="0" smtClean="0">
                <a:sym typeface="+mn-ea"/>
              </a:rPr>
              <a:t>1</a:t>
            </a:r>
            <a:r>
              <a:rPr lang="zh-CN" altLang="en-US" dirty="0" smtClean="0">
                <a:sym typeface="+mn-ea"/>
              </a:rPr>
              <a:t>）同时，文献</a:t>
            </a:r>
            <a:r>
              <a:rPr lang="en-US" altLang="zh-CN" dirty="0" smtClean="0">
                <a:sym typeface="+mn-ea"/>
              </a:rPr>
              <a:t>2</a:t>
            </a:r>
            <a:r>
              <a:rPr lang="zh-CN" altLang="en-US" dirty="0" smtClean="0">
                <a:sym typeface="+mn-ea"/>
              </a:rPr>
              <a:t>将</a:t>
            </a:r>
            <a:r>
              <a:rPr lang="zh-CN" altLang="en-US" dirty="0" smtClean="0">
                <a:latin typeface="Times New Roman" panose="02020603050405020304" pitchFamily="18" charset="0"/>
                <a:sym typeface="+mn-ea"/>
              </a:rPr>
              <a:t>衡量可靠性的因素总结为图所示，即。</a:t>
            </a:r>
            <a:r>
              <a:rPr lang="en-US" altLang="zh-CN" dirty="0" smtClean="0">
                <a:sym typeface="+mn-ea"/>
              </a:rPr>
              <a:t>2</a:t>
            </a:r>
            <a:r>
              <a:rPr lang="zh-CN" altLang="en-US" dirty="0" smtClean="0">
                <a:sym typeface="+mn-ea"/>
              </a:rPr>
              <a:t>）软件工程中，通常。</a:t>
            </a:r>
            <a:r>
              <a:rPr lang="en-US" altLang="zh-CN" dirty="0" smtClean="0">
                <a:sym typeface="+mn-ea"/>
              </a:rPr>
              <a:t>3</a:t>
            </a:r>
            <a:r>
              <a:rPr lang="zh-CN" altLang="en-US" dirty="0" smtClean="0">
                <a:sym typeface="+mn-ea"/>
              </a:rPr>
              <a:t>）</a:t>
            </a:r>
            <a:r>
              <a:rPr lang="zh-CN" altLang="en-US" dirty="0" smtClean="0">
                <a:latin typeface="Times New Roman" panose="02020603050405020304" pitchFamily="18" charset="0"/>
                <a:sym typeface="+mn-ea"/>
              </a:rPr>
              <a:t>本文关注的是</a:t>
            </a:r>
            <a:r>
              <a:rPr lang="zh-CN" altLang="en-US" b="1" dirty="0" smtClean="0">
                <a:latin typeface="Times New Roman" panose="02020603050405020304" pitchFamily="18" charset="0"/>
                <a:sym typeface="+mn-ea"/>
              </a:rPr>
              <a:t>存在故障或软件错误</a:t>
            </a:r>
            <a:r>
              <a:rPr lang="zh-CN" altLang="en-US" dirty="0" smtClean="0">
                <a:latin typeface="Times New Roman" panose="02020603050405020304" pitchFamily="18" charset="0"/>
                <a:sym typeface="+mn-ea"/>
              </a:rPr>
              <a:t>，即系统在运行给定的应用（包括数据、代码、参数配置等）时，是否存在运行时错误、数据完整性等问题。</a:t>
            </a:r>
            <a:endParaRPr lang="en-US" altLang="zh-CN" dirty="0" smtClean="0"/>
          </a:p>
          <a:p>
            <a:endParaRPr lang="en-US" altLang="zh-CN" dirty="0" smtClean="0"/>
          </a:p>
        </p:txBody>
      </p:sp>
    </p:spTree>
    <p:extLst>
      <p:ext uri="{BB962C8B-B14F-4D97-AF65-F5344CB8AC3E}">
        <p14:creationId xmlns:p14="http://schemas.microsoft.com/office/powerpoint/2010/main" val="80309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lvl="0" indent="0">
              <a:buFont typeface="Wingdings" panose="05000000000000000000" charset="0"/>
              <a:buNone/>
            </a:pPr>
            <a:r>
              <a:rPr lang="zh-CN" dirty="0" smtClean="0">
                <a:sym typeface="+mn-ea"/>
              </a:rPr>
              <a:t>增加了系统使用风险和成本</a:t>
            </a:r>
            <a:r>
              <a:rPr lang="zh-CN" altLang="en-US" dirty="0" smtClean="0">
                <a:sym typeface="+mn-ea"/>
              </a:rPr>
              <a:t>；</a:t>
            </a:r>
            <a:r>
              <a:rPr lang="en-US" altLang="zh-CN" dirty="0" smtClean="0">
                <a:sym typeface="+mn-ea"/>
              </a:rPr>
              <a:t>2</a:t>
            </a:r>
            <a:r>
              <a:rPr lang="zh-CN" altLang="en-US" dirty="0" smtClean="0">
                <a:sym typeface="+mn-ea"/>
              </a:rPr>
              <a:t>）考虑到，通过测试来发现错误是一种常用的方法；</a:t>
            </a:r>
            <a:r>
              <a:rPr lang="en-US" altLang="zh-CN" dirty="0" smtClean="0">
                <a:sym typeface="+mn-ea"/>
              </a:rPr>
              <a:t>3</a:t>
            </a:r>
            <a:r>
              <a:rPr lang="zh-CN" altLang="en-US" dirty="0" smtClean="0">
                <a:sym typeface="+mn-ea"/>
              </a:rPr>
              <a:t>）那么是否可以通过提前测试的方式来发现</a:t>
            </a:r>
            <a:r>
              <a:rPr lang="en-US" altLang="zh-CN" dirty="0" smtClean="0">
                <a:sym typeface="+mn-ea"/>
              </a:rPr>
              <a:t>XXX</a:t>
            </a:r>
            <a:r>
              <a:rPr lang="zh-CN" altLang="en-US" dirty="0" smtClean="0">
                <a:sym typeface="+mn-ea"/>
              </a:rPr>
              <a:t>问题呢？</a:t>
            </a:r>
          </a:p>
        </p:txBody>
      </p:sp>
    </p:spTree>
    <p:extLst>
      <p:ext uri="{BB962C8B-B14F-4D97-AF65-F5344CB8AC3E}">
        <p14:creationId xmlns:p14="http://schemas.microsoft.com/office/powerpoint/2010/main" val="251935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pPr marL="405130" indent="0">
              <a:buFont typeface="Wingdings" panose="05000000000000000000" charset="0"/>
              <a:buNone/>
            </a:pPr>
            <a:r>
              <a:rPr lang="zh-CN" altLang="en-US" dirty="0">
                <a:sym typeface="+mn-ea"/>
              </a:rPr>
              <a:t>通过对现有的大数据基准测试框架的调研发现：</a:t>
            </a:r>
            <a:r>
              <a:rPr lang="en-US" altLang="zh-CN" dirty="0">
                <a:sym typeface="+mn-ea"/>
              </a:rPr>
              <a:t>1</a:t>
            </a:r>
            <a:r>
              <a:rPr lang="zh-CN" altLang="en-US" dirty="0">
                <a:sym typeface="+mn-ea"/>
              </a:rPr>
              <a:t>）这些测试基准仅针对系统性能及扩展性提供了测试，不能直接用于检测系统运行给定应用时的潜在错误；</a:t>
            </a:r>
            <a:r>
              <a:rPr dirty="0" smtClean="0">
                <a:sym typeface="+mn-ea"/>
              </a:rPr>
              <a:t>即当前还没有一个通用的检测方法能够提前发现</a:t>
            </a:r>
            <a:r>
              <a:rPr lang="zh-CN" dirty="0" smtClean="0">
                <a:sym typeface="+mn-ea"/>
              </a:rPr>
              <a:t>应用执行时</a:t>
            </a:r>
            <a:r>
              <a:rPr dirty="0" smtClean="0">
                <a:sym typeface="+mn-ea"/>
              </a:rPr>
              <a:t>存在的潜在问题。</a:t>
            </a:r>
            <a:r>
              <a:rPr lang="zh-CN" altLang="en-US" dirty="0" smtClean="0">
                <a:sym typeface="+mn-ea"/>
              </a:rPr>
              <a:t>。</a:t>
            </a:r>
          </a:p>
        </p:txBody>
      </p:sp>
    </p:spTree>
    <p:extLst>
      <p:ext uri="{BB962C8B-B14F-4D97-AF65-F5344CB8AC3E}">
        <p14:creationId xmlns:p14="http://schemas.microsoft.com/office/powerpoint/2010/main" val="3878090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dirty="0"/>
              <a:t>通过前面的分析发现，</a:t>
            </a:r>
            <a:r>
              <a:rPr lang="en-US" altLang="zh-CN" dirty="0"/>
              <a:t>XXX</a:t>
            </a:r>
            <a:r>
              <a:rPr lang="zh-CN" altLang="en-US" dirty="0"/>
              <a:t>。因此，本文将研究如何设计并实现一个针对大数据应用的可靠性测试框架</a:t>
            </a:r>
          </a:p>
        </p:txBody>
      </p:sp>
    </p:spTree>
    <p:extLst>
      <p:ext uri="{BB962C8B-B14F-4D97-AF65-F5344CB8AC3E}">
        <p14:creationId xmlns:p14="http://schemas.microsoft.com/office/powerpoint/2010/main" val="7412537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solidFill>
        <a:effectLst/>
      </p:bgPr>
    </p:bg>
    <p:spTree>
      <p:nvGrpSpPr>
        <p:cNvPr id="1" name=""/>
        <p:cNvGrpSpPr/>
        <p:nvPr/>
      </p:nvGrpSpPr>
      <p:grpSpPr>
        <a:xfrm>
          <a:off x="0" y="0"/>
          <a:ext cx="0" cy="0"/>
          <a:chOff x="0" y="0"/>
          <a:chExt cx="0" cy="0"/>
        </a:xfrm>
      </p:grpSpPr>
      <p:pic>
        <p:nvPicPr>
          <p:cNvPr id="2" name="图片 6"/>
          <p:cNvPicPr>
            <a:picLocks noChangeAspect="1"/>
          </p:cNvPicPr>
          <p:nvPr/>
        </p:nvPicPr>
        <p:blipFill>
          <a:blip r:embed="rId2" cstate="print"/>
          <a:stretch>
            <a:fillRect/>
          </a:stretch>
        </p:blipFill>
        <p:spPr>
          <a:xfrm>
            <a:off x="0" y="0"/>
            <a:ext cx="2800350" cy="1493838"/>
          </a:xfrm>
          <a:prstGeom prst="rect">
            <a:avLst/>
          </a:prstGeom>
          <a:noFill/>
          <a:ln w="9525">
            <a:noFill/>
          </a:ln>
        </p:spPr>
      </p:pic>
      <p:pic>
        <p:nvPicPr>
          <p:cNvPr id="3" name="图片 7"/>
          <p:cNvPicPr>
            <a:picLocks noChangeAspect="1"/>
          </p:cNvPicPr>
          <p:nvPr/>
        </p:nvPicPr>
        <p:blipFill>
          <a:blip r:embed="rId3" cstate="print"/>
          <a:stretch>
            <a:fillRect/>
          </a:stretch>
        </p:blipFill>
        <p:spPr>
          <a:xfrm>
            <a:off x="5618163" y="4875213"/>
            <a:ext cx="3529012" cy="1982787"/>
          </a:xfrm>
          <a:prstGeom prst="rect">
            <a:avLst/>
          </a:prstGeom>
          <a:noFill/>
          <a:ln w="9525">
            <a:noFill/>
          </a:ln>
        </p:spPr>
      </p:pic>
      <p:sp>
        <p:nvSpPr>
          <p:cNvPr id="2050" name="Rectangle 2"/>
          <p:cNvSpPr>
            <a:spLocks noGrp="1" noChangeArrowheads="1"/>
          </p:cNvSpPr>
          <p:nvPr>
            <p:ph type="ctrTitle"/>
          </p:nvPr>
        </p:nvSpPr>
        <p:spPr>
          <a:xfrm>
            <a:off x="1630364" y="2840039"/>
            <a:ext cx="5883275" cy="947737"/>
          </a:xfrm>
        </p:spPr>
        <p:txBody>
          <a:bodyPr/>
          <a:lstStyle>
            <a:lvl1pPr algn="ctr">
              <a:defRPr sz="2700"/>
            </a:lvl1pPr>
          </a:lstStyle>
          <a:p>
            <a:pPr lvl="0" fontAlgn="base"/>
            <a:r>
              <a:rPr lang="zh-CN" altLang="zh-CN" strike="noStrike" noProof="0" dirty="0" smtClean="0"/>
              <a:t>单击此处编辑母版标题样式</a:t>
            </a:r>
          </a:p>
        </p:txBody>
      </p:sp>
      <p:sp>
        <p:nvSpPr>
          <p:cNvPr id="2051" name="Rectangle 3"/>
          <p:cNvSpPr>
            <a:spLocks noGrp="1" noChangeArrowheads="1"/>
          </p:cNvSpPr>
          <p:nvPr>
            <p:ph type="subTitle" idx="1"/>
          </p:nvPr>
        </p:nvSpPr>
        <p:spPr>
          <a:xfrm>
            <a:off x="1625600" y="3886201"/>
            <a:ext cx="5892800" cy="669925"/>
          </a:xfrm>
          <a:extLst>
            <a:ext uri="{909E8E84-426E-40DD-AFC4-6F175D3DCCD1}">
              <a14:hiddenFill xmlns:a14="http://schemas.microsoft.com/office/drawing/2010/main">
                <a:solidFill>
                  <a:schemeClr val="accent1"/>
                </a:solidFill>
              </a14:hiddenFill>
            </a:ext>
          </a:extLst>
        </p:spPr>
        <p:txBody>
          <a:bodyPr/>
          <a:lstStyle>
            <a:lvl1pPr marL="0" indent="0" algn="r">
              <a:buFontTx/>
              <a:buNone/>
              <a:defRPr sz="1500"/>
            </a:lvl1pPr>
          </a:lstStyle>
          <a:p>
            <a:pPr lvl="0" fontAlgn="base"/>
            <a:r>
              <a:rPr lang="zh-CN" altLang="zh-CN" strike="noStrike" noProof="0" dirty="0" smtClean="0"/>
              <a:t>单击此处编辑母版副标题样式</a:t>
            </a:r>
          </a:p>
        </p:txBody>
      </p:sp>
      <p:sp>
        <p:nvSpPr>
          <p:cNvPr id="4"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2"/>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3"/>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t>‹#›</a:t>
            </a:fld>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内容占位符 6"/>
          <p:cNvSpPr>
            <a:spLocks noGrp="1"/>
          </p:cNvSpPr>
          <p:nvPr>
            <p:ph sz="quarter" idx="13"/>
          </p:nvPr>
        </p:nvSpPr>
        <p:spPr>
          <a:xfrm>
            <a:off x="457200" y="412955"/>
            <a:ext cx="8229600" cy="557509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2" name="日期占位符 1"/>
          <p:cNvSpPr>
            <a:spLocks noGrp="1"/>
          </p:cNvSpPr>
          <p:nvPr>
            <p:ph type="dt" sz="half" idx="14"/>
          </p:nvPr>
        </p:nvSpPr>
        <p:spPr/>
        <p:txBody>
          <a:bodyPr/>
          <a:lstStyle/>
          <a:p>
            <a:pPr fontAlgn="base"/>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4" name="Group 7"/>
          <p:cNvGrpSpPr/>
          <p:nvPr/>
        </p:nvGrpSpPr>
        <p:grpSpPr>
          <a:xfrm>
            <a:off x="0" y="241300"/>
            <a:ext cx="457200" cy="585788"/>
            <a:chOff x="0" y="0"/>
            <a:chExt cx="720" cy="922"/>
          </a:xfrm>
        </p:grpSpPr>
        <p:sp>
          <p:nvSpPr>
            <p:cNvPr id="5"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6"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8" name="页脚占位符 7"/>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9" name="灯片编号占位符 8"/>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t>‹#›</a:t>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4" descr="#wm#_54_13_*Z"/>
          <p:cNvGrpSpPr/>
          <p:nvPr/>
        </p:nvGrpSpPr>
        <p:grpSpPr>
          <a:xfrm>
            <a:off x="1343025" y="3000375"/>
            <a:ext cx="895350" cy="857250"/>
            <a:chOff x="0" y="0"/>
            <a:chExt cx="1880" cy="1352"/>
          </a:xfrm>
        </p:grpSpPr>
        <p:sp>
          <p:nvSpPr>
            <p:cNvPr id="11" name="AutoShape 5" descr="#wm#_54_13_*Z"/>
            <p:cNvSpPr>
              <a:spLocks noChangeArrowheads="1"/>
            </p:cNvSpPr>
            <p:nvPr/>
          </p:nvSpPr>
          <p:spPr bwMode="auto">
            <a:xfrm rot="900000">
              <a:off x="172" y="0"/>
              <a:ext cx="1709" cy="1353"/>
            </a:xfrm>
            <a:prstGeom prst="triangle">
              <a:avLst>
                <a:gd name="adj" fmla="val 50000"/>
              </a:avLst>
            </a:prstGeom>
            <a:solidFill>
              <a:srgbClr val="EAEAE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627" tIns="35242" rIns="67627" bIns="35242" anchor="ctr"/>
            <a:lstStyle/>
            <a:p>
              <a:pPr fontAlgn="base"/>
              <a:endParaRPr lang="zh-CN" altLang="zh-CN" sz="1350" strike="noStrike" noProof="1"/>
            </a:p>
          </p:txBody>
        </p:sp>
        <p:sp>
          <p:nvSpPr>
            <p:cNvPr id="4100" name="AutoShape 6" descr="#wm#_54_13_*Z"/>
            <p:cNvSpPr/>
            <p:nvPr/>
          </p:nvSpPr>
          <p:spPr>
            <a:xfrm rot="-1800000">
              <a:off x="0" y="0"/>
              <a:ext cx="1709" cy="1353"/>
            </a:xfrm>
            <a:prstGeom prst="triangle">
              <a:avLst>
                <a:gd name="adj" fmla="val 50000"/>
              </a:avLst>
            </a:prstGeom>
            <a:solidFill>
              <a:srgbClr val="54BBDC"/>
            </a:solidFill>
            <a:ln w="9525">
              <a:noFill/>
            </a:ln>
          </p:spPr>
          <p:txBody>
            <a:bodyPr wrap="none" lIns="67627" tIns="35242" rIns="67627" bIns="35242" anchor="ctr"/>
            <a:lstStyle/>
            <a:p>
              <a:pPr lvl="0" algn="ctr"/>
              <a:endParaRPr lang="zh-CN" altLang="en-US" sz="1500">
                <a:solidFill>
                  <a:schemeClr val="bg1"/>
                </a:solidFill>
              </a:endParaRPr>
            </a:p>
          </p:txBody>
        </p:sp>
      </p:grpSp>
      <p:sp>
        <p:nvSpPr>
          <p:cNvPr id="2" name="标题 1"/>
          <p:cNvSpPr>
            <a:spLocks noGrp="1"/>
          </p:cNvSpPr>
          <p:nvPr>
            <p:ph type="title" hasCustomPrompt="1"/>
          </p:nvPr>
        </p:nvSpPr>
        <p:spPr>
          <a:xfrm>
            <a:off x="2590800" y="3087434"/>
            <a:ext cx="5284076" cy="856800"/>
          </a:xfrm>
        </p:spPr>
        <p:txBody>
          <a:bodyPr anchor="ctr" anchorCtr="0"/>
          <a:lstStyle>
            <a:lvl1pPr>
              <a:defRPr sz="2100"/>
            </a:lvl1pPr>
          </a:lstStyle>
          <a:p>
            <a:pPr fontAlgn="base"/>
            <a:r>
              <a:rPr lang="zh-CN" altLang="en-US" strike="noStrike" noProof="1" smtClean="0"/>
              <a:t>编辑标题</a:t>
            </a:r>
            <a:endParaRPr lang="zh-CN" altLang="en-US" strike="noStrike" noProof="1"/>
          </a:p>
        </p:txBody>
      </p:sp>
      <p:sp>
        <p:nvSpPr>
          <p:cNvPr id="3" name="日期占位符 2"/>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4" name="页脚占位符 3"/>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灯片编号占位符 4"/>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t>‹#›</a:t>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2" name="Group 7"/>
          <p:cNvGrpSpPr/>
          <p:nvPr/>
        </p:nvGrpSpPr>
        <p:grpSpPr>
          <a:xfrm>
            <a:off x="0" y="241300"/>
            <a:ext cx="457200" cy="585788"/>
            <a:chOff x="0" y="0"/>
            <a:chExt cx="720" cy="922"/>
          </a:xfrm>
        </p:grpSpPr>
        <p:sp>
          <p:nvSpPr>
            <p:cNvPr id="10"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1"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372997"/>
            <a:ext cx="3552384"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内容占位符 3"/>
          <p:cNvSpPr>
            <a:spLocks noGrp="1"/>
          </p:cNvSpPr>
          <p:nvPr>
            <p:ph sz="half" idx="2"/>
          </p:nvPr>
        </p:nvSpPr>
        <p:spPr>
          <a:xfrm>
            <a:off x="5318760" y="1372997"/>
            <a:ext cx="3368040" cy="3916800"/>
          </a:xfrm>
        </p:spPr>
        <p:txBody>
          <a:bodyPr/>
          <a:lstStyle>
            <a:lvl1pPr marL="214630" indent="-213995">
              <a:buFont typeface="Arial" panose="020B0604020202020204" pitchFamily="34" charset="0"/>
              <a:buChar char="•"/>
              <a:defRPr sz="1800"/>
            </a:lvl1pPr>
            <a:lvl2pPr marL="557530" indent="-213995">
              <a:buFont typeface="Arial" panose="020B0604020202020204" pitchFamily="34" charset="0"/>
              <a:buChar char="•"/>
              <a:defRPr sz="1500"/>
            </a:lvl2pPr>
            <a:lvl3pPr marL="900430" indent="-213995">
              <a:buFont typeface="Arial" panose="020B0604020202020204" pitchFamily="34" charset="0"/>
              <a:buChar char="•"/>
              <a:defRPr sz="1350"/>
            </a:lvl3pPr>
            <a:lvl4pPr marL="1243330" indent="-213995">
              <a:buFont typeface="Arial" panose="020B0604020202020204" pitchFamily="34" charset="0"/>
              <a:buChar char="•"/>
              <a:defRPr sz="1350"/>
            </a:lvl4pPr>
            <a:lvl5pPr marL="1586230" indent="-213995">
              <a:buFont typeface="Arial" panose="020B0604020202020204" pitchFamily="34" charset="0"/>
              <a:buChar char="•"/>
              <a:defRPr sz="1350"/>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日期占位符 4"/>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页脚占位符 5"/>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灯片编号占位符 11"/>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t>‹#›</a:t>
            </a:fld>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65126"/>
            <a:ext cx="8229600" cy="1109999"/>
          </a:xfrm>
        </p:spPr>
        <p:txBody>
          <a:bodyPr/>
          <a:lstStyle>
            <a:lvl1pPr algn="ct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681163"/>
            <a:ext cx="404177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505075"/>
            <a:ext cx="4041776"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5" name="文本占位符 4"/>
          <p:cNvSpPr>
            <a:spLocks noGrp="1"/>
          </p:cNvSpPr>
          <p:nvPr>
            <p:ph type="body" sz="quarter" idx="3"/>
          </p:nvPr>
        </p:nvSpPr>
        <p:spPr>
          <a:xfrm>
            <a:off x="4629150" y="1681163"/>
            <a:ext cx="405765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29150" y="2505075"/>
            <a:ext cx="4057650" cy="368458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chemeClr val="bg1"/>
        </a:solidFill>
        <a:effectLst/>
      </p:bgPr>
    </p:bg>
    <p:spTree>
      <p:nvGrpSpPr>
        <p:cNvPr id="1" name=""/>
        <p:cNvGrpSpPr/>
        <p:nvPr/>
      </p:nvGrpSpPr>
      <p:grpSpPr>
        <a:xfrm>
          <a:off x="0" y="0"/>
          <a:ext cx="0" cy="0"/>
          <a:chOff x="0" y="0"/>
          <a:chExt cx="0" cy="0"/>
        </a:xfrm>
      </p:grpSpPr>
      <p:grpSp>
        <p:nvGrpSpPr>
          <p:cNvPr id="6146" name="Group 8" descr="#wm#_54_35_*Z"/>
          <p:cNvGrpSpPr/>
          <p:nvPr/>
        </p:nvGrpSpPr>
        <p:grpSpPr>
          <a:xfrm rot="10800000">
            <a:off x="7689850" y="2940050"/>
            <a:ext cx="554038" cy="977900"/>
            <a:chOff x="0" y="0"/>
            <a:chExt cx="1165" cy="1540"/>
          </a:xfrm>
        </p:grpSpPr>
        <p:sp>
          <p:nvSpPr>
            <p:cNvPr id="15" name="AutoShape 9" descr="#wm#_54_35_*Z"/>
            <p:cNvSpPr>
              <a:spLocks noChangeArrowheads="1"/>
            </p:cNvSpPr>
            <p:nvPr>
              <p:custDataLst>
                <p:tags r:id="rId4"/>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6" name="AutoShape 10" descr="#wm#_54_35_*Z"/>
            <p:cNvSpPr>
              <a:spLocks noChangeArrowheads="1"/>
            </p:cNvSpPr>
            <p:nvPr>
              <p:custDataLst>
                <p:tags r:id="rId5"/>
              </p:custDataLst>
            </p:nvPr>
          </p:nvSpPr>
          <p:spPr bwMode="auto">
            <a:xfrm>
              <a:off x="38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7" name="AutoShape 11" descr="#wm#_54_35_*Z"/>
            <p:cNvSpPr>
              <a:spLocks noChangeArrowheads="1"/>
            </p:cNvSpPr>
            <p:nvPr>
              <p:custDataLst>
                <p:tags r:id="rId6"/>
              </p:custDataLst>
            </p:nvPr>
          </p:nvSpPr>
          <p:spPr bwMode="auto">
            <a:xfrm>
              <a:off x="376" y="764"/>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grpSp>
        <p:nvGrpSpPr>
          <p:cNvPr id="6150" name="Group 4" descr="#wm#_54_35_*Z"/>
          <p:cNvGrpSpPr/>
          <p:nvPr/>
        </p:nvGrpSpPr>
        <p:grpSpPr>
          <a:xfrm>
            <a:off x="930275" y="2940050"/>
            <a:ext cx="546100" cy="958850"/>
            <a:chOff x="0" y="0"/>
            <a:chExt cx="1146" cy="1510"/>
          </a:xfrm>
        </p:grpSpPr>
        <p:sp>
          <p:nvSpPr>
            <p:cNvPr id="19" name="AutoShape 5" descr="#wm#_54_35_*Z"/>
            <p:cNvSpPr>
              <a:spLocks noChangeArrowheads="1"/>
            </p:cNvSpPr>
            <p:nvPr>
              <p:custDataLst>
                <p:tags r:id="rId1"/>
              </p:custDataLst>
            </p:nvPr>
          </p:nvSpPr>
          <p:spPr bwMode="auto">
            <a:xfrm>
              <a:off x="0" y="388"/>
              <a:ext cx="777" cy="777"/>
            </a:xfrm>
            <a:prstGeom prst="diamond">
              <a:avLst/>
            </a:prstGeom>
            <a:solidFill>
              <a:srgbClr val="54BBD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0" name="AutoShape 6" descr="#wm#_54_35_*Z"/>
            <p:cNvSpPr>
              <a:spLocks noChangeArrowheads="1"/>
            </p:cNvSpPr>
            <p:nvPr>
              <p:custDataLst>
                <p:tags r:id="rId2"/>
              </p:custDataLst>
            </p:nvPr>
          </p:nvSpPr>
          <p:spPr bwMode="auto">
            <a:xfrm>
              <a:off x="369" y="0"/>
              <a:ext cx="777" cy="777"/>
            </a:xfrm>
            <a:prstGeom prst="diamond">
              <a:avLst/>
            </a:prstGeom>
            <a:solidFill>
              <a:srgbClr val="BED5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21" name="AutoShape 7" descr="#wm#_54_35_*Z"/>
            <p:cNvSpPr>
              <a:spLocks noChangeArrowheads="1"/>
            </p:cNvSpPr>
            <p:nvPr>
              <p:custDataLst>
                <p:tags r:id="rId3"/>
              </p:custDataLst>
            </p:nvPr>
          </p:nvSpPr>
          <p:spPr bwMode="auto">
            <a:xfrm>
              <a:off x="356" y="733"/>
              <a:ext cx="777" cy="777"/>
            </a:xfrm>
            <a:prstGeom prst="diamond">
              <a:avLst/>
            </a:prstGeom>
            <a:solidFill>
              <a:srgbClr val="73C8BE"/>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10" name="标题 1"/>
          <p:cNvSpPr>
            <a:spLocks noGrp="1"/>
          </p:cNvSpPr>
          <p:nvPr>
            <p:ph type="title"/>
          </p:nvPr>
        </p:nvSpPr>
        <p:spPr>
          <a:xfrm>
            <a:off x="1735200" y="3110400"/>
            <a:ext cx="5673600" cy="644400"/>
          </a:xfrm>
        </p:spPr>
        <p:txBody>
          <a:bodyPr/>
          <a:lstStyle>
            <a:lvl1pPr algn="ctr">
              <a:defRPr sz="2700">
                <a:latin typeface="+mj-lt"/>
              </a:defRPr>
            </a:lvl1pPr>
          </a:lstStyle>
          <a:p>
            <a:pPr fontAlgn="base"/>
            <a:r>
              <a:rPr lang="zh-CN" altLang="en-US" strike="noStrike" noProof="1" smtClean="0"/>
              <a:t>单击此处编辑母版标题样式</a:t>
            </a:r>
            <a:endParaRPr lang="zh-CN" altLang="en-US" strike="noStrike" noProof="1"/>
          </a:p>
        </p:txBody>
      </p:sp>
      <p:sp>
        <p:nvSpPr>
          <p:cNvPr id="11" name="日期占位符 10"/>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2" name="页脚占位符 11"/>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13" name="灯片编号占位符 12"/>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t>‹#›</a:t>
            </a:fld>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0" y="241300"/>
            <a:ext cx="457200" cy="585788"/>
            <a:chOff x="0" y="0"/>
            <a:chExt cx="720" cy="922"/>
          </a:xfrm>
        </p:grpSpPr>
        <p:sp>
          <p:nvSpPr>
            <p:cNvPr id="11" name="Rectangle 8"/>
            <p:cNvSpPr>
              <a:spLocks noChangeArrowheads="1"/>
            </p:cNvSpPr>
            <p:nvPr/>
          </p:nvSpPr>
          <p:spPr bwMode="auto">
            <a:xfrm>
              <a:off x="0" y="0"/>
              <a:ext cx="474" cy="922"/>
            </a:xfrm>
            <a:prstGeom prst="rect">
              <a:avLst/>
            </a:prstGeom>
            <a:solidFill>
              <a:srgbClr val="54BBDC"/>
            </a:solidFill>
            <a:ln w="9525" cap="flat" cmpd="sng">
              <a:solidFill>
                <a:srgbClr val="54BBD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sp>
          <p:nvSpPr>
            <p:cNvPr id="12" name="Rectangle 9"/>
            <p:cNvSpPr>
              <a:spLocks noChangeArrowheads="1"/>
            </p:cNvSpPr>
            <p:nvPr/>
          </p:nvSpPr>
          <p:spPr bwMode="auto">
            <a:xfrm>
              <a:off x="600" y="0"/>
              <a:ext cx="120" cy="922"/>
            </a:xfrm>
            <a:prstGeom prst="rect">
              <a:avLst/>
            </a:prstGeom>
            <a:solidFill>
              <a:srgbClr val="73C8BE"/>
            </a:solidFill>
            <a:ln w="9525" cap="flat" cmpd="sng">
              <a:solidFill>
                <a:srgbClr val="73C8BE"/>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endParaRPr lang="zh-CN" altLang="en-US" sz="1350" strike="noStrike" noProof="1"/>
            </a:p>
          </p:txBody>
        </p:sp>
      </p:grpSp>
      <p:sp>
        <p:nvSpPr>
          <p:cNvPr id="4" name="文本占位符 3"/>
          <p:cNvSpPr>
            <a:spLocks noGrp="1"/>
          </p:cNvSpPr>
          <p:nvPr>
            <p:ph type="body" sz="half" idx="2"/>
          </p:nvPr>
        </p:nvSpPr>
        <p:spPr>
          <a:xfrm>
            <a:off x="446400" y="5141976"/>
            <a:ext cx="8251200" cy="1195200"/>
          </a:xfrm>
        </p:spPr>
        <p:txBody>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z="1350" strike="noStrike" noProof="1" smtClean="0"/>
              <a:t>单击此处编辑母版文本样式</a:t>
            </a:r>
            <a:endParaRPr lang="zh-CN" altLang="en-US" strike="noStrike" noProof="1" smtClean="0"/>
          </a:p>
        </p:txBody>
      </p:sp>
      <p:sp>
        <p:nvSpPr>
          <p:cNvPr id="8" name="标题 1"/>
          <p:cNvSpPr>
            <a:spLocks noGrp="1"/>
          </p:cNvSpPr>
          <p:nvPr>
            <p:ph type="title"/>
          </p:nvPr>
        </p:nvSpPr>
        <p:spPr>
          <a:xfrm>
            <a:off x="457200" y="241301"/>
            <a:ext cx="8229600" cy="587375"/>
          </a:xfrm>
        </p:spPr>
        <p:txBody>
          <a:body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2015027" y="1198468"/>
            <a:ext cx="5113946" cy="342136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2" name="日期占位符 1"/>
          <p:cNvSpPr>
            <a:spLocks noGrp="1"/>
          </p:cNvSpPr>
          <p:nvPr>
            <p:ph type="dt" sz="half" idx="10"/>
          </p:nvPr>
        </p:nvSpPr>
        <p:spPr>
          <a:xfrm>
            <a:off x="457200" y="6396038"/>
            <a:ext cx="2133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5" name="页脚占位符 4"/>
          <p:cNvSpPr>
            <a:spLocks noGrp="1"/>
          </p:cNvSpPr>
          <p:nvPr>
            <p:ph type="ftr" sz="quarter" idx="11"/>
          </p:nvPr>
        </p:nvSpPr>
        <p:spPr>
          <a:xfrm>
            <a:off x="3124200" y="6396038"/>
            <a:ext cx="2895600" cy="317500"/>
          </a:xfrm>
          <a:prstGeom prst="rect">
            <a:avLst/>
          </a:prstGeom>
          <a:noFill/>
          <a:ln>
            <a:noFill/>
          </a:ln>
        </p:spPr>
        <p:txBody>
          <a:bodyPr vert="horz" wrap="square" lIns="91440" tIns="45720" rIns="91440" bIns="45720" numCol="1" anchor="t" anchorCtr="0" compatLnSpc="1">
            <a:normAutofit/>
          </a:bodyPr>
          <a:lstStyle/>
          <a:p>
            <a:pPr fontAlgn="base"/>
            <a:endParaRPr lang="zh-CN" altLang="en-US" noProof="1"/>
          </a:p>
        </p:txBody>
      </p:sp>
      <p:sp>
        <p:nvSpPr>
          <p:cNvPr id="6" name="灯片编号占位符 5"/>
          <p:cNvSpPr>
            <a:spLocks noGrp="1"/>
          </p:cNvSpPr>
          <p:nvPr>
            <p:ph type="sldNum" sz="quarter" idx="12"/>
          </p:nvPr>
        </p:nvSpPr>
        <p:spPr>
          <a:xfrm>
            <a:off x="6553200" y="6396038"/>
            <a:ext cx="2133600" cy="317500"/>
          </a:xfrm>
          <a:prstGeom prst="rect">
            <a:avLst/>
          </a:prstGeom>
          <a:noFill/>
          <a:ln>
            <a:noFill/>
          </a:ln>
        </p:spPr>
        <p:txBody>
          <a:bodyPr vert="horz" wrap="square" lIns="91440" tIns="45720" rIns="91440" bIns="45720" numCol="1" anchor="t" anchorCtr="0" compatLnSpc="1">
            <a:normAutofit/>
          </a:bodyPr>
          <a:lstStyle/>
          <a:p>
            <a:pPr fontAlgn="base"/>
            <a:fld id="{8133B626-CDDA-4737-8081-2DB7A644F6F3}" type="slidenum">
              <a:rPr lang="zh-CN" altLang="en-US" noProof="1" smtClean="0">
                <a:latin typeface="Arial" panose="020B0604020202020204" pitchFamily="34" charset="0"/>
                <a:ea typeface="黑体" panose="02010609060101010101" pitchFamily="49" charset="-122"/>
                <a:cs typeface="+mn-ea"/>
              </a:rPr>
              <a:t>‹#›</a:t>
            </a:fld>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21336" y="241301"/>
            <a:ext cx="1265465" cy="5884863"/>
          </a:xfrm>
        </p:spPr>
        <p:txBody>
          <a:bodyPr vert="eaVert">
            <a:normAutofit/>
          </a:bodyPr>
          <a:lstStyle>
            <a:lvl1pPr>
              <a:defRPr sz="2700"/>
            </a:lvl1p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41301"/>
            <a:ext cx="6780440" cy="5884863"/>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z="1350" strike="noStrike" noProof="1" smtClean="0"/>
              <a:t>第三级</a:t>
            </a:r>
            <a:endParaRPr lang="zh-CN" altLang="en-US" strike="noStrike" noProof="1" smtClean="0"/>
          </a:p>
          <a:p>
            <a:pPr lvl="3" fontAlgn="base"/>
            <a:r>
              <a:rPr lang="zh-CN" altLang="en-US" sz="1350" strike="noStrike" noProof="1" smtClean="0"/>
              <a:t>第四级</a:t>
            </a:r>
            <a:endParaRPr lang="zh-CN" altLang="en-US" strike="noStrike" noProof="1" smtClean="0"/>
          </a:p>
          <a:p>
            <a:pPr lvl="4" fontAlgn="base"/>
            <a:r>
              <a:rPr lang="zh-CN" altLang="en-US" sz="1350"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36575" y="241300"/>
            <a:ext cx="8150225" cy="844550"/>
          </a:xfrm>
          <a:prstGeom prst="rect">
            <a:avLst/>
          </a:prstGeom>
          <a:noFill/>
          <a:ln w="9525">
            <a:noFill/>
          </a:ln>
        </p:spPr>
        <p:txBody>
          <a:bodyPr wrap="square" lIns="90170" tIns="46990" rIns="90170" bIns="46990" anchor="ctr"/>
          <a:lstStyle/>
          <a:p>
            <a:pPr lvl="0"/>
            <a:r>
              <a:rPr lang="zh-CN" altLang="zh-CN" dirty="0"/>
              <a:t>单击此处编辑母版标题样式</a:t>
            </a:r>
          </a:p>
        </p:txBody>
      </p:sp>
      <p:sp>
        <p:nvSpPr>
          <p:cNvPr id="1027" name="Rectangle 3"/>
          <p:cNvSpPr>
            <a:spLocks noGrp="1" noChangeArrowheads="1"/>
          </p:cNvSpPr>
          <p:nvPr>
            <p:ph type="body" idx="1"/>
          </p:nvPr>
        </p:nvSpPr>
        <p:spPr bwMode="auto">
          <a:xfrm>
            <a:off x="457200" y="1355725"/>
            <a:ext cx="82296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lvl="0" fontAlgn="base"/>
            <a:r>
              <a:rPr lang="zh-CN" altLang="zh-CN" strike="noStrike" noProof="1" smtClean="0"/>
              <a:t>单击此处编辑母版文本样式</a:t>
            </a:r>
          </a:p>
          <a:p>
            <a:pPr lvl="1" fontAlgn="base"/>
            <a:r>
              <a:rPr lang="zh-CN" altLang="zh-CN" strike="noStrike" noProof="1" smtClean="0"/>
              <a:t>第二级</a:t>
            </a:r>
          </a:p>
          <a:p>
            <a:pPr lvl="2" fontAlgn="base"/>
            <a:r>
              <a:rPr lang="zh-CN" altLang="zh-CN" sz="1350" strike="noStrike" noProof="1" smtClean="0"/>
              <a:t>第三级</a:t>
            </a:r>
            <a:endParaRPr lang="zh-CN" altLang="zh-CN" strike="noStrike" noProof="1" smtClean="0"/>
          </a:p>
          <a:p>
            <a:pPr lvl="3" fontAlgn="base"/>
            <a:r>
              <a:rPr lang="zh-CN" altLang="zh-CN" sz="1350" strike="noStrike" noProof="1" smtClean="0"/>
              <a:t>第四级</a:t>
            </a:r>
            <a:endParaRPr lang="zh-CN" altLang="zh-CN" strike="noStrike" noProof="1" smtClean="0"/>
          </a:p>
          <a:p>
            <a:pPr lvl="4" fontAlgn="base"/>
            <a:r>
              <a:rPr lang="zh-CN" altLang="zh-CN" sz="1350" strike="noStrike" noProof="1" smtClean="0"/>
              <a:t>第五级</a:t>
            </a:r>
            <a:endParaRPr lang="zh-CN" altLang="zh-CN" strike="noStrike" noProof="1" smtClean="0"/>
          </a:p>
        </p:txBody>
      </p:sp>
      <p:sp>
        <p:nvSpPr>
          <p:cNvPr id="1028" name="Rectangle 4"/>
          <p:cNvSpPr>
            <a:spLocks noGrp="1" noChangeArrowheads="1"/>
          </p:cNvSpPr>
          <p:nvPr>
            <p:ph type="dt" sz="half" idx="2"/>
          </p:nvPr>
        </p:nvSpPr>
        <p:spPr bwMode="auto">
          <a:xfrm>
            <a:off x="457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29" name="Rectangle 5"/>
          <p:cNvSpPr>
            <a:spLocks noGrp="1" noChangeArrowheads="1"/>
          </p:cNvSpPr>
          <p:nvPr>
            <p:ph type="ftr" sz="quarter" idx="3"/>
          </p:nvPr>
        </p:nvSpPr>
        <p:spPr bwMode="auto">
          <a:xfrm>
            <a:off x="3124200" y="6396038"/>
            <a:ext cx="2895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ct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endParaRPr lang="zh-CN" altLang="en-US" strike="noStrike" noProof="1"/>
          </a:p>
        </p:txBody>
      </p:sp>
      <p:sp>
        <p:nvSpPr>
          <p:cNvPr id="1030" name="Rectangle 6"/>
          <p:cNvSpPr>
            <a:spLocks noGrp="1" noChangeArrowheads="1"/>
          </p:cNvSpPr>
          <p:nvPr>
            <p:ph type="sldNum" sz="quarter" idx="4"/>
          </p:nvPr>
        </p:nvSpPr>
        <p:spPr bwMode="auto">
          <a:xfrm>
            <a:off x="6553200" y="6396038"/>
            <a:ext cx="21336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algn="r">
              <a:defRPr sz="1050">
                <a:solidFill>
                  <a:schemeClr val="bg2"/>
                </a:solidFill>
                <a:latin typeface="Arial" panose="020B0604020202020204" pitchFamily="34" charset="0"/>
                <a:ea typeface="黑体" panose="02010609060101010101" pitchFamily="49" charset="-122"/>
                <a:sym typeface="Arial" panose="020B0604020202020204" pitchFamily="34" charset="0"/>
              </a:defRPr>
            </a:lvl1pPr>
          </a:lstStyle>
          <a:p>
            <a:pPr fontAlgn="base"/>
            <a:fld id="{8133B626-CDDA-4737-8081-2DB7A644F6F3}" type="slidenum">
              <a:rPr lang="zh-CN" altLang="en-US" sz="1050" strike="noStrike" noProof="1" smtClean="0">
                <a:latin typeface="Arial" panose="020B0604020202020204" pitchFamily="34" charset="0"/>
                <a:ea typeface="黑体" panose="02010609060101010101" pitchFamily="49"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fontAlgn="base">
        <a:spcBef>
          <a:spcPct val="0"/>
        </a:spcBef>
        <a:spcAft>
          <a:spcPct val="0"/>
        </a:spcAft>
        <a:defRPr sz="2400" kern="1200">
          <a:solidFill>
            <a:schemeClr val="tx1"/>
          </a:solidFill>
          <a:latin typeface="+mj-ea"/>
          <a:ea typeface="+mj-ea"/>
          <a:cs typeface="+mj-cs"/>
          <a:sym typeface="Arial" panose="020B0604020202020204" pitchFamily="34" charset="0"/>
        </a:defRPr>
      </a:lvl1pPr>
      <a:lvl2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2pPr>
      <a:lvl3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3pPr>
      <a:lvl4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4pPr>
      <a:lvl5pPr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a:solidFill>
            <a:schemeClr val="tx1"/>
          </a:solidFill>
          <a:latin typeface="Arial" panose="020B0604020202020204" pitchFamily="34" charset="0"/>
          <a:ea typeface="黑体" panose="02010609060101010101" pitchFamily="49" charset="-122"/>
        </a:defRPr>
      </a:lvl9pPr>
    </p:titleStyle>
    <p:bodyStyle>
      <a:lvl1pPr marL="257175" indent="-256540" algn="l" rtl="0" fontAlgn="base">
        <a:spcBef>
          <a:spcPct val="15000"/>
        </a:spcBef>
        <a:spcAft>
          <a:spcPct val="0"/>
        </a:spcAft>
        <a:buChar char="•"/>
        <a:defRPr sz="1800" kern="1200">
          <a:solidFill>
            <a:schemeClr val="bg2"/>
          </a:solidFill>
          <a:latin typeface="+mn-ea"/>
          <a:ea typeface="+mn-ea"/>
          <a:cs typeface="+mn-cs"/>
          <a:sym typeface="Arial" panose="020B0604020202020204" pitchFamily="34" charset="0"/>
        </a:defRPr>
      </a:lvl1pPr>
      <a:lvl2pPr marL="557530" indent="-213995" algn="l" rtl="0" eaLnBrk="0" fontAlgn="base" hangingPunct="0">
        <a:spcBef>
          <a:spcPct val="15000"/>
        </a:spcBef>
        <a:spcAft>
          <a:spcPct val="0"/>
        </a:spcAft>
        <a:buFont typeface="Arial" panose="020B0604020202020204" pitchFamily="34" charset="0"/>
        <a:buChar char="•"/>
        <a:defRPr sz="1500" kern="1200">
          <a:solidFill>
            <a:schemeClr val="bg2"/>
          </a:solidFill>
          <a:latin typeface="+mn-ea"/>
          <a:ea typeface="+mn-ea"/>
          <a:cs typeface="+mn-cs"/>
          <a:sym typeface="Arial" panose="020B0604020202020204" pitchFamily="34" charset="0"/>
        </a:defRPr>
      </a:lvl2pPr>
      <a:lvl3pPr marL="9004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3pPr>
      <a:lvl4pPr marL="12433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4pPr>
      <a:lvl5pPr marL="1586230" indent="-213995" algn="l" rtl="0" eaLnBrk="0" fontAlgn="base" hangingPunct="0">
        <a:spcBef>
          <a:spcPct val="15000"/>
        </a:spcBef>
        <a:spcAft>
          <a:spcPct val="0"/>
        </a:spcAft>
        <a:buFont typeface="Arial" panose="020B0604020202020204" pitchFamily="34" charset="0"/>
        <a:buChar char="•"/>
        <a:defRPr sz="1350" kern="1200">
          <a:solidFill>
            <a:schemeClr val="bg2"/>
          </a:solidFill>
          <a:latin typeface="+mn-ea"/>
          <a:ea typeface="+mn-ea"/>
          <a:cs typeface="+mn-cs"/>
          <a:sym typeface="Arial" panose="020B0604020202020204" pitchFamily="34" charset="0"/>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15.xml"/><Relationship Id="rId7"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notesSlide" Target="../notesSlides/notesSlide23.xml"/><Relationship Id="rId7" Type="http://schemas.openxmlformats.org/officeDocument/2006/relationships/image" Target="../media/image15.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omments" Target="../comments/comment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5.wmf"/><Relationship Id="rId4"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5.w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package" Target="../embeddings/Microsoft_Visio___2.vsdx"/></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3.emf"/><Relationship Id="rId4" Type="http://schemas.openxmlformats.org/officeDocument/2006/relationships/package" Target="../embeddings/Microsoft_Visio___3.vsdx"/></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4.emf"/><Relationship Id="rId4" Type="http://schemas.openxmlformats.org/officeDocument/2006/relationships/package" Target="../embeddings/Microsoft_Visio___4.vsdx"/></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emf"/><Relationship Id="rId4" Type="http://schemas.openxmlformats.org/officeDocument/2006/relationships/package" Target="../embeddings/Microsoft_Visio___5.vsdx"/></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7" name="直接连接符 1"/>
          <p:cNvCxnSpPr/>
          <p:nvPr/>
        </p:nvCxnSpPr>
        <p:spPr>
          <a:xfrm flipV="1">
            <a:off x="612775" y="2997200"/>
            <a:ext cx="8064500" cy="12700"/>
          </a:xfrm>
          <a:prstGeom prst="line">
            <a:avLst/>
          </a:prstGeom>
          <a:ln w="47625" cap="flat" cmpd="sng">
            <a:solidFill>
              <a:srgbClr val="0070C0"/>
            </a:solidFill>
            <a:prstDash val="solid"/>
            <a:round/>
            <a:headEnd type="none" w="med" len="med"/>
            <a:tailEnd type="none" w="med" len="med"/>
          </a:ln>
        </p:spPr>
      </p:cxnSp>
      <p:sp>
        <p:nvSpPr>
          <p:cNvPr id="9218" name="文本框 2"/>
          <p:cNvSpPr txBox="1"/>
          <p:nvPr/>
        </p:nvSpPr>
        <p:spPr>
          <a:xfrm>
            <a:off x="827405" y="2421890"/>
            <a:ext cx="8070215" cy="548640"/>
          </a:xfrm>
          <a:prstGeom prst="rect">
            <a:avLst/>
          </a:prstGeom>
          <a:noFill/>
          <a:ln w="9525">
            <a:noFill/>
          </a:ln>
        </p:spPr>
        <p:txBody>
          <a:bodyPr wrap="square" anchor="t">
            <a:spAutoFit/>
          </a:bodyPr>
          <a:lstStyle/>
          <a:p>
            <a:pPr lvl="0"/>
            <a:r>
              <a:rPr lang="en-US" altLang="zh-CN" sz="2000" b="1" dirty="0">
                <a:latin typeface="Arial" panose="020B0604020202020204" pitchFamily="34" charset="0"/>
                <a:ea typeface="宋体" panose="02010600030101010101" pitchFamily="2" charset="-122"/>
              </a:rPr>
              <a:t>    </a:t>
            </a:r>
            <a:r>
              <a:rPr lang="en-US" altLang="zh-CN" sz="2000" b="1" dirty="0">
                <a:latin typeface="微软雅黑" panose="020B0503020204020204" charset="-122"/>
                <a:ea typeface="微软雅黑" panose="020B0503020204020204" charset="-122"/>
              </a:rPr>
              <a:t> </a:t>
            </a:r>
            <a:r>
              <a:rPr lang="zh-CN" altLang="en-US" sz="2800" b="1" dirty="0">
                <a:latin typeface="微软雅黑" panose="020B0503020204020204" charset="-122"/>
                <a:ea typeface="微软雅黑" panose="020B0503020204020204" charset="-122"/>
              </a:rPr>
              <a:t>大数</a:t>
            </a:r>
            <a:r>
              <a:rPr lang="zh-CN" altLang="en-US" sz="2800" b="1" dirty="0" smtClean="0">
                <a:latin typeface="微软雅黑" panose="020B0503020204020204" charset="-122"/>
                <a:ea typeface="微软雅黑" panose="020B0503020204020204" charset="-122"/>
              </a:rPr>
              <a:t>据应用可</a:t>
            </a:r>
            <a:r>
              <a:rPr lang="zh-CN" altLang="en-US" sz="2800" b="1" dirty="0">
                <a:latin typeface="微软雅黑" panose="020B0503020204020204" charset="-122"/>
                <a:ea typeface="微软雅黑" panose="020B0503020204020204" charset="-122"/>
              </a:rPr>
              <a:t>靠</a:t>
            </a:r>
            <a:r>
              <a:rPr lang="zh-CN" altLang="en-US" sz="2800" b="1" dirty="0" smtClean="0">
                <a:latin typeface="微软雅黑" panose="020B0503020204020204" charset="-122"/>
                <a:ea typeface="微软雅黑" panose="020B0503020204020204" charset="-122"/>
              </a:rPr>
              <a:t>性测试框架设</a:t>
            </a:r>
            <a:r>
              <a:rPr lang="zh-CN" altLang="en-US" sz="2800" b="1" dirty="0">
                <a:latin typeface="微软雅黑" panose="020B0503020204020204" charset="-122"/>
                <a:ea typeface="微软雅黑" panose="020B0503020204020204" charset="-122"/>
              </a:rPr>
              <a:t>计与实现</a:t>
            </a:r>
          </a:p>
        </p:txBody>
      </p:sp>
      <p:sp>
        <p:nvSpPr>
          <p:cNvPr id="9219" name="文本框 3"/>
          <p:cNvSpPr txBox="1"/>
          <p:nvPr/>
        </p:nvSpPr>
        <p:spPr>
          <a:xfrm>
            <a:off x="5184140" y="3267075"/>
            <a:ext cx="3493135" cy="1207770"/>
          </a:xfrm>
          <a:prstGeom prst="rect">
            <a:avLst/>
          </a:prstGeom>
          <a:noFill/>
          <a:ln w="9525">
            <a:noFill/>
          </a:ln>
        </p:spPr>
        <p:txBody>
          <a:bodyPr wrap="square" anchor="t">
            <a:spAutoFit/>
          </a:bodyPr>
          <a:lstStyle/>
          <a:p>
            <a:pPr lvl="0"/>
            <a:r>
              <a:rPr lang="zh-CN" altLang="en-US" dirty="0">
                <a:latin typeface="微软雅黑" panose="020B0503020204020204" charset="-122"/>
                <a:ea typeface="微软雅黑" panose="020B0503020204020204" charset="-122"/>
              </a:rPr>
              <a:t>导       师：叶   丹     研</a:t>
            </a:r>
            <a:r>
              <a:rPr lang="zh-CN" altLang="en-US" dirty="0" smtClean="0">
                <a:latin typeface="微软雅黑" panose="020B0503020204020204" charset="-122"/>
                <a:ea typeface="微软雅黑" panose="020B0503020204020204" charset="-122"/>
              </a:rPr>
              <a:t>究员</a:t>
            </a:r>
          </a:p>
          <a:p>
            <a:pPr lvl="0"/>
            <a:r>
              <a:rPr lang="zh-CN" altLang="en-US" dirty="0">
                <a:latin typeface="微软雅黑" panose="020B0503020204020204" charset="-122"/>
                <a:ea typeface="微软雅黑" panose="020B0503020204020204" charset="-122"/>
              </a:rPr>
              <a:t>指导老师：王   伟     副研究员</a:t>
            </a:r>
          </a:p>
          <a:p>
            <a:pPr lvl="0"/>
            <a:r>
              <a:rPr lang="zh-CN" altLang="en-US" dirty="0">
                <a:latin typeface="微软雅黑" panose="020B0503020204020204" charset="-122"/>
                <a:ea typeface="微软雅黑" panose="020B0503020204020204" charset="-122"/>
              </a:rPr>
              <a:t>                 许利杰    助理研究员</a:t>
            </a:r>
          </a:p>
          <a:p>
            <a:pPr lvl="0"/>
            <a:r>
              <a:rPr lang="zh-CN" altLang="en-US" dirty="0">
                <a:latin typeface="微软雅黑" panose="020B0503020204020204" charset="-122"/>
                <a:ea typeface="微软雅黑" panose="020B0503020204020204" charset="-122"/>
              </a:rPr>
              <a:t>姓       名：郑莹莹</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p>
        </p:txBody>
      </p:sp>
      <p:sp>
        <p:nvSpPr>
          <p:cNvPr id="10245" name="圆角矩形 6"/>
          <p:cNvSpPr/>
          <p:nvPr/>
        </p:nvSpPr>
        <p:spPr>
          <a:xfrm>
            <a:off x="1978025" y="3598545"/>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p>
        </p:txBody>
      </p:sp>
      <p:sp>
        <p:nvSpPr>
          <p:cNvPr id="10246" name="圆角矩形 7"/>
          <p:cNvSpPr/>
          <p:nvPr/>
        </p:nvSpPr>
        <p:spPr>
          <a:xfrm>
            <a:off x="1978025" y="2707640"/>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可靠性测试框架设计及关键技术</a:t>
            </a:r>
          </a:p>
        </p:txBody>
      </p:sp>
      <p:sp>
        <p:nvSpPr>
          <p:cNvPr id="10247" name="圆角矩形 8"/>
          <p:cNvSpPr/>
          <p:nvPr/>
        </p:nvSpPr>
        <p:spPr>
          <a:xfrm>
            <a:off x="1978025" y="4444683"/>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未来工作及展望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dirty="0">
                <a:sym typeface="+mn-ea"/>
              </a:rPr>
              <a:t>--</a:t>
            </a:r>
            <a:r>
              <a:rPr lang="zh-CN" altLang="en-US" dirty="0">
                <a:sym typeface="+mn-ea"/>
              </a:rPr>
              <a:t>实证分析</a:t>
            </a: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圆角矩形 2"/>
          <p:cNvSpPr/>
          <p:nvPr/>
        </p:nvSpPr>
        <p:spPr>
          <a:xfrm>
            <a:off x="1118652" y="1808163"/>
            <a:ext cx="2016224"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accent6">
                    <a:lumMod val="75000"/>
                  </a:schemeClr>
                </a:solidFill>
              </a:rPr>
              <a:t>I/O</a:t>
            </a:r>
            <a:r>
              <a:rPr lang="zh-CN" altLang="en-US" sz="1600" b="1" dirty="0">
                <a:solidFill>
                  <a:schemeClr val="accent6">
                    <a:lumMod val="75000"/>
                  </a:schemeClr>
                </a:solidFill>
              </a:rPr>
              <a:t>异常</a:t>
            </a:r>
            <a:r>
              <a:rPr lang="en-US" altLang="zh-CN" sz="1600" baseline="30000" dirty="0" smtClean="0">
                <a:solidFill>
                  <a:schemeClr val="accent6">
                    <a:lumMod val="75000"/>
                  </a:schemeClr>
                </a:solidFill>
                <a:sym typeface="+mn-ea"/>
              </a:rPr>
              <a:t>[1]</a:t>
            </a:r>
            <a:r>
              <a:rPr lang="en-US" altLang="zh-CN" sz="1600" b="1" dirty="0" smtClean="0">
                <a:solidFill>
                  <a:schemeClr val="tx1"/>
                </a:solidFill>
              </a:rPr>
              <a:t> </a:t>
            </a:r>
            <a:endParaRPr lang="en-US" altLang="zh-CN" sz="1600" b="1" dirty="0">
              <a:solidFill>
                <a:schemeClr val="tx1"/>
              </a:solidFill>
            </a:endParaRPr>
          </a:p>
        </p:txBody>
      </p:sp>
      <p:sp>
        <p:nvSpPr>
          <p:cNvPr id="5" name="圆角矩形 4"/>
          <p:cNvSpPr/>
          <p:nvPr/>
        </p:nvSpPr>
        <p:spPr>
          <a:xfrm>
            <a:off x="3278892" y="1807845"/>
            <a:ext cx="216024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内存溢出</a:t>
            </a:r>
            <a:r>
              <a:rPr lang="en-US" altLang="zh-CN" sz="1600" baseline="30000" dirty="0">
                <a:solidFill>
                  <a:schemeClr val="accent6">
                    <a:lumMod val="75000"/>
                  </a:schemeClr>
                </a:solidFill>
              </a:rPr>
              <a:t>[2][3]</a:t>
            </a:r>
          </a:p>
        </p:txBody>
      </p:sp>
      <p:sp>
        <p:nvSpPr>
          <p:cNvPr id="6" name="圆角矩形 5"/>
          <p:cNvSpPr/>
          <p:nvPr/>
        </p:nvSpPr>
        <p:spPr>
          <a:xfrm>
            <a:off x="5601563" y="1808480"/>
            <a:ext cx="2088232" cy="71945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运行超时</a:t>
            </a:r>
            <a:r>
              <a:rPr lang="en-US" altLang="zh-CN" sz="1600" baseline="30000" dirty="0">
                <a:solidFill>
                  <a:schemeClr val="accent6">
                    <a:lumMod val="75000"/>
                  </a:schemeClr>
                </a:solidFill>
              </a:rPr>
              <a:t>[2]</a:t>
            </a:r>
          </a:p>
        </p:txBody>
      </p:sp>
      <p:cxnSp>
        <p:nvCxnSpPr>
          <p:cNvPr id="9" name="直接箭头连接符 8"/>
          <p:cNvCxnSpPr>
            <a:stCxn id="3" idx="2"/>
            <a:endCxn id="29" idx="0"/>
          </p:cNvCxnSpPr>
          <p:nvPr/>
        </p:nvCxnSpPr>
        <p:spPr>
          <a:xfrm flipH="1">
            <a:off x="2055009" y="2528253"/>
            <a:ext cx="7239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27050" y="1141095"/>
            <a:ext cx="2354580" cy="365760"/>
          </a:xfrm>
          <a:prstGeom prst="rect">
            <a:avLst/>
          </a:prstGeom>
          <a:noFill/>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运行时错误分析</a:t>
            </a:r>
          </a:p>
        </p:txBody>
      </p:sp>
      <p:cxnSp>
        <p:nvCxnSpPr>
          <p:cNvPr id="8" name="直接箭头连接符 7"/>
          <p:cNvCxnSpPr>
            <a:stCxn id="3" idx="2"/>
            <a:endCxn id="33" idx="0"/>
          </p:cNvCxnSpPr>
          <p:nvPr/>
        </p:nvCxnSpPr>
        <p:spPr>
          <a:xfrm>
            <a:off x="2127399" y="2528253"/>
            <a:ext cx="453644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3" idx="2"/>
            <a:endCxn id="30" idx="0"/>
          </p:cNvCxnSpPr>
          <p:nvPr/>
        </p:nvCxnSpPr>
        <p:spPr>
          <a:xfrm>
            <a:off x="2127399" y="2528253"/>
            <a:ext cx="226822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5" idx="2"/>
            <a:endCxn id="29" idx="0"/>
          </p:cNvCxnSpPr>
          <p:nvPr/>
        </p:nvCxnSpPr>
        <p:spPr>
          <a:xfrm flipH="1">
            <a:off x="2054597"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2"/>
            <a:endCxn id="33" idx="0"/>
          </p:cNvCxnSpPr>
          <p:nvPr/>
        </p:nvCxnSpPr>
        <p:spPr>
          <a:xfrm>
            <a:off x="4359012" y="2528570"/>
            <a:ext cx="23044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30" idx="0"/>
          </p:cNvCxnSpPr>
          <p:nvPr/>
        </p:nvCxnSpPr>
        <p:spPr>
          <a:xfrm>
            <a:off x="4359012" y="2528570"/>
            <a:ext cx="3619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6" idx="2"/>
            <a:endCxn id="29" idx="0"/>
          </p:cNvCxnSpPr>
          <p:nvPr/>
        </p:nvCxnSpPr>
        <p:spPr>
          <a:xfrm flipH="1">
            <a:off x="2054629" y="2527935"/>
            <a:ext cx="459105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33" idx="0"/>
          </p:cNvCxnSpPr>
          <p:nvPr/>
        </p:nvCxnSpPr>
        <p:spPr>
          <a:xfrm>
            <a:off x="6645679" y="2527935"/>
            <a:ext cx="1778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6" idx="2"/>
            <a:endCxn id="30" idx="0"/>
          </p:cNvCxnSpPr>
          <p:nvPr/>
        </p:nvCxnSpPr>
        <p:spPr>
          <a:xfrm flipH="1">
            <a:off x="4395239" y="2527935"/>
            <a:ext cx="22504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974636" y="3572005"/>
            <a:ext cx="2160240"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rPr>
              <a:t>异常数据</a:t>
            </a:r>
          </a:p>
          <a:p>
            <a:pPr algn="ctr"/>
            <a:endParaRPr lang="zh-CN" altLang="en-US" b="1" dirty="0" smtClean="0">
              <a:solidFill>
                <a:schemeClr val="tx1"/>
              </a:solidFill>
            </a:endParaRPr>
          </a:p>
          <a:p>
            <a:pPr algn="ctr"/>
            <a:r>
              <a:rPr lang="zh-CN" altLang="en-US" sz="1600" b="1" dirty="0" smtClean="0">
                <a:solidFill>
                  <a:schemeClr val="tx1"/>
                </a:solidFill>
              </a:rPr>
              <a:t>如数据维度过高、</a:t>
            </a:r>
          </a:p>
          <a:p>
            <a:pPr algn="ctr"/>
            <a:r>
              <a:rPr lang="zh-CN" altLang="en-US" sz="1600" b="1" dirty="0" smtClean="0">
                <a:solidFill>
                  <a:schemeClr val="tx1"/>
                </a:solidFill>
              </a:rPr>
              <a:t>数据倾斜</a:t>
            </a:r>
          </a:p>
        </p:txBody>
      </p:sp>
      <p:sp>
        <p:nvSpPr>
          <p:cNvPr id="30" name="圆角矩形 29"/>
          <p:cNvSpPr/>
          <p:nvPr/>
        </p:nvSpPr>
        <p:spPr>
          <a:xfrm>
            <a:off x="3278892" y="3572005"/>
            <a:ext cx="2232248" cy="1368152"/>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不恰</a:t>
            </a:r>
            <a:r>
              <a:rPr lang="zh-CN" altLang="en-US" b="1" dirty="0" smtClean="0">
                <a:solidFill>
                  <a:schemeClr val="tx1"/>
                </a:solidFill>
              </a:rPr>
              <a:t>当的配置参数</a:t>
            </a:r>
          </a:p>
          <a:p>
            <a:pPr algn="ctr"/>
            <a:endParaRPr lang="zh-CN" altLang="en-US" b="1" dirty="0" smtClean="0">
              <a:solidFill>
                <a:schemeClr val="tx1"/>
              </a:solidFill>
            </a:endParaRPr>
          </a:p>
          <a:p>
            <a:pPr algn="ctr"/>
            <a:r>
              <a:rPr lang="zh-CN" altLang="en-US" sz="1600" b="1" dirty="0" smtClean="0">
                <a:solidFill>
                  <a:schemeClr val="tx1"/>
                </a:solidFill>
              </a:rPr>
              <a:t>如</a:t>
            </a:r>
            <a:r>
              <a:rPr lang="en-US" altLang="zh-CN" sz="1600" dirty="0" smtClean="0">
                <a:solidFill>
                  <a:schemeClr val="tx1"/>
                </a:solidFill>
                <a:latin typeface="Arial" panose="020B0604020202020204"/>
                <a:cs typeface="Arial" panose="020B0604020202020204"/>
              </a:rPr>
              <a:t>reducer</a:t>
            </a:r>
            <a:r>
              <a:rPr lang="zh-CN" altLang="en-US" sz="1600" b="1" dirty="0" smtClean="0">
                <a:solidFill>
                  <a:schemeClr val="tx1"/>
                </a:solidFill>
              </a:rPr>
              <a:t>数目太小、决策树深度过大</a:t>
            </a:r>
          </a:p>
        </p:txBody>
      </p:sp>
      <p:sp>
        <p:nvSpPr>
          <p:cNvPr id="33" name="圆角矩形 28"/>
          <p:cNvSpPr/>
          <p:nvPr/>
        </p:nvSpPr>
        <p:spPr>
          <a:xfrm>
            <a:off x="5655156" y="3572005"/>
            <a:ext cx="2016224" cy="1368152"/>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用户代码缺陷</a:t>
            </a:r>
          </a:p>
          <a:p>
            <a:pPr algn="ctr"/>
            <a:endParaRPr lang="zh-CN" altLang="en-US" b="1" dirty="0" smtClean="0">
              <a:solidFill>
                <a:schemeClr val="tx1"/>
              </a:solidFill>
            </a:endParaRPr>
          </a:p>
          <a:p>
            <a:pPr algn="ctr"/>
            <a:r>
              <a:rPr lang="zh-CN" altLang="en-US" sz="1600" b="1" dirty="0" smtClean="0">
                <a:solidFill>
                  <a:schemeClr val="tx1"/>
                </a:solidFill>
              </a:rPr>
              <a:t>如时间／空间复杂度太高、内存泄漏</a:t>
            </a:r>
          </a:p>
        </p:txBody>
      </p:sp>
      <p:sp>
        <p:nvSpPr>
          <p:cNvPr id="13" name="TextBox 1"/>
          <p:cNvSpPr txBox="1"/>
          <p:nvPr/>
        </p:nvSpPr>
        <p:spPr>
          <a:xfrm>
            <a:off x="205105" y="5303520"/>
            <a:ext cx="8759825"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S. </a:t>
            </a:r>
            <a:r>
              <a:rPr lang="en-US" altLang="zh-CN" sz="1400" dirty="0" err="1">
                <a:latin typeface="Times New Roman" panose="02020603050405020304" pitchFamily="18" charset="0"/>
              </a:rPr>
              <a:t>Kavulya</a:t>
            </a:r>
            <a:r>
              <a:rPr lang="en-US" altLang="zh-CN" sz="1400" dirty="0">
                <a:latin typeface="Times New Roman" panose="02020603050405020304" pitchFamily="18" charset="0"/>
              </a:rPr>
              <a:t>, J. Tan, R. Gandhi, and P. </a:t>
            </a:r>
            <a:r>
              <a:rPr lang="en-US" altLang="zh-CN" sz="1400" dirty="0" err="1">
                <a:latin typeface="Times New Roman" panose="02020603050405020304" pitchFamily="18" charset="0"/>
              </a:rPr>
              <a:t>Narasimhan</a:t>
            </a:r>
            <a:r>
              <a:rPr lang="en-US" altLang="zh-CN" sz="1400" dirty="0">
                <a:latin typeface="Times New Roman" panose="02020603050405020304" pitchFamily="18" charset="0"/>
              </a:rPr>
              <a:t>, “Analysis of traces from a production </a:t>
            </a:r>
            <a:r>
              <a:rPr lang="en-US" altLang="zh-CN" sz="1400" dirty="0" err="1">
                <a:latin typeface="Times New Roman" panose="02020603050405020304" pitchFamily="18" charset="0"/>
              </a:rPr>
              <a:t>mapreduce</a:t>
            </a:r>
            <a:r>
              <a:rPr lang="en-US" altLang="zh-CN" sz="1400" dirty="0">
                <a:latin typeface="Times New Roman" panose="02020603050405020304" pitchFamily="18" charset="0"/>
              </a:rPr>
              <a:t> </a:t>
            </a:r>
            <a:r>
              <a:rPr lang="en-US" altLang="zh-CN" sz="1400" dirty="0" smtClean="0">
                <a:latin typeface="Times New Roman" panose="02020603050405020304" pitchFamily="18" charset="0"/>
              </a:rPr>
              <a:t>cluster” </a:t>
            </a:r>
            <a:r>
              <a:rPr lang="en-US" altLang="zh-CN" sz="1400" dirty="0">
                <a:latin typeface="Times New Roman" panose="02020603050405020304" pitchFamily="18" charset="0"/>
              </a:rPr>
              <a:t>(</a:t>
            </a:r>
            <a:r>
              <a:rPr lang="en-US" altLang="zh-CN" sz="1400" i="1" dirty="0" err="1">
                <a:latin typeface="Times New Roman" panose="02020603050405020304" pitchFamily="18" charset="0"/>
              </a:rPr>
              <a:t>CCGrid</a:t>
            </a:r>
            <a:r>
              <a:rPr lang="en-US" altLang="zh-CN" sz="1400" i="1" dirty="0">
                <a:latin typeface="Times New Roman" panose="02020603050405020304" pitchFamily="18" charset="0"/>
              </a:rPr>
              <a:t> </a:t>
            </a:r>
            <a:r>
              <a:rPr lang="en-US" altLang="zh-CN" sz="1400" dirty="0">
                <a:latin typeface="Times New Roman" panose="02020603050405020304" pitchFamily="18" charset="0"/>
              </a:rPr>
              <a:t>2010). </a:t>
            </a:r>
          </a:p>
          <a:p>
            <a:pPr>
              <a:lnSpc>
                <a:spcPct val="100000"/>
              </a:lnSpc>
              <a:spcBef>
                <a:spcPts val="100"/>
              </a:spcBef>
              <a:spcAft>
                <a:spcPts val="100"/>
              </a:spcAft>
            </a:pPr>
            <a:r>
              <a:rPr lang="en-US" altLang="zh-CN" sz="1400" dirty="0">
                <a:latin typeface="Times New Roman" panose="02020603050405020304" pitchFamily="18" charset="0"/>
              </a:rPr>
              <a:t>[2] S. Li, H. Zhou, H. Lin, T. Xiao, H. Lin, W. Lin, and T. </a:t>
            </a:r>
            <a:r>
              <a:rPr lang="en-US" altLang="zh-CN" sz="1400" dirty="0" err="1">
                <a:latin typeface="Times New Roman" panose="02020603050405020304" pitchFamily="18" charset="0"/>
              </a:rPr>
              <a:t>Xie</a:t>
            </a:r>
            <a:r>
              <a:rPr lang="en-US" altLang="zh-CN" sz="1400" dirty="0">
                <a:latin typeface="Times New Roman" panose="02020603050405020304" pitchFamily="18" charset="0"/>
              </a:rPr>
              <a:t>, “A characteristic study on failures of production distributed data-parallel </a:t>
            </a:r>
            <a:r>
              <a:rPr lang="en-US" altLang="zh-CN" sz="1400" dirty="0" smtClean="0">
                <a:latin typeface="Times New Roman" panose="02020603050405020304" pitchFamily="18" charset="0"/>
              </a:rPr>
              <a:t>programs” (</a:t>
            </a:r>
            <a:r>
              <a:rPr lang="en-US" altLang="zh-CN" sz="1400" i="1" dirty="0">
                <a:latin typeface="Times New Roman" panose="02020603050405020304" pitchFamily="18" charset="0"/>
              </a:rPr>
              <a:t>ICSE </a:t>
            </a:r>
            <a:r>
              <a:rPr lang="en-US" altLang="zh-CN" sz="1400" dirty="0" smtClean="0">
                <a:latin typeface="Times New Roman" panose="02020603050405020304" pitchFamily="18" charset="0"/>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Lijie Xu, Wensheng Dou, Feng Zhu, Chushu Gao, Jie Liu, Hua Zhong, Jun Wei. “A Characteristic Study on Out of Memory Errors in Distributed Data-Parallel Applications” (</a:t>
            </a:r>
            <a:r>
              <a:rPr lang="en-US" altLang="zh-CN" sz="1400" i="1" dirty="0" smtClean="0">
                <a:solidFill>
                  <a:schemeClr val="tx1"/>
                </a:solidFill>
                <a:latin typeface="Times New Roman" panose="02020603050405020304" pitchFamily="18" charset="0"/>
              </a:rPr>
              <a:t>ISSRE</a:t>
            </a:r>
            <a:r>
              <a:rPr lang="en-US" altLang="zh-CN" sz="1400" dirty="0" smtClean="0">
                <a:solidFill>
                  <a:schemeClr val="tx1"/>
                </a:solidFill>
                <a:latin typeface="Times New Roman" panose="02020603050405020304" pitchFamily="18" charset="0"/>
              </a:rPr>
              <a:t> 2015).</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实证分析</a:t>
            </a:r>
          </a:p>
        </p:txBody>
      </p:sp>
      <p:cxnSp>
        <p:nvCxnSpPr>
          <p:cNvPr id="1433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7" name="文本框 6"/>
          <p:cNvSpPr txBox="1"/>
          <p:nvPr/>
        </p:nvSpPr>
        <p:spPr>
          <a:xfrm>
            <a:off x="420370" y="1171575"/>
            <a:ext cx="6101080" cy="640080"/>
          </a:xfrm>
          <a:prstGeom prst="rect">
            <a:avLst/>
          </a:prstGeom>
          <a:noFill/>
        </p:spPr>
        <p:txBody>
          <a:bodyPr wrap="square" rtlCol="0">
            <a:spAutoFit/>
          </a:bodyPr>
          <a:lstStyle/>
          <a:p>
            <a:pPr marL="342900" indent="-342900">
              <a:buFont typeface="Wingdings" panose="05000000000000000000" charset="0"/>
              <a:buChar char="p"/>
            </a:pPr>
            <a:r>
              <a:rPr lang="zh-CN" altLang="en-US" dirty="0">
                <a:solidFill>
                  <a:srgbClr val="0000FF"/>
                </a:solidFill>
              </a:rPr>
              <a:t>数据和计算完整</a:t>
            </a:r>
            <a:r>
              <a:rPr lang="zh-CN" altLang="en-US" dirty="0" smtClean="0">
                <a:solidFill>
                  <a:srgbClr val="0000FF"/>
                </a:solidFill>
              </a:rPr>
              <a:t>性分析</a:t>
            </a:r>
            <a:endParaRPr lang="zh-CN" altLang="en-US" dirty="0">
              <a:solidFill>
                <a:schemeClr val="tx1"/>
              </a:solidFill>
            </a:endParaRPr>
          </a:p>
          <a:p>
            <a:endParaRPr lang="zh-CN" altLang="en-US" dirty="0">
              <a:solidFill>
                <a:srgbClr val="FF0000"/>
              </a:solidFill>
            </a:endParaRPr>
          </a:p>
        </p:txBody>
      </p:sp>
      <p:sp>
        <p:nvSpPr>
          <p:cNvPr id="14" name="圆角矩形 13"/>
          <p:cNvSpPr/>
          <p:nvPr/>
        </p:nvSpPr>
        <p:spPr>
          <a:xfrm>
            <a:off x="1856105" y="1998980"/>
            <a:ext cx="2016125" cy="720090"/>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数据错误</a:t>
            </a:r>
            <a:r>
              <a:rPr lang="en-US" altLang="zh-CN" sz="1600" baseline="30000" dirty="0" smtClean="0">
                <a:solidFill>
                  <a:schemeClr val="accent6">
                    <a:lumMod val="75000"/>
                  </a:schemeClr>
                </a:solidFill>
                <a:sym typeface="+mn-ea"/>
              </a:rPr>
              <a:t>[1][2]</a:t>
            </a:r>
            <a:r>
              <a:rPr lang="en-US" altLang="zh-CN" sz="1600" b="1" dirty="0" smtClean="0">
                <a:solidFill>
                  <a:schemeClr val="tx1"/>
                </a:solidFill>
              </a:rPr>
              <a:t> </a:t>
            </a:r>
            <a:endParaRPr lang="en-US" altLang="zh-CN" sz="1600" b="1" dirty="0">
              <a:solidFill>
                <a:schemeClr val="tx1"/>
              </a:solidFill>
            </a:endParaRPr>
          </a:p>
        </p:txBody>
      </p:sp>
      <p:sp>
        <p:nvSpPr>
          <p:cNvPr id="20" name="圆角矩形 19"/>
          <p:cNvSpPr/>
          <p:nvPr/>
        </p:nvSpPr>
        <p:spPr>
          <a:xfrm>
            <a:off x="4016375" y="1998980"/>
            <a:ext cx="2160270" cy="720725"/>
          </a:xfrm>
          <a:prstGeom prst="roundRect">
            <a:avLst/>
          </a:prstGeom>
          <a:solidFill>
            <a:schemeClr val="bg1">
              <a:lumMod val="95000"/>
            </a:schemeClr>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6">
                    <a:lumMod val="75000"/>
                  </a:schemeClr>
                </a:solidFill>
              </a:rPr>
              <a:t>状态错误</a:t>
            </a:r>
            <a:r>
              <a:rPr lang="en-US" altLang="zh-CN" sz="1600" baseline="30000" dirty="0">
                <a:solidFill>
                  <a:schemeClr val="accent6">
                    <a:lumMod val="75000"/>
                  </a:schemeClr>
                </a:solidFill>
              </a:rPr>
              <a:t>[3]</a:t>
            </a:r>
          </a:p>
        </p:txBody>
      </p:sp>
      <p:cxnSp>
        <p:nvCxnSpPr>
          <p:cNvPr id="22" name="直接箭头连接符 21"/>
          <p:cNvCxnSpPr>
            <a:stCxn id="14" idx="2"/>
            <a:endCxn id="34" idx="0"/>
          </p:cNvCxnSpPr>
          <p:nvPr/>
        </p:nvCxnSpPr>
        <p:spPr>
          <a:xfrm flipH="1">
            <a:off x="2360295" y="2719070"/>
            <a:ext cx="50419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2"/>
            <a:endCxn id="36" idx="0"/>
          </p:cNvCxnSpPr>
          <p:nvPr/>
        </p:nvCxnSpPr>
        <p:spPr>
          <a:xfrm>
            <a:off x="2864485" y="2719070"/>
            <a:ext cx="3126740"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4" idx="2"/>
            <a:endCxn id="35" idx="0"/>
          </p:cNvCxnSpPr>
          <p:nvPr/>
        </p:nvCxnSpPr>
        <p:spPr>
          <a:xfrm>
            <a:off x="2864485" y="2719070"/>
            <a:ext cx="1396365" cy="104394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0" idx="2"/>
            <a:endCxn id="34" idx="0"/>
          </p:cNvCxnSpPr>
          <p:nvPr/>
        </p:nvCxnSpPr>
        <p:spPr>
          <a:xfrm flipH="1">
            <a:off x="2360295" y="2719705"/>
            <a:ext cx="27362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0" idx="2"/>
            <a:endCxn id="36" idx="0"/>
          </p:cNvCxnSpPr>
          <p:nvPr/>
        </p:nvCxnSpPr>
        <p:spPr>
          <a:xfrm>
            <a:off x="5096510" y="2719705"/>
            <a:ext cx="894715"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0" idx="2"/>
            <a:endCxn id="35" idx="0"/>
          </p:cNvCxnSpPr>
          <p:nvPr/>
        </p:nvCxnSpPr>
        <p:spPr>
          <a:xfrm flipH="1">
            <a:off x="4260850" y="2719705"/>
            <a:ext cx="835660" cy="10433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圆角矩形 33"/>
          <p:cNvSpPr/>
          <p:nvPr/>
        </p:nvSpPr>
        <p:spPr>
          <a:xfrm>
            <a:off x="1557020" y="3763010"/>
            <a:ext cx="1606550"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rPr>
              <a:t>数据流速过快</a:t>
            </a:r>
          </a:p>
        </p:txBody>
      </p:sp>
      <p:sp>
        <p:nvSpPr>
          <p:cNvPr id="35" name="圆角矩形 34"/>
          <p:cNvSpPr/>
          <p:nvPr/>
        </p:nvSpPr>
        <p:spPr>
          <a:xfrm>
            <a:off x="3457575" y="3763010"/>
            <a:ext cx="1605915" cy="1130300"/>
          </a:xfrm>
          <a:prstGeom prst="round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Task</a:t>
            </a:r>
            <a:r>
              <a:rPr lang="zh-CN" altLang="en-US" b="1" dirty="0">
                <a:solidFill>
                  <a:schemeClr val="tx1"/>
                </a:solidFill>
              </a:rPr>
              <a:t>失效</a:t>
            </a:r>
            <a:endParaRPr lang="zh-CN" altLang="en-US" sz="1600" b="1" dirty="0" smtClean="0">
              <a:solidFill>
                <a:schemeClr val="tx1"/>
              </a:solidFill>
            </a:endParaRPr>
          </a:p>
        </p:txBody>
      </p:sp>
      <p:sp>
        <p:nvSpPr>
          <p:cNvPr id="36" name="圆角矩形 28"/>
          <p:cNvSpPr/>
          <p:nvPr/>
        </p:nvSpPr>
        <p:spPr>
          <a:xfrm>
            <a:off x="5187950" y="3763010"/>
            <a:ext cx="1605915" cy="1130300"/>
          </a:xfrm>
          <a:prstGeom prst="roundRect">
            <a:avLst/>
          </a:prstGeom>
          <a:solidFill>
            <a:srgbClr val="98D6EA"/>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dirty="0" smtClean="0">
                <a:solidFill>
                  <a:schemeClr val="tx1"/>
                </a:solidFill>
              </a:rPr>
              <a:t>快照恢复机制不完善</a:t>
            </a:r>
            <a:endParaRPr lang="zh-CN" altLang="en-US" sz="1600" b="1" dirty="0" smtClean="0">
              <a:solidFill>
                <a:schemeClr val="tx1"/>
              </a:solidFill>
            </a:endParaRPr>
          </a:p>
        </p:txBody>
      </p:sp>
      <p:sp>
        <p:nvSpPr>
          <p:cNvPr id="42" name="TextBox 1"/>
          <p:cNvSpPr txBox="1"/>
          <p:nvPr/>
        </p:nvSpPr>
        <p:spPr>
          <a:xfrm>
            <a:off x="259080" y="5287010"/>
            <a:ext cx="8625840" cy="142240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latin typeface="Times New Roman" panose="02020603050405020304" pitchFamily="18" charset="0"/>
              </a:rPr>
              <a:t>[1]</a:t>
            </a:r>
            <a:r>
              <a:rPr lang="en-US" altLang="zh-CN" sz="1400" dirty="0">
                <a:latin typeface="Times New Roman" panose="02020603050405020304" pitchFamily="18" charset="0"/>
              </a:rPr>
              <a:t> </a:t>
            </a:r>
            <a:r>
              <a:rPr lang="zh-CN" altLang="en-US" sz="1400" dirty="0">
                <a:latin typeface="Times New Roman" panose="02020603050405020304" pitchFamily="18" charset="0"/>
              </a:rPr>
              <a:t>博客（</a:t>
            </a:r>
            <a:r>
              <a:rPr lang="en-US" altLang="zh-CN" sz="1400" dirty="0">
                <a:latin typeface="Times New Roman" panose="02020603050405020304" pitchFamily="18" charset="0"/>
              </a:rPr>
              <a:t>http://lqding.blog.51cto.com/9123978/1770012)</a:t>
            </a:r>
            <a:r>
              <a:rPr lang="zh-CN" altLang="en-US" sz="1400" dirty="0">
                <a:latin typeface="Times New Roman" panose="02020603050405020304" pitchFamily="18" charset="0"/>
              </a:rPr>
              <a:t>提到Spark Streaming会在特殊情况下出现数据丢失与数据重复处理情况</a:t>
            </a:r>
            <a:r>
              <a:rPr lang="en-US" altLang="zh-CN" sz="1400" dirty="0">
                <a:latin typeface="Times New Roman" panose="02020603050405020304" pitchFamily="18" charset="0"/>
              </a:rPr>
              <a:t>. </a:t>
            </a:r>
          </a:p>
          <a:p>
            <a:pPr>
              <a:lnSpc>
                <a:spcPct val="100000"/>
              </a:lnSpc>
              <a:spcBef>
                <a:spcPts val="100"/>
              </a:spcBef>
              <a:spcAft>
                <a:spcPts val="100"/>
              </a:spcAft>
            </a:pPr>
            <a:r>
              <a:rPr lang="en-US" altLang="zh-CN" sz="1400" dirty="0">
                <a:latin typeface="Times New Roman" panose="02020603050405020304" pitchFamily="18" charset="0"/>
              </a:rPr>
              <a:t>[2] </a:t>
            </a:r>
            <a:r>
              <a:rPr lang="zh-CN" altLang="en-US" sz="1400" dirty="0">
                <a:latin typeface="Times New Roman" panose="02020603050405020304" pitchFamily="18" charset="0"/>
              </a:rPr>
              <a:t>论坛（</a:t>
            </a:r>
            <a:r>
              <a:rPr lang="en-US" altLang="zh-CN" sz="1400" dirty="0">
                <a:latin typeface="Times New Roman" panose="02020603050405020304" pitchFamily="18" charset="0"/>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[3] </a:t>
            </a:r>
            <a:r>
              <a:rPr lang="zh-CN" altLang="en-US" sz="1400" dirty="0" smtClean="0">
                <a:solidFill>
                  <a:schemeClr val="tx1"/>
                </a:solidFill>
                <a:latin typeface="Times New Roman" panose="02020603050405020304" pitchFamily="18" charset="0"/>
              </a:rPr>
              <a:t>论坛（</a:t>
            </a:r>
            <a:r>
              <a:rPr lang="en-US" altLang="zh-CN" sz="1400" dirty="0" smtClean="0">
                <a:solidFill>
                  <a:schemeClr val="tx1"/>
                </a:solidFill>
                <a:latin typeface="Times New Roman" panose="02020603050405020304" pitchFamily="18" charset="0"/>
              </a:rPr>
              <a:t>http://www.oschina.net/question/2657298_2154166)提到Spark Streaming在从Kafka中读取数据时会出现offset错误.</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实证分析</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6" name="文本框 2"/>
          <p:cNvSpPr txBox="1"/>
          <p:nvPr/>
        </p:nvSpPr>
        <p:spPr>
          <a:xfrm>
            <a:off x="673408" y="1288063"/>
            <a:ext cx="8145780" cy="2316480"/>
          </a:xfrm>
          <a:prstGeom prst="rect">
            <a:avLst/>
          </a:prstGeom>
          <a:noFill/>
          <a:ln w="28575">
            <a:noFill/>
            <a:prstDash val="dash"/>
          </a:ln>
        </p:spPr>
        <p:txBody>
          <a:bodyPr wrap="square" rtlCol="0">
            <a:spAutoFit/>
          </a:bodyPr>
          <a:lstStyle/>
          <a:p>
            <a:pPr marL="342900" indent="-342900">
              <a:spcAft>
                <a:spcPts val="400"/>
              </a:spcAft>
              <a:buFont typeface="Wingdings" panose="05000000000000000000" charset="0"/>
              <a:buChar char="p"/>
            </a:pPr>
            <a:r>
              <a:rPr lang="zh-CN" altLang="en-US" dirty="0" smtClean="0">
                <a:solidFill>
                  <a:srgbClr val="0000FF"/>
                </a:solidFill>
                <a:sym typeface="+mn-ea"/>
              </a:rPr>
              <a:t>可靠性问题产生原因小结</a:t>
            </a:r>
          </a:p>
          <a:p>
            <a:pPr marL="800100" lvl="1" indent="-342900">
              <a:spcAft>
                <a:spcPts val="400"/>
              </a:spcAft>
              <a:buFont typeface="Wingdings" panose="05000000000000000000" charset="0"/>
              <a:buChar char="l"/>
            </a:pPr>
            <a:r>
              <a:rPr lang="zh-CN" altLang="en-US" dirty="0" smtClean="0">
                <a:sym typeface="+mn-ea"/>
              </a:rPr>
              <a:t>系统缺陷：</a:t>
            </a:r>
          </a:p>
          <a:p>
            <a:pPr lvl="2">
              <a:spcAft>
                <a:spcPts val="400"/>
              </a:spcAft>
              <a:buFont typeface="Wingdings" panose="05000000000000000000" charset="0"/>
            </a:pPr>
            <a:r>
              <a:rPr lang="zh-CN" altLang="en-US" dirty="0" smtClean="0">
                <a:sym typeface="+mn-ea"/>
              </a:rPr>
              <a:t>设计缺陷、实现bugs等</a:t>
            </a:r>
          </a:p>
          <a:p>
            <a:pPr marL="800100" lvl="1" indent="-342900">
              <a:spcAft>
                <a:spcPts val="400"/>
              </a:spcAft>
              <a:buFont typeface="Wingdings" panose="05000000000000000000" charset="0"/>
              <a:buChar char="l"/>
            </a:pPr>
            <a:r>
              <a:rPr lang="zh-CN" altLang="en-US" dirty="0" smtClean="0">
                <a:sym typeface="+mn-ea"/>
              </a:rPr>
              <a:t>应用缺陷：</a:t>
            </a:r>
          </a:p>
          <a:p>
            <a:pPr lvl="2">
              <a:spcAft>
                <a:spcPts val="400"/>
              </a:spcAft>
              <a:buFont typeface="Wingdings" panose="05000000000000000000" charset="0"/>
            </a:pPr>
            <a:r>
              <a:rPr lang="zh-CN" altLang="en-US" dirty="0" smtClean="0">
                <a:sym typeface="+mn-ea"/>
              </a:rPr>
              <a:t>参数配置不当、代码缺陷等</a:t>
            </a:r>
          </a:p>
          <a:p>
            <a:pPr marL="800100" lvl="1" indent="-342900">
              <a:spcAft>
                <a:spcPts val="400"/>
              </a:spcAft>
              <a:buFont typeface="Wingdings" panose="05000000000000000000" charset="0"/>
              <a:buChar char="l"/>
            </a:pPr>
            <a:r>
              <a:rPr lang="zh-CN" altLang="en-US" dirty="0" smtClean="0">
                <a:sym typeface="+mn-ea"/>
              </a:rPr>
              <a:t>数据异常：</a:t>
            </a:r>
          </a:p>
          <a:p>
            <a:pPr lvl="2">
              <a:spcAft>
                <a:spcPts val="400"/>
              </a:spcAft>
              <a:buFont typeface="Wingdings" panose="05000000000000000000" charset="0"/>
            </a:pPr>
            <a:r>
              <a:rPr lang="zh-CN" altLang="en-US" dirty="0" smtClean="0">
                <a:sym typeface="+mn-ea"/>
              </a:rPr>
              <a:t>数据维度过高、数据倾斜等</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框架设计</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架构设计"/>
          <p:cNvPicPr>
            <a:picLocks noChangeAspect="1"/>
          </p:cNvPicPr>
          <p:nvPr/>
        </p:nvPicPr>
        <p:blipFill>
          <a:blip r:embed="rId3"/>
          <a:stretch>
            <a:fillRect/>
          </a:stretch>
        </p:blipFill>
        <p:spPr>
          <a:xfrm>
            <a:off x="500380" y="1144270"/>
            <a:ext cx="8142605" cy="514286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a:t>
            </a:r>
            <a:r>
              <a:rPr lang="en-US" altLang="zh-CN" sz="2800" dirty="0" smtClean="0">
                <a:sym typeface="+mn-ea"/>
              </a:rPr>
              <a:t>--</a:t>
            </a:r>
            <a:r>
              <a:rPr lang="en-US" altLang="zh-CN" sz="2800" dirty="0" smtClean="0"/>
              <a:t>1.</a:t>
            </a:r>
            <a:r>
              <a:rPr lang="zh-CN" altLang="zh-CN" dirty="0" smtClean="0"/>
              <a:t>应用</a:t>
            </a:r>
            <a:r>
              <a:rPr lang="zh-CN" altLang="zh-CN" dirty="0" smtClean="0"/>
              <a:t>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8412480" cy="365760"/>
          </a:xfrm>
          <a:prstGeom prst="rect">
            <a:avLst/>
          </a:prstGeom>
          <a:noFill/>
        </p:spPr>
        <p:txBody>
          <a:bodyPr wrap="none" rtlCol="0" anchor="t">
            <a:spAutoFit/>
          </a:bodyPr>
          <a:lstStyle/>
          <a:p>
            <a:r>
              <a:rPr lang="zh-CN" altLang="en-US" dirty="0" smtClean="0">
                <a:solidFill>
                  <a:srgbClr val="0000FF"/>
                </a:solidFill>
                <a:sym typeface="+mn-ea"/>
              </a:rPr>
              <a:t>问题：</a:t>
            </a:r>
            <a:r>
              <a:rPr lang="zh-CN" altLang="en-US" dirty="0" smtClean="0">
                <a:sym typeface="+mn-ea"/>
              </a:rPr>
              <a:t>应用自身的计算特性可能会使异常的输入数据或参数配置影响其计算复杂度</a:t>
            </a:r>
            <a:endParaRPr lang="zh-CN" altLang="en-US"/>
          </a:p>
        </p:txBody>
      </p:sp>
      <p:sp>
        <p:nvSpPr>
          <p:cNvPr id="6" name="矩形 5"/>
          <p:cNvSpPr/>
          <p:nvPr/>
        </p:nvSpPr>
        <p:spPr>
          <a:xfrm>
            <a:off x="3059430" y="1917065"/>
            <a:ext cx="2304415" cy="7200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2000" b="0" i="0" u="none" strike="noStrike" cap="none" normalizeH="0" baseline="0" smtClean="0">
                <a:ln>
                  <a:noFill/>
                </a:ln>
                <a:solidFill>
                  <a:schemeClr val="tx1"/>
                </a:solidFill>
                <a:effectLst/>
                <a:latin typeface="宋体" panose="02010600030101010101" pitchFamily="2" charset="-122"/>
              </a:rPr>
              <a:t>应用特征分析</a:t>
            </a:r>
          </a:p>
        </p:txBody>
      </p:sp>
      <p:pic>
        <p:nvPicPr>
          <p:cNvPr id="8" name="图片 7" descr="SQL"/>
          <p:cNvPicPr>
            <a:picLocks noChangeAspect="1"/>
          </p:cNvPicPr>
          <p:nvPr/>
        </p:nvPicPr>
        <p:blipFill>
          <a:blip r:embed="rId4"/>
          <a:stretch>
            <a:fillRect/>
          </a:stretch>
        </p:blipFill>
        <p:spPr>
          <a:xfrm>
            <a:off x="1689100" y="3636010"/>
            <a:ext cx="1103630" cy="828040"/>
          </a:xfrm>
          <a:prstGeom prst="rect">
            <a:avLst/>
          </a:prstGeom>
        </p:spPr>
      </p:pic>
      <p:pic>
        <p:nvPicPr>
          <p:cNvPr id="9" name="图片 8" descr="MLO$$1_}{K68S6_%[9S90~U"/>
          <p:cNvPicPr>
            <a:picLocks noChangeAspect="1"/>
          </p:cNvPicPr>
          <p:nvPr/>
        </p:nvPicPr>
        <p:blipFill>
          <a:blip r:embed="rId5"/>
          <a:stretch>
            <a:fillRect/>
          </a:stretch>
        </p:blipFill>
        <p:spPr>
          <a:xfrm>
            <a:off x="1050925" y="4074160"/>
            <a:ext cx="1007745" cy="1131570"/>
          </a:xfrm>
          <a:prstGeom prst="rect">
            <a:avLst/>
          </a:prstGeom>
        </p:spPr>
      </p:pic>
      <p:pic>
        <p:nvPicPr>
          <p:cNvPr id="10" name="图片 9" descr="machinelearning"/>
          <p:cNvPicPr>
            <a:picLocks noChangeAspect="1"/>
          </p:cNvPicPr>
          <p:nvPr/>
        </p:nvPicPr>
        <p:blipFill>
          <a:blip r:embed="rId6"/>
          <a:stretch>
            <a:fillRect/>
          </a:stretch>
        </p:blipFill>
        <p:spPr>
          <a:xfrm>
            <a:off x="1905635" y="4824730"/>
            <a:ext cx="1039495" cy="807085"/>
          </a:xfrm>
          <a:prstGeom prst="rect">
            <a:avLst/>
          </a:prstGeom>
        </p:spPr>
      </p:pic>
      <p:sp>
        <p:nvSpPr>
          <p:cNvPr id="7" name="文本框 6"/>
          <p:cNvSpPr txBox="1"/>
          <p:nvPr/>
        </p:nvSpPr>
        <p:spPr>
          <a:xfrm>
            <a:off x="1118235" y="5862955"/>
            <a:ext cx="2084705" cy="396240"/>
          </a:xfrm>
          <a:prstGeom prst="rect">
            <a:avLst/>
          </a:prstGeom>
          <a:noFill/>
        </p:spPr>
        <p:txBody>
          <a:bodyPr wrap="square" rtlCol="0">
            <a:spAutoFit/>
          </a:bodyPr>
          <a:lstStyle/>
          <a:p>
            <a:r>
              <a:rPr lang="en-US" altLang="zh-CN" sz="2000"/>
              <a:t>1. </a:t>
            </a:r>
            <a:r>
              <a:rPr lang="zh-CN" altLang="en-US" sz="2000"/>
              <a:t>典型应用选取</a:t>
            </a:r>
          </a:p>
        </p:txBody>
      </p:sp>
      <p:sp>
        <p:nvSpPr>
          <p:cNvPr id="11" name="文本框 10"/>
          <p:cNvSpPr txBox="1"/>
          <p:nvPr/>
        </p:nvSpPr>
        <p:spPr>
          <a:xfrm>
            <a:off x="5363845" y="5862955"/>
            <a:ext cx="2084705" cy="396240"/>
          </a:xfrm>
          <a:prstGeom prst="rect">
            <a:avLst/>
          </a:prstGeom>
          <a:noFill/>
        </p:spPr>
        <p:txBody>
          <a:bodyPr wrap="square" rtlCol="0">
            <a:spAutoFit/>
          </a:bodyPr>
          <a:lstStyle/>
          <a:p>
            <a:r>
              <a:rPr lang="en-US" altLang="zh-CN" sz="2000"/>
              <a:t>2. </a:t>
            </a:r>
            <a:r>
              <a:rPr lang="zh-CN" altLang="en-US" sz="2000"/>
              <a:t>操作特征抽取</a:t>
            </a:r>
          </a:p>
        </p:txBody>
      </p:sp>
      <p:sp>
        <p:nvSpPr>
          <p:cNvPr id="12" name="左大括号 11"/>
          <p:cNvSpPr/>
          <p:nvPr/>
        </p:nvSpPr>
        <p:spPr>
          <a:xfrm rot="5400000">
            <a:off x="3736975" y="875665"/>
            <a:ext cx="998855" cy="4521200"/>
          </a:xfrm>
          <a:prstGeom prst="lef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3" name="右箭头 12"/>
          <p:cNvSpPr/>
          <p:nvPr/>
        </p:nvSpPr>
        <p:spPr>
          <a:xfrm>
            <a:off x="3758565" y="4387850"/>
            <a:ext cx="1296035" cy="50419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nvGrpSpPr>
          <p:cNvPr id="21" name="组合 20"/>
          <p:cNvGrpSpPr/>
          <p:nvPr/>
        </p:nvGrpSpPr>
        <p:grpSpPr>
          <a:xfrm>
            <a:off x="5868670" y="3893820"/>
            <a:ext cx="1460500" cy="614680"/>
            <a:chOff x="9468" y="6132"/>
            <a:chExt cx="2300" cy="968"/>
          </a:xfrm>
        </p:grpSpPr>
        <p:sp>
          <p:nvSpPr>
            <p:cNvPr id="14" name="矩形 13"/>
            <p:cNvSpPr/>
            <p:nvPr/>
          </p:nvSpPr>
          <p:spPr>
            <a:xfrm>
              <a:off x="9468" y="6194"/>
              <a:ext cx="2262"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5" name="矩形 14"/>
            <p:cNvSpPr/>
            <p:nvPr/>
          </p:nvSpPr>
          <p:spPr>
            <a:xfrm>
              <a:off x="9468" y="6647"/>
              <a:ext cx="2261" cy="453"/>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cxnSp>
          <p:nvCxnSpPr>
            <p:cNvPr id="16" name="直接连接符 15"/>
            <p:cNvCxnSpPr/>
            <p:nvPr/>
          </p:nvCxnSpPr>
          <p:spPr>
            <a:xfrm>
              <a:off x="10438" y="6194"/>
              <a:ext cx="0" cy="906"/>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7" name="文本框 16"/>
            <p:cNvSpPr txBox="1"/>
            <p:nvPr/>
          </p:nvSpPr>
          <p:spPr>
            <a:xfrm>
              <a:off x="9468" y="6132"/>
              <a:ext cx="976" cy="576"/>
            </a:xfrm>
            <a:prstGeom prst="rect">
              <a:avLst/>
            </a:prstGeom>
            <a:noFill/>
          </p:spPr>
          <p:txBody>
            <a:bodyPr wrap="square" rtlCol="0">
              <a:spAutoFit/>
            </a:bodyPr>
            <a:lstStyle/>
            <a:p>
              <a:r>
                <a:rPr lang="en-US" altLang="zh-CN">
                  <a:latin typeface="Times New Roman" panose="02020603050405020304" pitchFamily="18" charset="0"/>
                </a:rPr>
                <a:t>Key</a:t>
              </a:r>
            </a:p>
          </p:txBody>
        </p:sp>
        <p:sp>
          <p:nvSpPr>
            <p:cNvPr id="18" name="文本框 17"/>
            <p:cNvSpPr txBox="1"/>
            <p:nvPr/>
          </p:nvSpPr>
          <p:spPr>
            <a:xfrm>
              <a:off x="10444" y="6133"/>
              <a:ext cx="1324" cy="576"/>
            </a:xfrm>
            <a:prstGeom prst="rect">
              <a:avLst/>
            </a:prstGeom>
            <a:noFill/>
          </p:spPr>
          <p:txBody>
            <a:bodyPr wrap="square" rtlCol="0">
              <a:spAutoFit/>
            </a:bodyPr>
            <a:lstStyle/>
            <a:p>
              <a:r>
                <a:rPr lang="en-US" altLang="zh-CN"/>
                <a:t>Value</a:t>
              </a:r>
            </a:p>
          </p:txBody>
        </p:sp>
      </p:grpSp>
      <p:graphicFrame>
        <p:nvGraphicFramePr>
          <p:cNvPr id="19" name="对象 18"/>
          <p:cNvGraphicFramePr/>
          <p:nvPr/>
        </p:nvGraphicFramePr>
        <p:xfrm>
          <a:off x="5584825" y="4733925"/>
          <a:ext cx="2291715" cy="988060"/>
        </p:xfrm>
        <a:graphic>
          <a:graphicData uri="http://schemas.openxmlformats.org/presentationml/2006/ole">
            <mc:AlternateContent xmlns:mc="http://schemas.openxmlformats.org/markup-compatibility/2006">
              <mc:Choice xmlns:v="urn:schemas-microsoft-com:vml" Requires="v">
                <p:oleObj spid="_x0000_s1060" r:id="rId7" imgW="7487285" imgH="3313430" progId="Visio.Drawing.15">
                  <p:embed/>
                </p:oleObj>
              </mc:Choice>
              <mc:Fallback>
                <p:oleObj r:id="rId7" imgW="7487285" imgH="3313430" progId="Visio.Drawing.15">
                  <p:embed/>
                  <p:pic>
                    <p:nvPicPr>
                      <p:cNvPr id="0" name="图片 19"/>
                      <p:cNvPicPr/>
                      <p:nvPr/>
                    </p:nvPicPr>
                    <p:blipFill>
                      <a:blip r:embed="rId8"/>
                    </p:blipFill>
                    <p:spPr>
                      <a:xfrm>
                        <a:off x="5584825" y="4733925"/>
                        <a:ext cx="2291715" cy="98806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—1.</a:t>
            </a:r>
            <a:r>
              <a:rPr lang="zh-CN" altLang="zh-CN" dirty="0" smtClean="0"/>
              <a:t>应用</a:t>
            </a:r>
            <a:r>
              <a:rPr lang="zh-CN" altLang="zh-CN" dirty="0" smtClean="0"/>
              <a:t>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614045" y="1654175"/>
          <a:ext cx="8072755" cy="4841875"/>
        </p:xfrm>
        <a:graphic>
          <a:graphicData uri="http://schemas.openxmlformats.org/drawingml/2006/table">
            <a:tbl>
              <a:tblPr firstRow="1" bandRow="1">
                <a:tableStyleId>{5C22544A-7EE6-4342-B048-85BDC9FD1C3A}</a:tableStyleId>
              </a:tblPr>
              <a:tblGrid>
                <a:gridCol w="1518285"/>
                <a:gridCol w="4100195"/>
                <a:gridCol w="2454275"/>
              </a:tblGrid>
              <a:tr h="365760">
                <a:tc>
                  <a:txBody>
                    <a:bodyPr/>
                    <a:lstStyle/>
                    <a:p>
                      <a:pPr algn="ctr">
                        <a:buNone/>
                      </a:pPr>
                      <a:r>
                        <a:rPr lang="zh-CN" altLang="en-US" sz="1800">
                          <a:solidFill>
                            <a:schemeClr val="tx1"/>
                          </a:solidFill>
                        </a:rPr>
                        <a:t>类别</a:t>
                      </a:r>
                    </a:p>
                  </a:txBody>
                  <a:tcPr/>
                </a:tc>
                <a:tc>
                  <a:txBody>
                    <a:bodyPr/>
                    <a:lstStyle/>
                    <a:p>
                      <a:pPr algn="ctr">
                        <a:buNone/>
                      </a:pPr>
                      <a:r>
                        <a:rPr lang="zh-CN" altLang="en-US" sz="1800">
                          <a:solidFill>
                            <a:schemeClr val="tx1"/>
                          </a:solidFill>
                        </a:rPr>
                        <a:t>应用</a:t>
                      </a:r>
                    </a:p>
                  </a:txBody>
                  <a:tcPr/>
                </a:tc>
                <a:tc>
                  <a:txBody>
                    <a:bodyPr/>
                    <a:lstStyle/>
                    <a:p>
                      <a:pPr algn="ctr">
                        <a:buNone/>
                      </a:pPr>
                      <a:r>
                        <a:rPr lang="zh-CN" altLang="en-US" sz="1800">
                          <a:solidFill>
                            <a:schemeClr val="tx1"/>
                          </a:solidFill>
                        </a:rPr>
                        <a:t>计算属性</a:t>
                      </a:r>
                    </a:p>
                  </a:txBody>
                  <a:tcPr/>
                </a:tc>
              </a:tr>
              <a:tr h="335280">
                <a:tc rowSpan="4">
                  <a:txBody>
                    <a:bodyPr/>
                    <a:lstStyle/>
                    <a:p>
                      <a:pPr algn="ctr">
                        <a:buNone/>
                      </a:pPr>
                      <a:r>
                        <a:rPr lang="en-US" altLang="zh-CN" sz="1600">
                          <a:solidFill>
                            <a:schemeClr val="tx1"/>
                          </a:solidFill>
                        </a:rPr>
                        <a:t>SQL</a:t>
                      </a:r>
                    </a:p>
                  </a:txBody>
                  <a:tcPr anchor="ctr"/>
                </a:tc>
                <a:tc>
                  <a:txBody>
                    <a:bodyPr/>
                    <a:lstStyle/>
                    <a:p>
                      <a:pPr algn="ctr">
                        <a:buNone/>
                      </a:pPr>
                      <a:r>
                        <a:rPr lang="en-US" altLang="zh-CN" sz="1600">
                          <a:solidFill>
                            <a:schemeClr val="tx1"/>
                          </a:solidFill>
                        </a:rPr>
                        <a:t>Scan</a:t>
                      </a:r>
                    </a:p>
                  </a:txBody>
                  <a:tcPr anchor="ctr"/>
                </a:tc>
                <a:tc>
                  <a:txBody>
                    <a:bodyPr/>
                    <a:lstStyle/>
                    <a:p>
                      <a:pPr algn="ctr">
                        <a:buNone/>
                      </a:pPr>
                      <a:r>
                        <a:rPr lang="zh-CN" altLang="en-US" sz="1600">
                          <a:solidFill>
                            <a:schemeClr val="tx1"/>
                          </a:solidFill>
                        </a:rPr>
                        <a:t>单表操作</a:t>
                      </a:r>
                    </a:p>
                  </a:txBody>
                  <a:tcPr anchor="ctr"/>
                </a:tc>
              </a:tr>
              <a:tr h="335280">
                <a:tc vMerge="1">
                  <a:txBody>
                    <a:bodyPr/>
                    <a:lstStyle/>
                    <a:p>
                      <a:endParaRPr lang="zh-CN"/>
                    </a:p>
                  </a:txBody>
                  <a:tcPr/>
                </a:tc>
                <a:tc>
                  <a:txBody>
                    <a:bodyPr/>
                    <a:lstStyle/>
                    <a:p>
                      <a:pPr algn="ctr">
                        <a:buNone/>
                      </a:pPr>
                      <a:r>
                        <a:rPr lang="en-US" altLang="zh-CN" sz="1600">
                          <a:solidFill>
                            <a:schemeClr val="tx1"/>
                          </a:solidFill>
                        </a:rPr>
                        <a:t>Aggregate</a:t>
                      </a:r>
                    </a:p>
                  </a:txBody>
                  <a:tcPr anchor="ctr"/>
                </a:tc>
                <a:tc>
                  <a:txBody>
                    <a:bodyPr/>
                    <a:lstStyle/>
                    <a:p>
                      <a:pPr algn="ctr">
                        <a:buNone/>
                      </a:pPr>
                      <a:r>
                        <a:rPr lang="zh-CN" altLang="en-US" sz="1600">
                          <a:solidFill>
                            <a:schemeClr val="tx1"/>
                          </a:solidFill>
                        </a:rPr>
                        <a:t>单表操作</a:t>
                      </a:r>
                    </a:p>
                  </a:txBody>
                  <a:tcPr anchor="ctr"/>
                </a:tc>
              </a:tr>
              <a:tr h="335280">
                <a:tc vMerge="1">
                  <a:txBody>
                    <a:bodyPr/>
                    <a:lstStyle/>
                    <a:p>
                      <a:endParaRPr lang="zh-CN"/>
                    </a:p>
                  </a:txBody>
                  <a:tcPr/>
                </a:tc>
                <a:tc>
                  <a:txBody>
                    <a:bodyPr/>
                    <a:lstStyle/>
                    <a:p>
                      <a:pPr algn="ctr">
                        <a:buNone/>
                      </a:pPr>
                      <a:r>
                        <a:rPr lang="en-US" altLang="zh-CN" sz="1600">
                          <a:solidFill>
                            <a:schemeClr val="tx1"/>
                          </a:solidFill>
                        </a:rPr>
                        <a:t>Join</a:t>
                      </a:r>
                    </a:p>
                  </a:txBody>
                  <a:tcPr anchor="ctr"/>
                </a:tc>
                <a:tc>
                  <a:txBody>
                    <a:bodyPr/>
                    <a:lstStyle/>
                    <a:p>
                      <a:pPr algn="ctr">
                        <a:buNone/>
                      </a:pPr>
                      <a:r>
                        <a:rPr lang="zh-CN" altLang="en-US" sz="1600">
                          <a:solidFill>
                            <a:schemeClr val="tx1"/>
                          </a:solidFill>
                        </a:rPr>
                        <a:t>多表关联</a:t>
                      </a:r>
                    </a:p>
                  </a:txBody>
                  <a:tcPr anchor="ctr"/>
                </a:tc>
              </a:tr>
              <a:tr h="335280">
                <a:tc vMerge="1">
                  <a:txBody>
                    <a:bodyPr/>
                    <a:lstStyle/>
                    <a:p>
                      <a:endParaRPr lang="zh-CN"/>
                    </a:p>
                  </a:txBody>
                  <a:tcPr/>
                </a:tc>
                <a:tc>
                  <a:txBody>
                    <a:bodyPr/>
                    <a:lstStyle/>
                    <a:p>
                      <a:pPr algn="ctr">
                        <a:buNone/>
                      </a:pPr>
                      <a:r>
                        <a:rPr lang="en-US" altLang="zh-CN" sz="1600">
                          <a:solidFill>
                            <a:schemeClr val="tx1"/>
                          </a:solidFill>
                        </a:rPr>
                        <a:t>Mix</a:t>
                      </a:r>
                    </a:p>
                  </a:txBody>
                  <a:tcPr anchor="ctr"/>
                </a:tc>
                <a:tc>
                  <a:txBody>
                    <a:bodyPr/>
                    <a:lstStyle/>
                    <a:p>
                      <a:pPr algn="ctr">
                        <a:buNone/>
                      </a:pPr>
                      <a:r>
                        <a:rPr lang="zh-CN" altLang="en-US" sz="1600">
                          <a:solidFill>
                            <a:schemeClr val="tx1"/>
                          </a:solidFill>
                        </a:rPr>
                        <a:t>混合操作</a:t>
                      </a:r>
                    </a:p>
                  </a:txBody>
                  <a:tcPr anchor="ctr"/>
                </a:tc>
              </a:tr>
              <a:tr h="335280">
                <a:tc rowSpan="4">
                  <a:txBody>
                    <a:bodyPr/>
                    <a:lstStyle/>
                    <a:p>
                      <a:pPr algn="ctr">
                        <a:buNone/>
                      </a:pPr>
                      <a:r>
                        <a:rPr lang="en-US" altLang="zh-CN" sz="1600">
                          <a:solidFill>
                            <a:schemeClr val="tx1"/>
                          </a:solidFill>
                        </a:rPr>
                        <a:t>Graph</a:t>
                      </a:r>
                    </a:p>
                  </a:txBody>
                  <a:tcPr anchor="ctr"/>
                </a:tc>
                <a:tc>
                  <a:txBody>
                    <a:bodyPr/>
                    <a:lstStyle/>
                    <a:p>
                      <a:pPr algn="ctr">
                        <a:buNone/>
                      </a:pPr>
                      <a:r>
                        <a:rPr lang="en-US" altLang="zh-CN" sz="1600">
                          <a:solidFill>
                            <a:schemeClr val="tx1"/>
                          </a:solidFill>
                        </a:rPr>
                        <a:t>PageRank</a:t>
                      </a:r>
                    </a:p>
                  </a:txBody>
                  <a:tcPr anchor="ctr"/>
                </a:tc>
                <a:tc rowSpan="4">
                  <a:txBody>
                    <a:bodyPr/>
                    <a:lstStyle/>
                    <a:p>
                      <a:pPr algn="ctr">
                        <a:buNone/>
                      </a:pPr>
                      <a:r>
                        <a:rPr lang="zh-CN" altLang="en-US" sz="1600">
                          <a:solidFill>
                            <a:schemeClr val="tx1"/>
                          </a:solidFill>
                        </a:rPr>
                        <a:t>迭代计算</a:t>
                      </a:r>
                    </a:p>
                  </a:txBody>
                  <a:tcPr anchor="ctr"/>
                </a:tc>
              </a:tr>
              <a:tr h="335280">
                <a:tc vMerge="1">
                  <a:txBody>
                    <a:bodyPr/>
                    <a:lstStyle/>
                    <a:p>
                      <a:endParaRPr lang="zh-CN"/>
                    </a:p>
                  </a:txBody>
                  <a:tcPr/>
                </a:tc>
                <a:tc>
                  <a:txBody>
                    <a:bodyPr/>
                    <a:lstStyle/>
                    <a:p>
                      <a:pPr algn="ctr">
                        <a:buNone/>
                      </a:pPr>
                      <a:r>
                        <a:rPr lang="en-US" altLang="zh-CN" sz="1600">
                          <a:solidFill>
                            <a:schemeClr val="tx1"/>
                          </a:solidFill>
                        </a:rPr>
                        <a:t>TriangleCount</a:t>
                      </a:r>
                    </a:p>
                  </a:txBody>
                  <a:tcPr anchor="ctr"/>
                </a:tc>
                <a:tc vMerge="1">
                  <a:txBody>
                    <a:bodyPr/>
                    <a:lstStyle/>
                    <a:p>
                      <a:endParaRPr lang="zh-CN"/>
                    </a:p>
                  </a:txBody>
                  <a:tcPr/>
                </a:tc>
              </a:tr>
              <a:tr h="419100">
                <a:tc vMerge="1">
                  <a:txBody>
                    <a:bodyPr/>
                    <a:lstStyle/>
                    <a:p>
                      <a:endParaRPr lang="zh-CN"/>
                    </a:p>
                  </a:txBody>
                  <a:tcPr/>
                </a:tc>
                <a:tc>
                  <a:txBody>
                    <a:bodyPr/>
                    <a:lstStyle/>
                    <a:p>
                      <a:pPr algn="ctr">
                        <a:buNone/>
                      </a:pPr>
                      <a:r>
                        <a:rPr lang="en-US" altLang="zh-CN" sz="1600">
                          <a:solidFill>
                            <a:schemeClr val="tx1"/>
                          </a:solidFill>
                        </a:rPr>
                        <a:t>ConnectedComponents</a:t>
                      </a:r>
                    </a:p>
                  </a:txBody>
                  <a:tcPr anchor="ctr"/>
                </a:tc>
                <a:tc vMerge="1">
                  <a:txBody>
                    <a:bodyPr/>
                    <a:lstStyle/>
                    <a:p>
                      <a:endParaRPr lang="zh-CN"/>
                    </a:p>
                  </a:txBody>
                  <a:tcPr/>
                </a:tc>
              </a:tr>
              <a:tr h="368935">
                <a:tc vMerge="1">
                  <a:txBody>
                    <a:bodyPr/>
                    <a:lstStyle/>
                    <a:p>
                      <a:endParaRPr lang="zh-CN"/>
                    </a:p>
                  </a:txBody>
                  <a:tcPr/>
                </a:tc>
                <a:tc>
                  <a:txBody>
                    <a:bodyPr/>
                    <a:lstStyle/>
                    <a:p>
                      <a:pPr algn="ctr">
                        <a:buNone/>
                      </a:pPr>
                      <a:r>
                        <a:rPr lang="en-US" altLang="zh-CN" sz="1600">
                          <a:solidFill>
                            <a:schemeClr val="tx1"/>
                          </a:solidFill>
                        </a:rPr>
                        <a:t>SingleSourceShortestPaths</a:t>
                      </a:r>
                    </a:p>
                  </a:txBody>
                  <a:tcPr anchor="ctr"/>
                </a:tc>
                <a:tc vMerge="1">
                  <a:txBody>
                    <a:bodyPr/>
                    <a:lstStyle/>
                    <a:p>
                      <a:endParaRPr lang="zh-CN"/>
                    </a:p>
                  </a:txBody>
                  <a:tcPr/>
                </a:tc>
              </a:tr>
              <a:tr h="335280">
                <a:tc rowSpan="5">
                  <a:txBody>
                    <a:bodyPr/>
                    <a:lstStyle/>
                    <a:p>
                      <a:pPr algn="ctr">
                        <a:buNone/>
                      </a:pPr>
                      <a:r>
                        <a:rPr lang="en-US" altLang="zh-CN" sz="1600">
                          <a:solidFill>
                            <a:schemeClr val="tx1"/>
                          </a:solidFill>
                        </a:rPr>
                        <a:t>Machine Learning</a:t>
                      </a:r>
                    </a:p>
                  </a:txBody>
                  <a:tcPr anchor="ctr"/>
                </a:tc>
                <a:tc>
                  <a:txBody>
                    <a:bodyPr/>
                    <a:lstStyle/>
                    <a:p>
                      <a:pPr algn="ctr">
                        <a:buNone/>
                      </a:pPr>
                      <a:r>
                        <a:rPr lang="en-US" altLang="zh-CN" sz="1600">
                          <a:solidFill>
                            <a:schemeClr val="tx1"/>
                          </a:solidFill>
                        </a:rPr>
                        <a:t>LogisticsRegression</a:t>
                      </a:r>
                    </a:p>
                  </a:txBody>
                  <a:tcPr anchor="ctr"/>
                </a:tc>
                <a:tc>
                  <a:txBody>
                    <a:bodyPr/>
                    <a:lstStyle/>
                    <a:p>
                      <a:pPr algn="ctr">
                        <a:buNone/>
                      </a:pPr>
                      <a:r>
                        <a:rPr lang="zh-CN" altLang="en-US" sz="1600">
                          <a:solidFill>
                            <a:schemeClr val="tx1"/>
                          </a:solidFill>
                        </a:rPr>
                        <a:t>分类算法、迭代计算</a:t>
                      </a:r>
                    </a:p>
                  </a:txBody>
                  <a:tcPr anchor="ctr"/>
                </a:tc>
              </a:tr>
              <a:tr h="335280">
                <a:tc vMerge="1">
                  <a:txBody>
                    <a:bodyPr/>
                    <a:lstStyle/>
                    <a:p>
                      <a:endParaRPr lang="zh-CN"/>
                    </a:p>
                  </a:txBody>
                  <a:tcPr/>
                </a:tc>
                <a:tc>
                  <a:txBody>
                    <a:bodyPr/>
                    <a:lstStyle/>
                    <a:p>
                      <a:pPr algn="ctr">
                        <a:buNone/>
                      </a:pPr>
                      <a:r>
                        <a:rPr lang="en-US" altLang="zh-CN" sz="1600">
                          <a:solidFill>
                            <a:schemeClr val="tx1"/>
                          </a:solidFill>
                        </a:rPr>
                        <a:t>K-means</a:t>
                      </a:r>
                    </a:p>
                  </a:txBody>
                  <a:tcPr anchor="ctr"/>
                </a:tc>
                <a:tc>
                  <a:txBody>
                    <a:bodyPr/>
                    <a:lstStyle/>
                    <a:p>
                      <a:pPr algn="ctr">
                        <a:buNone/>
                      </a:pPr>
                      <a:r>
                        <a:rPr lang="zh-CN" altLang="en-US" sz="1600">
                          <a:solidFill>
                            <a:schemeClr val="tx1"/>
                          </a:solidFill>
                        </a:rPr>
                        <a:t>聚类算法、迭代计算</a:t>
                      </a:r>
                    </a:p>
                  </a:txBody>
                  <a:tcPr anchor="ctr"/>
                </a:tc>
              </a:tr>
              <a:tr h="335280">
                <a:tc vMerge="1">
                  <a:txBody>
                    <a:bodyPr/>
                    <a:lstStyle/>
                    <a:p>
                      <a:endParaRPr lang="zh-CN"/>
                    </a:p>
                  </a:txBody>
                  <a:tcPr/>
                </a:tc>
                <a:tc>
                  <a:txBody>
                    <a:bodyPr/>
                    <a:lstStyle/>
                    <a:p>
                      <a:pPr algn="ctr">
                        <a:buNone/>
                      </a:pPr>
                      <a:r>
                        <a:rPr lang="en-US" altLang="zh-CN" sz="1600">
                          <a:solidFill>
                            <a:schemeClr val="tx1"/>
                          </a:solidFill>
                        </a:rPr>
                        <a:t>ALS</a:t>
                      </a:r>
                    </a:p>
                  </a:txBody>
                  <a:tcPr anchor="ctr"/>
                </a:tc>
                <a:tc>
                  <a:txBody>
                    <a:bodyPr/>
                    <a:lstStyle/>
                    <a:p>
                      <a:pPr algn="ctr">
                        <a:buNone/>
                      </a:pPr>
                      <a:r>
                        <a:rPr lang="zh-CN" altLang="en-US" sz="1600">
                          <a:solidFill>
                            <a:schemeClr val="tx1"/>
                          </a:solidFill>
                        </a:rPr>
                        <a:t>交替最小二乘法</a:t>
                      </a:r>
                    </a:p>
                  </a:txBody>
                  <a:tcPr anchor="ctr"/>
                </a:tc>
              </a:tr>
              <a:tr h="335280">
                <a:tc vMerge="1">
                  <a:txBody>
                    <a:bodyPr/>
                    <a:lstStyle/>
                    <a:p>
                      <a:endParaRPr lang="zh-CN"/>
                    </a:p>
                  </a:txBody>
                  <a:tcPr/>
                </a:tc>
                <a:tc>
                  <a:txBody>
                    <a:bodyPr/>
                    <a:lstStyle/>
                    <a:p>
                      <a:pPr algn="ctr">
                        <a:buNone/>
                      </a:pPr>
                      <a:r>
                        <a:rPr lang="en-US" altLang="zh-CN" sz="1600">
                          <a:solidFill>
                            <a:schemeClr val="tx1"/>
                          </a:solidFill>
                        </a:rPr>
                        <a:t>RandomForest</a:t>
                      </a:r>
                    </a:p>
                  </a:txBody>
                  <a:tcPr anchor="ctr"/>
                </a:tc>
                <a:tc>
                  <a:txBody>
                    <a:bodyPr/>
                    <a:lstStyle/>
                    <a:p>
                      <a:pPr algn="ctr">
                        <a:buNone/>
                      </a:pPr>
                      <a:r>
                        <a:rPr lang="zh-CN" altLang="en-US" sz="1600">
                          <a:solidFill>
                            <a:schemeClr val="tx1"/>
                          </a:solidFill>
                        </a:rPr>
                        <a:t>分类、回归、宽度优先树</a:t>
                      </a:r>
                    </a:p>
                  </a:txBody>
                  <a:tcPr anchor="ctr"/>
                </a:tc>
              </a:tr>
              <a:tr h="335280">
                <a:tc vMerge="1">
                  <a:txBody>
                    <a:bodyPr/>
                    <a:lstStyle/>
                    <a:p>
                      <a:endParaRPr lang="zh-CN"/>
                    </a:p>
                  </a:txBody>
                  <a:tcPr/>
                </a:tc>
                <a:tc>
                  <a:txBody>
                    <a:bodyPr/>
                    <a:lstStyle/>
                    <a:p>
                      <a:pPr algn="ctr">
                        <a:buNone/>
                      </a:pPr>
                      <a:r>
                        <a:rPr lang="en-US" altLang="zh-CN" sz="1600">
                          <a:solidFill>
                            <a:schemeClr val="tx1"/>
                          </a:solidFill>
                        </a:rPr>
                        <a:t>SVM</a:t>
                      </a:r>
                    </a:p>
                  </a:txBody>
                  <a:tcPr anchor="ctr"/>
                </a:tc>
                <a:tc>
                  <a:txBody>
                    <a:bodyPr/>
                    <a:lstStyle/>
                    <a:p>
                      <a:pPr algn="ctr">
                        <a:buNone/>
                      </a:pPr>
                      <a:r>
                        <a:rPr lang="zh-CN" altLang="en-US" sz="1600">
                          <a:solidFill>
                            <a:schemeClr val="tx1"/>
                          </a:solidFill>
                        </a:rPr>
                        <a:t>分布式双梯度下降</a:t>
                      </a:r>
                    </a:p>
                  </a:txBody>
                  <a:tcPr anchor="ctr"/>
                </a:tc>
              </a:tr>
            </a:tbl>
          </a:graphicData>
        </a:graphic>
      </p:graphicFrame>
      <p:sp>
        <p:nvSpPr>
          <p:cNvPr id="3" name="文本框 2"/>
          <p:cNvSpPr txBox="1"/>
          <p:nvPr/>
        </p:nvSpPr>
        <p:spPr>
          <a:xfrm>
            <a:off x="536575" y="1144905"/>
            <a:ext cx="1808480" cy="365760"/>
          </a:xfrm>
          <a:prstGeom prst="rect">
            <a:avLst/>
          </a:prstGeom>
          <a:noFill/>
        </p:spPr>
        <p:txBody>
          <a:bodyPr wrap="none" rtlCol="0" anchor="t">
            <a:spAutoFit/>
          </a:bodyPr>
          <a:lstStyle/>
          <a:p>
            <a:r>
              <a:rPr lang="en-US" altLang="zh-CN" dirty="0" smtClean="0">
                <a:solidFill>
                  <a:srgbClr val="0000FF"/>
                </a:solidFill>
                <a:sym typeface="+mn-ea"/>
              </a:rPr>
              <a:t>1. </a:t>
            </a:r>
            <a:r>
              <a:rPr lang="zh-CN" altLang="en-US" dirty="0" smtClean="0">
                <a:solidFill>
                  <a:srgbClr val="0000FF"/>
                </a:solidFill>
                <a:sym typeface="+mn-ea"/>
              </a:rPr>
              <a:t>典型特征选取</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—1.</a:t>
            </a:r>
            <a:r>
              <a:rPr lang="zh-CN" altLang="zh-CN" dirty="0" smtClean="0"/>
              <a:t>应用</a:t>
            </a:r>
            <a:r>
              <a:rPr lang="zh-CN" altLang="zh-CN" dirty="0" smtClean="0"/>
              <a:t>特征分析</a:t>
            </a:r>
            <a:endParaRPr lang="zh-CN" altLang="en-US"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nvGraphicFramePr>
        <p:xfrm>
          <a:off x="339725" y="1582420"/>
          <a:ext cx="8625205" cy="5207635"/>
        </p:xfrm>
        <a:graphic>
          <a:graphicData uri="http://schemas.openxmlformats.org/drawingml/2006/table">
            <a:tbl>
              <a:tblPr firstRow="1" bandRow="1">
                <a:tableStyleId>{5C22544A-7EE6-4342-B048-85BDC9FD1C3A}</a:tableStyleId>
              </a:tblPr>
              <a:tblGrid>
                <a:gridCol w="1418590"/>
                <a:gridCol w="2712085"/>
                <a:gridCol w="4494530"/>
              </a:tblGrid>
              <a:tr h="365760">
                <a:tc>
                  <a:txBody>
                    <a:bodyPr/>
                    <a:lstStyle/>
                    <a:p>
                      <a:pPr algn="ctr">
                        <a:buNone/>
                      </a:pPr>
                      <a:r>
                        <a:rPr lang="zh-CN" altLang="en-US" sz="1800">
                          <a:solidFill>
                            <a:schemeClr val="tx1"/>
                          </a:solidFill>
                        </a:rPr>
                        <a:t>类别</a:t>
                      </a:r>
                    </a:p>
                  </a:txBody>
                  <a:tcPr/>
                </a:tc>
                <a:tc>
                  <a:txBody>
                    <a:bodyPr/>
                    <a:lstStyle/>
                    <a:p>
                      <a:pPr algn="ctr">
                        <a:buNone/>
                      </a:pPr>
                      <a:r>
                        <a:rPr lang="zh-CN" altLang="en-US" sz="1800">
                          <a:solidFill>
                            <a:schemeClr val="tx1"/>
                          </a:solidFill>
                        </a:rPr>
                        <a:t>应用</a:t>
                      </a:r>
                    </a:p>
                  </a:txBody>
                  <a:tcPr/>
                </a:tc>
                <a:tc>
                  <a:txBody>
                    <a:bodyPr/>
                    <a:lstStyle/>
                    <a:p>
                      <a:pPr algn="ctr">
                        <a:buNone/>
                      </a:pPr>
                      <a:r>
                        <a:rPr lang="zh-CN" altLang="en-US" sz="1800">
                          <a:solidFill>
                            <a:schemeClr val="tx1"/>
                          </a:solidFill>
                        </a:rPr>
                        <a:t>操作特征</a:t>
                      </a:r>
                    </a:p>
                  </a:txBody>
                  <a:tcPr/>
                </a:tc>
              </a:tr>
              <a:tr h="335280">
                <a:tc rowSpan="4">
                  <a:txBody>
                    <a:bodyPr/>
                    <a:lstStyle/>
                    <a:p>
                      <a:pPr algn="ctr">
                        <a:buNone/>
                      </a:pPr>
                      <a:r>
                        <a:rPr lang="en-US" altLang="zh-CN" sz="1600">
                          <a:solidFill>
                            <a:schemeClr val="tx1"/>
                          </a:solidFill>
                        </a:rPr>
                        <a:t>SQL</a:t>
                      </a:r>
                    </a:p>
                  </a:txBody>
                  <a:tcPr anchor="ctr"/>
                </a:tc>
                <a:tc>
                  <a:txBody>
                    <a:bodyPr/>
                    <a:lstStyle/>
                    <a:p>
                      <a:pPr algn="ctr">
                        <a:buNone/>
                      </a:pPr>
                      <a:r>
                        <a:rPr lang="en-US" altLang="zh-CN" sz="1600">
                          <a:solidFill>
                            <a:schemeClr val="tx1"/>
                          </a:solidFill>
                        </a:rPr>
                        <a:t>Scan</a:t>
                      </a:r>
                    </a:p>
                  </a:txBody>
                  <a:tcPr anchor="ctr"/>
                </a:tc>
                <a:tc rowSpan="4">
                  <a:txBody>
                    <a:bodyPr/>
                    <a:lstStyle/>
                    <a:p>
                      <a:pPr algn="ctr">
                        <a:buNone/>
                      </a:pPr>
                      <a:r>
                        <a:rPr lang="en-US" altLang="zh-CN" sz="1600">
                          <a:solidFill>
                            <a:schemeClr val="tx1"/>
                          </a:solidFill>
                          <a:sym typeface="+mn-ea"/>
                        </a:rPr>
                        <a:t> </a:t>
                      </a:r>
                      <a:r>
                        <a:rPr lang="zh-CN" altLang="en-US" sz="1600">
                          <a:solidFill>
                            <a:schemeClr val="tx1"/>
                          </a:solidFill>
                          <a:sym typeface="+mn-ea"/>
                        </a:rPr>
                        <a:t>SQL基础查询语句中Scan、Aggregate、Join等在处理key/value对，其计算复杂度与key的分布相关。同时，</a:t>
                      </a:r>
                      <a:r>
                        <a:rPr lang="en-US" altLang="zh-CN" sz="1600">
                          <a:solidFill>
                            <a:schemeClr val="tx1"/>
                          </a:solidFill>
                          <a:sym typeface="+mn-ea"/>
                        </a:rPr>
                        <a:t>Join</a:t>
                      </a:r>
                      <a:r>
                        <a:rPr lang="zh-CN" altLang="en-US" sz="1600">
                          <a:solidFill>
                            <a:schemeClr val="tx1"/>
                          </a:solidFill>
                          <a:sym typeface="+mn-ea"/>
                        </a:rPr>
                        <a:t>操作受表的连接顺序的影响。</a:t>
                      </a:r>
                    </a:p>
                  </a:txBody>
                  <a:tcPr anchor="ctr"/>
                </a:tc>
              </a:tr>
              <a:tr h="335280">
                <a:tc vMerge="1">
                  <a:txBody>
                    <a:bodyPr/>
                    <a:lstStyle/>
                    <a:p>
                      <a:endParaRPr lang="zh-CN"/>
                    </a:p>
                  </a:txBody>
                  <a:tcPr/>
                </a:tc>
                <a:tc>
                  <a:txBody>
                    <a:bodyPr/>
                    <a:lstStyle/>
                    <a:p>
                      <a:pPr algn="ctr">
                        <a:buNone/>
                      </a:pPr>
                      <a:r>
                        <a:rPr lang="en-US" altLang="zh-CN" sz="1600">
                          <a:solidFill>
                            <a:schemeClr val="tx1"/>
                          </a:solidFill>
                        </a:rPr>
                        <a:t>Aggregate</a:t>
                      </a:r>
                    </a:p>
                  </a:txBody>
                  <a:tcPr anchor="ctr"/>
                </a:tc>
                <a:tc vMerge="1">
                  <a:txBody>
                    <a:bodyPr/>
                    <a:lstStyle/>
                    <a:p>
                      <a:endParaRPr lang="zh-CN"/>
                    </a:p>
                  </a:txBody>
                  <a:tcPr anchor="ctr"/>
                </a:tc>
              </a:tr>
              <a:tr h="335280">
                <a:tc vMerge="1">
                  <a:txBody>
                    <a:bodyPr/>
                    <a:lstStyle/>
                    <a:p>
                      <a:endParaRPr lang="zh-CN"/>
                    </a:p>
                  </a:txBody>
                  <a:tcPr/>
                </a:tc>
                <a:tc>
                  <a:txBody>
                    <a:bodyPr/>
                    <a:lstStyle/>
                    <a:p>
                      <a:pPr algn="ctr">
                        <a:buNone/>
                      </a:pPr>
                      <a:r>
                        <a:rPr lang="en-US" altLang="zh-CN" sz="1600">
                          <a:solidFill>
                            <a:schemeClr val="tx1"/>
                          </a:solidFill>
                        </a:rPr>
                        <a:t>Join</a:t>
                      </a:r>
                    </a:p>
                  </a:txBody>
                  <a:tcPr anchor="ctr"/>
                </a:tc>
                <a:tc vMerge="1">
                  <a:txBody>
                    <a:bodyPr/>
                    <a:lstStyle/>
                    <a:p>
                      <a:endParaRPr lang="zh-CN"/>
                    </a:p>
                  </a:txBody>
                  <a:tcPr anchor="ctr"/>
                </a:tc>
              </a:tr>
              <a:tr h="335280">
                <a:tc vMerge="1">
                  <a:txBody>
                    <a:bodyPr/>
                    <a:lstStyle/>
                    <a:p>
                      <a:endParaRPr lang="zh-CN"/>
                    </a:p>
                  </a:txBody>
                  <a:tcPr/>
                </a:tc>
                <a:tc>
                  <a:txBody>
                    <a:bodyPr/>
                    <a:lstStyle/>
                    <a:p>
                      <a:pPr algn="ctr">
                        <a:buNone/>
                      </a:pPr>
                      <a:r>
                        <a:rPr lang="en-US" altLang="zh-CN" sz="1600">
                          <a:solidFill>
                            <a:schemeClr val="tx1"/>
                          </a:solidFill>
                        </a:rPr>
                        <a:t>Mix</a:t>
                      </a:r>
                    </a:p>
                  </a:txBody>
                  <a:tcPr anchor="ctr"/>
                </a:tc>
                <a:tc vMerge="1">
                  <a:txBody>
                    <a:bodyPr/>
                    <a:lstStyle/>
                    <a:p>
                      <a:endParaRPr lang="zh-CN"/>
                    </a:p>
                  </a:txBody>
                  <a:tcPr anchor="ctr"/>
                </a:tc>
              </a:tr>
              <a:tr h="335280">
                <a:tc rowSpan="4">
                  <a:txBody>
                    <a:bodyPr/>
                    <a:lstStyle/>
                    <a:p>
                      <a:pPr algn="ctr">
                        <a:buNone/>
                      </a:pPr>
                      <a:r>
                        <a:rPr lang="en-US" altLang="zh-CN" sz="1600">
                          <a:solidFill>
                            <a:schemeClr val="tx1"/>
                          </a:solidFill>
                        </a:rPr>
                        <a:t>Graph</a:t>
                      </a:r>
                    </a:p>
                  </a:txBody>
                  <a:tcPr anchor="ctr"/>
                </a:tc>
                <a:tc>
                  <a:txBody>
                    <a:bodyPr/>
                    <a:lstStyle/>
                    <a:p>
                      <a:pPr algn="ctr">
                        <a:buNone/>
                      </a:pPr>
                      <a:r>
                        <a:rPr lang="en-US" altLang="zh-CN" sz="1600">
                          <a:solidFill>
                            <a:schemeClr val="tx1"/>
                          </a:solidFill>
                        </a:rPr>
                        <a:t>PageRank</a:t>
                      </a:r>
                    </a:p>
                  </a:txBody>
                  <a:tcPr anchor="ctr"/>
                </a:tc>
                <a:tc rowSpan="4">
                  <a:txBody>
                    <a:bodyPr/>
                    <a:lstStyle/>
                    <a:p>
                      <a:pPr algn="ctr">
                        <a:buNone/>
                      </a:pPr>
                      <a:r>
                        <a:rPr lang="en-US" altLang="zh-CN" sz="1600">
                          <a:solidFill>
                            <a:schemeClr val="tx1"/>
                          </a:solidFill>
                          <a:sym typeface="+mn-ea"/>
                        </a:rPr>
                        <a:t>  </a:t>
                      </a:r>
                      <a:r>
                        <a:rPr lang="zh-CN" altLang="en-US" sz="1600">
                          <a:solidFill>
                            <a:schemeClr val="tx1"/>
                          </a:solidFill>
                          <a:sym typeface="+mn-ea"/>
                        </a:rPr>
                        <a:t>Graph中的应用大多需要迭代计算，在以顶点为中心的迭代模型中，如果顶点收集消息阶段有很重的操作时，单个顶点的计算压力会增大。</a:t>
                      </a:r>
                      <a:endParaRPr lang="zh-CN" altLang="en-US" sz="1600">
                        <a:solidFill>
                          <a:schemeClr val="tx1"/>
                        </a:solidFill>
                      </a:endParaRPr>
                    </a:p>
                  </a:txBody>
                  <a:tcPr anchor="ctr"/>
                </a:tc>
              </a:tr>
              <a:tr h="335280">
                <a:tc vMerge="1">
                  <a:txBody>
                    <a:bodyPr/>
                    <a:lstStyle/>
                    <a:p>
                      <a:endParaRPr lang="zh-CN"/>
                    </a:p>
                  </a:txBody>
                  <a:tcPr/>
                </a:tc>
                <a:tc>
                  <a:txBody>
                    <a:bodyPr/>
                    <a:lstStyle/>
                    <a:p>
                      <a:pPr algn="ctr">
                        <a:buNone/>
                      </a:pPr>
                      <a:r>
                        <a:rPr lang="en-US" altLang="zh-CN" sz="1600">
                          <a:solidFill>
                            <a:schemeClr val="tx1"/>
                          </a:solidFill>
                        </a:rPr>
                        <a:t>TriangleCount</a:t>
                      </a:r>
                    </a:p>
                  </a:txBody>
                  <a:tcPr anchor="ctr"/>
                </a:tc>
                <a:tc vMerge="1">
                  <a:txBody>
                    <a:bodyPr/>
                    <a:lstStyle/>
                    <a:p>
                      <a:endParaRPr lang="zh-CN"/>
                    </a:p>
                  </a:txBody>
                  <a:tcPr/>
                </a:tc>
              </a:tr>
              <a:tr h="419100">
                <a:tc vMerge="1">
                  <a:txBody>
                    <a:bodyPr/>
                    <a:lstStyle/>
                    <a:p>
                      <a:endParaRPr lang="zh-CN"/>
                    </a:p>
                  </a:txBody>
                  <a:tcPr/>
                </a:tc>
                <a:tc>
                  <a:txBody>
                    <a:bodyPr/>
                    <a:lstStyle/>
                    <a:p>
                      <a:pPr algn="ctr">
                        <a:buNone/>
                      </a:pPr>
                      <a:r>
                        <a:rPr lang="en-US" altLang="zh-CN" sz="1600">
                          <a:solidFill>
                            <a:schemeClr val="tx1"/>
                          </a:solidFill>
                        </a:rPr>
                        <a:t>ConnectedComponents</a:t>
                      </a:r>
                    </a:p>
                  </a:txBody>
                  <a:tcPr anchor="ctr"/>
                </a:tc>
                <a:tc vMerge="1">
                  <a:txBody>
                    <a:bodyPr/>
                    <a:lstStyle/>
                    <a:p>
                      <a:endParaRPr lang="zh-CN"/>
                    </a:p>
                  </a:txBody>
                  <a:tcPr/>
                </a:tc>
              </a:tr>
              <a:tr h="368935">
                <a:tc vMerge="1">
                  <a:txBody>
                    <a:bodyPr/>
                    <a:lstStyle/>
                    <a:p>
                      <a:endParaRPr lang="zh-CN"/>
                    </a:p>
                  </a:txBody>
                  <a:tcPr/>
                </a:tc>
                <a:tc>
                  <a:txBody>
                    <a:bodyPr/>
                    <a:lstStyle/>
                    <a:p>
                      <a:pPr algn="ctr">
                        <a:buNone/>
                      </a:pPr>
                      <a:r>
                        <a:rPr lang="en-US" altLang="zh-CN" sz="1600">
                          <a:solidFill>
                            <a:schemeClr val="tx1"/>
                          </a:solidFill>
                        </a:rPr>
                        <a:t>SingleSourceShortestPaths</a:t>
                      </a:r>
                    </a:p>
                  </a:txBody>
                  <a:tcPr anchor="ctr"/>
                </a:tc>
                <a:tc vMerge="1">
                  <a:txBody>
                    <a:bodyPr/>
                    <a:lstStyle/>
                    <a:p>
                      <a:endParaRPr lang="zh-CN"/>
                    </a:p>
                  </a:txBody>
                  <a:tcPr/>
                </a:tc>
              </a:tr>
              <a:tr h="335280">
                <a:tc rowSpan="5">
                  <a:txBody>
                    <a:bodyPr/>
                    <a:lstStyle/>
                    <a:p>
                      <a:pPr algn="ctr">
                        <a:buNone/>
                      </a:pPr>
                      <a:r>
                        <a:rPr lang="en-US" altLang="zh-CN" sz="1600">
                          <a:solidFill>
                            <a:schemeClr val="tx1"/>
                          </a:solidFill>
                        </a:rPr>
                        <a:t>Machine Learning</a:t>
                      </a:r>
                    </a:p>
                  </a:txBody>
                  <a:tcPr anchor="ctr"/>
                </a:tc>
                <a:tc>
                  <a:txBody>
                    <a:bodyPr/>
                    <a:lstStyle/>
                    <a:p>
                      <a:pPr algn="ctr">
                        <a:buNone/>
                      </a:pPr>
                      <a:r>
                        <a:rPr lang="en-US" altLang="zh-CN" sz="1600">
                          <a:solidFill>
                            <a:schemeClr val="tx1"/>
                          </a:solidFill>
                        </a:rPr>
                        <a:t>LogisticsRegression</a:t>
                      </a:r>
                    </a:p>
                  </a:txBody>
                  <a:tcPr anchor="ctr"/>
                </a:tc>
                <a:tc rowSpan="5">
                  <a:txBody>
                    <a:bodyPr/>
                    <a:lstStyle/>
                    <a:p>
                      <a:pPr algn="l">
                        <a:buNone/>
                      </a:pPr>
                      <a:r>
                        <a:rPr lang="en-US" altLang="zh-CN" sz="1600">
                          <a:solidFill>
                            <a:schemeClr val="tx1"/>
                          </a:solidFill>
                          <a:sym typeface="+mn-ea"/>
                        </a:rPr>
                        <a:t>  </a:t>
                      </a:r>
                      <a:r>
                        <a:rPr lang="zh-CN" altLang="en-US" sz="1600">
                          <a:solidFill>
                            <a:schemeClr val="tx1"/>
                          </a:solidFill>
                          <a:sym typeface="+mn-ea"/>
                        </a:rPr>
                        <a:t>Machine Learning中的应用，如Logistic Regression和K-means等采用矩阵征作为输入数据，因此其计算与矩阵特征（1）矩阵总大小（2）矩阵维度（3）每个矩阵列的分布（4）矩阵稀疏性，等有关系。其他的应用，如Random Forest等，需要在内存中保存宽度优先树，并使用随机采样来训练树。当数据维度过高时，资源利用率也高。</a:t>
                      </a:r>
                      <a:endParaRPr lang="zh-CN" altLang="en-US" sz="1600">
                        <a:solidFill>
                          <a:schemeClr val="tx1"/>
                        </a:solidFill>
                      </a:endParaRPr>
                    </a:p>
                  </a:txBody>
                  <a:tcPr anchor="ctr"/>
                </a:tc>
              </a:tr>
              <a:tr h="335280">
                <a:tc vMerge="1">
                  <a:txBody>
                    <a:bodyPr/>
                    <a:lstStyle/>
                    <a:p>
                      <a:endParaRPr lang="zh-CN"/>
                    </a:p>
                  </a:txBody>
                  <a:tcPr/>
                </a:tc>
                <a:tc>
                  <a:txBody>
                    <a:bodyPr/>
                    <a:lstStyle/>
                    <a:p>
                      <a:pPr algn="ctr">
                        <a:buNone/>
                      </a:pPr>
                      <a:r>
                        <a:rPr lang="en-US" altLang="zh-CN" sz="1600">
                          <a:solidFill>
                            <a:schemeClr val="tx1"/>
                          </a:solidFill>
                        </a:rPr>
                        <a:t>K-means</a:t>
                      </a:r>
                    </a:p>
                  </a:txBody>
                  <a:tcPr anchor="ctr"/>
                </a:tc>
                <a:tc vMerge="1">
                  <a:txBody>
                    <a:bodyPr/>
                    <a:lstStyle/>
                    <a:p>
                      <a:endParaRPr lang="zh-CN"/>
                    </a:p>
                  </a:txBody>
                  <a:tcPr anchor="ctr"/>
                </a:tc>
              </a:tr>
              <a:tr h="335280">
                <a:tc vMerge="1">
                  <a:txBody>
                    <a:bodyPr/>
                    <a:lstStyle/>
                    <a:p>
                      <a:endParaRPr lang="zh-CN"/>
                    </a:p>
                  </a:txBody>
                  <a:tcPr/>
                </a:tc>
                <a:tc>
                  <a:txBody>
                    <a:bodyPr/>
                    <a:lstStyle/>
                    <a:p>
                      <a:pPr algn="ctr">
                        <a:buNone/>
                      </a:pPr>
                      <a:r>
                        <a:rPr lang="en-US" altLang="zh-CN" sz="1600">
                          <a:solidFill>
                            <a:schemeClr val="tx1"/>
                          </a:solidFill>
                        </a:rPr>
                        <a:t>ALS</a:t>
                      </a:r>
                    </a:p>
                  </a:txBody>
                  <a:tcPr anchor="ctr"/>
                </a:tc>
                <a:tc vMerge="1">
                  <a:txBody>
                    <a:bodyPr/>
                    <a:lstStyle/>
                    <a:p>
                      <a:endParaRPr lang="zh-CN"/>
                    </a:p>
                  </a:txBody>
                  <a:tcPr anchor="ctr"/>
                </a:tc>
              </a:tr>
              <a:tr h="335280">
                <a:tc vMerge="1">
                  <a:txBody>
                    <a:bodyPr/>
                    <a:lstStyle/>
                    <a:p>
                      <a:endParaRPr lang="zh-CN"/>
                    </a:p>
                  </a:txBody>
                  <a:tcPr/>
                </a:tc>
                <a:tc>
                  <a:txBody>
                    <a:bodyPr/>
                    <a:lstStyle/>
                    <a:p>
                      <a:pPr algn="ctr">
                        <a:buNone/>
                      </a:pPr>
                      <a:r>
                        <a:rPr lang="en-US" altLang="zh-CN" sz="1600">
                          <a:solidFill>
                            <a:schemeClr val="tx1"/>
                          </a:solidFill>
                        </a:rPr>
                        <a:t>RandomForest</a:t>
                      </a:r>
                    </a:p>
                  </a:txBody>
                  <a:tcPr anchor="ctr"/>
                </a:tc>
                <a:tc vMerge="1">
                  <a:txBody>
                    <a:bodyPr/>
                    <a:lstStyle/>
                    <a:p>
                      <a:endParaRPr lang="zh-CN"/>
                    </a:p>
                  </a:txBody>
                  <a:tcPr anchor="ctr"/>
                </a:tc>
              </a:tr>
              <a:tr h="335280">
                <a:tc vMerge="1">
                  <a:txBody>
                    <a:bodyPr/>
                    <a:lstStyle/>
                    <a:p>
                      <a:endParaRPr lang="zh-CN"/>
                    </a:p>
                  </a:txBody>
                  <a:tcPr/>
                </a:tc>
                <a:tc>
                  <a:txBody>
                    <a:bodyPr/>
                    <a:lstStyle/>
                    <a:p>
                      <a:pPr algn="ctr">
                        <a:buNone/>
                      </a:pPr>
                      <a:r>
                        <a:rPr lang="en-US" altLang="zh-CN" sz="1600">
                          <a:solidFill>
                            <a:schemeClr val="tx1"/>
                          </a:solidFill>
                        </a:rPr>
                        <a:t>SVM</a:t>
                      </a:r>
                    </a:p>
                  </a:txBody>
                  <a:tcPr anchor="ctr"/>
                </a:tc>
                <a:tc vMerge="1">
                  <a:txBody>
                    <a:bodyPr/>
                    <a:lstStyle/>
                    <a:p>
                      <a:endParaRPr lang="zh-CN"/>
                    </a:p>
                  </a:txBody>
                  <a:tcPr anchor="ctr"/>
                </a:tc>
              </a:tr>
            </a:tbl>
          </a:graphicData>
        </a:graphic>
      </p:graphicFrame>
      <p:sp>
        <p:nvSpPr>
          <p:cNvPr id="3" name="文本框 2"/>
          <p:cNvSpPr txBox="1"/>
          <p:nvPr/>
        </p:nvSpPr>
        <p:spPr>
          <a:xfrm>
            <a:off x="536575" y="1144905"/>
            <a:ext cx="1808480" cy="365760"/>
          </a:xfrm>
          <a:prstGeom prst="rect">
            <a:avLst/>
          </a:prstGeom>
          <a:noFill/>
        </p:spPr>
        <p:txBody>
          <a:bodyPr wrap="none" rtlCol="0" anchor="t">
            <a:spAutoFit/>
          </a:bodyPr>
          <a:lstStyle/>
          <a:p>
            <a:r>
              <a:rPr lang="en-US" altLang="zh-CN" dirty="0" smtClean="0">
                <a:solidFill>
                  <a:srgbClr val="0000FF"/>
                </a:solidFill>
                <a:sym typeface="+mn-ea"/>
              </a:rPr>
              <a:t>2. </a:t>
            </a:r>
            <a:r>
              <a:rPr lang="zh-CN" altLang="en-US" dirty="0" smtClean="0">
                <a:solidFill>
                  <a:srgbClr val="0000FF"/>
                </a:solidFill>
                <a:sym typeface="+mn-ea"/>
              </a:rPr>
              <a:t>操作特征抽取</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t>异常</a:t>
            </a:r>
            <a:r>
              <a:rPr lang="zh-CN" dirty="0"/>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36575" y="1144905"/>
            <a:ext cx="4754880" cy="365760"/>
          </a:xfrm>
          <a:prstGeom prst="rect">
            <a:avLst/>
          </a:prstGeom>
          <a:noFill/>
        </p:spPr>
        <p:txBody>
          <a:bodyPr wrap="none" rtlCol="0" anchor="t">
            <a:spAutoFit/>
          </a:bodyPr>
          <a:lstStyle/>
          <a:p>
            <a:pPr lvl="0" algn="l">
              <a:buFont typeface="Wingdings" panose="05000000000000000000" charset="0"/>
            </a:pPr>
            <a:r>
              <a:rPr lang="zh-CN" altLang="en-US" dirty="0" smtClean="0">
                <a:solidFill>
                  <a:srgbClr val="0000FF"/>
                </a:solidFill>
                <a:sym typeface="+mn-ea"/>
              </a:rPr>
              <a:t>问题：</a:t>
            </a:r>
            <a:r>
              <a:rPr lang="zh-CN" altLang="en-US">
                <a:sym typeface="+mn-ea"/>
              </a:rPr>
              <a:t>极端数据容易导致系统或应用出现异常</a:t>
            </a:r>
            <a:endParaRPr lang="zh-CN" altLang="en-US"/>
          </a:p>
        </p:txBody>
      </p:sp>
      <p:sp>
        <p:nvSpPr>
          <p:cNvPr id="6" name="矩形 5"/>
          <p:cNvSpPr/>
          <p:nvPr/>
        </p:nvSpPr>
        <p:spPr>
          <a:xfrm>
            <a:off x="974090" y="5293360"/>
            <a:ext cx="2304415" cy="72009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ctr"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2000" b="0" i="0" u="none" strike="noStrike" cap="none" normalizeH="0" baseline="0" smtClean="0">
                <a:ln>
                  <a:noFill/>
                </a:ln>
                <a:solidFill>
                  <a:schemeClr val="tx1"/>
                </a:solidFill>
                <a:effectLst/>
                <a:latin typeface="宋体" panose="02010600030101010101" pitchFamily="2" charset="-122"/>
              </a:rPr>
              <a:t>异常数据生成</a:t>
            </a:r>
          </a:p>
        </p:txBody>
      </p:sp>
      <p:sp>
        <p:nvSpPr>
          <p:cNvPr id="2" name="左大括号 1"/>
          <p:cNvSpPr/>
          <p:nvPr/>
        </p:nvSpPr>
        <p:spPr>
          <a:xfrm>
            <a:off x="3350260" y="4709160"/>
            <a:ext cx="432435" cy="1689735"/>
          </a:xfrm>
          <a:prstGeom prst="leftBrace">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5" name="文本框 4"/>
          <p:cNvSpPr txBox="1"/>
          <p:nvPr/>
        </p:nvSpPr>
        <p:spPr>
          <a:xfrm>
            <a:off x="3912870" y="4709160"/>
            <a:ext cx="4024630" cy="365760"/>
          </a:xfrm>
          <a:prstGeom prst="rect">
            <a:avLst/>
          </a:prstGeom>
          <a:noFill/>
        </p:spPr>
        <p:txBody>
          <a:bodyPr wrap="square" rtlCol="0">
            <a:spAutoFit/>
          </a:bodyPr>
          <a:lstStyle/>
          <a:p>
            <a:r>
              <a:rPr lang="en-US" altLang="zh-CN"/>
              <a:t>1. </a:t>
            </a:r>
            <a:r>
              <a:rPr lang="zh-CN" altLang="en-US"/>
              <a:t>基于应用特征的异常规则选取</a:t>
            </a:r>
          </a:p>
        </p:txBody>
      </p:sp>
      <p:sp>
        <p:nvSpPr>
          <p:cNvPr id="7" name="文本框 6"/>
          <p:cNvSpPr txBox="1"/>
          <p:nvPr/>
        </p:nvSpPr>
        <p:spPr>
          <a:xfrm>
            <a:off x="3974465" y="5961380"/>
            <a:ext cx="3834130" cy="365760"/>
          </a:xfrm>
          <a:prstGeom prst="rect">
            <a:avLst/>
          </a:prstGeom>
          <a:noFill/>
        </p:spPr>
        <p:txBody>
          <a:bodyPr wrap="square" rtlCol="0">
            <a:spAutoFit/>
          </a:bodyPr>
          <a:lstStyle/>
          <a:p>
            <a:r>
              <a:rPr lang="en-US" altLang="zh-CN"/>
              <a:t>2. </a:t>
            </a:r>
            <a:r>
              <a:rPr lang="zh-CN" altLang="en-US"/>
              <a:t>满足异常规则的数据生成</a:t>
            </a:r>
            <a:r>
              <a:rPr lang="en-US" altLang="zh-CN"/>
              <a:t> </a:t>
            </a:r>
            <a:endParaRPr lang="zh-CN" altLang="en-US"/>
          </a:p>
        </p:txBody>
      </p:sp>
      <p:sp>
        <p:nvSpPr>
          <p:cNvPr id="8" name="文本框 7"/>
          <p:cNvSpPr txBox="1"/>
          <p:nvPr/>
        </p:nvSpPr>
        <p:spPr>
          <a:xfrm>
            <a:off x="601980" y="1701800"/>
            <a:ext cx="8020050" cy="640080"/>
          </a:xfrm>
          <a:prstGeom prst="rect">
            <a:avLst/>
          </a:prstGeom>
          <a:noFill/>
        </p:spPr>
        <p:txBody>
          <a:bodyPr wrap="square" rtlCol="0" anchor="t">
            <a:spAutoFit/>
          </a:bodyPr>
          <a:lstStyle/>
          <a:p>
            <a:pPr lvl="0">
              <a:buFont typeface="Wingdings" panose="05000000000000000000" charset="0"/>
            </a:pPr>
            <a:r>
              <a:rPr lang="zh-CN" altLang="en-US">
                <a:solidFill>
                  <a:srgbClr val="0000FF"/>
                </a:solidFill>
                <a:sym typeface="+mn-ea"/>
              </a:rPr>
              <a:t>异常数据特征</a:t>
            </a:r>
            <a:endParaRPr lang="zh-CN" altLang="en-US">
              <a:solidFill>
                <a:srgbClr val="0000FF"/>
              </a:solidFill>
            </a:endParaRPr>
          </a:p>
          <a:p>
            <a:pPr lvl="1">
              <a:buFont typeface="Wingdings" panose="05000000000000000000" charset="0"/>
            </a:pPr>
            <a:r>
              <a:rPr b="1" smtClean="0">
                <a:sym typeface="+mn-ea"/>
              </a:rPr>
              <a:t>数据量大、数据倾斜、数据稀疏、数据维度高、数据分布异常</a:t>
            </a:r>
            <a:endParaRPr lang="zh-CN" altLang="en-US"/>
          </a:p>
        </p:txBody>
      </p:sp>
      <p:sp>
        <p:nvSpPr>
          <p:cNvPr id="9" name="文本框 8"/>
          <p:cNvSpPr txBox="1"/>
          <p:nvPr/>
        </p:nvSpPr>
        <p:spPr>
          <a:xfrm>
            <a:off x="288925" y="2485390"/>
            <a:ext cx="8771255" cy="1940560"/>
          </a:xfrm>
          <a:prstGeom prst="rect">
            <a:avLst/>
          </a:prstGeom>
          <a:noFill/>
        </p:spPr>
        <p:txBody>
          <a:bodyPr wrap="square" rtlCol="0" anchor="t">
            <a:spAutoFit/>
          </a:bodyPr>
          <a:lstStyle/>
          <a:p>
            <a:pPr marL="741045" indent="-379730">
              <a:spcAft>
                <a:spcPts val="400"/>
              </a:spcAft>
              <a:buFont typeface="Wingdings" panose="05000000000000000000" charset="0"/>
              <a:buChar char="l"/>
            </a:pPr>
            <a:r>
              <a:rPr lang="zh-CN" altLang="en-US" b="1">
                <a:sym typeface="+mn-ea"/>
              </a:rPr>
              <a:t>数据量大</a:t>
            </a:r>
            <a:r>
              <a:rPr lang="zh-CN" altLang="en-US">
                <a:sym typeface="+mn-ea"/>
              </a:rPr>
              <a:t>，即数据规模巨大，在当前应用配置下无法正常应对；</a:t>
            </a:r>
          </a:p>
          <a:p>
            <a:pPr marL="741045" indent="-379730">
              <a:spcAft>
                <a:spcPts val="400"/>
              </a:spcAft>
              <a:buFont typeface="Wingdings" panose="05000000000000000000" charset="0"/>
              <a:buChar char="l"/>
            </a:pPr>
            <a:r>
              <a:rPr lang="zh-CN" altLang="en-US" b="1">
                <a:sym typeface="+mn-ea"/>
              </a:rPr>
              <a:t>数据倾斜</a:t>
            </a:r>
            <a:r>
              <a:rPr lang="zh-CN" altLang="en-US">
                <a:sym typeface="+mn-ea"/>
              </a:rPr>
              <a:t>，如单个key多次出现，或value值过大。</a:t>
            </a:r>
            <a:endParaRPr lang="zh-CN" altLang="en-US"/>
          </a:p>
          <a:p>
            <a:pPr marL="721995" indent="-361950">
              <a:spcAft>
                <a:spcPts val="400"/>
              </a:spcAft>
              <a:buFont typeface="Wingdings" panose="05000000000000000000" charset="0"/>
              <a:buChar char="l"/>
            </a:pPr>
            <a:r>
              <a:rPr lang="zh-CN" altLang="en-US" b="1">
                <a:sym typeface="+mn-ea"/>
              </a:rPr>
              <a:t>数据稀疏</a:t>
            </a:r>
            <a:r>
              <a:rPr lang="zh-CN" altLang="en-US">
                <a:sym typeface="+mn-ea"/>
              </a:rPr>
              <a:t>，无用元素过多（如矩阵中的0），即增加数据信息量的元素很多；</a:t>
            </a:r>
            <a:endParaRPr lang="zh-CN" altLang="en-US"/>
          </a:p>
          <a:p>
            <a:pPr marL="721995" indent="-361950">
              <a:spcAft>
                <a:spcPts val="400"/>
              </a:spcAft>
              <a:buFont typeface="Wingdings" panose="05000000000000000000" charset="0"/>
              <a:buChar char="l"/>
            </a:pPr>
            <a:r>
              <a:rPr lang="zh-CN" altLang="en-US" b="1">
                <a:sym typeface="+mn-ea"/>
              </a:rPr>
              <a:t>数据维度高</a:t>
            </a:r>
            <a:r>
              <a:rPr lang="zh-CN" altLang="en-US">
                <a:sym typeface="+mn-ea"/>
              </a:rPr>
              <a:t>，即用于测试的数据维度过高；</a:t>
            </a:r>
            <a:endParaRPr lang="zh-CN" altLang="en-US"/>
          </a:p>
          <a:p>
            <a:pPr marL="721995" indent="-361950">
              <a:spcAft>
                <a:spcPts val="400"/>
              </a:spcAft>
              <a:buFont typeface="Wingdings" panose="05000000000000000000" charset="0"/>
              <a:buChar char="l"/>
            </a:pPr>
            <a:r>
              <a:rPr lang="zh-CN" altLang="en-US" b="1">
                <a:sym typeface="+mn-ea"/>
              </a:rPr>
              <a:t>数据分布异常</a:t>
            </a:r>
            <a:r>
              <a:rPr lang="zh-CN" altLang="en-US">
                <a:sym typeface="+mn-ea"/>
              </a:rPr>
              <a:t>，数据分布不均匀，呈现高斯分布、伽马分布、泊松分布、指数分布、Zipf分布或其混合等分布形式；</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1710690"/>
          <a:ext cx="8150860" cy="4681855"/>
        </p:xfrm>
        <a:graphic>
          <a:graphicData uri="http://schemas.openxmlformats.org/drawingml/2006/table">
            <a:tbl>
              <a:tblPr firstRow="1" bandRow="1">
                <a:tableStyleId>{5C22544A-7EE6-4342-B048-85BDC9FD1C3A}</a:tableStyleId>
              </a:tblPr>
              <a:tblGrid>
                <a:gridCol w="1212215"/>
                <a:gridCol w="5116830"/>
                <a:gridCol w="1821815"/>
              </a:tblGrid>
              <a:tr h="452120">
                <a:tc>
                  <a:txBody>
                    <a:bodyPr/>
                    <a:lstStyle/>
                    <a:p>
                      <a:pPr algn="ctr">
                        <a:buNone/>
                      </a:pPr>
                      <a:r>
                        <a:rPr lang="zh-CN" altLang="en-US" sz="1600">
                          <a:solidFill>
                            <a:schemeClr val="tx1"/>
                          </a:solidFill>
                        </a:rPr>
                        <a:t>应用类型</a:t>
                      </a:r>
                    </a:p>
                  </a:txBody>
                  <a:tcPr anchor="ctr"/>
                </a:tc>
                <a:tc>
                  <a:txBody>
                    <a:bodyPr/>
                    <a:lstStyle/>
                    <a:p>
                      <a:pPr algn="ctr">
                        <a:buNone/>
                      </a:pPr>
                      <a:r>
                        <a:rPr lang="zh-CN" altLang="en-US" sz="1600">
                          <a:solidFill>
                            <a:schemeClr val="tx1"/>
                          </a:solidFill>
                        </a:rPr>
                        <a:t>应用特征</a:t>
                      </a:r>
                    </a:p>
                  </a:txBody>
                  <a:tcPr anchor="ctr"/>
                </a:tc>
                <a:tc>
                  <a:txBody>
                    <a:bodyPr/>
                    <a:lstStyle/>
                    <a:p>
                      <a:pPr algn="ctr">
                        <a:buNone/>
                      </a:pPr>
                      <a:r>
                        <a:rPr lang="zh-CN" altLang="en-US" sz="1600">
                          <a:solidFill>
                            <a:schemeClr val="tx1"/>
                          </a:solidFill>
                        </a:rPr>
                        <a:t>异常规则</a:t>
                      </a:r>
                    </a:p>
                  </a:txBody>
                  <a:tcPr anchor="ctr"/>
                </a:tc>
              </a:tr>
              <a:tr h="624840">
                <a:tc>
                  <a:txBody>
                    <a:bodyPr/>
                    <a:lstStyle/>
                    <a:p>
                      <a:pPr algn="ctr">
                        <a:buNone/>
                      </a:pPr>
                      <a:r>
                        <a:rPr lang="en-US" altLang="zh-CN" sz="1600">
                          <a:solidFill>
                            <a:schemeClr val="tx1"/>
                          </a:solidFill>
                        </a:rPr>
                        <a:t>SQL</a:t>
                      </a:r>
                    </a:p>
                  </a:txBody>
                  <a:tcPr anchor="ctr"/>
                </a:tc>
                <a:tc>
                  <a:txBody>
                    <a:bodyPr/>
                    <a:lstStyle/>
                    <a:p>
                      <a:pPr algn="l">
                        <a:buNone/>
                      </a:pPr>
                      <a:r>
                        <a:rPr lang="en-US" altLang="zh-CN" sz="1600">
                          <a:solidFill>
                            <a:schemeClr val="tx1"/>
                          </a:solidFill>
                        </a:rPr>
                        <a:t>      </a:t>
                      </a:r>
                      <a:r>
                        <a:rPr lang="zh-CN" altLang="en-US" sz="1600">
                          <a:solidFill>
                            <a:schemeClr val="tx1"/>
                          </a:solidFill>
                        </a:rPr>
                        <a:t>SQL基础查询语句中Scan、Aggregate、Join等应用在处理key/value对，其计算复杂度与key的分布相关。</a:t>
                      </a:r>
                      <a:r>
                        <a:rPr lang="zh-CN" altLang="en-US" sz="1600">
                          <a:solidFill>
                            <a:schemeClr val="tx1"/>
                          </a:solidFill>
                          <a:sym typeface="+mn-ea"/>
                        </a:rPr>
                        <a:t>同时，</a:t>
                      </a:r>
                      <a:r>
                        <a:rPr lang="en-US" altLang="zh-CN" sz="1600">
                          <a:solidFill>
                            <a:schemeClr val="tx1"/>
                          </a:solidFill>
                          <a:sym typeface="+mn-ea"/>
                        </a:rPr>
                        <a:t>Join</a:t>
                      </a:r>
                      <a:r>
                        <a:rPr lang="zh-CN" altLang="en-US" sz="1600">
                          <a:solidFill>
                            <a:schemeClr val="tx1"/>
                          </a:solidFill>
                          <a:sym typeface="+mn-ea"/>
                        </a:rPr>
                        <a:t>操作受表的连接顺序的影响。</a:t>
                      </a:r>
                      <a:endParaRPr lang="zh-CN" altLang="en-US" sz="1600">
                        <a:solidFill>
                          <a:schemeClr val="tx1"/>
                        </a:solidFill>
                      </a:endParaRPr>
                    </a:p>
                  </a:txBody>
                  <a:tcPr anchor="ctr"/>
                </a:tc>
                <a:tc>
                  <a:txBody>
                    <a:bodyPr/>
                    <a:lstStyle/>
                    <a:p>
                      <a:pPr algn="ctr">
                        <a:buNone/>
                      </a:pPr>
                      <a:r>
                        <a:rPr lang="zh-CN" altLang="en-US" sz="1600">
                          <a:solidFill>
                            <a:schemeClr val="tx1"/>
                          </a:solidFill>
                        </a:rPr>
                        <a:t>数据量大、</a:t>
                      </a:r>
                    </a:p>
                    <a:p>
                      <a:pPr algn="ctr">
                        <a:buNone/>
                      </a:pPr>
                      <a:r>
                        <a:rPr lang="zh-CN" altLang="en-US" sz="1600">
                          <a:solidFill>
                            <a:schemeClr val="tx1"/>
                          </a:solidFill>
                        </a:rPr>
                        <a:t>数据倾斜</a:t>
                      </a:r>
                    </a:p>
                  </a:txBody>
                  <a:tcPr anchor="ctr"/>
                </a:tc>
              </a:tr>
              <a:tr h="1203960">
                <a:tc>
                  <a:txBody>
                    <a:bodyPr/>
                    <a:lstStyle/>
                    <a:p>
                      <a:pPr algn="ctr">
                        <a:buNone/>
                      </a:pPr>
                      <a:r>
                        <a:rPr lang="en-US" altLang="zh-CN" sz="1600">
                          <a:solidFill>
                            <a:schemeClr val="tx1"/>
                          </a:solidFill>
                        </a:rPr>
                        <a:t>Graph</a:t>
                      </a:r>
                    </a:p>
                  </a:txBody>
                  <a:tcPr anchor="ctr"/>
                </a:tc>
                <a:tc>
                  <a:txBody>
                    <a:bodyPr/>
                    <a:lstStyle/>
                    <a:p>
                      <a:pPr algn="l">
                        <a:buNone/>
                      </a:pPr>
                      <a:r>
                        <a:rPr lang="en-US" altLang="zh-CN" sz="1600">
                          <a:solidFill>
                            <a:schemeClr val="tx1"/>
                          </a:solidFill>
                        </a:rPr>
                        <a:t>      </a:t>
                      </a:r>
                      <a:r>
                        <a:rPr lang="zh-CN" altLang="en-US" sz="1600">
                          <a:solidFill>
                            <a:schemeClr val="tx1"/>
                          </a:solidFill>
                        </a:rPr>
                        <a:t>Graph中的应用大多需要迭代计算，在以顶点为中心的迭代模型中，如果顶点收集消息阶段有很重的操作时，单个顶点的计算压力会增大。</a:t>
                      </a:r>
                    </a:p>
                  </a:txBody>
                  <a:tcPr anchor="ctr"/>
                </a:tc>
                <a:tc>
                  <a:txBody>
                    <a:bodyPr/>
                    <a:lstStyle/>
                    <a:p>
                      <a:pPr algn="ctr">
                        <a:buNone/>
                      </a:pPr>
                      <a:r>
                        <a:rPr lang="zh-CN" altLang="en-US" sz="1600">
                          <a:solidFill>
                            <a:schemeClr val="tx1"/>
                          </a:solidFill>
                        </a:rPr>
                        <a:t>数据量大、</a:t>
                      </a:r>
                    </a:p>
                    <a:p>
                      <a:pPr algn="ctr">
                        <a:buNone/>
                      </a:pPr>
                      <a:r>
                        <a:rPr lang="zh-CN" altLang="en-US" sz="1600">
                          <a:solidFill>
                            <a:schemeClr val="tx1"/>
                          </a:solidFill>
                        </a:rPr>
                        <a:t>数据稀疏、</a:t>
                      </a:r>
                    </a:p>
                    <a:p>
                      <a:pPr algn="ctr">
                        <a:buNone/>
                      </a:pPr>
                      <a:r>
                        <a:rPr lang="zh-CN" altLang="en-US" sz="1600">
                          <a:solidFill>
                            <a:schemeClr val="tx1"/>
                          </a:solidFill>
                        </a:rPr>
                        <a:t>数据分布异常</a:t>
                      </a:r>
                    </a:p>
                  </a:txBody>
                  <a:tcPr anchor="ctr"/>
                </a:tc>
              </a:tr>
              <a:tr h="2202815">
                <a:tc>
                  <a:txBody>
                    <a:bodyPr/>
                    <a:lstStyle/>
                    <a:p>
                      <a:pPr algn="ctr">
                        <a:buNone/>
                      </a:pPr>
                      <a:r>
                        <a:rPr lang="en-US" altLang="zh-CN" sz="1600">
                          <a:solidFill>
                            <a:schemeClr val="tx1"/>
                          </a:solidFill>
                        </a:rPr>
                        <a:t>Machine Learning</a:t>
                      </a:r>
                    </a:p>
                  </a:txBody>
                  <a:tcPr anchor="ctr"/>
                </a:tc>
                <a:tc>
                  <a:txBody>
                    <a:bodyPr/>
                    <a:lstStyle/>
                    <a:p>
                      <a:pPr algn="l">
                        <a:buNone/>
                      </a:pPr>
                      <a:r>
                        <a:rPr lang="en-US" altLang="zh-CN" sz="1600">
                          <a:solidFill>
                            <a:schemeClr val="tx1"/>
                          </a:solidFill>
                        </a:rPr>
                        <a:t>      </a:t>
                      </a:r>
                      <a:r>
                        <a:rPr lang="zh-CN" altLang="en-US" sz="1600">
                          <a:solidFill>
                            <a:schemeClr val="tx1"/>
                          </a:solidFill>
                        </a:rPr>
                        <a:t>Machine Learning中的应用，如LogisticRegression和K-means等采用矩阵征作为输入数据，因此其计算与矩阵特征（1）矩阵总大小，（2）矩阵维度，（3）每个矩阵列的分布，（4）矩阵稀疏性，等有关系。</a:t>
                      </a:r>
                    </a:p>
                    <a:p>
                      <a:pPr algn="l">
                        <a:buNone/>
                      </a:pPr>
                      <a:r>
                        <a:rPr lang="zh-CN" altLang="en-US" sz="1600">
                          <a:solidFill>
                            <a:schemeClr val="tx1"/>
                          </a:solidFill>
                        </a:rPr>
                        <a:t>      其他的应用，如RandomForest等，需要在内存中保存宽度优先树，并使用随机采样来训练树。当数据维度过高时，资源利用率也高。</a:t>
                      </a:r>
                    </a:p>
                  </a:txBody>
                  <a:tcPr anchor="ctr"/>
                </a:tc>
                <a:tc>
                  <a:txBody>
                    <a:bodyPr/>
                    <a:lstStyle/>
                    <a:p>
                      <a:pPr algn="ctr">
                        <a:buNone/>
                      </a:pPr>
                      <a:r>
                        <a:rPr lang="zh-CN" altLang="en-US" sz="1600">
                          <a:solidFill>
                            <a:schemeClr val="tx1"/>
                          </a:solidFill>
                        </a:rPr>
                        <a:t>数据量大、</a:t>
                      </a:r>
                    </a:p>
                    <a:p>
                      <a:pPr algn="ctr">
                        <a:buNone/>
                      </a:pPr>
                      <a:r>
                        <a:rPr lang="zh-CN" altLang="en-US" sz="1600">
                          <a:solidFill>
                            <a:schemeClr val="tx1"/>
                          </a:solidFill>
                        </a:rPr>
                        <a:t>数据稀疏、</a:t>
                      </a:r>
                    </a:p>
                    <a:p>
                      <a:pPr algn="ctr">
                        <a:buNone/>
                      </a:pPr>
                      <a:r>
                        <a:rPr lang="zh-CN" altLang="en-US" sz="1600">
                          <a:solidFill>
                            <a:schemeClr val="tx1"/>
                          </a:solidFill>
                        </a:rPr>
                        <a:t>数据维度高、</a:t>
                      </a:r>
                    </a:p>
                    <a:p>
                      <a:pPr algn="ctr">
                        <a:buNone/>
                      </a:pPr>
                      <a:r>
                        <a:rPr lang="zh-CN" altLang="en-US" sz="1600">
                          <a:solidFill>
                            <a:schemeClr val="tx1"/>
                          </a:solidFill>
                        </a:rPr>
                        <a:t>数据分布异常</a:t>
                      </a:r>
                    </a:p>
                  </a:txBody>
                  <a:tcPr anchor="ctr"/>
                </a:tc>
              </a:tr>
            </a:tbl>
          </a:graphicData>
        </a:graphic>
      </p:graphicFrame>
      <p:sp>
        <p:nvSpPr>
          <p:cNvPr id="3" name="文本框 2"/>
          <p:cNvSpPr txBox="1"/>
          <p:nvPr/>
        </p:nvSpPr>
        <p:spPr>
          <a:xfrm>
            <a:off x="527050" y="1104265"/>
            <a:ext cx="8159750" cy="365760"/>
          </a:xfrm>
          <a:prstGeom prst="rect">
            <a:avLst/>
          </a:prstGeom>
          <a:noFill/>
        </p:spPr>
        <p:txBody>
          <a:bodyPr wrap="square" rtlCol="0" anchor="t">
            <a:spAutoFit/>
          </a:bodyPr>
          <a:lstStyle/>
          <a:p>
            <a:pPr lvl="0">
              <a:buFont typeface="Wingdings" panose="05000000000000000000" charset="0"/>
            </a:pPr>
            <a:r>
              <a:rPr lang="en-US" altLang="zh-CN" dirty="0" err="1" smtClean="0">
                <a:solidFill>
                  <a:srgbClr val="0000FF"/>
                </a:solidFill>
                <a:sym typeface="+mn-ea"/>
              </a:rPr>
              <a:t>1. </a:t>
            </a:r>
            <a:r>
              <a:rPr lang="zh-CN" altLang="en-US">
                <a:solidFill>
                  <a:srgbClr val="0000FF"/>
                </a:solidFill>
                <a:sym typeface="+mn-ea"/>
              </a:rPr>
              <a:t>基于应用特征的异常规则选取</a:t>
            </a:r>
            <a:endParaRPr lang="zh-CN" altLang="en-US" dirty="0">
              <a:solidFill>
                <a:srgbClr val="0000FF"/>
              </a:solidFill>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rgbClr val="FF0000"/>
                </a:solidFill>
                <a:ea typeface="黑体" panose="02010609060101010101" pitchFamily="49" charset="-122"/>
              </a:rPr>
              <a:t>研究</a:t>
            </a:r>
            <a:r>
              <a:rPr lang="zh-CN" altLang="zh-CN" sz="2400" dirty="0" smtClean="0">
                <a:solidFill>
                  <a:srgbClr val="FF0000"/>
                </a:solidFill>
                <a:latin typeface="Arial" panose="020B0604020202020204" pitchFamily="34" charset="0"/>
                <a:ea typeface="黑体" panose="02010609060101010101" pitchFamily="49" charset="-122"/>
              </a:rPr>
              <a:t>背</a:t>
            </a:r>
            <a:r>
              <a:rPr lang="zh-CN" altLang="zh-CN" sz="2400" dirty="0">
                <a:solidFill>
                  <a:srgbClr val="FF0000"/>
                </a:solidFill>
                <a:latin typeface="Arial" panose="020B0604020202020204" pitchFamily="34" charset="0"/>
                <a:ea typeface="黑体" panose="02010609060101010101" pitchFamily="49" charset="-122"/>
              </a:rPr>
              <a:t>景及现状</a:t>
            </a:r>
          </a:p>
        </p:txBody>
      </p:sp>
      <p:sp>
        <p:nvSpPr>
          <p:cNvPr id="10245" name="圆角矩形 6"/>
          <p:cNvSpPr/>
          <p:nvPr/>
        </p:nvSpPr>
        <p:spPr>
          <a:xfrm>
            <a:off x="1978025" y="3598545"/>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p>
        </p:txBody>
      </p:sp>
      <p:sp>
        <p:nvSpPr>
          <p:cNvPr id="10246" name="圆角矩形 7"/>
          <p:cNvSpPr/>
          <p:nvPr/>
        </p:nvSpPr>
        <p:spPr>
          <a:xfrm>
            <a:off x="1978025" y="2707640"/>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p>
        </p:txBody>
      </p:sp>
      <p:sp>
        <p:nvSpPr>
          <p:cNvPr id="10247" name="圆角矩形 8"/>
          <p:cNvSpPr/>
          <p:nvPr/>
        </p:nvSpPr>
        <p:spPr>
          <a:xfrm>
            <a:off x="1978025" y="4444683"/>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36575" y="1618615"/>
          <a:ext cx="8160385" cy="4531995"/>
        </p:xfrm>
        <a:graphic>
          <a:graphicData uri="http://schemas.openxmlformats.org/drawingml/2006/table">
            <a:tbl>
              <a:tblPr firstRow="1" bandRow="1">
                <a:tableStyleId>{5C22544A-7EE6-4342-B048-85BDC9FD1C3A}</a:tableStyleId>
              </a:tblPr>
              <a:tblGrid>
                <a:gridCol w="1099820"/>
                <a:gridCol w="3520440"/>
                <a:gridCol w="3540125"/>
              </a:tblGrid>
              <a:tr h="335280">
                <a:tc>
                  <a:txBody>
                    <a:bodyPr/>
                    <a:lstStyle/>
                    <a:p>
                      <a:pPr algn="ctr">
                        <a:buNone/>
                      </a:pPr>
                      <a:r>
                        <a:rPr lang="zh-CN" altLang="en-US" sz="1600">
                          <a:solidFill>
                            <a:schemeClr val="tx1"/>
                          </a:solidFill>
                        </a:rPr>
                        <a:t>应用类型</a:t>
                      </a:r>
                    </a:p>
                  </a:txBody>
                  <a:tcPr anchor="ctr"/>
                </a:tc>
                <a:tc>
                  <a:txBody>
                    <a:bodyPr/>
                    <a:lstStyle/>
                    <a:p>
                      <a:pPr algn="ctr">
                        <a:buNone/>
                      </a:pPr>
                      <a:r>
                        <a:rPr lang="zh-CN" altLang="en-US" sz="1600">
                          <a:solidFill>
                            <a:schemeClr val="tx1"/>
                          </a:solidFill>
                        </a:rPr>
                        <a:t>常规数据</a:t>
                      </a:r>
                    </a:p>
                  </a:txBody>
                  <a:tcPr anchor="ctr"/>
                </a:tc>
                <a:tc>
                  <a:txBody>
                    <a:bodyPr/>
                    <a:lstStyle/>
                    <a:p>
                      <a:pPr algn="ctr">
                        <a:buNone/>
                      </a:pPr>
                      <a:r>
                        <a:rPr lang="zh-CN" altLang="en-US" sz="1600">
                          <a:solidFill>
                            <a:schemeClr val="tx1"/>
                          </a:solidFill>
                        </a:rPr>
                        <a:t>异常数据</a:t>
                      </a:r>
                    </a:p>
                  </a:txBody>
                  <a:tcPr anchor="ctr"/>
                </a:tc>
              </a:tr>
              <a:tr h="1310640">
                <a:tc>
                  <a:txBody>
                    <a:bodyPr/>
                    <a:lstStyle/>
                    <a:p>
                      <a:pPr algn="ctr">
                        <a:buNone/>
                      </a:pPr>
                      <a:r>
                        <a:rPr lang="en-US" altLang="zh-CN" sz="1600">
                          <a:solidFill>
                            <a:schemeClr val="tx1"/>
                          </a:solidFill>
                        </a:rPr>
                        <a:t>SQL</a:t>
                      </a:r>
                    </a:p>
                  </a:txBody>
                  <a:tcPr anchor="ctr"/>
                </a:tc>
                <a:tc>
                  <a:txBody>
                    <a:bodyPr/>
                    <a:lstStyle/>
                    <a:p>
                      <a:pPr algn="l">
                        <a:buNone/>
                      </a:pPr>
                      <a:r>
                        <a:rPr lang="en-US" altLang="zh-CN" sz="1600">
                          <a:solidFill>
                            <a:schemeClr val="tx1"/>
                          </a:solidFill>
                        </a:rPr>
                        <a:t>      </a:t>
                      </a:r>
                      <a:r>
                        <a:rPr lang="zh-CN" altLang="en-US" sz="1600">
                          <a:solidFill>
                            <a:schemeClr val="tx1"/>
                          </a:solidFill>
                        </a:rPr>
                        <a:t>使用数据库评测基准（如，TPC-DS，TPC-H等）提供数据生成。</a:t>
                      </a:r>
                    </a:p>
                  </a:txBody>
                  <a:tcPr anchor="ctr"/>
                </a:tc>
                <a:tc>
                  <a:txBody>
                    <a:bodyPr/>
                    <a:lstStyle/>
                    <a:p>
                      <a:pPr algn="l">
                        <a:buNone/>
                      </a:pPr>
                      <a:r>
                        <a:rPr lang="en-US" altLang="zh-CN" sz="1600">
                          <a:solidFill>
                            <a:schemeClr val="tx1"/>
                          </a:solidFill>
                        </a:rPr>
                        <a:t>1.</a:t>
                      </a:r>
                      <a:r>
                        <a:rPr lang="zh-CN" altLang="en-US" sz="1600">
                          <a:solidFill>
                            <a:schemeClr val="tx1"/>
                          </a:solidFill>
                        </a:rPr>
                        <a:t>对影响较小的属性列，采用范围内的均匀分布；</a:t>
                      </a:r>
                    </a:p>
                    <a:p>
                      <a:pPr algn="l">
                        <a:buNone/>
                      </a:pPr>
                      <a:r>
                        <a:rPr lang="en-US" altLang="zh-CN" sz="1600">
                          <a:solidFill>
                            <a:schemeClr val="tx1"/>
                          </a:solidFill>
                        </a:rPr>
                        <a:t>2. </a:t>
                      </a:r>
                      <a:r>
                        <a:rPr lang="zh-CN" altLang="en-US" sz="1600">
                          <a:solidFill>
                            <a:schemeClr val="tx1"/>
                          </a:solidFill>
                        </a:rPr>
                        <a:t>对两表连接的关联列以及满足</a:t>
                      </a:r>
                      <a:r>
                        <a:rPr lang="en-US" altLang="zh-CN" sz="1600">
                          <a:solidFill>
                            <a:schemeClr val="tx1"/>
                          </a:solidFill>
                        </a:rPr>
                        <a:t>Zipf</a:t>
                      </a:r>
                      <a:r>
                        <a:rPr lang="zh-CN" altLang="en-US" sz="1600">
                          <a:solidFill>
                            <a:schemeClr val="tx1"/>
                          </a:solidFill>
                        </a:rPr>
                        <a:t>定律的属性列，采用</a:t>
                      </a:r>
                      <a:r>
                        <a:rPr lang="en-US" altLang="zh-CN" sz="1600">
                          <a:solidFill>
                            <a:schemeClr val="tx1"/>
                          </a:solidFill>
                        </a:rPr>
                        <a:t>Zipf</a:t>
                      </a:r>
                      <a:r>
                        <a:rPr lang="zh-CN" altLang="en-US" sz="1600">
                          <a:solidFill>
                            <a:schemeClr val="tx1"/>
                          </a:solidFill>
                        </a:rPr>
                        <a:t>分布</a:t>
                      </a:r>
                      <a:r>
                        <a:rPr lang="en-US" altLang="zh-CN" sz="1600" baseline="30000">
                          <a:solidFill>
                            <a:schemeClr val="tx1"/>
                          </a:solidFill>
                        </a:rPr>
                        <a:t>[1]</a:t>
                      </a:r>
                      <a:r>
                        <a:rPr lang="zh-CN" altLang="en-US" sz="1600">
                          <a:solidFill>
                            <a:schemeClr val="tx1"/>
                          </a:solidFill>
                        </a:rPr>
                        <a:t>生成倾斜数据。</a:t>
                      </a:r>
                    </a:p>
                  </a:txBody>
                  <a:tcPr anchor="ctr"/>
                </a:tc>
              </a:tr>
              <a:tr h="1310640">
                <a:tc>
                  <a:txBody>
                    <a:bodyPr/>
                    <a:lstStyle/>
                    <a:p>
                      <a:pPr algn="ctr">
                        <a:buNone/>
                      </a:pPr>
                      <a:r>
                        <a:rPr lang="en-US" altLang="zh-CN" sz="1600">
                          <a:solidFill>
                            <a:schemeClr val="tx1"/>
                          </a:solidFill>
                        </a:rPr>
                        <a:t>Graph</a:t>
                      </a:r>
                    </a:p>
                  </a:txBody>
                  <a:tcPr anchor="ctr"/>
                </a:tc>
                <a:tc>
                  <a:txBody>
                    <a:bodyPr/>
                    <a:lstStyle/>
                    <a:p>
                      <a:pPr algn="l">
                        <a:buNone/>
                      </a:pPr>
                      <a:r>
                        <a:rPr lang="en-US" altLang="zh-CN" sz="1600">
                          <a:solidFill>
                            <a:schemeClr val="tx1"/>
                          </a:solidFill>
                        </a:rPr>
                        <a:t>       </a:t>
                      </a:r>
                      <a:r>
                        <a:rPr lang="zh-CN" altLang="en-US" sz="1600">
                          <a:solidFill>
                            <a:schemeClr val="tx1"/>
                          </a:solidFill>
                        </a:rPr>
                        <a:t>使用真实数据，如Amazon、WikiTalk、Friendster等数据集；或使用LDBC社交网络基准（SNB）数据生成器（Datagen）生成的合成数据集。</a:t>
                      </a:r>
                    </a:p>
                  </a:txBody>
                  <a:tcPr anchor="ctr"/>
                </a:tc>
                <a:tc>
                  <a:txBody>
                    <a:bodyPr/>
                    <a:lstStyle/>
                    <a:p>
                      <a:pPr algn="l">
                        <a:buNone/>
                      </a:pPr>
                      <a:r>
                        <a:rPr lang="en-US" altLang="zh-CN" sz="1600">
                          <a:solidFill>
                            <a:schemeClr val="tx1"/>
                          </a:solidFill>
                        </a:rPr>
                        <a:t>1. </a:t>
                      </a:r>
                      <a:r>
                        <a:rPr lang="zh-CN" altLang="en-US" sz="1600">
                          <a:solidFill>
                            <a:schemeClr val="tx1"/>
                          </a:solidFill>
                        </a:rPr>
                        <a:t>使用泊松分布生成顶点离散的图；</a:t>
                      </a:r>
                    </a:p>
                    <a:p>
                      <a:pPr algn="l">
                        <a:buNone/>
                      </a:pPr>
                      <a:r>
                        <a:rPr lang="en-US" altLang="zh-CN" sz="1600">
                          <a:solidFill>
                            <a:schemeClr val="tx1"/>
                          </a:solidFill>
                        </a:rPr>
                        <a:t>2. </a:t>
                      </a:r>
                      <a:r>
                        <a:rPr lang="zh-CN" altLang="en-US" sz="1600">
                          <a:solidFill>
                            <a:schemeClr val="tx1"/>
                          </a:solidFill>
                        </a:rPr>
                        <a:t>使用</a:t>
                      </a:r>
                      <a:r>
                        <a:rPr lang="en-US" altLang="zh-CN" sz="1600">
                          <a:solidFill>
                            <a:schemeClr val="tx1"/>
                          </a:solidFill>
                        </a:rPr>
                        <a:t>Zipf</a:t>
                      </a:r>
                      <a:r>
                        <a:rPr lang="zh-CN" altLang="en-US" sz="1600">
                          <a:solidFill>
                            <a:schemeClr val="tx1"/>
                          </a:solidFill>
                        </a:rPr>
                        <a:t>分布生成顶点度异常分布的稀疏图。</a:t>
                      </a:r>
                    </a:p>
                  </a:txBody>
                  <a:tcPr anchor="ctr"/>
                </a:tc>
              </a:tr>
              <a:tr h="1575435">
                <a:tc>
                  <a:txBody>
                    <a:bodyPr/>
                    <a:lstStyle/>
                    <a:p>
                      <a:pPr algn="ctr">
                        <a:buNone/>
                      </a:pPr>
                      <a:r>
                        <a:rPr lang="en-US" altLang="zh-CN" sz="1600">
                          <a:solidFill>
                            <a:schemeClr val="tx1"/>
                          </a:solidFill>
                        </a:rPr>
                        <a:t>Machine Learning</a:t>
                      </a:r>
                    </a:p>
                  </a:txBody>
                  <a:tcPr anchor="ctr"/>
                </a:tc>
                <a:tc>
                  <a:txBody>
                    <a:bodyPr/>
                    <a:lstStyle/>
                    <a:p>
                      <a:pPr algn="l">
                        <a:buNone/>
                      </a:pPr>
                      <a:r>
                        <a:rPr lang="en-US" altLang="zh-CN" sz="1600">
                          <a:solidFill>
                            <a:schemeClr val="tx1"/>
                          </a:solidFill>
                        </a:rPr>
                        <a:t>       </a:t>
                      </a:r>
                      <a:r>
                        <a:rPr lang="zh-CN" altLang="en-US" sz="1600">
                          <a:solidFill>
                            <a:schemeClr val="tx1"/>
                          </a:solidFill>
                        </a:rPr>
                        <a:t>使用真实数据集，如SUSY、KDD2010以及ALS中使用的MovieLens等。</a:t>
                      </a:r>
                    </a:p>
                  </a:txBody>
                  <a:tcPr anchor="ctr"/>
                </a:tc>
                <a:tc>
                  <a:txBody>
                    <a:bodyPr/>
                    <a:lstStyle/>
                    <a:p>
                      <a:pPr algn="l">
                        <a:buNone/>
                      </a:pPr>
                      <a:r>
                        <a:rPr lang="en-US" altLang="zh-CN" sz="1600">
                          <a:solidFill>
                            <a:schemeClr val="tx1"/>
                          </a:solidFill>
                        </a:rPr>
                        <a:t>1. </a:t>
                      </a:r>
                      <a:r>
                        <a:rPr lang="zh-CN" altLang="en-US" sz="1600">
                          <a:solidFill>
                            <a:schemeClr val="tx1"/>
                          </a:solidFill>
                        </a:rPr>
                        <a:t>原始数据扩展生成异常数据；</a:t>
                      </a:r>
                    </a:p>
                    <a:p>
                      <a:pPr algn="l">
                        <a:buNone/>
                      </a:pPr>
                      <a:r>
                        <a:rPr lang="en-US" altLang="zh-CN" sz="1600">
                          <a:solidFill>
                            <a:schemeClr val="tx1"/>
                          </a:solidFill>
                        </a:rPr>
                        <a:t>2. </a:t>
                      </a:r>
                      <a:r>
                        <a:rPr lang="zh-CN" altLang="en-US" sz="1600">
                          <a:solidFill>
                            <a:schemeClr val="tx1"/>
                          </a:solidFill>
                        </a:rPr>
                        <a:t>随机合成满足不同维度、实例数、稀疏度以及异常分布（高斯分布、伽马分布、泊松分布、指数分布、Zipf分布及其混合）等的数据。</a:t>
                      </a:r>
                    </a:p>
                  </a:txBody>
                  <a:tcPr anchor="ctr"/>
                </a:tc>
              </a:tr>
            </a:tbl>
          </a:graphicData>
        </a:graphic>
      </p:graphicFrame>
      <p:sp>
        <p:nvSpPr>
          <p:cNvPr id="3" name="文本框 2"/>
          <p:cNvSpPr txBox="1"/>
          <p:nvPr/>
        </p:nvSpPr>
        <p:spPr>
          <a:xfrm>
            <a:off x="527050" y="1137920"/>
            <a:ext cx="8437880" cy="365760"/>
          </a:xfrm>
          <a:prstGeom prst="rect">
            <a:avLst/>
          </a:prstGeom>
          <a:noFill/>
        </p:spPr>
        <p:txBody>
          <a:bodyPr wrap="square" rtlCol="0" anchor="t">
            <a:spAutoFit/>
          </a:bodyPr>
          <a:lstStyle/>
          <a:p>
            <a:pPr lvl="0">
              <a:buFont typeface="Wingdings" panose="05000000000000000000" charset="0"/>
            </a:pPr>
            <a:r>
              <a:rPr lang="en-US" altLang="zh-CN">
                <a:solidFill>
                  <a:srgbClr val="0000FF"/>
                </a:solidFill>
                <a:sym typeface="+mn-ea"/>
              </a:rPr>
              <a:t>2. </a:t>
            </a:r>
            <a:r>
              <a:rPr lang="zh-CN" altLang="en-US">
                <a:solidFill>
                  <a:srgbClr val="0000FF"/>
                </a:solidFill>
                <a:sym typeface="+mn-ea"/>
              </a:rPr>
              <a:t>满足异常规则的数据生成</a:t>
            </a:r>
            <a:r>
              <a:rPr lang="en-US" altLang="zh-CN">
                <a:solidFill>
                  <a:srgbClr val="0000FF"/>
                </a:solidFill>
                <a:sym typeface="+mn-ea"/>
              </a:rPr>
              <a:t> </a:t>
            </a:r>
            <a:endParaRPr lang="en-US" altLang="zh-CN" dirty="0" err="1" smtClean="0">
              <a:solidFill>
                <a:srgbClr val="0000FF"/>
              </a:solidFill>
              <a:sym typeface="+mn-ea"/>
            </a:endParaRPr>
          </a:p>
        </p:txBody>
      </p:sp>
      <p:sp>
        <p:nvSpPr>
          <p:cNvPr id="4" name="文本框 3"/>
          <p:cNvSpPr txBox="1"/>
          <p:nvPr/>
        </p:nvSpPr>
        <p:spPr>
          <a:xfrm>
            <a:off x="414655" y="6270625"/>
            <a:ext cx="8550275" cy="518160"/>
          </a:xfrm>
          <a:prstGeom prst="rect">
            <a:avLst/>
          </a:prstGeom>
          <a:noFill/>
        </p:spPr>
        <p:txBody>
          <a:bodyPr wrap="square" rtlCol="0" anchor="t">
            <a:spAutoFit/>
          </a:bodyPr>
          <a:lstStyle/>
          <a:p>
            <a:pPr>
              <a:buFont typeface="Wingdings" panose="05000000000000000000" charset="0"/>
            </a:pPr>
            <a:r>
              <a:rPr lang="en-US" altLang="zh-CN" sz="1400" dirty="0" err="1" smtClean="0">
                <a:solidFill>
                  <a:schemeClr val="tx1"/>
                </a:solidFill>
                <a:sym typeface="+mn-ea"/>
              </a:rPr>
              <a:t>[1] Zipf</a:t>
            </a:r>
            <a:r>
              <a:rPr lang="zh-CN" altLang="en-US" sz="1400" dirty="0" err="1" smtClean="0">
                <a:solidFill>
                  <a:schemeClr val="tx1"/>
                </a:solidFill>
                <a:sym typeface="+mn-ea"/>
              </a:rPr>
              <a:t>分布：一个统计型的经验规律，即只有少数英文单词经常被使用，大部分的单词很少被使用，类似于人们常说的80/20原则。</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sym typeface="+mn-ea"/>
              </a:rPr>
              <a:t>—2.</a:t>
            </a:r>
            <a:r>
              <a:rPr lang="zh-CN" dirty="0" smtClean="0">
                <a:sym typeface="+mn-ea"/>
              </a:rPr>
              <a:t>异常</a:t>
            </a:r>
            <a:r>
              <a:rPr lang="zh-CN" dirty="0">
                <a:sym typeface="+mn-ea"/>
              </a:rPr>
              <a:t>数据生成</a:t>
            </a:r>
            <a:endParaRPr lang="zh-CN" altLang="en-US" dirty="0" smtClean="0">
              <a:solidFill>
                <a:srgbClr val="FF0000"/>
              </a:solidFill>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6880225" cy="36576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endParaRPr lang="zh-CN" dirty="0" smtClean="0">
              <a:solidFill>
                <a:srgbClr val="0000FF"/>
              </a:solidFill>
              <a:sym typeface="+mn-ea"/>
            </a:endParaRPr>
          </a:p>
        </p:txBody>
      </p:sp>
      <p:grpSp>
        <p:nvGrpSpPr>
          <p:cNvPr id="45" name="组合 44"/>
          <p:cNvGrpSpPr/>
          <p:nvPr/>
        </p:nvGrpSpPr>
        <p:grpSpPr>
          <a:xfrm>
            <a:off x="483235" y="1774825"/>
            <a:ext cx="8204200" cy="4251960"/>
            <a:chOff x="3546" y="1319"/>
            <a:chExt cx="12920" cy="6696"/>
          </a:xfrm>
        </p:grpSpPr>
        <p:grpSp>
          <p:nvGrpSpPr>
            <p:cNvPr id="15" name="组合 14"/>
            <p:cNvGrpSpPr/>
            <p:nvPr/>
          </p:nvGrpSpPr>
          <p:grpSpPr>
            <a:xfrm>
              <a:off x="3576" y="1319"/>
              <a:ext cx="6091" cy="1178"/>
              <a:chOff x="5126" y="1319"/>
              <a:chExt cx="2982" cy="1178"/>
            </a:xfrm>
          </p:grpSpPr>
          <p:sp>
            <p:nvSpPr>
              <p:cNvPr id="4" name="流程图: 文档 3"/>
              <p:cNvSpPr/>
              <p:nvPr/>
            </p:nvSpPr>
            <p:spPr>
              <a:xfrm>
                <a:off x="5126" y="1384"/>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273" y="1319"/>
                <a:ext cx="2689" cy="1104"/>
              </a:xfrm>
              <a:prstGeom prst="rect">
                <a:avLst/>
              </a:prstGeom>
              <a:noFill/>
            </p:spPr>
            <p:txBody>
              <a:bodyPr wrap="square" rtlCol="0">
                <a:spAutoFit/>
              </a:bodyPr>
              <a:lstStyle/>
              <a:p>
                <a:pPr algn="ctr"/>
                <a:r>
                  <a:rPr lang="zh-CN" altLang="en-US" sz="2000"/>
                  <a:t>给定应用</a:t>
                </a:r>
              </a:p>
              <a:p>
                <a:pPr algn="ctr"/>
                <a:r>
                  <a:rPr lang="en-US" altLang="zh-CN" sz="2000"/>
                  <a:t>(</a:t>
                </a:r>
                <a:r>
                  <a:rPr lang="zh-CN" altLang="en-US" sz="2000"/>
                  <a:t>如</a:t>
                </a:r>
                <a:r>
                  <a:rPr lang="en-US" altLang="zh-CN" sz="2000">
                    <a:sym typeface="+mn-ea"/>
                  </a:rPr>
                  <a:t>PageRank)</a:t>
                </a:r>
                <a:endParaRPr lang="zh-CN" altLang="en-US" sz="2000"/>
              </a:p>
            </p:txBody>
          </p:sp>
        </p:grpSp>
        <p:grpSp>
          <p:nvGrpSpPr>
            <p:cNvPr id="14" name="组合 13"/>
            <p:cNvGrpSpPr/>
            <p:nvPr/>
          </p:nvGrpSpPr>
          <p:grpSpPr>
            <a:xfrm>
              <a:off x="3546" y="3164"/>
              <a:ext cx="6122" cy="954"/>
              <a:chOff x="3756" y="3293"/>
              <a:chExt cx="6122" cy="954"/>
            </a:xfrm>
          </p:grpSpPr>
          <p:sp>
            <p:nvSpPr>
              <p:cNvPr id="6" name="矩形 5"/>
              <p:cNvSpPr/>
              <p:nvPr/>
            </p:nvSpPr>
            <p:spPr>
              <a:xfrm>
                <a:off x="3756" y="3293"/>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366" y="3458"/>
                <a:ext cx="2902" cy="624"/>
              </a:xfrm>
              <a:prstGeom prst="rect">
                <a:avLst/>
              </a:prstGeom>
              <a:noFill/>
            </p:spPr>
            <p:txBody>
              <a:bodyPr wrap="square" rtlCol="0">
                <a:spAutoFit/>
              </a:bodyPr>
              <a:lstStyle/>
              <a:p>
                <a:r>
                  <a:rPr lang="zh-CN" altLang="en-US" sz="2000"/>
                  <a:t>分析应用特征</a:t>
                </a:r>
              </a:p>
            </p:txBody>
          </p:sp>
        </p:grpSp>
        <p:grpSp>
          <p:nvGrpSpPr>
            <p:cNvPr id="13" name="组合 12"/>
            <p:cNvGrpSpPr/>
            <p:nvPr/>
          </p:nvGrpSpPr>
          <p:grpSpPr>
            <a:xfrm>
              <a:off x="3576" y="4876"/>
              <a:ext cx="6122" cy="954"/>
              <a:chOff x="3756" y="5186"/>
              <a:chExt cx="6122" cy="954"/>
            </a:xfrm>
          </p:grpSpPr>
          <p:sp>
            <p:nvSpPr>
              <p:cNvPr id="7" name="矩形 6"/>
              <p:cNvSpPr/>
              <p:nvPr/>
            </p:nvSpPr>
            <p:spPr>
              <a:xfrm>
                <a:off x="3756" y="5186"/>
                <a:ext cx="6122" cy="954"/>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285" y="5359"/>
                <a:ext cx="3341" cy="624"/>
              </a:xfrm>
              <a:prstGeom prst="rect">
                <a:avLst/>
              </a:prstGeom>
              <a:noFill/>
            </p:spPr>
            <p:txBody>
              <a:bodyPr wrap="square" rtlCol="0">
                <a:spAutoFit/>
              </a:bodyPr>
              <a:lstStyle/>
              <a:p>
                <a:r>
                  <a:rPr lang="zh-CN" altLang="en-US" sz="2000"/>
                  <a:t>选取异常规则</a:t>
                </a:r>
              </a:p>
            </p:txBody>
          </p:sp>
        </p:grpSp>
        <p:grpSp>
          <p:nvGrpSpPr>
            <p:cNvPr id="20" name="组合 19"/>
            <p:cNvGrpSpPr/>
            <p:nvPr/>
          </p:nvGrpSpPr>
          <p:grpSpPr>
            <a:xfrm>
              <a:off x="3577" y="6636"/>
              <a:ext cx="6091" cy="1113"/>
              <a:chOff x="5285" y="6792"/>
              <a:chExt cx="2982" cy="1113"/>
            </a:xfrm>
          </p:grpSpPr>
          <p:sp>
            <p:nvSpPr>
              <p:cNvPr id="8" name="流程图: 文档 7"/>
              <p:cNvSpPr/>
              <p:nvPr/>
            </p:nvSpPr>
            <p:spPr>
              <a:xfrm>
                <a:off x="5285" y="6792"/>
                <a:ext cx="2982" cy="1113"/>
              </a:xfrm>
              <a:prstGeom prst="flowChartDocumen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6062" y="7036"/>
                <a:ext cx="1654" cy="624"/>
              </a:xfrm>
              <a:prstGeom prst="rect">
                <a:avLst/>
              </a:prstGeom>
              <a:noFill/>
            </p:spPr>
            <p:txBody>
              <a:bodyPr wrap="square" rtlCol="0">
                <a:spAutoFit/>
              </a:bodyPr>
              <a:lstStyle/>
              <a:p>
                <a:r>
                  <a:rPr lang="zh-CN" altLang="en-US" sz="2000"/>
                  <a:t>生成异常数据</a:t>
                </a:r>
              </a:p>
            </p:txBody>
          </p:sp>
        </p:grpSp>
        <p:cxnSp>
          <p:nvCxnSpPr>
            <p:cNvPr id="17" name="直接箭头连接符 16"/>
            <p:cNvCxnSpPr>
              <a:stCxn id="4" idx="2"/>
            </p:cNvCxnSpPr>
            <p:nvPr/>
          </p:nvCxnSpPr>
          <p:spPr>
            <a:xfrm flipH="1">
              <a:off x="6602" y="2423"/>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flipH="1">
              <a:off x="6641" y="4144"/>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9" name="直接箭头连接符 18"/>
            <p:cNvCxnSpPr/>
            <p:nvPr/>
          </p:nvCxnSpPr>
          <p:spPr>
            <a:xfrm flipH="1">
              <a:off x="6685" y="5865"/>
              <a:ext cx="20" cy="7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41" name="组合 40"/>
            <p:cNvGrpSpPr/>
            <p:nvPr/>
          </p:nvGrpSpPr>
          <p:grpSpPr>
            <a:xfrm>
              <a:off x="11059" y="3068"/>
              <a:ext cx="5406" cy="2902"/>
              <a:chOff x="11089" y="1347"/>
              <a:chExt cx="5406" cy="2902"/>
            </a:xfrm>
          </p:grpSpPr>
          <p:sp>
            <p:nvSpPr>
              <p:cNvPr id="21" name="流程图: 可选过程 20"/>
              <p:cNvSpPr/>
              <p:nvPr/>
            </p:nvSpPr>
            <p:spPr>
              <a:xfrm>
                <a:off x="11089" y="1347"/>
                <a:ext cx="5406" cy="2902"/>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11407" y="1628"/>
                <a:ext cx="768" cy="2395"/>
                <a:chOff x="11407" y="1628"/>
                <a:chExt cx="768" cy="2395"/>
              </a:xfrm>
            </p:grpSpPr>
            <p:sp>
              <p:nvSpPr>
                <p:cNvPr id="25" name="矩形 24"/>
                <p:cNvSpPr/>
                <p:nvPr/>
              </p:nvSpPr>
              <p:spPr>
                <a:xfrm>
                  <a:off x="11407"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11407" y="1726"/>
                  <a:ext cx="768" cy="2297"/>
                </a:xfrm>
                <a:prstGeom prst="rect">
                  <a:avLst/>
                </a:prstGeom>
                <a:noFill/>
              </p:spPr>
              <p:txBody>
                <a:bodyPr vert="eaVert" wrap="square" rtlCol="0">
                  <a:spAutoFit/>
                </a:bodyPr>
                <a:lstStyle/>
                <a:p>
                  <a:r>
                    <a:rPr lang="zh-CN" altLang="en-US" sz="2000"/>
                    <a:t>数据规模大</a:t>
                  </a:r>
                </a:p>
              </p:txBody>
            </p:sp>
          </p:grpSp>
          <p:grpSp>
            <p:nvGrpSpPr>
              <p:cNvPr id="34" name="组合 33"/>
              <p:cNvGrpSpPr/>
              <p:nvPr/>
            </p:nvGrpSpPr>
            <p:grpSpPr>
              <a:xfrm>
                <a:off x="12346" y="1629"/>
                <a:ext cx="768" cy="2260"/>
                <a:chOff x="12346" y="1629"/>
                <a:chExt cx="768" cy="2260"/>
              </a:xfrm>
            </p:grpSpPr>
            <p:sp>
              <p:nvSpPr>
                <p:cNvPr id="5" name="矩形 4"/>
                <p:cNvSpPr/>
                <p:nvPr/>
              </p:nvSpPr>
              <p:spPr>
                <a:xfrm>
                  <a:off x="12346"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2346" y="1726"/>
                  <a:ext cx="768" cy="2064"/>
                </a:xfrm>
                <a:prstGeom prst="rect">
                  <a:avLst/>
                </a:prstGeom>
                <a:noFill/>
              </p:spPr>
              <p:txBody>
                <a:bodyPr vert="eaVert" wrap="square" rtlCol="0">
                  <a:spAutoFit/>
                </a:bodyPr>
                <a:lstStyle/>
                <a:p>
                  <a:r>
                    <a:rPr lang="zh-CN" altLang="en-US" sz="2000"/>
                    <a:t>数据倾斜</a:t>
                  </a:r>
                </a:p>
              </p:txBody>
            </p:sp>
          </p:grpSp>
          <p:grpSp>
            <p:nvGrpSpPr>
              <p:cNvPr id="36" name="组合 35"/>
              <p:cNvGrpSpPr/>
              <p:nvPr/>
            </p:nvGrpSpPr>
            <p:grpSpPr>
              <a:xfrm>
                <a:off x="13336" y="1629"/>
                <a:ext cx="768" cy="2260"/>
                <a:chOff x="13336" y="1629"/>
                <a:chExt cx="768" cy="2260"/>
              </a:xfrm>
            </p:grpSpPr>
            <p:sp>
              <p:nvSpPr>
                <p:cNvPr id="28" name="矩形 27"/>
                <p:cNvSpPr/>
                <p:nvPr/>
              </p:nvSpPr>
              <p:spPr>
                <a:xfrm>
                  <a:off x="13336" y="1629"/>
                  <a:ext cx="756" cy="2260"/>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336" y="1705"/>
                  <a:ext cx="768" cy="2027"/>
                </a:xfrm>
                <a:prstGeom prst="rect">
                  <a:avLst/>
                </a:prstGeom>
                <a:noFill/>
              </p:spPr>
              <p:txBody>
                <a:bodyPr vert="eaVert" wrap="square" rtlCol="0">
                  <a:spAutoFit/>
                </a:bodyPr>
                <a:lstStyle/>
                <a:p>
                  <a:r>
                    <a:rPr lang="zh-CN" altLang="en-US" sz="2000"/>
                    <a:t>数据稀疏</a:t>
                  </a:r>
                </a:p>
              </p:txBody>
            </p:sp>
          </p:grpSp>
          <p:grpSp>
            <p:nvGrpSpPr>
              <p:cNvPr id="39" name="组合 38"/>
              <p:cNvGrpSpPr/>
              <p:nvPr/>
            </p:nvGrpSpPr>
            <p:grpSpPr>
              <a:xfrm>
                <a:off x="14251" y="1628"/>
                <a:ext cx="783" cy="2260"/>
                <a:chOff x="14251" y="1628"/>
                <a:chExt cx="783" cy="2260"/>
              </a:xfrm>
            </p:grpSpPr>
            <p:sp>
              <p:nvSpPr>
                <p:cNvPr id="29" name="矩形 28"/>
                <p:cNvSpPr/>
                <p:nvPr/>
              </p:nvSpPr>
              <p:spPr>
                <a:xfrm>
                  <a:off x="14278" y="1628"/>
                  <a:ext cx="756" cy="22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14251" y="1683"/>
                  <a:ext cx="768" cy="2020"/>
                </a:xfrm>
                <a:prstGeom prst="rect">
                  <a:avLst/>
                </a:prstGeom>
                <a:noFill/>
              </p:spPr>
              <p:txBody>
                <a:bodyPr vert="eaVert" wrap="square" rtlCol="0">
                  <a:spAutoFit/>
                </a:bodyPr>
                <a:lstStyle/>
                <a:p>
                  <a:r>
                    <a:rPr lang="zh-CN" altLang="en-US" sz="2000"/>
                    <a:t>分布异常</a:t>
                  </a:r>
                </a:p>
              </p:txBody>
            </p:sp>
          </p:grpSp>
          <p:grpSp>
            <p:nvGrpSpPr>
              <p:cNvPr id="40" name="组合 39"/>
              <p:cNvGrpSpPr/>
              <p:nvPr/>
            </p:nvGrpSpPr>
            <p:grpSpPr>
              <a:xfrm>
                <a:off x="15209" y="1629"/>
                <a:ext cx="776" cy="2260"/>
                <a:chOff x="15209" y="1629"/>
                <a:chExt cx="776" cy="2260"/>
              </a:xfrm>
            </p:grpSpPr>
            <p:sp>
              <p:nvSpPr>
                <p:cNvPr id="30" name="矩形 29"/>
                <p:cNvSpPr/>
                <p:nvPr/>
              </p:nvSpPr>
              <p:spPr>
                <a:xfrm>
                  <a:off x="15229" y="1629"/>
                  <a:ext cx="756" cy="2260"/>
                </a:xfrm>
                <a:prstGeom prst="rect">
                  <a:avLst/>
                </a:prstGeom>
                <a:noFill/>
                <a:ln>
                  <a:solidFill>
                    <a:schemeClr val="tx1"/>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5209" y="1708"/>
                  <a:ext cx="768" cy="2140"/>
                </a:xfrm>
                <a:prstGeom prst="rect">
                  <a:avLst/>
                </a:prstGeom>
                <a:noFill/>
              </p:spPr>
              <p:txBody>
                <a:bodyPr vert="eaVert" wrap="square" rtlCol="0">
                  <a:spAutoFit/>
                </a:bodyPr>
                <a:lstStyle/>
                <a:p>
                  <a:r>
                    <a:rPr lang="zh-CN" altLang="en-US" sz="2000"/>
                    <a:t>维度高</a:t>
                  </a:r>
                </a:p>
              </p:txBody>
            </p:sp>
          </p:grpSp>
        </p:grpSp>
        <p:cxnSp>
          <p:nvCxnSpPr>
            <p:cNvPr id="42" name="直接连接符 41"/>
            <p:cNvCxnSpPr>
              <a:stCxn id="6" idx="3"/>
              <a:endCxn id="22" idx="1"/>
            </p:cNvCxnSpPr>
            <p:nvPr/>
          </p:nvCxnSpPr>
          <p:spPr>
            <a:xfrm flipV="1">
              <a:off x="9668" y="2110"/>
              <a:ext cx="1391" cy="1531"/>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stCxn id="7" idx="3"/>
              <a:endCxn id="21" idx="1"/>
            </p:cNvCxnSpPr>
            <p:nvPr/>
          </p:nvCxnSpPr>
          <p:spPr>
            <a:xfrm flipV="1">
              <a:off x="9698" y="4519"/>
              <a:ext cx="1361" cy="834"/>
            </a:xfrm>
            <a:prstGeom prst="line">
              <a:avLst/>
            </a:prstGeom>
          </p:spPr>
          <p:style>
            <a:lnRef idx="1">
              <a:schemeClr val="dk1"/>
            </a:lnRef>
            <a:fillRef idx="0">
              <a:schemeClr val="dk1"/>
            </a:fillRef>
            <a:effectRef idx="0">
              <a:schemeClr val="dk1"/>
            </a:effectRef>
            <a:fontRef idx="minor">
              <a:schemeClr val="tx1"/>
            </a:fontRef>
          </p:style>
        </p:cxnSp>
        <p:sp>
          <p:nvSpPr>
            <p:cNvPr id="22" name="流程图: 可选过程 21"/>
            <p:cNvSpPr/>
            <p:nvPr/>
          </p:nvSpPr>
          <p:spPr>
            <a:xfrm>
              <a:off x="11059" y="1384"/>
              <a:ext cx="5406" cy="1451"/>
            </a:xfrm>
            <a:prstGeom prst="flowChartAlternateProcess">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a:off x="11384" y="1527"/>
              <a:ext cx="1717" cy="1080"/>
              <a:chOff x="11342" y="3285"/>
              <a:chExt cx="1717" cy="1080"/>
            </a:xfrm>
          </p:grpSpPr>
          <p:sp>
            <p:nvSpPr>
              <p:cNvPr id="44" name="矩形 43"/>
              <p:cNvSpPr/>
              <p:nvPr/>
            </p:nvSpPr>
            <p:spPr>
              <a:xfrm>
                <a:off x="11342" y="3285"/>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1434" y="3499"/>
                <a:ext cx="1625" cy="628"/>
              </a:xfrm>
              <a:prstGeom prst="rect">
                <a:avLst/>
              </a:prstGeom>
              <a:noFill/>
            </p:spPr>
            <p:txBody>
              <a:bodyPr wrap="square" rtlCol="0">
                <a:spAutoFit/>
              </a:bodyPr>
              <a:lstStyle/>
              <a:p>
                <a:r>
                  <a:rPr lang="en-US" altLang="zh-CN" sz="2000"/>
                  <a:t>  </a:t>
                </a:r>
                <a:r>
                  <a:rPr lang="zh-CN" altLang="en-US" sz="2000"/>
                  <a:t>迭代</a:t>
                </a:r>
              </a:p>
            </p:txBody>
          </p:sp>
        </p:grpSp>
        <p:sp>
          <p:nvSpPr>
            <p:cNvPr id="52" name="圆角矩形 51"/>
            <p:cNvSpPr/>
            <p:nvPr/>
          </p:nvSpPr>
          <p:spPr>
            <a:xfrm>
              <a:off x="11059" y="6368"/>
              <a:ext cx="5407" cy="1647"/>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11342" y="6880"/>
              <a:ext cx="1540" cy="576"/>
            </a:xfrm>
            <a:prstGeom prst="rect">
              <a:avLst/>
            </a:prstGeom>
            <a:noFill/>
          </p:spPr>
          <p:txBody>
            <a:bodyPr wrap="square" rtlCol="0">
              <a:spAutoFit/>
            </a:bodyPr>
            <a:lstStyle/>
            <a:p>
              <a:r>
                <a:rPr lang="en-US" altLang="zh-CN"/>
                <a:t>&gt;=50G</a:t>
              </a:r>
            </a:p>
          </p:txBody>
        </p:sp>
        <p:sp>
          <p:nvSpPr>
            <p:cNvPr id="55" name="文本框 54"/>
            <p:cNvSpPr txBox="1"/>
            <p:nvPr/>
          </p:nvSpPr>
          <p:spPr>
            <a:xfrm>
              <a:off x="14583" y="6737"/>
              <a:ext cx="1881" cy="1008"/>
            </a:xfrm>
            <a:prstGeom prst="rect">
              <a:avLst/>
            </a:prstGeom>
            <a:noFill/>
          </p:spPr>
          <p:txBody>
            <a:bodyPr wrap="square" rtlCol="0">
              <a:spAutoFit/>
            </a:bodyPr>
            <a:lstStyle/>
            <a:p>
              <a:r>
                <a:rPr lang="en-US" altLang="zh-CN"/>
                <a:t>Zipf</a:t>
              </a:r>
              <a:r>
                <a:rPr lang="zh-CN" altLang="en-US"/>
                <a:t>、伽马混合</a:t>
              </a:r>
            </a:p>
          </p:txBody>
        </p:sp>
        <p:sp>
          <p:nvSpPr>
            <p:cNvPr id="56" name="矩形 55"/>
            <p:cNvSpPr/>
            <p:nvPr/>
          </p:nvSpPr>
          <p:spPr>
            <a:xfrm>
              <a:off x="11234"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4541" y="6615"/>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p:cNvCxnSpPr/>
            <p:nvPr/>
          </p:nvCxnSpPr>
          <p:spPr>
            <a:xfrm flipV="1">
              <a:off x="9667" y="7192"/>
              <a:ext cx="1391" cy="1"/>
            </a:xfrm>
            <a:prstGeom prst="line">
              <a:avLst/>
            </a:prstGeom>
          </p:spPr>
          <p:style>
            <a:lnRef idx="1">
              <a:schemeClr val="dk1"/>
            </a:lnRef>
            <a:fillRef idx="0">
              <a:schemeClr val="dk1"/>
            </a:fillRef>
            <a:effectRef idx="0">
              <a:schemeClr val="dk1"/>
            </a:effectRef>
            <a:fontRef idx="minor">
              <a:schemeClr val="tx1"/>
            </a:fontRef>
          </p:style>
        </p:cxnSp>
        <p:cxnSp>
          <p:nvCxnSpPr>
            <p:cNvPr id="69" name="直接箭头连接符 68"/>
            <p:cNvCxnSpPr>
              <a:endCxn id="56" idx="0"/>
            </p:cNvCxnSpPr>
            <p:nvPr/>
          </p:nvCxnSpPr>
          <p:spPr>
            <a:xfrm>
              <a:off x="11728" y="5625"/>
              <a:ext cx="289" cy="990"/>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29" idx="2"/>
              <a:endCxn id="57" idx="0"/>
            </p:cNvCxnSpPr>
            <p:nvPr/>
          </p:nvCxnSpPr>
          <p:spPr>
            <a:xfrm>
              <a:off x="14626" y="5609"/>
              <a:ext cx="698" cy="1006"/>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2" name="直接箭头连接符 71"/>
            <p:cNvCxnSpPr>
              <a:endCxn id="31" idx="0"/>
            </p:cNvCxnSpPr>
            <p:nvPr/>
          </p:nvCxnSpPr>
          <p:spPr>
            <a:xfrm flipH="1">
              <a:off x="11761" y="2595"/>
              <a:ext cx="387" cy="852"/>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cxnSp>
          <p:nvCxnSpPr>
            <p:cNvPr id="74" name="直接箭头连接符 73"/>
            <p:cNvCxnSpPr>
              <a:endCxn id="37" idx="0"/>
            </p:cNvCxnSpPr>
            <p:nvPr/>
          </p:nvCxnSpPr>
          <p:spPr>
            <a:xfrm>
              <a:off x="14128" y="2595"/>
              <a:ext cx="477" cy="809"/>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grpSp>
          <p:nvGrpSpPr>
            <p:cNvPr id="76" name="组合 75"/>
            <p:cNvGrpSpPr/>
            <p:nvPr/>
          </p:nvGrpSpPr>
          <p:grpSpPr>
            <a:xfrm>
              <a:off x="13420" y="1517"/>
              <a:ext cx="2526" cy="1104"/>
              <a:chOff x="11657" y="3285"/>
              <a:chExt cx="1633" cy="1104"/>
            </a:xfrm>
          </p:grpSpPr>
          <p:sp>
            <p:nvSpPr>
              <p:cNvPr id="77" name="矩形 76"/>
              <p:cNvSpPr/>
              <p:nvPr/>
            </p:nvSpPr>
            <p:spPr>
              <a:xfrm>
                <a:off x="11657" y="3309"/>
                <a:ext cx="1633" cy="108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11858" y="3285"/>
                <a:ext cx="1230" cy="1104"/>
              </a:xfrm>
              <a:prstGeom prst="rect">
                <a:avLst/>
              </a:prstGeom>
              <a:noFill/>
            </p:spPr>
            <p:txBody>
              <a:bodyPr wrap="square" rtlCol="0">
                <a:spAutoFit/>
              </a:bodyPr>
              <a:lstStyle/>
              <a:p>
                <a:pPr algn="ctr"/>
                <a:r>
                  <a:rPr lang="zh-CN" altLang="en-US" sz="2000"/>
                  <a:t>单节点</a:t>
                </a:r>
              </a:p>
              <a:p>
                <a:pPr algn="ctr"/>
                <a:r>
                  <a:rPr lang="zh-CN" altLang="en-US" sz="2000"/>
                  <a:t>压力大</a:t>
                </a:r>
              </a:p>
            </p:txBody>
          </p:sp>
        </p:grpSp>
        <p:cxnSp>
          <p:nvCxnSpPr>
            <p:cNvPr id="9" name="直接箭头连接符 8"/>
            <p:cNvCxnSpPr/>
            <p:nvPr/>
          </p:nvCxnSpPr>
          <p:spPr>
            <a:xfrm flipH="1">
              <a:off x="13690" y="2581"/>
              <a:ext cx="468" cy="803"/>
            </a:xfrm>
            <a:prstGeom prst="straightConnector1">
              <a:avLst/>
            </a:prstGeom>
            <a:ln w="38100">
              <a:tailEnd type="arrow" w="med" len="med"/>
            </a:ln>
          </p:spPr>
          <p:style>
            <a:lnRef idx="1">
              <a:schemeClr val="dk1"/>
            </a:lnRef>
            <a:fillRef idx="0">
              <a:schemeClr val="dk1"/>
            </a:fillRef>
            <a:effectRef idx="0">
              <a:schemeClr val="dk1"/>
            </a:effectRef>
            <a:fontRef idx="minor">
              <a:schemeClr val="tx1"/>
            </a:fontRef>
          </p:style>
        </p:cxnSp>
        <p:sp>
          <p:nvSpPr>
            <p:cNvPr id="23" name="文本框 22"/>
            <p:cNvSpPr txBox="1"/>
            <p:nvPr/>
          </p:nvSpPr>
          <p:spPr>
            <a:xfrm>
              <a:off x="13033" y="6833"/>
              <a:ext cx="1459" cy="1008"/>
            </a:xfrm>
            <a:prstGeom prst="rect">
              <a:avLst/>
            </a:prstGeom>
            <a:noFill/>
          </p:spPr>
          <p:txBody>
            <a:bodyPr wrap="square" rtlCol="0">
              <a:spAutoFit/>
            </a:bodyPr>
            <a:lstStyle/>
            <a:p>
              <a:pPr algn="ctr"/>
              <a:r>
                <a:rPr lang="zh-CN" altLang="en-US"/>
                <a:t>稀疏度</a:t>
              </a:r>
            </a:p>
            <a:p>
              <a:pPr algn="ctr"/>
              <a:r>
                <a:rPr lang="en-US" altLang="zh-CN"/>
                <a:t>0.1</a:t>
              </a:r>
            </a:p>
          </p:txBody>
        </p:sp>
        <p:sp>
          <p:nvSpPr>
            <p:cNvPr id="24" name="矩形 23"/>
            <p:cNvSpPr/>
            <p:nvPr/>
          </p:nvSpPr>
          <p:spPr>
            <a:xfrm>
              <a:off x="12883" y="6626"/>
              <a:ext cx="1566" cy="1226"/>
            </a:xfrm>
            <a:prstGeom prst="rect">
              <a:avLst/>
            </a:prstGeom>
            <a:noFill/>
            <a:ln>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a:stCxn id="28" idx="2"/>
              <a:endCxn id="24" idx="0"/>
            </p:cNvCxnSpPr>
            <p:nvPr/>
          </p:nvCxnSpPr>
          <p:spPr>
            <a:xfrm flipH="1">
              <a:off x="13666" y="5610"/>
              <a:ext cx="18" cy="101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sz="2800" dirty="0" smtClean="0"/>
              <a:t>—3.</a:t>
            </a:r>
            <a:r>
              <a:rPr lang="zh-CN" altLang="zh-CN" dirty="0" smtClean="0"/>
              <a:t>组合</a:t>
            </a:r>
            <a:r>
              <a:rPr lang="zh-CN" altLang="zh-CN" dirty="0" smtClean="0"/>
              <a:t>参数测试</a:t>
            </a:r>
            <a:endParaRPr lang="zh-CN" dirty="0" smtClean="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494665" y="1054100"/>
            <a:ext cx="8470265" cy="2915920"/>
          </a:xfrm>
          <a:prstGeom prst="rect">
            <a:avLst/>
          </a:prstGeom>
          <a:noFill/>
        </p:spPr>
        <p:txBody>
          <a:bodyPr wrap="square" rtlCol="0">
            <a:spAutoFit/>
          </a:bodyPr>
          <a:lstStyle/>
          <a:p>
            <a:pPr>
              <a:spcAft>
                <a:spcPts val="400"/>
              </a:spcAft>
              <a:buFont typeface="Wingdings" panose="05000000000000000000" charset="0"/>
            </a:pPr>
            <a:r>
              <a:rPr lang="zh-CN" altLang="en-US" dirty="0">
                <a:solidFill>
                  <a:srgbClr val="0000FF"/>
                </a:solidFill>
              </a:rPr>
              <a:t>挑战</a:t>
            </a:r>
            <a:r>
              <a:rPr lang="zh-CN" altLang="en-US" dirty="0" smtClean="0">
                <a:solidFill>
                  <a:srgbClr val="0000FF"/>
                </a:solidFill>
              </a:rPr>
              <a:t>：</a:t>
            </a:r>
            <a:r>
              <a:rPr lang="zh-CN" altLang="en-US" dirty="0" smtClean="0">
                <a:sym typeface="+mn-ea"/>
              </a:rPr>
              <a:t>参数配置不当</a:t>
            </a:r>
            <a:r>
              <a:rPr lang="zh-CN" altLang="en-US" dirty="0">
                <a:sym typeface="+mn-ea"/>
              </a:rPr>
              <a:t>容易导致系统或应用出现异常</a:t>
            </a:r>
          </a:p>
          <a:p>
            <a:pPr lvl="1">
              <a:spcAft>
                <a:spcPts val="400"/>
              </a:spcAft>
              <a:buFont typeface="Wingdings" panose="05000000000000000000" charset="0"/>
            </a:pPr>
            <a:endParaRPr lang="zh-CN" dirty="0" smtClean="0">
              <a:solidFill>
                <a:srgbClr val="0000FF"/>
              </a:solidFill>
              <a:sym typeface="+mn-ea"/>
            </a:endParaRPr>
          </a:p>
          <a:p>
            <a:pPr lvl="0">
              <a:spcAft>
                <a:spcPts val="400"/>
              </a:spcAft>
              <a:buFont typeface="Wingdings" panose="05000000000000000000" charset="0"/>
            </a:pPr>
            <a:r>
              <a:rPr lang="zh-CN" dirty="0" smtClean="0">
                <a:solidFill>
                  <a:srgbClr val="0000FF"/>
                </a:solidFill>
                <a:sym typeface="+mn-ea"/>
              </a:rPr>
              <a:t>参数配置</a:t>
            </a:r>
          </a:p>
          <a:p>
            <a:pPr marL="742950" lvl="1" indent="-285750">
              <a:spcAft>
                <a:spcPts val="400"/>
              </a:spcAft>
              <a:buFont typeface="Wingdings" panose="05000000000000000000" charset="0"/>
              <a:buChar char="l"/>
            </a:pPr>
            <a:r>
              <a:rPr lang="zh-CN" dirty="0" smtClean="0">
                <a:solidFill>
                  <a:schemeClr val="tx1"/>
                </a:solidFill>
                <a:sym typeface="+mn-ea"/>
              </a:rPr>
              <a:t>系统参数</a:t>
            </a:r>
          </a:p>
          <a:p>
            <a:pPr lvl="2">
              <a:spcAft>
                <a:spcPts val="400"/>
              </a:spcAft>
              <a:buFont typeface="Wingdings" panose="05000000000000000000" charset="0"/>
            </a:pPr>
            <a:r>
              <a:rPr lang="zh-CN" dirty="0" smtClean="0">
                <a:solidFill>
                  <a:schemeClr val="tx1"/>
                </a:solidFill>
                <a:sym typeface="+mn-ea"/>
              </a:rPr>
              <a:t>大数据系统运行应用时可能会影响系统数据分配或任务分配等的参数（如并行度、划分函数等）</a:t>
            </a:r>
          </a:p>
          <a:p>
            <a:pPr marL="742950" lvl="1" indent="-285750">
              <a:spcAft>
                <a:spcPts val="400"/>
              </a:spcAft>
              <a:buFont typeface="Wingdings" panose="05000000000000000000" charset="0"/>
              <a:buChar char="l"/>
            </a:pPr>
            <a:r>
              <a:rPr lang="zh-CN" dirty="0" smtClean="0">
                <a:solidFill>
                  <a:schemeClr val="tx1"/>
                </a:solidFill>
                <a:sym typeface="+mn-ea"/>
              </a:rPr>
              <a:t>应用参数</a:t>
            </a:r>
          </a:p>
          <a:p>
            <a:pPr lvl="2">
              <a:spcAft>
                <a:spcPts val="400"/>
              </a:spcAft>
              <a:buFont typeface="Wingdings" panose="05000000000000000000" charset="0"/>
            </a:pPr>
            <a:r>
              <a:rPr lang="zh-CN" dirty="0" smtClean="0">
                <a:solidFill>
                  <a:schemeClr val="tx1"/>
                </a:solidFill>
                <a:sym typeface="+mn-ea"/>
              </a:rPr>
              <a:t>应用或算法本身运行时需要的参数（如</a:t>
            </a:r>
            <a:r>
              <a:rPr lang="en-US" altLang="zh-CN" dirty="0" smtClean="0">
                <a:solidFill>
                  <a:schemeClr val="tx1"/>
                </a:solidFill>
                <a:sym typeface="+mn-ea"/>
              </a:rPr>
              <a:t>PageRank</a:t>
            </a:r>
            <a:r>
              <a:rPr lang="zh-CN" altLang="en-US" dirty="0" smtClean="0">
                <a:solidFill>
                  <a:schemeClr val="tx1"/>
                </a:solidFill>
                <a:sym typeface="+mn-ea"/>
              </a:rPr>
              <a:t>中的最大迭代次数等）</a:t>
            </a:r>
          </a:p>
          <a:p>
            <a:pPr lvl="1">
              <a:buFont typeface="Wingdings" panose="05000000000000000000" charset="0"/>
            </a:pPr>
            <a:endParaRPr lang="zh-CN" dirty="0" smtClean="0">
              <a:solidFill>
                <a:srgbClr val="0000FF"/>
              </a:solidFill>
              <a:sym typeface="+mn-ea"/>
            </a:endParaRPr>
          </a:p>
        </p:txBody>
      </p:sp>
      <p:graphicFrame>
        <p:nvGraphicFramePr>
          <p:cNvPr id="5" name="表格 4"/>
          <p:cNvGraphicFramePr/>
          <p:nvPr/>
        </p:nvGraphicFramePr>
        <p:xfrm>
          <a:off x="2577465" y="4295140"/>
          <a:ext cx="1142365" cy="800100"/>
        </p:xfrm>
        <a:graphic>
          <a:graphicData uri="http://schemas.openxmlformats.org/drawingml/2006/table">
            <a:tbl>
              <a:tblPr firstRow="1" bandRow="1">
                <a:tableStyleId>{5C22544A-7EE6-4342-B048-85BDC9FD1C3A}</a:tableStyleId>
              </a:tblPr>
              <a:tblGrid>
                <a:gridCol w="1142365"/>
              </a:tblGrid>
              <a:tr h="400050">
                <a:tc>
                  <a:txBody>
                    <a:bodyPr/>
                    <a:lstStyle/>
                    <a:p>
                      <a:pPr algn="ctr">
                        <a:buNone/>
                      </a:pPr>
                      <a:r>
                        <a:rPr lang="zh-CN" altLang="en-US" sz="1600">
                          <a:solidFill>
                            <a:schemeClr val="tx1"/>
                          </a:solidFill>
                        </a:rPr>
                        <a:t>系统参数</a:t>
                      </a:r>
                    </a:p>
                  </a:txBody>
                  <a:tcPr anchor="ctr"/>
                </a:tc>
              </a:tr>
              <a:tr h="400050">
                <a:tc>
                  <a:txBody>
                    <a:bodyPr/>
                    <a:lstStyle/>
                    <a:p>
                      <a:pPr algn="ctr">
                        <a:buNone/>
                      </a:pPr>
                      <a:endParaRPr lang="zh-CN" altLang="en-US" sz="1600">
                        <a:solidFill>
                          <a:schemeClr val="tx1"/>
                        </a:solidFill>
                      </a:endParaRPr>
                    </a:p>
                  </a:txBody>
                  <a:tcPr anchor="ctr"/>
                </a:tc>
              </a:tr>
            </a:tbl>
          </a:graphicData>
        </a:graphic>
      </p:graphicFrame>
      <p:sp>
        <p:nvSpPr>
          <p:cNvPr id="6" name="直角双向箭头 5"/>
          <p:cNvSpPr/>
          <p:nvPr/>
        </p:nvSpPr>
        <p:spPr>
          <a:xfrm rot="18660000">
            <a:off x="4143375" y="5085080"/>
            <a:ext cx="936625" cy="935990"/>
          </a:xfrm>
          <a:prstGeom prst="leftUp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圆角矩形 8"/>
          <p:cNvSpPr/>
          <p:nvPr/>
        </p:nvSpPr>
        <p:spPr>
          <a:xfrm>
            <a:off x="5658485" y="5337175"/>
            <a:ext cx="1727835" cy="431800"/>
          </a:xfrm>
          <a:prstGeom prst="roundRect">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参数组合测试</a:t>
            </a:r>
          </a:p>
        </p:txBody>
      </p:sp>
      <p:graphicFrame>
        <p:nvGraphicFramePr>
          <p:cNvPr id="7" name="表格 6"/>
          <p:cNvGraphicFramePr/>
          <p:nvPr/>
        </p:nvGraphicFramePr>
        <p:xfrm>
          <a:off x="2577465" y="5768975"/>
          <a:ext cx="1142365" cy="800100"/>
        </p:xfrm>
        <a:graphic>
          <a:graphicData uri="http://schemas.openxmlformats.org/drawingml/2006/table">
            <a:tbl>
              <a:tblPr firstRow="1" bandRow="1">
                <a:tableStyleId>{5C22544A-7EE6-4342-B048-85BDC9FD1C3A}</a:tableStyleId>
              </a:tblPr>
              <a:tblGrid>
                <a:gridCol w="1142365"/>
              </a:tblGrid>
              <a:tr h="400050">
                <a:tc>
                  <a:txBody>
                    <a:bodyPr/>
                    <a:lstStyle/>
                    <a:p>
                      <a:pPr algn="ctr">
                        <a:buNone/>
                      </a:pPr>
                      <a:r>
                        <a:rPr lang="zh-CN" altLang="en-US" sz="1600">
                          <a:solidFill>
                            <a:schemeClr val="tx1"/>
                          </a:solidFill>
                        </a:rPr>
                        <a:t>应用参数</a:t>
                      </a:r>
                    </a:p>
                  </a:txBody>
                  <a:tcPr anchor="ctr"/>
                </a:tc>
              </a:tr>
              <a:tr h="400050">
                <a:tc>
                  <a:txBody>
                    <a:bodyPr/>
                    <a:lstStyle/>
                    <a:p>
                      <a:pPr algn="ctr">
                        <a:buNone/>
                      </a:pPr>
                      <a:endParaRPr lang="zh-CN" altLang="en-US" sz="1600">
                        <a:solidFill>
                          <a:schemeClr val="tx1"/>
                        </a:solidFill>
                      </a:endParaRPr>
                    </a:p>
                  </a:txBody>
                  <a:tcPr anchor="ct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a:t>
            </a:r>
            <a:r>
              <a:rPr lang="zh-CN" altLang="zh-CN" dirty="0" smtClean="0">
                <a:sym typeface="+mn-ea"/>
              </a:rPr>
              <a:t>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32385" y="1322070"/>
            <a:ext cx="4731385" cy="1666240"/>
          </a:xfrm>
          <a:prstGeom prst="rect">
            <a:avLst/>
          </a:prstGeom>
          <a:noFill/>
        </p:spPr>
        <p:txBody>
          <a:bodyPr wrap="square" rtlCol="0" anchor="t">
            <a:spAutoFit/>
          </a:bodyPr>
          <a:lstStyle/>
          <a:p>
            <a:pPr marL="457200" lvl="1" indent="0">
              <a:spcAft>
                <a:spcPts val="400"/>
              </a:spcAft>
              <a:buNone/>
            </a:pPr>
            <a:r>
              <a:rPr lang="zh-CN" altLang="en-US" b="1" dirty="0">
                <a:solidFill>
                  <a:srgbClr val="FF0000"/>
                </a:solidFill>
                <a:sym typeface="+mn-ea"/>
              </a:rPr>
              <a:t>假设</a:t>
            </a:r>
            <a:r>
              <a:rPr lang="en-US" altLang="zh-CN" b="1" dirty="0">
                <a:solidFill>
                  <a:srgbClr val="FF0000"/>
                </a:solidFill>
                <a:sym typeface="+mn-ea"/>
              </a:rPr>
              <a:t>:</a:t>
            </a:r>
          </a:p>
          <a:p>
            <a:pPr marL="457200" lvl="1" indent="0">
              <a:spcAft>
                <a:spcPts val="400"/>
              </a:spcAft>
              <a:buNone/>
            </a:pPr>
            <a:r>
              <a:rPr lang="en-US" altLang="zh-CN" dirty="0">
                <a:sym typeface="+mn-ea"/>
              </a:rPr>
              <a:t>	1.</a:t>
            </a:r>
            <a:r>
              <a:rPr lang="zh-CN" altLang="en-US" dirty="0">
                <a:sym typeface="+mn-ea"/>
              </a:rPr>
              <a:t>有</a:t>
            </a:r>
            <a:r>
              <a:rPr lang="en-US" altLang="zh-CN" i="1" dirty="0">
                <a:latin typeface="Times New Roman" panose="02020603050405020304" pitchFamily="18" charset="0"/>
                <a:sym typeface="+mn-ea"/>
              </a:rPr>
              <a:t>n</a:t>
            </a:r>
            <a:r>
              <a:rPr lang="en-US" altLang="zh-CN" dirty="0">
                <a:sym typeface="+mn-ea"/>
              </a:rPr>
              <a:t> </a:t>
            </a:r>
            <a:r>
              <a:rPr lang="zh-CN" altLang="en-US" dirty="0">
                <a:sym typeface="+mn-ea"/>
              </a:rPr>
              <a:t>个配置参数</a:t>
            </a:r>
          </a:p>
          <a:p>
            <a:pPr marL="457200" lvl="1" indent="0">
              <a:spcAft>
                <a:spcPts val="400"/>
              </a:spcAft>
              <a:buNone/>
            </a:pPr>
            <a:r>
              <a:rPr lang="en-US" altLang="zh-CN" dirty="0">
                <a:sym typeface="+mn-ea"/>
              </a:rPr>
              <a:t>	2.</a:t>
            </a:r>
            <a:r>
              <a:rPr lang="zh-CN" altLang="en-US" dirty="0">
                <a:sym typeface="+mn-ea"/>
              </a:rPr>
              <a:t>第</a:t>
            </a:r>
            <a:r>
              <a:rPr lang="en-US" altLang="zh-CN" i="1" dirty="0">
                <a:sym typeface="+mn-ea"/>
              </a:rPr>
              <a:t>i</a:t>
            </a:r>
            <a:r>
              <a:rPr lang="zh-CN" altLang="en-US" dirty="0">
                <a:sym typeface="+mn-ea"/>
              </a:rPr>
              <a:t>个参数有</a:t>
            </a:r>
            <a:r>
              <a:rPr lang="en-US" altLang="zh-CN" i="1" dirty="0">
                <a:sym typeface="+mn-ea"/>
              </a:rPr>
              <a:t>m</a:t>
            </a:r>
            <a:r>
              <a:rPr lang="en-US" altLang="zh-CN" i="1" baseline="-25000" dirty="0">
                <a:sym typeface="+mn-ea"/>
              </a:rPr>
              <a:t>i</a:t>
            </a:r>
            <a:r>
              <a:rPr lang="zh-CN" altLang="en-US" dirty="0">
                <a:sym typeface="+mn-ea"/>
              </a:rPr>
              <a:t>个可选值。</a:t>
            </a:r>
          </a:p>
          <a:p>
            <a:pPr marL="457200" lvl="1" indent="0">
              <a:spcAft>
                <a:spcPts val="400"/>
              </a:spcAft>
              <a:buNone/>
            </a:pPr>
            <a:endParaRPr lang="zh-CN" altLang="en-US" dirty="0">
              <a:sym typeface="+mn-ea"/>
            </a:endParaRPr>
          </a:p>
          <a:p>
            <a:pPr marL="457200" lvl="1" indent="0">
              <a:spcAft>
                <a:spcPts val="400"/>
              </a:spcAft>
              <a:buNone/>
            </a:pPr>
            <a:r>
              <a:rPr lang="zh-CN" altLang="en-US" b="1" dirty="0">
                <a:solidFill>
                  <a:srgbClr val="FF0000"/>
                </a:solidFill>
                <a:sym typeface="+mn-ea"/>
              </a:rPr>
              <a:t>则其组合空间为</a:t>
            </a:r>
            <a:r>
              <a:rPr lang="en-US" altLang="zh-CN" b="1" dirty="0">
                <a:solidFill>
                  <a:srgbClr val="FF0000"/>
                </a:solidFill>
                <a:sym typeface="+mn-ea"/>
              </a:rPr>
              <a:t>: </a:t>
            </a:r>
            <a:endParaRPr lang="en-US" altLang="zh-CN" b="1">
              <a:solidFill>
                <a:srgbClr val="FF0000"/>
              </a:solidFill>
              <a:sym typeface="+mn-ea"/>
            </a:endParaRPr>
          </a:p>
        </p:txBody>
      </p:sp>
      <p:grpSp>
        <p:nvGrpSpPr>
          <p:cNvPr id="181" name="组合 180"/>
          <p:cNvGrpSpPr/>
          <p:nvPr/>
        </p:nvGrpSpPr>
        <p:grpSpPr>
          <a:xfrm>
            <a:off x="527050" y="3256280"/>
            <a:ext cx="5508625" cy="2858135"/>
            <a:chOff x="4594" y="4196"/>
            <a:chExt cx="8675" cy="4501"/>
          </a:xfrm>
        </p:grpSpPr>
        <p:sp>
          <p:nvSpPr>
            <p:cNvPr id="4" name="椭圆 3"/>
            <p:cNvSpPr/>
            <p:nvPr/>
          </p:nvSpPr>
          <p:spPr>
            <a:xfrm>
              <a:off x="4796"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1" name="文本框 10"/>
            <p:cNvSpPr txBox="1"/>
            <p:nvPr/>
          </p:nvSpPr>
          <p:spPr>
            <a:xfrm>
              <a:off x="4594" y="4196"/>
              <a:ext cx="5761" cy="624"/>
            </a:xfrm>
            <a:prstGeom prst="rect">
              <a:avLst/>
            </a:prstGeom>
            <a:noFill/>
          </p:spPr>
          <p:txBody>
            <a:bodyPr wrap="square" rtlCol="0">
              <a:spAutoFit/>
            </a:bodyPr>
            <a:lstStyle/>
            <a:p>
              <a:r>
                <a:rPr lang="zh-CN" altLang="en-US" sz="2000" i="1" dirty="0" smtClean="0">
                  <a:solidFill>
                    <a:schemeClr val="bg1">
                      <a:lumMod val="50000"/>
                    </a:schemeClr>
                  </a:solidFill>
                </a:rPr>
                <a:t>以</a:t>
              </a:r>
              <a:r>
                <a:rPr lang="en-US" altLang="zh-CN" sz="2000" i="1" dirty="0" smtClean="0">
                  <a:solidFill>
                    <a:schemeClr val="bg1">
                      <a:lumMod val="50000"/>
                    </a:schemeClr>
                  </a:solidFill>
                </a:rPr>
                <a:t>RandomForest</a:t>
              </a:r>
              <a:r>
                <a:rPr lang="zh-CN" altLang="en-US" sz="2000" i="1" dirty="0" smtClean="0">
                  <a:solidFill>
                    <a:schemeClr val="bg1">
                      <a:lumMod val="50000"/>
                    </a:schemeClr>
                  </a:solidFill>
                </a:rPr>
                <a:t>应用为例</a:t>
              </a:r>
            </a:p>
          </p:txBody>
        </p:sp>
        <p:sp>
          <p:nvSpPr>
            <p:cNvPr id="12" name="文本框 11"/>
            <p:cNvSpPr txBox="1"/>
            <p:nvPr/>
          </p:nvSpPr>
          <p:spPr>
            <a:xfrm>
              <a:off x="4911" y="4772"/>
              <a:ext cx="1488" cy="916"/>
            </a:xfrm>
            <a:prstGeom prst="rect">
              <a:avLst/>
            </a:prstGeom>
            <a:noFill/>
          </p:spPr>
          <p:txBody>
            <a:bodyPr wrap="square" rtlCol="0">
              <a:spAutoFit/>
            </a:bodyPr>
            <a:lstStyle/>
            <a:p>
              <a:r>
                <a:rPr lang="en-US" altLang="zh-CN" sz="1600" b="1" i="1" dirty="0">
                  <a:solidFill>
                    <a:schemeClr val="bg2">
                      <a:lumMod val="50000"/>
                    </a:schemeClr>
                  </a:solidFill>
                </a:rPr>
                <a:t>max</a:t>
              </a:r>
            </a:p>
            <a:p>
              <a:r>
                <a:rPr lang="en-US" altLang="zh-CN" sz="1600" b="1" i="1" dirty="0" smtClean="0">
                  <a:solidFill>
                    <a:schemeClr val="bg2">
                      <a:lumMod val="50000"/>
                    </a:schemeClr>
                  </a:solidFill>
                </a:rPr>
                <a:t>Bins</a:t>
              </a:r>
            </a:p>
          </p:txBody>
        </p:sp>
        <p:sp>
          <p:nvSpPr>
            <p:cNvPr id="20" name="文本框 19"/>
            <p:cNvSpPr txBox="1"/>
            <p:nvPr/>
          </p:nvSpPr>
          <p:spPr>
            <a:xfrm>
              <a:off x="6453" y="4772"/>
              <a:ext cx="1814" cy="916"/>
            </a:xfrm>
            <a:prstGeom prst="rect">
              <a:avLst/>
            </a:prstGeom>
            <a:noFill/>
          </p:spPr>
          <p:txBody>
            <a:bodyPr wrap="square" rtlCol="0">
              <a:spAutoFit/>
            </a:bodyPr>
            <a:lstStyle/>
            <a:p>
              <a:r>
                <a:rPr lang="en-US" altLang="zh-CN" sz="1600" b="1" i="1">
                  <a:solidFill>
                    <a:schemeClr val="bg2">
                      <a:lumMod val="50000"/>
                    </a:schemeClr>
                  </a:solidFill>
                </a:rPr>
                <a:t>num</a:t>
              </a:r>
            </a:p>
            <a:p>
              <a:r>
                <a:rPr lang="en-US" altLang="zh-CN" sz="1600" b="1" i="1">
                  <a:solidFill>
                    <a:schemeClr val="bg2">
                      <a:lumMod val="50000"/>
                    </a:schemeClr>
                  </a:solidFill>
                </a:rPr>
                <a:t>Classes</a:t>
              </a:r>
            </a:p>
          </p:txBody>
        </p:sp>
        <p:sp>
          <p:nvSpPr>
            <p:cNvPr id="21" name="文本框 20"/>
            <p:cNvSpPr txBox="1"/>
            <p:nvPr/>
          </p:nvSpPr>
          <p:spPr>
            <a:xfrm>
              <a:off x="8267" y="4772"/>
              <a:ext cx="1814" cy="916"/>
            </a:xfrm>
            <a:prstGeom prst="rect">
              <a:avLst/>
            </a:prstGeom>
            <a:noFill/>
          </p:spPr>
          <p:txBody>
            <a:bodyPr wrap="square" rtlCol="0">
              <a:spAutoFit/>
            </a:bodyPr>
            <a:lstStyle/>
            <a:p>
              <a:r>
                <a:rPr lang="en-US" altLang="zh-CN" sz="1600" b="1" i="1">
                  <a:solidFill>
                    <a:schemeClr val="bg2">
                      <a:lumMod val="50000"/>
                    </a:schemeClr>
                  </a:solidFill>
                </a:rPr>
                <a:t>num</a:t>
              </a:r>
            </a:p>
            <a:p>
              <a:r>
                <a:rPr lang="en-US" altLang="zh-CN" sz="1600" b="1" i="1">
                  <a:solidFill>
                    <a:schemeClr val="bg2">
                      <a:lumMod val="50000"/>
                    </a:schemeClr>
                  </a:solidFill>
                </a:rPr>
                <a:t>Trees</a:t>
              </a:r>
            </a:p>
          </p:txBody>
        </p:sp>
        <p:sp>
          <p:nvSpPr>
            <p:cNvPr id="22" name="文本框 21"/>
            <p:cNvSpPr txBox="1"/>
            <p:nvPr/>
          </p:nvSpPr>
          <p:spPr>
            <a:xfrm>
              <a:off x="9875" y="4772"/>
              <a:ext cx="1814" cy="916"/>
            </a:xfrm>
            <a:prstGeom prst="rect">
              <a:avLst/>
            </a:prstGeom>
            <a:noFill/>
          </p:spPr>
          <p:txBody>
            <a:bodyPr wrap="square" rtlCol="0">
              <a:spAutoFit/>
            </a:bodyPr>
            <a:lstStyle/>
            <a:p>
              <a:r>
                <a:rPr lang="en-US" altLang="zh-CN" sz="1600" b="1" i="1">
                  <a:solidFill>
                    <a:schemeClr val="bg2">
                      <a:lumMod val="50000"/>
                    </a:schemeClr>
                  </a:solidFill>
                </a:rPr>
                <a:t>max</a:t>
              </a:r>
            </a:p>
            <a:p>
              <a:r>
                <a:rPr lang="en-US" altLang="zh-CN" sz="1600" b="1" i="1">
                  <a:solidFill>
                    <a:schemeClr val="bg2">
                      <a:lumMod val="50000"/>
                    </a:schemeClr>
                  </a:solidFill>
                </a:rPr>
                <a:t>Depth</a:t>
              </a:r>
            </a:p>
          </p:txBody>
        </p:sp>
        <p:sp>
          <p:nvSpPr>
            <p:cNvPr id="23" name="文本框 22"/>
            <p:cNvSpPr txBox="1"/>
            <p:nvPr/>
          </p:nvSpPr>
          <p:spPr>
            <a:xfrm>
              <a:off x="11455" y="4772"/>
              <a:ext cx="1814" cy="916"/>
            </a:xfrm>
            <a:prstGeom prst="rect">
              <a:avLst/>
            </a:prstGeom>
            <a:noFill/>
          </p:spPr>
          <p:txBody>
            <a:bodyPr wrap="square" rtlCol="0">
              <a:spAutoFit/>
            </a:bodyPr>
            <a:lstStyle/>
            <a:p>
              <a:r>
                <a:rPr lang="en-US" altLang="zh-CN" sz="1600" b="1" i="1" dirty="0">
                  <a:solidFill>
                    <a:schemeClr val="bg2">
                      <a:lumMod val="50000"/>
                    </a:schemeClr>
                  </a:solidFill>
                </a:rPr>
                <a:t>partition number</a:t>
              </a:r>
            </a:p>
          </p:txBody>
        </p:sp>
        <p:sp>
          <p:nvSpPr>
            <p:cNvPr id="13" name="椭圆 12"/>
            <p:cNvSpPr/>
            <p:nvPr/>
          </p:nvSpPr>
          <p:spPr>
            <a:xfrm>
              <a:off x="6453"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5" name="椭圆 24"/>
            <p:cNvSpPr/>
            <p:nvPr/>
          </p:nvSpPr>
          <p:spPr>
            <a:xfrm>
              <a:off x="8110"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6" name="椭圆 25"/>
            <p:cNvSpPr/>
            <p:nvPr/>
          </p:nvSpPr>
          <p:spPr>
            <a:xfrm>
              <a:off x="9767"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27" name="椭圆 26"/>
            <p:cNvSpPr/>
            <p:nvPr/>
          </p:nvSpPr>
          <p:spPr>
            <a:xfrm>
              <a:off x="11424" y="5884"/>
              <a:ext cx="1194" cy="2813"/>
            </a:xfrm>
            <a:prstGeom prst="ellipse">
              <a:avLst/>
            </a:prstGeom>
            <a:solidFill>
              <a:schemeClr val="bg1">
                <a:lumMod val="95000"/>
              </a:schemeClr>
            </a:solidFill>
            <a:ln>
              <a:solidFill>
                <a:schemeClr val="bg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i="1"/>
            </a:p>
          </p:txBody>
        </p:sp>
        <p:sp>
          <p:nvSpPr>
            <p:cNvPr id="14" name="文本框 13"/>
            <p:cNvSpPr txBox="1"/>
            <p:nvPr/>
          </p:nvSpPr>
          <p:spPr>
            <a:xfrm>
              <a:off x="5139" y="6138"/>
              <a:ext cx="851" cy="2304"/>
            </a:xfrm>
            <a:prstGeom prst="rect">
              <a:avLst/>
            </a:prstGeom>
            <a:noFill/>
          </p:spPr>
          <p:txBody>
            <a:bodyPr wrap="square" rtlCol="0">
              <a:spAutoFit/>
            </a:bodyPr>
            <a:lstStyle/>
            <a:p>
              <a:r>
                <a:rPr lang="en-US" altLang="zh-CN" i="1" dirty="0" smtClean="0">
                  <a:solidFill>
                    <a:srgbClr val="0000FF"/>
                  </a:solidFill>
                </a:rPr>
                <a:t>1</a:t>
              </a:r>
            </a:p>
            <a:p>
              <a:r>
                <a:rPr lang="en-US" altLang="zh-CN" i="1" dirty="0">
                  <a:solidFill>
                    <a:srgbClr val="0000FF"/>
                  </a:solidFill>
                </a:rPr>
                <a:t>2</a:t>
              </a:r>
            </a:p>
            <a:p>
              <a:r>
                <a:rPr lang="en-US" altLang="zh-CN" i="1" dirty="0" smtClean="0">
                  <a:solidFill>
                    <a:srgbClr val="0000FF"/>
                  </a:solidFill>
                </a:rPr>
                <a:t>.</a:t>
              </a:r>
              <a:r>
                <a:rPr lang="en-US" altLang="zh-CN" i="1" dirty="0">
                  <a:solidFill>
                    <a:srgbClr val="0000FF"/>
                  </a:solidFill>
                </a:rPr>
                <a:t>..</a:t>
              </a:r>
            </a:p>
            <a:p>
              <a:r>
                <a:rPr lang="en-US" altLang="zh-CN" i="1" dirty="0">
                  <a:solidFill>
                    <a:srgbClr val="0000FF"/>
                  </a:solidFill>
                </a:rPr>
                <a:t>...</a:t>
              </a:r>
            </a:p>
            <a:p>
              <a:r>
                <a:rPr lang="en-US" altLang="zh-CN" i="1" dirty="0">
                  <a:solidFill>
                    <a:srgbClr val="0000FF"/>
                  </a:solidFill>
                </a:rPr>
                <a:t>m</a:t>
              </a:r>
              <a:r>
                <a:rPr lang="en-US" altLang="zh-CN" i="1" baseline="-25000" dirty="0">
                  <a:solidFill>
                    <a:srgbClr val="0000FF"/>
                  </a:solidFill>
                </a:rPr>
                <a:t>1</a:t>
              </a:r>
            </a:p>
          </p:txBody>
        </p:sp>
        <p:sp>
          <p:nvSpPr>
            <p:cNvPr id="47" name="文本框 46"/>
            <p:cNvSpPr txBox="1"/>
            <p:nvPr/>
          </p:nvSpPr>
          <p:spPr>
            <a:xfrm>
              <a:off x="6796" y="6138"/>
              <a:ext cx="851" cy="2304"/>
            </a:xfrm>
            <a:prstGeom prst="rect">
              <a:avLst/>
            </a:prstGeom>
            <a:noFill/>
            <a:ln>
              <a:noFill/>
            </a:ln>
          </p:spPr>
          <p:txBody>
            <a:bodyPr wrap="square" rtlCol="0">
              <a:spAutoFit/>
            </a:bodyPr>
            <a:lstStyle/>
            <a:p>
              <a:r>
                <a:rPr lang="en-US" altLang="zh-CN" i="1" dirty="0">
                  <a:solidFill>
                    <a:srgbClr val="0000FF"/>
                  </a:solidFill>
                </a:rPr>
                <a:t>1</a:t>
              </a:r>
            </a:p>
            <a:p>
              <a:r>
                <a:rPr lang="en-US" altLang="zh-CN" i="1" dirty="0">
                  <a:solidFill>
                    <a:srgbClr val="0000FF"/>
                  </a:solidFill>
                </a:rPr>
                <a:t>2</a:t>
              </a:r>
            </a:p>
            <a:p>
              <a:r>
                <a:rPr lang="en-US" altLang="zh-CN" i="1" dirty="0">
                  <a:solidFill>
                    <a:srgbClr val="0000FF"/>
                  </a:solidFill>
                </a:rPr>
                <a:t>...</a:t>
              </a:r>
            </a:p>
            <a:p>
              <a:r>
                <a:rPr lang="en-US" altLang="zh-CN" i="1" dirty="0">
                  <a:solidFill>
                    <a:srgbClr val="0000FF"/>
                  </a:solidFill>
                </a:rPr>
                <a:t>...</a:t>
              </a:r>
            </a:p>
            <a:p>
              <a:r>
                <a:rPr lang="en-US" altLang="zh-CN" i="1" dirty="0">
                  <a:solidFill>
                    <a:srgbClr val="0000FF"/>
                  </a:solidFill>
                </a:rPr>
                <a:t>m</a:t>
              </a:r>
              <a:r>
                <a:rPr lang="en-US" altLang="zh-CN" i="1" baseline="-25000" dirty="0">
                  <a:solidFill>
                    <a:srgbClr val="0000FF"/>
                  </a:solidFill>
                </a:rPr>
                <a:t>2</a:t>
              </a:r>
            </a:p>
          </p:txBody>
        </p:sp>
        <p:sp>
          <p:nvSpPr>
            <p:cNvPr id="48" name="文本框 47"/>
            <p:cNvSpPr txBox="1"/>
            <p:nvPr/>
          </p:nvSpPr>
          <p:spPr>
            <a:xfrm>
              <a:off x="8365" y="6139"/>
              <a:ext cx="851" cy="2304"/>
            </a:xfrm>
            <a:prstGeom prst="rect">
              <a:avLst/>
            </a:prstGeom>
            <a:noFill/>
            <a:ln>
              <a:noFill/>
            </a:ln>
          </p:spPr>
          <p:txBody>
            <a:bodyPr wrap="square" rtlCol="0">
              <a:spAutoFit/>
            </a:bodyPr>
            <a:lstStyle/>
            <a:p>
              <a:r>
                <a:rPr lang="en-US" altLang="zh-CN" i="1" dirty="0">
                  <a:solidFill>
                    <a:srgbClr val="0000FF"/>
                  </a:solidFill>
                </a:rPr>
                <a:t>1</a:t>
              </a:r>
            </a:p>
            <a:p>
              <a:r>
                <a:rPr lang="en-US" altLang="zh-CN" i="1" dirty="0">
                  <a:solidFill>
                    <a:srgbClr val="0000FF"/>
                  </a:solidFill>
                </a:rPr>
                <a:t>2</a:t>
              </a:r>
            </a:p>
            <a:p>
              <a:r>
                <a:rPr lang="en-US" altLang="zh-CN" i="1" dirty="0">
                  <a:solidFill>
                    <a:srgbClr val="0000FF"/>
                  </a:solidFill>
                </a:rPr>
                <a:t>...</a:t>
              </a:r>
            </a:p>
            <a:p>
              <a:r>
                <a:rPr lang="en-US" altLang="zh-CN" i="1" dirty="0">
                  <a:solidFill>
                    <a:srgbClr val="0000FF"/>
                  </a:solidFill>
                </a:rPr>
                <a:t>...</a:t>
              </a:r>
            </a:p>
            <a:p>
              <a:r>
                <a:rPr lang="en-US" altLang="zh-CN" i="1" dirty="0">
                  <a:solidFill>
                    <a:srgbClr val="0000FF"/>
                  </a:solidFill>
                </a:rPr>
                <a:t>m</a:t>
              </a:r>
              <a:r>
                <a:rPr lang="en-US" altLang="zh-CN" i="1" baseline="-25000" dirty="0">
                  <a:solidFill>
                    <a:srgbClr val="0000FF"/>
                  </a:solidFill>
                </a:rPr>
                <a:t>3</a:t>
              </a:r>
            </a:p>
          </p:txBody>
        </p:sp>
        <p:sp>
          <p:nvSpPr>
            <p:cNvPr id="49" name="文本框 48"/>
            <p:cNvSpPr txBox="1"/>
            <p:nvPr/>
          </p:nvSpPr>
          <p:spPr>
            <a:xfrm>
              <a:off x="10113" y="6139"/>
              <a:ext cx="851" cy="2304"/>
            </a:xfrm>
            <a:prstGeom prst="rect">
              <a:avLst/>
            </a:prstGeom>
            <a:noFill/>
            <a:ln>
              <a:noFill/>
            </a:ln>
          </p:spPr>
          <p:txBody>
            <a:bodyPr wrap="square" rtlCol="0">
              <a:spAutoFit/>
            </a:bodyPr>
            <a:lstStyle/>
            <a:p>
              <a:r>
                <a:rPr lang="en-US" altLang="zh-CN" i="1" dirty="0">
                  <a:solidFill>
                    <a:srgbClr val="0000FF"/>
                  </a:solidFill>
                </a:rPr>
                <a:t>1</a:t>
              </a:r>
            </a:p>
            <a:p>
              <a:r>
                <a:rPr lang="en-US" altLang="zh-CN" i="1" dirty="0">
                  <a:solidFill>
                    <a:srgbClr val="0000FF"/>
                  </a:solidFill>
                </a:rPr>
                <a:t>2</a:t>
              </a:r>
            </a:p>
            <a:p>
              <a:r>
                <a:rPr lang="en-US" altLang="zh-CN" i="1" dirty="0" smtClean="0">
                  <a:solidFill>
                    <a:srgbClr val="0000FF"/>
                  </a:solidFill>
                </a:rPr>
                <a:t>.</a:t>
              </a:r>
              <a:r>
                <a:rPr lang="en-US" altLang="zh-CN" i="1" dirty="0">
                  <a:solidFill>
                    <a:srgbClr val="0000FF"/>
                  </a:solidFill>
                </a:rPr>
                <a:t>..</a:t>
              </a:r>
            </a:p>
            <a:p>
              <a:r>
                <a:rPr lang="en-US" altLang="zh-CN" i="1" dirty="0">
                  <a:solidFill>
                    <a:srgbClr val="0000FF"/>
                  </a:solidFill>
                </a:rPr>
                <a:t>...</a:t>
              </a:r>
            </a:p>
            <a:p>
              <a:r>
                <a:rPr lang="en-US" altLang="zh-CN" i="1" dirty="0">
                  <a:solidFill>
                    <a:srgbClr val="0000FF"/>
                  </a:solidFill>
                  <a:sym typeface="+mn-ea"/>
                </a:rPr>
                <a:t>m</a:t>
              </a:r>
              <a:r>
                <a:rPr lang="en-US" altLang="zh-CN" i="1" baseline="-25000" dirty="0">
                  <a:solidFill>
                    <a:srgbClr val="0000FF"/>
                  </a:solidFill>
                  <a:sym typeface="+mn-ea"/>
                </a:rPr>
                <a:t>4</a:t>
              </a:r>
              <a:endParaRPr lang="en-US" altLang="zh-CN" i="1" baseline="-25000" dirty="0">
                <a:solidFill>
                  <a:srgbClr val="0000FF"/>
                </a:solidFill>
              </a:endParaRPr>
            </a:p>
          </p:txBody>
        </p:sp>
        <p:sp>
          <p:nvSpPr>
            <p:cNvPr id="50" name="文本框 49"/>
            <p:cNvSpPr txBox="1"/>
            <p:nvPr/>
          </p:nvSpPr>
          <p:spPr>
            <a:xfrm>
              <a:off x="11689" y="6139"/>
              <a:ext cx="851" cy="2327"/>
            </a:xfrm>
            <a:prstGeom prst="rect">
              <a:avLst/>
            </a:prstGeom>
            <a:noFill/>
          </p:spPr>
          <p:txBody>
            <a:bodyPr wrap="square" rtlCol="0">
              <a:spAutoFit/>
            </a:bodyPr>
            <a:lstStyle/>
            <a:p>
              <a:r>
                <a:rPr lang="en-US" altLang="zh-CN" i="1" dirty="0" smtClean="0">
                  <a:solidFill>
                    <a:srgbClr val="0000FF"/>
                  </a:solidFill>
                </a:rPr>
                <a:t>1</a:t>
              </a:r>
            </a:p>
            <a:p>
              <a:r>
                <a:rPr lang="en-US" altLang="zh-CN" i="1" dirty="0" smtClean="0">
                  <a:solidFill>
                    <a:srgbClr val="0000FF"/>
                  </a:solidFill>
                </a:rPr>
                <a:t>2</a:t>
              </a:r>
            </a:p>
            <a:p>
              <a:r>
                <a:rPr lang="en-US" altLang="zh-CN" i="1" dirty="0">
                  <a:solidFill>
                    <a:srgbClr val="0000FF"/>
                  </a:solidFill>
                </a:rPr>
                <a:t>...</a:t>
              </a:r>
            </a:p>
            <a:p>
              <a:r>
                <a:rPr lang="en-US" altLang="zh-CN" i="1" dirty="0">
                  <a:solidFill>
                    <a:srgbClr val="0000FF"/>
                  </a:solidFill>
                </a:rPr>
                <a:t>...</a:t>
              </a:r>
            </a:p>
            <a:p>
              <a:r>
                <a:rPr lang="en-US" altLang="zh-CN" i="1" dirty="0">
                  <a:solidFill>
                    <a:srgbClr val="0000FF"/>
                  </a:solidFill>
                </a:rPr>
                <a:t>m</a:t>
              </a:r>
              <a:r>
                <a:rPr lang="en-US" altLang="zh-CN" i="1" baseline="-25000" dirty="0">
                  <a:solidFill>
                    <a:srgbClr val="0000FF"/>
                  </a:solidFill>
                </a:rPr>
                <a:t>5</a:t>
              </a:r>
            </a:p>
          </p:txBody>
        </p:sp>
        <p:cxnSp>
          <p:nvCxnSpPr>
            <p:cNvPr id="52" name="直接连接符 51"/>
            <p:cNvCxnSpPr/>
            <p:nvPr/>
          </p:nvCxnSpPr>
          <p:spPr>
            <a:xfrm>
              <a:off x="5616"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5756"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696"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696"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5596"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5636"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636"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656"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696"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696"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656"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636"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5756"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5776"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5756"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785" y="8144"/>
              <a:ext cx="963"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7233" y="6432"/>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7373" y="6532"/>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7313" y="6572"/>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7313" y="6692"/>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7213" y="6470"/>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flipV="1">
              <a:off x="7253" y="6810"/>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253" y="6972"/>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273" y="7032"/>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V="1">
              <a:off x="7313" y="6470"/>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7313" y="6810"/>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7273" y="7572"/>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7253" y="7592"/>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V="1">
              <a:off x="7373" y="6470"/>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V="1">
              <a:off x="7393" y="6810"/>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7373" y="7604"/>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7373" y="8144"/>
              <a:ext cx="992" cy="27"/>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8949" y="6470"/>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9089" y="657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9029" y="6610"/>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9029" y="673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flipV="1">
              <a:off x="8929" y="6508"/>
              <a:ext cx="1152" cy="44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8969" y="684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8969" y="7010"/>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8989" y="7070"/>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V="1">
              <a:off x="9029" y="6508"/>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flipV="1">
              <a:off x="9029" y="6848"/>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8989" y="7610"/>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8969" y="7630"/>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V="1">
              <a:off x="9089" y="6508"/>
              <a:ext cx="992" cy="16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V="1">
              <a:off x="9109" y="6848"/>
              <a:ext cx="972" cy="12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flipV="1">
              <a:off x="9089" y="7642"/>
              <a:ext cx="992" cy="46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9074" y="8144"/>
              <a:ext cx="1007" cy="6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0557" y="6394"/>
              <a:ext cx="1132" cy="3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10697" y="6494"/>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10637" y="6534"/>
              <a:ext cx="1052" cy="10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10637" y="6654"/>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0537" y="6432"/>
              <a:ext cx="1152" cy="442"/>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V="1">
              <a:off x="10577" y="6772"/>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10577" y="6934"/>
              <a:ext cx="1112" cy="6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10597" y="6994"/>
              <a:ext cx="1092" cy="113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flipV="1">
              <a:off x="10637" y="6432"/>
              <a:ext cx="1052" cy="110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flipV="1">
              <a:off x="10637" y="6772"/>
              <a:ext cx="1052" cy="78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97" y="7534"/>
              <a:ext cx="1092" cy="3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0577" y="7554"/>
              <a:ext cx="1112" cy="5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V="1">
              <a:off x="10775" y="6432"/>
              <a:ext cx="914" cy="171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V="1">
              <a:off x="10775" y="6772"/>
              <a:ext cx="914" cy="137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V="1">
              <a:off x="10775" y="7566"/>
              <a:ext cx="914" cy="5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flipV="1">
              <a:off x="10775" y="8133"/>
              <a:ext cx="914" cy="11"/>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a:off x="5737" y="6550"/>
              <a:ext cx="992" cy="278"/>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5677" y="6710"/>
              <a:ext cx="1052" cy="1479"/>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V="1">
              <a:off x="5617" y="6828"/>
              <a:ext cx="1112" cy="122"/>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82" name="文本框 181"/>
          <p:cNvSpPr txBox="1"/>
          <p:nvPr/>
        </p:nvSpPr>
        <p:spPr>
          <a:xfrm>
            <a:off x="6243320" y="5248910"/>
            <a:ext cx="2444750" cy="640080"/>
          </a:xfrm>
          <a:prstGeom prst="rect">
            <a:avLst/>
          </a:prstGeom>
          <a:noFill/>
        </p:spPr>
        <p:txBody>
          <a:bodyPr wrap="square" rtlCol="0">
            <a:spAutoFit/>
          </a:bodyPr>
          <a:lstStyle/>
          <a:p>
            <a:r>
              <a:rPr lang="zh-CN" altLang="en-US" dirty="0">
                <a:solidFill>
                  <a:srgbClr val="FF0000"/>
                </a:solidFill>
              </a:rPr>
              <a:t>组合空间为：</a:t>
            </a:r>
            <a:r>
              <a:rPr lang="zh-CN" altLang="en-US" i="1" dirty="0"/>
              <a:t>m</a:t>
            </a:r>
            <a:r>
              <a:rPr lang="zh-CN" altLang="en-US" i="1" baseline="-25000" dirty="0"/>
              <a:t>1</a:t>
            </a:r>
            <a:r>
              <a:rPr lang="zh-CN" altLang="en-US" i="1" dirty="0"/>
              <a:t>*m</a:t>
            </a:r>
            <a:r>
              <a:rPr lang="zh-CN" altLang="en-US" i="1" baseline="-25000" dirty="0"/>
              <a:t>2</a:t>
            </a:r>
            <a:r>
              <a:rPr lang="zh-CN" altLang="en-US" i="1" dirty="0"/>
              <a:t>*m</a:t>
            </a:r>
            <a:r>
              <a:rPr lang="zh-CN" altLang="en-US" i="1" baseline="-25000" dirty="0"/>
              <a:t>3</a:t>
            </a:r>
            <a:r>
              <a:rPr lang="zh-CN" altLang="en-US" i="1" dirty="0"/>
              <a:t>*</a:t>
            </a:r>
            <a:r>
              <a:rPr lang="en-US" altLang="zh-CN" i="1" dirty="0"/>
              <a:t>m</a:t>
            </a:r>
            <a:r>
              <a:rPr lang="en-US" altLang="zh-CN" i="1" baseline="-25000" dirty="0"/>
              <a:t>4</a:t>
            </a:r>
            <a:r>
              <a:rPr lang="zh-CN" altLang="en-US" i="1" dirty="0"/>
              <a:t>*m</a:t>
            </a:r>
            <a:r>
              <a:rPr lang="zh-CN" altLang="en-US" i="1" baseline="-25000" dirty="0"/>
              <a:t>5</a:t>
            </a:r>
          </a:p>
        </p:txBody>
      </p:sp>
      <p:graphicFrame>
        <p:nvGraphicFramePr>
          <p:cNvPr id="261" name="对象 260">
            <a:hlinkClick r:id="" action="ppaction://ole?verb=0"/>
          </p:cNvPr>
          <p:cNvGraphicFramePr>
            <a:graphicFrameLocks noChangeAspect="1"/>
          </p:cNvGraphicFramePr>
          <p:nvPr/>
        </p:nvGraphicFramePr>
        <p:xfrm>
          <a:off x="2280603" y="2348865"/>
          <a:ext cx="778510" cy="802005"/>
        </p:xfrm>
        <a:graphic>
          <a:graphicData uri="http://schemas.openxmlformats.org/presentationml/2006/ole">
            <mc:AlternateContent xmlns:mc="http://schemas.openxmlformats.org/markup-compatibility/2006">
              <mc:Choice xmlns:v="urn:schemas-microsoft-com:vml" Requires="v">
                <p:oleObj spid="_x0000_s2119" r:id="rId4" imgW="419100" imgH="431800" progId="Equation.3">
                  <p:embed/>
                </p:oleObj>
              </mc:Choice>
              <mc:Fallback>
                <p:oleObj r:id="rId4" imgW="419100" imgH="431800" progId="Equation.3">
                  <p:embed/>
                  <p:pic>
                    <p:nvPicPr>
                      <p:cNvPr id="0" name="图片 1024"/>
                      <p:cNvPicPr>
                        <a:picLocks noChangeAspect="1"/>
                      </p:cNvPicPr>
                      <p:nvPr/>
                    </p:nvPicPr>
                    <p:blipFill>
                      <a:blip r:embed="rId5"/>
                      <a:stretch>
                        <a:fillRect/>
                      </a:stretch>
                    </p:blipFill>
                    <p:spPr>
                      <a:xfrm>
                        <a:off x="2280603" y="2348865"/>
                        <a:ext cx="778510" cy="802005"/>
                      </a:xfrm>
                      <a:prstGeom prst="rect">
                        <a:avLst/>
                      </a:prstGeom>
                      <a:noFill/>
                      <a:ln w="9525">
                        <a:noFill/>
                      </a:ln>
                    </p:spPr>
                  </p:pic>
                </p:oleObj>
              </mc:Fallback>
            </mc:AlternateContent>
          </a:graphicData>
        </a:graphic>
      </p:graphicFrame>
      <p:grpSp>
        <p:nvGrpSpPr>
          <p:cNvPr id="5" name="组合 4"/>
          <p:cNvGrpSpPr/>
          <p:nvPr/>
        </p:nvGrpSpPr>
        <p:grpSpPr>
          <a:xfrm>
            <a:off x="4068445" y="1812925"/>
            <a:ext cx="1946910" cy="1235710"/>
            <a:chOff x="5354" y="3262"/>
            <a:chExt cx="3066" cy="1946"/>
          </a:xfrm>
        </p:grpSpPr>
        <p:sp>
          <p:nvSpPr>
            <p:cNvPr id="263" name="云形标注 262"/>
            <p:cNvSpPr/>
            <p:nvPr/>
          </p:nvSpPr>
          <p:spPr>
            <a:xfrm rot="4920000">
              <a:off x="5914" y="2702"/>
              <a:ext cx="1946" cy="3066"/>
            </a:xfrm>
            <a:prstGeom prst="cloudCallout">
              <a:avLst/>
            </a:prstGeom>
            <a:solidFill>
              <a:schemeClr val="tx2">
                <a:lumMod val="60000"/>
                <a:lumOff val="4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64" name="文本框 263"/>
            <p:cNvSpPr txBox="1"/>
            <p:nvPr/>
          </p:nvSpPr>
          <p:spPr>
            <a:xfrm>
              <a:off x="6116" y="3650"/>
              <a:ext cx="1727" cy="1104"/>
            </a:xfrm>
            <a:prstGeom prst="rect">
              <a:avLst/>
            </a:prstGeom>
            <a:noFill/>
          </p:spPr>
          <p:txBody>
            <a:bodyPr wrap="square" rtlCol="0">
              <a:spAutoFit/>
            </a:bodyPr>
            <a:lstStyle/>
            <a:p>
              <a:r>
                <a:rPr lang="zh-CN" altLang="en-US" sz="2000" b="1">
                  <a:solidFill>
                    <a:srgbClr val="FF0000"/>
                  </a:solidFill>
                </a:rPr>
                <a:t>组合空间爆炸</a:t>
              </a:r>
            </a:p>
          </p:txBody>
        </p:sp>
      </p:grpSp>
      <p:graphicFrame>
        <p:nvGraphicFramePr>
          <p:cNvPr id="3" name="对象 2">
            <a:hlinkClick r:id="" action="ppaction://ole?verb=0"/>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2120" r:id="rId6" imgW="914400" imgH="215900" progId="Equation.3">
                  <p:embed/>
                </p:oleObj>
              </mc:Choice>
              <mc:Fallback>
                <p:oleObj r:id="rId6" imgW="914400" imgH="215900" progId="Equation.3">
                  <p:embed/>
                  <p:pic>
                    <p:nvPicPr>
                      <p:cNvPr id="0" name="图片 1031"/>
                      <p:cNvPicPr>
                        <a:picLocks noChangeAspect="1"/>
                      </p:cNvPicPr>
                      <p:nvPr/>
                    </p:nvPicPr>
                    <p:blipFill>
                      <a:blip r:embed="rId7"/>
                      <a:stretch>
                        <a:fillRect/>
                      </a:stretch>
                    </p:blipFill>
                    <p:spPr>
                      <a:xfrm>
                        <a:off x="4114800" y="3321050"/>
                        <a:ext cx="914400" cy="2159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a:t>
            </a:r>
            <a:r>
              <a:rPr lang="zh-CN" altLang="zh-CN" dirty="0" smtClean="0">
                <a:sym typeface="+mn-ea"/>
              </a:rPr>
              <a:t>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27050" y="1143635"/>
            <a:ext cx="5480050"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参数相关性分析</a:t>
            </a:r>
          </a:p>
        </p:txBody>
      </p:sp>
      <p:graphicFrame>
        <p:nvGraphicFramePr>
          <p:cNvPr id="4" name="表格 3"/>
          <p:cNvGraphicFramePr/>
          <p:nvPr/>
        </p:nvGraphicFramePr>
        <p:xfrm>
          <a:off x="589915" y="1784350"/>
          <a:ext cx="7963535" cy="2758440"/>
        </p:xfrm>
        <a:graphic>
          <a:graphicData uri="http://schemas.openxmlformats.org/drawingml/2006/table">
            <a:tbl>
              <a:tblPr firstRow="1" bandRow="1">
                <a:tableStyleId>{5C22544A-7EE6-4342-B048-85BDC9FD1C3A}</a:tableStyleId>
              </a:tblPr>
              <a:tblGrid>
                <a:gridCol w="2229485"/>
                <a:gridCol w="5734050"/>
              </a:tblGrid>
              <a:tr h="381000">
                <a:tc>
                  <a:txBody>
                    <a:bodyPr/>
                    <a:lstStyle/>
                    <a:p>
                      <a:pPr algn="ctr">
                        <a:buNone/>
                      </a:pPr>
                      <a:r>
                        <a:rPr lang="zh-CN" altLang="en-US" sz="1800">
                          <a:solidFill>
                            <a:schemeClr val="tx1"/>
                          </a:solidFill>
                          <a:uFillTx/>
                          <a:latin typeface="Times New Roman" panose="02020603050405020304" pitchFamily="18" charset="0"/>
                        </a:rPr>
                        <a:t>类别</a:t>
                      </a:r>
                    </a:p>
                  </a:txBody>
                  <a:tcPr anchor="ctr"/>
                </a:tc>
                <a:tc>
                  <a:txBody>
                    <a:bodyPr/>
                    <a:lstStyle/>
                    <a:p>
                      <a:pPr algn="ctr">
                        <a:buNone/>
                      </a:pPr>
                      <a:r>
                        <a:rPr lang="zh-CN" altLang="en-US" sz="1800">
                          <a:solidFill>
                            <a:schemeClr val="tx1"/>
                          </a:solidFill>
                          <a:uFillTx/>
                          <a:latin typeface="Times New Roman" panose="02020603050405020304" pitchFamily="18" charset="0"/>
                        </a:rPr>
                        <a:t>参数相关性</a:t>
                      </a:r>
                    </a:p>
                  </a:txBody>
                  <a:tcPr anchor="ctr"/>
                </a:tc>
              </a:tr>
              <a:tr h="381000">
                <a:tc>
                  <a:txBody>
                    <a:bodyPr/>
                    <a:lstStyle/>
                    <a:p>
                      <a:pPr algn="ctr">
                        <a:buNone/>
                      </a:pPr>
                      <a:r>
                        <a:rPr lang="en-US" altLang="zh-CN" sz="1800">
                          <a:solidFill>
                            <a:schemeClr val="tx1"/>
                          </a:solidFill>
                          <a:uFillTx/>
                          <a:latin typeface="Times New Roman" panose="02020603050405020304" pitchFamily="18" charset="0"/>
                        </a:rPr>
                        <a:t>Graph</a:t>
                      </a:r>
                    </a:p>
                  </a:txBody>
                  <a:tcPr anchor="ctr"/>
                </a:tc>
                <a:tc>
                  <a:txBody>
                    <a:bodyPr/>
                    <a:lstStyle/>
                    <a:p>
                      <a:pPr algn="ctr">
                        <a:buNone/>
                      </a:pPr>
                      <a:r>
                        <a:rPr lang="en-US" altLang="zh-CN" sz="1800">
                          <a:solidFill>
                            <a:schemeClr val="tx1"/>
                          </a:solidFill>
                          <a:uFillTx/>
                        </a:rPr>
                        <a:t>参数maxIteration（最大迭代次数）</a:t>
                      </a:r>
                      <a:r>
                        <a:rPr lang="zh-CN" altLang="en-US" sz="1800">
                          <a:solidFill>
                            <a:schemeClr val="tx1"/>
                          </a:solidFill>
                          <a:uFillTx/>
                        </a:rPr>
                        <a:t>是应用执行结束的判定因子，会影响应用的计算复杂度，同时可能会造成计算结果错误。其他参数与计算不相关，可以看做是相互独立的。</a:t>
                      </a:r>
                    </a:p>
                  </a:txBody>
                  <a:tcPr anchor="ctr"/>
                </a:tc>
              </a:tr>
              <a:tr h="381000">
                <a:tc>
                  <a:txBody>
                    <a:bodyPr/>
                    <a:lstStyle/>
                    <a:p>
                      <a:pPr algn="ctr">
                        <a:buNone/>
                      </a:pPr>
                      <a:r>
                        <a:rPr lang="en-US" altLang="zh-CN" sz="1800">
                          <a:solidFill>
                            <a:schemeClr val="tx1"/>
                          </a:solidFill>
                          <a:uFillTx/>
                        </a:rPr>
                        <a:t>Machine Learning</a:t>
                      </a:r>
                    </a:p>
                  </a:txBody>
                  <a:tcPr anchor="ctr"/>
                </a:tc>
                <a:tc>
                  <a:txBody>
                    <a:bodyPr/>
                    <a:lstStyle/>
                    <a:p>
                      <a:pPr algn="ctr">
                        <a:buNone/>
                      </a:pPr>
                      <a:r>
                        <a:rPr lang="zh-CN" altLang="en-US" sz="1800">
                          <a:solidFill>
                            <a:schemeClr val="tx1"/>
                          </a:solidFill>
                          <a:uFillTx/>
                        </a:rPr>
                        <a:t>RandomForest中有三个与应用计算复杂度相关的参数，分别是numTrees（树的数目），maxDepth（最大树深）和maxBins（最大分箱树）。这几个参数的乘积会对内存的使用产生一定的影响。</a:t>
                      </a:r>
                    </a:p>
                  </a:txBody>
                  <a:tcPr anchor="ctr"/>
                </a:tc>
              </a:tr>
            </a:tbl>
          </a:graphicData>
        </a:graphic>
      </p:graphicFrame>
      <p:sp>
        <p:nvSpPr>
          <p:cNvPr id="6" name="文本框 5"/>
          <p:cNvSpPr txBox="1"/>
          <p:nvPr/>
        </p:nvSpPr>
        <p:spPr>
          <a:xfrm>
            <a:off x="537210" y="4999990"/>
            <a:ext cx="8427720" cy="1188720"/>
          </a:xfrm>
          <a:prstGeom prst="rect">
            <a:avLst/>
          </a:prstGeom>
          <a:noFill/>
        </p:spPr>
        <p:txBody>
          <a:bodyPr wrap="square" rtlCol="0" anchor="t">
            <a:spAutoFit/>
          </a:bodyPr>
          <a:lstStyle/>
          <a:p>
            <a:r>
              <a:rPr lang="zh-CN" altLang="en-US">
                <a:solidFill>
                  <a:srgbClr val="FF0000"/>
                </a:solidFill>
              </a:rPr>
              <a:t>结论</a:t>
            </a:r>
            <a:r>
              <a:rPr lang="zh-CN" altLang="en-US"/>
              <a:t>：</a:t>
            </a:r>
          </a:p>
          <a:p>
            <a:r>
              <a:rPr lang="en-US" altLang="zh-CN"/>
              <a:t>        1. </a:t>
            </a:r>
            <a:r>
              <a:rPr lang="zh-CN" altLang="en-US"/>
              <a:t>大多数应用中的参数之间是相互独立的；</a:t>
            </a:r>
          </a:p>
          <a:p>
            <a:r>
              <a:rPr lang="zh-CN" altLang="en-US"/>
              <a:t>        </a:t>
            </a:r>
            <a:r>
              <a:rPr lang="en-US" altLang="zh-CN"/>
              <a:t>2. </a:t>
            </a:r>
            <a:r>
              <a:rPr lang="zh-CN" altLang="en-US"/>
              <a:t>少数应用的某几个参数的乘积会影响应用的计算复杂度。这些参数之间虽然不是独立的，但是其参数取值对应用计算复杂度的影响具有相同的相关性。</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a:t>
            </a:r>
            <a:r>
              <a:rPr lang="zh-CN" altLang="en-US" sz="2800" dirty="0" smtClean="0">
                <a:sym typeface="+mn-ea"/>
              </a:rPr>
              <a:t>技术</a:t>
            </a:r>
            <a:r>
              <a:rPr lang="en-US" altLang="zh-CN" dirty="0" smtClean="0">
                <a:sym typeface="+mn-ea"/>
              </a:rPr>
              <a:t>—3.</a:t>
            </a:r>
            <a:r>
              <a:rPr lang="zh-CN" altLang="zh-CN" dirty="0" smtClean="0">
                <a:sym typeface="+mn-ea"/>
              </a:rPr>
              <a:t>组合</a:t>
            </a:r>
            <a:r>
              <a:rPr lang="zh-CN" altLang="zh-CN" dirty="0" smtClean="0">
                <a:sym typeface="+mn-ea"/>
              </a:rPr>
              <a:t>参数测试</a:t>
            </a:r>
            <a:endParaRPr lang="zh-CN" altLang="en-US" dirty="0"/>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5" name="文本框 4"/>
          <p:cNvSpPr txBox="1"/>
          <p:nvPr/>
        </p:nvSpPr>
        <p:spPr>
          <a:xfrm>
            <a:off x="-23495" y="1891665"/>
            <a:ext cx="8710295" cy="1666240"/>
          </a:xfrm>
          <a:prstGeom prst="rect">
            <a:avLst/>
          </a:prstGeom>
          <a:noFill/>
        </p:spPr>
        <p:txBody>
          <a:bodyPr wrap="square" rtlCol="0" anchor="t">
            <a:spAutoFit/>
          </a:bodyPr>
          <a:lstStyle/>
          <a:p>
            <a:pPr lvl="1" algn="l">
              <a:spcAft>
                <a:spcPts val="400"/>
              </a:spcAft>
            </a:pPr>
            <a:r>
              <a:rPr lang="zh-CN" altLang="en-US" b="1" dirty="0" smtClean="0">
                <a:solidFill>
                  <a:srgbClr val="FF0000"/>
                </a:solidFill>
                <a:latin typeface="+mn-lt"/>
                <a:sym typeface="+mn-ea"/>
              </a:rPr>
              <a:t>基于两个假设：</a:t>
            </a:r>
          </a:p>
          <a:p>
            <a:pPr lvl="1" algn="l">
              <a:spcAft>
                <a:spcPts val="400"/>
              </a:spcAft>
              <a:buFont typeface="Arial" panose="020B0604020202020204" pitchFamily="34" charset="0"/>
            </a:pPr>
            <a:r>
              <a:rPr lang="en-US" dirty="0" smtClean="0">
                <a:solidFill>
                  <a:srgbClr val="C00000"/>
                </a:solidFill>
                <a:latin typeface="+mn-lt"/>
                <a:sym typeface="+mn-ea"/>
              </a:rPr>
              <a:t>	</a:t>
            </a:r>
            <a:r>
              <a:rPr lang="en-US" dirty="0" smtClean="0">
                <a:solidFill>
                  <a:schemeClr val="tx1"/>
                </a:solidFill>
                <a:latin typeface="+mn-lt"/>
                <a:sym typeface="+mn-ea"/>
              </a:rPr>
              <a:t>1.</a:t>
            </a:r>
            <a:r>
              <a:rPr lang="en-US" dirty="0" smtClean="0">
                <a:solidFill>
                  <a:srgbClr val="C00000"/>
                </a:solidFill>
                <a:latin typeface="+mn-lt"/>
                <a:sym typeface="+mn-ea"/>
              </a:rPr>
              <a:t> </a:t>
            </a:r>
            <a:r>
              <a:rPr lang="en-US" altLang="zh-CN" i="1" dirty="0">
                <a:sym typeface="+mn-ea"/>
              </a:rPr>
              <a:t>n </a:t>
            </a:r>
            <a:r>
              <a:rPr lang="zh-CN" altLang="en-US" dirty="0">
                <a:sym typeface="+mn-ea"/>
              </a:rPr>
              <a:t>个配置参数相互独立</a:t>
            </a:r>
          </a:p>
          <a:p>
            <a:pPr lvl="2" algn="l">
              <a:spcAft>
                <a:spcPts val="400"/>
              </a:spcAft>
              <a:buFont typeface="Arial" panose="020B0604020202020204" pitchFamily="34" charset="0"/>
            </a:pPr>
            <a:r>
              <a:rPr lang="en-US" dirty="0" smtClean="0">
                <a:solidFill>
                  <a:schemeClr val="tx1"/>
                </a:solidFill>
                <a:sym typeface="+mn-ea"/>
              </a:rPr>
              <a:t>2. </a:t>
            </a:r>
            <a:r>
              <a:rPr lang="zh-CN" altLang="en-US" dirty="0" smtClean="0">
                <a:solidFill>
                  <a:schemeClr val="tx1"/>
                </a:solidFill>
                <a:sym typeface="+mn-ea"/>
              </a:rPr>
              <a:t>第</a:t>
            </a:r>
            <a:r>
              <a:rPr lang="en-US" altLang="zh-CN" i="1" dirty="0" smtClean="0">
                <a:solidFill>
                  <a:schemeClr val="tx1"/>
                </a:solidFill>
                <a:sym typeface="+mn-ea"/>
              </a:rPr>
              <a:t>i</a:t>
            </a:r>
            <a:r>
              <a:rPr lang="zh-CN" altLang="en-US" dirty="0" smtClean="0">
                <a:solidFill>
                  <a:schemeClr val="tx1"/>
                </a:solidFill>
                <a:sym typeface="+mn-ea"/>
              </a:rPr>
              <a:t>个</a:t>
            </a:r>
            <a:r>
              <a:rPr lang="zh-CN" altLang="en-US" dirty="0">
                <a:sym typeface="+mn-ea"/>
              </a:rPr>
              <a:t>参数的</a:t>
            </a:r>
            <a:r>
              <a:rPr lang="en-US" altLang="zh-CN" i="1" dirty="0">
                <a:sym typeface="+mn-ea"/>
              </a:rPr>
              <a:t>m</a:t>
            </a:r>
            <a:r>
              <a:rPr lang="en-US" altLang="zh-CN" i="1" baseline="-25000" dirty="0">
                <a:sym typeface="+mn-ea"/>
              </a:rPr>
              <a:t>i</a:t>
            </a:r>
            <a:r>
              <a:rPr lang="zh-CN" altLang="en-US" dirty="0">
                <a:sym typeface="+mn-ea"/>
              </a:rPr>
              <a:t>个可选值</a:t>
            </a:r>
            <a:r>
              <a:rPr lang="zh-CN" altLang="en-US" dirty="0" smtClean="0">
                <a:sym typeface="+mn-ea"/>
              </a:rPr>
              <a:t>与性能</a:t>
            </a:r>
            <a:r>
              <a:rPr lang="en-US" altLang="zh-CN" dirty="0">
                <a:sym typeface="+mn-ea"/>
              </a:rPr>
              <a:t>/</a:t>
            </a:r>
            <a:r>
              <a:rPr lang="zh-CN" altLang="en-US" dirty="0" smtClean="0">
                <a:sym typeface="+mn-ea"/>
              </a:rPr>
              <a:t>资</a:t>
            </a:r>
            <a:r>
              <a:rPr lang="zh-CN" altLang="en-US" dirty="0" smtClean="0">
                <a:solidFill>
                  <a:schemeClr val="tx1"/>
                </a:solidFill>
                <a:sym typeface="+mn-ea"/>
              </a:rPr>
              <a:t>源占用成正相关或负相关</a:t>
            </a:r>
          </a:p>
          <a:p>
            <a:pPr lvl="1" algn="l">
              <a:spcAft>
                <a:spcPts val="400"/>
              </a:spcAft>
              <a:buFont typeface="Arial" panose="020B0604020202020204" pitchFamily="34" charset="0"/>
            </a:pPr>
            <a:r>
              <a:rPr lang="zh-CN" altLang="en-US" b="1" dirty="0" smtClean="0">
                <a:solidFill>
                  <a:srgbClr val="FF0000"/>
                </a:solidFill>
                <a:sym typeface="+mn-ea"/>
              </a:rPr>
              <a:t>结论</a:t>
            </a:r>
            <a:r>
              <a:rPr lang="en-US" altLang="zh-CN" b="1" dirty="0" smtClean="0">
                <a:solidFill>
                  <a:srgbClr val="FF0000"/>
                </a:solidFill>
                <a:sym typeface="+mn-ea"/>
              </a:rPr>
              <a:t>:</a:t>
            </a:r>
            <a:r>
              <a:rPr lang="en-US" altLang="zh-CN" b="1" dirty="0" smtClean="0">
                <a:solidFill>
                  <a:srgbClr val="C00000"/>
                </a:solidFill>
                <a:sym typeface="+mn-ea"/>
              </a:rPr>
              <a:t> </a:t>
            </a:r>
          </a:p>
          <a:p>
            <a:pPr lvl="2" algn="l">
              <a:spcAft>
                <a:spcPts val="400"/>
              </a:spcAft>
              <a:buFont typeface="Arial" panose="020B0604020202020204" pitchFamily="34" charset="0"/>
            </a:pPr>
            <a:r>
              <a:rPr lang="zh-CN" altLang="en-US" dirty="0" smtClean="0">
                <a:sym typeface="+mn-ea"/>
              </a:rPr>
              <a:t>参数在取得临界值时，应用性能最差或资源消耗最高</a:t>
            </a:r>
            <a:endParaRPr lang="zh-CN" altLang="en-US" dirty="0"/>
          </a:p>
        </p:txBody>
      </p:sp>
      <p:sp>
        <p:nvSpPr>
          <p:cNvPr id="2" name="文本框 1"/>
          <p:cNvSpPr txBox="1"/>
          <p:nvPr/>
        </p:nvSpPr>
        <p:spPr>
          <a:xfrm>
            <a:off x="527050" y="1143635"/>
            <a:ext cx="5480050"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rPr>
              <a:t>基于贪心算法的参数组合空间削减方法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sp>
        <p:nvSpPr>
          <p:cNvPr id="3" name="文本框 2"/>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sym typeface="+mn-ea"/>
              </a:rPr>
              <a:t>a. </a:t>
            </a:r>
            <a:r>
              <a:rPr lang="zh-CN" altLang="en-US">
                <a:solidFill>
                  <a:srgbClr val="0000FF"/>
                </a:solidFill>
                <a:sym typeface="+mn-ea"/>
              </a:rPr>
              <a:t>给定n个参数中每个参数具体取值范围</a:t>
            </a:r>
            <a:endParaRPr lang="zh-CN" altLang="en-US" dirty="0">
              <a:solidFill>
                <a:srgbClr val="0000FF"/>
              </a:solidFill>
              <a:sym typeface="+mn-ea"/>
            </a:endParaRPr>
          </a:p>
        </p:txBody>
      </p:sp>
      <p:sp>
        <p:nvSpPr>
          <p:cNvPr id="6" name="文本框 5"/>
          <p:cNvSpPr txBox="1"/>
          <p:nvPr/>
        </p:nvSpPr>
        <p:spPr>
          <a:xfrm>
            <a:off x="817245" y="2061210"/>
            <a:ext cx="7301865" cy="640080"/>
          </a:xfrm>
          <a:prstGeom prst="rect">
            <a:avLst/>
          </a:prstGeom>
          <a:noFill/>
          <a:ln w="28575">
            <a:solidFill>
              <a:schemeClr val="bg1">
                <a:lumMod val="50000"/>
              </a:schemeClr>
            </a:solidFill>
            <a:prstDash val="dash"/>
          </a:ln>
        </p:spPr>
        <p:txBody>
          <a:bodyPr wrap="square" rtlCol="0">
            <a:spAutoFit/>
          </a:bodyPr>
          <a:lstStyle/>
          <a:p>
            <a:r>
              <a:rPr lang="zh-CN">
                <a:solidFill>
                  <a:srgbClr val="FF0000"/>
                </a:solidFill>
              </a:rPr>
              <a:t>假设：</a:t>
            </a:r>
          </a:p>
          <a:p>
            <a:r>
              <a:rPr lang="zh-CN"/>
              <a:t>      随机森林应用中每个参数都满足假设的两个条件</a:t>
            </a:r>
          </a:p>
        </p:txBody>
      </p:sp>
      <p:sp>
        <p:nvSpPr>
          <p:cNvPr id="7" name="文本框 6"/>
          <p:cNvSpPr txBox="1"/>
          <p:nvPr/>
        </p:nvSpPr>
        <p:spPr>
          <a:xfrm>
            <a:off x="81724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892810" y="1054100"/>
            <a:ext cx="7489190" cy="365760"/>
          </a:xfrm>
          <a:prstGeom prst="rect">
            <a:avLst/>
          </a:prstGeom>
          <a:noFill/>
        </p:spPr>
        <p:txBody>
          <a:bodyPr wrap="square" rtlCol="0">
            <a:spAutoFit/>
          </a:bodyPr>
          <a:lstStyle/>
          <a:p>
            <a:r>
              <a:rPr lang="en-US" altLang="zh-CN">
                <a:solidFill>
                  <a:srgbClr val="0000FF"/>
                </a:solidFill>
              </a:rPr>
              <a:t>b.</a:t>
            </a:r>
            <a:r>
              <a:rPr lang="zh-CN" altLang="en-US">
                <a:solidFill>
                  <a:srgbClr val="0000FF"/>
                </a:solidFill>
                <a:sym typeface="+mn-ea"/>
              </a:rPr>
              <a:t>选择每个参数的最小临界值组合，进行测试，并记录资源占用情况</a:t>
            </a:r>
            <a:endParaRPr lang="zh-CN" altLang="en-US" dirty="0">
              <a:solidFill>
                <a:srgbClr val="0000FF"/>
              </a:solidFill>
              <a:sym typeface="+mn-ea"/>
            </a:endParaRPr>
          </a:p>
        </p:txBody>
      </p:sp>
      <p:grpSp>
        <p:nvGrpSpPr>
          <p:cNvPr id="20" name="组合 19"/>
          <p:cNvGrpSpPr/>
          <p:nvPr/>
        </p:nvGrpSpPr>
        <p:grpSpPr>
          <a:xfrm>
            <a:off x="699135" y="1615440"/>
            <a:ext cx="3295015" cy="1850391"/>
            <a:chOff x="713105" y="1381761"/>
            <a:chExt cx="3566803" cy="2233585"/>
          </a:xfrm>
        </p:grpSpPr>
        <p:pic>
          <p:nvPicPr>
            <p:cNvPr id="21" name="图片 20" descr="QQ图片20161011173404"/>
            <p:cNvPicPr>
              <a:picLocks noChangeAspect="1"/>
            </p:cNvPicPr>
            <p:nvPr/>
          </p:nvPicPr>
          <p:blipFill>
            <a:blip r:embed="rId3" cstate="print"/>
            <a:stretch>
              <a:fillRect/>
            </a:stretch>
          </p:blipFill>
          <p:spPr>
            <a:xfrm>
              <a:off x="713105" y="1381761"/>
              <a:ext cx="3566803" cy="1791970"/>
            </a:xfrm>
            <a:prstGeom prst="rect">
              <a:avLst/>
            </a:prstGeom>
          </p:spPr>
        </p:pic>
        <p:sp>
          <p:nvSpPr>
            <p:cNvPr id="22" name="文本框 21"/>
            <p:cNvSpPr txBox="1"/>
            <p:nvPr/>
          </p:nvSpPr>
          <p:spPr>
            <a:xfrm>
              <a:off x="1528335" y="3173841"/>
              <a:ext cx="2052510" cy="441505"/>
            </a:xfrm>
            <a:prstGeom prst="rect">
              <a:avLst/>
            </a:prstGeom>
            <a:noFill/>
          </p:spPr>
          <p:txBody>
            <a:bodyPr wrap="square" rtlCol="0">
              <a:spAutoFit/>
            </a:bodyPr>
            <a:lstStyle/>
            <a:p>
              <a:r>
                <a:rPr lang="zh-CN" altLang="en-US" dirty="0" smtClean="0">
                  <a:solidFill>
                    <a:schemeClr val="tx1"/>
                  </a:solidFill>
                </a:rPr>
                <a:t>资源占用</a:t>
              </a: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16" name="直接连接符 15"/>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a:stCxn id="235" idx="0"/>
          </p:cNvCxnSpPr>
          <p:nvPr/>
        </p:nvCxnSpPr>
        <p:spPr>
          <a:xfrm flipV="1">
            <a:off x="1604645" y="3140710"/>
            <a:ext cx="1238885"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1" i="0" u="none" strike="noStrike" kern="1200" cap="none" spc="0" normalizeH="0" baseline="0" noProof="0" dirty="0">
              <a:ln>
                <a:noFill/>
              </a:ln>
              <a:solidFill>
                <a:schemeClr val="tx1"/>
              </a:solidFill>
              <a:effectLst/>
              <a:uLnTx/>
              <a:uFillTx/>
              <a:latin typeface="+mj-ea"/>
              <a:ea typeface="+mj-ea"/>
              <a:cs typeface="+mj-cs"/>
              <a:sym typeface="+mn-ea"/>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2-2-1-1-1</a:t>
            </a:r>
            <a:r>
              <a:rPr lang="zh-CN" i="1"/>
              <a:t>）</a:t>
            </a:r>
            <a:endParaRPr lang="zh-CN" i="1" baseline="-25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23" name="组合 22"/>
          <p:cNvGrpSpPr/>
          <p:nvPr/>
        </p:nvGrpSpPr>
        <p:grpSpPr>
          <a:xfrm>
            <a:off x="4720590" y="1616075"/>
            <a:ext cx="3052445" cy="1807844"/>
            <a:chOff x="4754879" y="1381761"/>
            <a:chExt cx="3564519" cy="2246797"/>
          </a:xfrm>
        </p:grpSpPr>
        <p:pic>
          <p:nvPicPr>
            <p:cNvPr id="24" name="图片 23" descr="QQ图片20161011173554"/>
            <p:cNvPicPr>
              <a:picLocks noChangeAspect="1"/>
            </p:cNvPicPr>
            <p:nvPr/>
          </p:nvPicPr>
          <p:blipFill>
            <a:blip r:embed="rId3" cstate="print"/>
            <a:stretch>
              <a:fillRect/>
            </a:stretch>
          </p:blipFill>
          <p:spPr>
            <a:xfrm>
              <a:off x="4754879" y="1381761"/>
              <a:ext cx="3564519" cy="1791970"/>
            </a:xfrm>
            <a:prstGeom prst="rect">
              <a:avLst/>
            </a:prstGeom>
          </p:spPr>
        </p:pic>
        <p:sp>
          <p:nvSpPr>
            <p:cNvPr id="152" name="文本框 151"/>
            <p:cNvSpPr txBox="1"/>
            <p:nvPr/>
          </p:nvSpPr>
          <p:spPr>
            <a:xfrm>
              <a:off x="5679563" y="3173990"/>
              <a:ext cx="2065893" cy="454568"/>
            </a:xfrm>
            <a:prstGeom prst="rect">
              <a:avLst/>
            </a:prstGeom>
            <a:noFill/>
          </p:spPr>
          <p:txBody>
            <a:bodyPr wrap="square" rtlCol="0">
              <a:spAutoFit/>
            </a:bodyPr>
            <a:lstStyle/>
            <a:p>
              <a:r>
                <a:rPr lang="zh-CN" altLang="en-US" dirty="0" smtClean="0">
                  <a:solidFill>
                    <a:schemeClr val="tx1"/>
                  </a:solidFill>
                </a:rPr>
                <a:t>资源占用</a:t>
              </a:r>
            </a:p>
          </p:txBody>
        </p:sp>
      </p:grpSp>
      <p:sp>
        <p:nvSpPr>
          <p:cNvPr id="31" name="文本框 30"/>
          <p:cNvSpPr txBox="1"/>
          <p:nvPr/>
        </p:nvSpPr>
        <p:spPr>
          <a:xfrm>
            <a:off x="892810" y="1054100"/>
            <a:ext cx="7349490" cy="365760"/>
          </a:xfrm>
          <a:prstGeom prst="rect">
            <a:avLst/>
          </a:prstGeom>
          <a:noFill/>
        </p:spPr>
        <p:txBody>
          <a:bodyPr wrap="square" rtlCol="0">
            <a:spAutoFit/>
          </a:bodyPr>
          <a:lstStyle/>
          <a:p>
            <a:r>
              <a:rPr lang="en-US" altLang="zh-CN">
                <a:solidFill>
                  <a:srgbClr val="0000FF"/>
                </a:solidFill>
              </a:rPr>
              <a:t>c.</a:t>
            </a:r>
            <a:r>
              <a:rPr lang="zh-CN" altLang="en-US">
                <a:solidFill>
                  <a:srgbClr val="0000FF"/>
                </a:solidFill>
              </a:rPr>
              <a:t>改变某一个参数取值为最大临界值，进行组合测试，记录资源使用率</a:t>
            </a:r>
          </a:p>
        </p:txBody>
      </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2" name="直接连接符 1"/>
          <p:cNvCxnSpPr/>
          <p:nvPr/>
        </p:nvCxnSpPr>
        <p:spPr>
          <a:xfrm flipV="1">
            <a:off x="1665322" y="494114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09372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82" name="文本框 181"/>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d.比较两次参数组合中资源</a:t>
            </a:r>
            <a:r>
              <a:rPr lang="zh-CN" altLang="en-US">
                <a:solidFill>
                  <a:srgbClr val="0000FF"/>
                </a:solidFill>
              </a:rPr>
              <a:t>占用</a:t>
            </a:r>
            <a:r>
              <a:rPr lang="en-US" altLang="zh-CN">
                <a:solidFill>
                  <a:srgbClr val="0000FF"/>
                </a:solidFill>
              </a:rPr>
              <a:t>情况，保留较差性能的临界值</a:t>
            </a:r>
          </a:p>
        </p:txBody>
      </p:sp>
      <p:grpSp>
        <p:nvGrpSpPr>
          <p:cNvPr id="2" name="组合 1"/>
          <p:cNvGrpSpPr/>
          <p:nvPr/>
        </p:nvGrpSpPr>
        <p:grpSpPr>
          <a:xfrm>
            <a:off x="699135" y="1615440"/>
            <a:ext cx="3295015" cy="1839350"/>
            <a:chOff x="713105" y="1381761"/>
            <a:chExt cx="3566803" cy="2220258"/>
          </a:xfrm>
        </p:grpSpPr>
        <p:pic>
          <p:nvPicPr>
            <p:cNvPr id="3" name="图片 2" descr="QQ图片20161011173404"/>
            <p:cNvPicPr>
              <a:picLocks noChangeAspect="1"/>
            </p:cNvPicPr>
            <p:nvPr/>
          </p:nvPicPr>
          <p:blipFill>
            <a:blip r:embed="rId3" cstate="print"/>
            <a:stretch>
              <a:fillRect/>
            </a:stretch>
          </p:blipFill>
          <p:spPr>
            <a:xfrm>
              <a:off x="713105" y="1381761"/>
              <a:ext cx="3566803" cy="1791970"/>
            </a:xfrm>
            <a:prstGeom prst="rect">
              <a:avLst/>
            </a:prstGeom>
          </p:spPr>
        </p:pic>
        <p:sp>
          <p:nvSpPr>
            <p:cNvPr id="4" name="文本框 3"/>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率－低</a:t>
              </a:r>
            </a:p>
          </p:txBody>
        </p:sp>
      </p:grpSp>
      <p:grpSp>
        <p:nvGrpSpPr>
          <p:cNvPr id="5" name="组合 4"/>
          <p:cNvGrpSpPr/>
          <p:nvPr/>
        </p:nvGrpSpPr>
        <p:grpSpPr>
          <a:xfrm>
            <a:off x="4720590" y="1616075"/>
            <a:ext cx="3052445" cy="1802864"/>
            <a:chOff x="4754879" y="1381761"/>
            <a:chExt cx="3564519" cy="2240607"/>
          </a:xfrm>
        </p:grpSpPr>
        <p:pic>
          <p:nvPicPr>
            <p:cNvPr id="8" name="图片 7" descr="QQ图片20161011173554"/>
            <p:cNvPicPr>
              <a:picLocks noChangeAspect="1"/>
            </p:cNvPicPr>
            <p:nvPr/>
          </p:nvPicPr>
          <p:blipFill>
            <a:blip r:embed="rId4" cstate="print"/>
            <a:stretch>
              <a:fillRect/>
            </a:stretch>
          </p:blipFill>
          <p:spPr>
            <a:xfrm>
              <a:off x="4754879" y="1381761"/>
              <a:ext cx="3564519" cy="1791970"/>
            </a:xfrm>
            <a:prstGeom prst="rect">
              <a:avLst/>
            </a:prstGeom>
          </p:spPr>
        </p:pic>
        <p:sp>
          <p:nvSpPr>
            <p:cNvPr id="9" name="文本框 8"/>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olidFill>
                    <a:schemeClr val="tx1"/>
                  </a:solidFill>
                  <a:sym typeface="+mn-ea"/>
                </a:rPr>
                <a:t>占用</a:t>
              </a:r>
              <a:r>
                <a:rPr lang="zh-CN" altLang="en-US" dirty="0" smtClean="0">
                  <a:solidFill>
                    <a:schemeClr val="tx1"/>
                  </a:solidFill>
                </a:rPr>
                <a:t>率－高</a:t>
              </a: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0000FF"/>
                  </a:solidFill>
                </a:rPr>
                <a:t>10</a:t>
              </a:r>
              <a:endParaRPr lang="en-US" altLang="zh-CN" baseline="-25000">
                <a:solidFill>
                  <a:srgbClr val="0000FF"/>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34"/>
          <p:cNvCxnSpPr/>
          <p:nvPr/>
        </p:nvCxnSpPr>
        <p:spPr>
          <a:xfrm flipV="1">
            <a:off x="1691640" y="3100070"/>
            <a:ext cx="5210175" cy="285559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34"/>
          <p:cNvCxnSpPr>
            <a:stCxn id="235" idx="0"/>
          </p:cNvCxnSpPr>
          <p:nvPr/>
        </p:nvCxnSpPr>
        <p:spPr>
          <a:xfrm flipV="1">
            <a:off x="1604645" y="3140710"/>
            <a:ext cx="1167130" cy="160972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6" name="文本框 5"/>
          <p:cNvSpPr txBox="1"/>
          <p:nvPr/>
        </p:nvSpPr>
        <p:spPr>
          <a:xfrm>
            <a:off x="6515735" y="5372100"/>
            <a:ext cx="2444750" cy="64008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保留参数组合为：     </a:t>
            </a:r>
            <a:r>
              <a:rPr lang="zh-CN" i="1"/>
              <a:t>（</a:t>
            </a:r>
            <a:r>
              <a:rPr lang="en-US" altLang="zh-CN" i="1"/>
              <a:t>100-2-1-1-1</a:t>
            </a:r>
            <a:r>
              <a:rPr lang="zh-CN" i="1"/>
              <a:t>）</a:t>
            </a:r>
            <a:endParaRPr lang="zh-CN" i="1" baseline="-25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smtClean="0">
              <a:solidFill>
                <a:srgbClr val="FF0000"/>
              </a:solidFill>
              <a:sym typeface="+mn-ea"/>
            </a:endParaRPr>
          </a:p>
        </p:txBody>
      </p:sp>
      <p:cxnSp>
        <p:nvCxnSpPr>
          <p:cNvPr id="11266"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6151" name="Picture 5"/>
          <p:cNvPicPr>
            <a:picLocks noGrp="1" noChangeAspect="1"/>
          </p:cNvPicPr>
          <p:nvPr>
            <p:ph idx="1"/>
          </p:nvPr>
        </p:nvPicPr>
        <p:blipFill>
          <a:blip r:embed="rId3" cstate="print"/>
          <a:stretch>
            <a:fillRect/>
          </a:stretch>
        </p:blipFill>
        <p:spPr>
          <a:xfrm>
            <a:off x="5988685" y="2069465"/>
            <a:ext cx="2530475" cy="599440"/>
          </a:xfrm>
        </p:spPr>
      </p:pic>
      <p:sp>
        <p:nvSpPr>
          <p:cNvPr id="2" name="文本框 1"/>
          <p:cNvSpPr txBox="1"/>
          <p:nvPr/>
        </p:nvSpPr>
        <p:spPr>
          <a:xfrm>
            <a:off x="907088" y="1268760"/>
            <a:ext cx="1459230" cy="396240"/>
          </a:xfrm>
          <a:prstGeom prst="rect">
            <a:avLst/>
          </a:prstGeom>
          <a:noFill/>
        </p:spPr>
        <p:txBody>
          <a:bodyPr wrap="none" rtlCol="0" anchor="t">
            <a:spAutoFit/>
          </a:bodyPr>
          <a:lstStyle/>
          <a:p>
            <a:pPr>
              <a:buFont typeface="Arial" panose="020B0604020202020204" pitchFamily="34" charset="0"/>
            </a:pPr>
            <a:r>
              <a:rPr lang="zh-CN" altLang="en-US" sz="2000" b="1" dirty="0" smtClean="0">
                <a:solidFill>
                  <a:schemeClr val="tx1"/>
                </a:solidFill>
                <a:sym typeface="+mn-ea"/>
              </a:rPr>
              <a:t>大数据应用</a:t>
            </a:r>
          </a:p>
        </p:txBody>
      </p:sp>
      <p:sp>
        <p:nvSpPr>
          <p:cNvPr id="15" name="文本框 1"/>
          <p:cNvSpPr txBox="1"/>
          <p:nvPr/>
        </p:nvSpPr>
        <p:spPr>
          <a:xfrm>
            <a:off x="6499349" y="1268884"/>
            <a:ext cx="1459230" cy="396240"/>
          </a:xfrm>
          <a:prstGeom prst="rect">
            <a:avLst/>
          </a:prstGeom>
          <a:noFill/>
        </p:spPr>
        <p:txBody>
          <a:bodyPr wrap="none" rtlCol="0" anchor="t">
            <a:spAutoFit/>
          </a:bodyPr>
          <a:lstStyle/>
          <a:p>
            <a:pPr algn="l">
              <a:buFont typeface="Arial" panose="020B0604020202020204" pitchFamily="34" charset="0"/>
            </a:pPr>
            <a:r>
              <a:rPr lang="zh-CN" altLang="en-US" sz="2000" b="1" dirty="0" smtClean="0">
                <a:solidFill>
                  <a:schemeClr val="tx1"/>
                </a:solidFill>
                <a:sym typeface="+mn-ea"/>
              </a:rPr>
              <a:t>大数据系统</a:t>
            </a:r>
          </a:p>
        </p:txBody>
      </p:sp>
      <p:grpSp>
        <p:nvGrpSpPr>
          <p:cNvPr id="14" name="组合 13"/>
          <p:cNvGrpSpPr/>
          <p:nvPr/>
        </p:nvGrpSpPr>
        <p:grpSpPr>
          <a:xfrm>
            <a:off x="5988685" y="3013075"/>
            <a:ext cx="2816225" cy="830580"/>
            <a:chOff x="8540" y="4084"/>
            <a:chExt cx="4435" cy="1308"/>
          </a:xfrm>
        </p:grpSpPr>
        <p:pic>
          <p:nvPicPr>
            <p:cNvPr id="4" name="Picture 2"/>
            <p:cNvPicPr>
              <a:picLocks noChangeAspect="1"/>
            </p:cNvPicPr>
            <p:nvPr/>
          </p:nvPicPr>
          <p:blipFill>
            <a:blip r:embed="rId4" cstate="print"/>
            <a:stretch>
              <a:fillRect/>
            </a:stretch>
          </p:blipFill>
          <p:spPr>
            <a:xfrm>
              <a:off x="11811" y="4156"/>
              <a:ext cx="1165" cy="1165"/>
            </a:xfrm>
            <a:prstGeom prst="rect">
              <a:avLst/>
            </a:prstGeom>
          </p:spPr>
        </p:pic>
        <p:sp>
          <p:nvSpPr>
            <p:cNvPr id="21" name="TextBox 20"/>
            <p:cNvSpPr txBox="1"/>
            <p:nvPr/>
          </p:nvSpPr>
          <p:spPr>
            <a:xfrm>
              <a:off x="8540" y="4084"/>
              <a:ext cx="3742" cy="1309"/>
            </a:xfrm>
            <a:prstGeom prst="rect">
              <a:avLst/>
            </a:prstGeom>
            <a:noFill/>
          </p:spPr>
          <p:txBody>
            <a:bodyPr wrap="square" rtlCol="0">
              <a:spAutoFit/>
            </a:bodyPr>
            <a:lstStyle/>
            <a:p>
              <a:r>
                <a:rPr lang="en-US" altLang="zh-CN" sz="2400" dirty="0" smtClean="0"/>
                <a:t>Google </a:t>
              </a:r>
              <a:r>
                <a:rPr lang="en-US" sz="2400" dirty="0" smtClean="0"/>
                <a:t>Cloud Dataflow</a:t>
              </a:r>
              <a:endParaRPr lang="en-US" sz="2400" dirty="0"/>
            </a:p>
          </p:txBody>
        </p:sp>
      </p:grpSp>
      <p:pic>
        <p:nvPicPr>
          <p:cNvPr id="5" name="图片 4"/>
          <p:cNvPicPr>
            <a:picLocks noChangeAspect="1"/>
          </p:cNvPicPr>
          <p:nvPr/>
        </p:nvPicPr>
        <p:blipFill>
          <a:blip r:embed="rId5" cstate="print"/>
          <a:stretch>
            <a:fillRect/>
          </a:stretch>
        </p:blipFill>
        <p:spPr>
          <a:xfrm>
            <a:off x="5988571" y="4151170"/>
            <a:ext cx="1649095" cy="792480"/>
          </a:xfrm>
          <a:prstGeom prst="rect">
            <a:avLst/>
          </a:prstGeom>
          <a:noFill/>
          <a:ln w="9525">
            <a:noFill/>
          </a:ln>
        </p:spPr>
      </p:pic>
      <p:pic>
        <p:nvPicPr>
          <p:cNvPr id="11" name="图片 10" descr="[J`[24TS9PU{%]NO`_MZX[I"/>
          <p:cNvPicPr>
            <a:picLocks noChangeAspect="1"/>
          </p:cNvPicPr>
          <p:nvPr/>
        </p:nvPicPr>
        <p:blipFill>
          <a:blip r:embed="rId6" cstate="print"/>
          <a:stretch>
            <a:fillRect/>
          </a:stretch>
        </p:blipFill>
        <p:spPr>
          <a:xfrm>
            <a:off x="5988685" y="5132070"/>
            <a:ext cx="1845310" cy="973455"/>
          </a:xfrm>
          <a:prstGeom prst="rect">
            <a:avLst/>
          </a:prstGeom>
        </p:spPr>
      </p:pic>
      <p:pic>
        <p:nvPicPr>
          <p:cNvPr id="8" name="图片 7" descr="SQL"/>
          <p:cNvPicPr>
            <a:picLocks noChangeAspect="1"/>
          </p:cNvPicPr>
          <p:nvPr/>
        </p:nvPicPr>
        <p:blipFill>
          <a:blip r:embed="rId7"/>
          <a:stretch>
            <a:fillRect/>
          </a:stretch>
        </p:blipFill>
        <p:spPr>
          <a:xfrm>
            <a:off x="1099820" y="1873885"/>
            <a:ext cx="1713230" cy="1285240"/>
          </a:xfrm>
          <a:prstGeom prst="rect">
            <a:avLst/>
          </a:prstGeom>
        </p:spPr>
      </p:pic>
      <p:pic>
        <p:nvPicPr>
          <p:cNvPr id="9" name="图片 8" descr="MLO$$1_}{K68S6_%[9S90~U"/>
          <p:cNvPicPr>
            <a:picLocks noChangeAspect="1"/>
          </p:cNvPicPr>
          <p:nvPr/>
        </p:nvPicPr>
        <p:blipFill>
          <a:blip r:embed="rId8"/>
          <a:stretch>
            <a:fillRect/>
          </a:stretch>
        </p:blipFill>
        <p:spPr>
          <a:xfrm>
            <a:off x="1292860" y="3159125"/>
            <a:ext cx="1327150" cy="1489075"/>
          </a:xfrm>
          <a:prstGeom prst="rect">
            <a:avLst/>
          </a:prstGeom>
        </p:spPr>
      </p:pic>
      <p:pic>
        <p:nvPicPr>
          <p:cNvPr id="10" name="图片 9" descr="machinelearning"/>
          <p:cNvPicPr>
            <a:picLocks noChangeAspect="1"/>
          </p:cNvPicPr>
          <p:nvPr/>
        </p:nvPicPr>
        <p:blipFill>
          <a:blip r:embed="rId9"/>
          <a:stretch>
            <a:fillRect/>
          </a:stretch>
        </p:blipFill>
        <p:spPr>
          <a:xfrm>
            <a:off x="1154430" y="4943475"/>
            <a:ext cx="1604010" cy="1245235"/>
          </a:xfrm>
          <a:prstGeom prst="rect">
            <a:avLst/>
          </a:prstGeom>
        </p:spPr>
      </p:pic>
      <p:pic>
        <p:nvPicPr>
          <p:cNvPr id="4098" name="内容占位符 5" descr="DataNeverSleeps_2.0_v2"/>
          <p:cNvPicPr>
            <a:picLocks noGrp="1" noChangeAspect="1"/>
          </p:cNvPicPr>
          <p:nvPr/>
        </p:nvPicPr>
        <p:blipFill>
          <a:blip r:embed="rId10"/>
          <a:stretch>
            <a:fillRect/>
          </a:stretch>
        </p:blipFill>
        <p:spPr>
          <a:xfrm>
            <a:off x="3630930" y="2668905"/>
            <a:ext cx="1882140" cy="2032000"/>
          </a:xfrm>
          <a:prstGeom prst="roundRect">
            <a:avLst/>
          </a:prstGeom>
          <a:noFill/>
          <a:ln w="9525">
            <a:noFill/>
          </a:ln>
        </p:spPr>
      </p:pic>
      <p:sp>
        <p:nvSpPr>
          <p:cNvPr id="3" name="文本框 2"/>
          <p:cNvSpPr txBox="1"/>
          <p:nvPr/>
        </p:nvSpPr>
        <p:spPr>
          <a:xfrm>
            <a:off x="3811270" y="2069465"/>
            <a:ext cx="1630045" cy="518160"/>
          </a:xfrm>
          <a:prstGeom prst="rect">
            <a:avLst/>
          </a:prstGeom>
          <a:noFill/>
        </p:spPr>
        <p:txBody>
          <a:bodyPr wrap="square" rtlCol="0">
            <a:spAutoFit/>
          </a:bodyPr>
          <a:lstStyle/>
          <a:p>
            <a:r>
              <a:rPr lang="en-US" altLang="zh-CN" sz="2800" dirty="0">
                <a:latin typeface="Times New Roman" panose="02020603050405020304" pitchFamily="18" charset="0"/>
              </a:rPr>
              <a:t>Big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箭头连接符 34"/>
          <p:cNvCxnSpPr/>
          <p:nvPr/>
        </p:nvCxnSpPr>
        <p:spPr>
          <a:xfrm flipH="1" flipV="1">
            <a:off x="2195736" y="3573016"/>
            <a:ext cx="288032" cy="1224136"/>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1" name="文本框 30"/>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e.</a:t>
            </a:r>
            <a:r>
              <a:rPr lang="zh-CN" altLang="en-US">
                <a:solidFill>
                  <a:srgbClr val="0000FF"/>
                </a:solidFill>
              </a:rPr>
              <a:t>重复前面的步骤，直到出现异常或组合测试结束</a:t>
            </a:r>
          </a:p>
        </p:txBody>
      </p: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3"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占用率</a:t>
              </a:r>
              <a:r>
                <a:rPr lang="zh-CN" altLang="en-US" dirty="0" smtClean="0">
                  <a:solidFill>
                    <a:schemeClr val="tx1"/>
                  </a:solidFill>
                </a:rPr>
                <a:t>－低</a:t>
              </a: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4"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7" name="直接连接符 6"/>
          <p:cNvCxnSpPr/>
          <p:nvPr/>
        </p:nvCxnSpPr>
        <p:spPr>
          <a:xfrm flipV="1">
            <a:off x="2673702" y="494305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691640" y="506793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2699385" y="3284855"/>
            <a:ext cx="3600450" cy="2736215"/>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5" name="文本框 4"/>
          <p:cNvSpPr txBox="1"/>
          <p:nvPr/>
        </p:nvSpPr>
        <p:spPr>
          <a:xfrm>
            <a:off x="6515735" y="4869815"/>
            <a:ext cx="244475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100-10-1-1-1</a:t>
            </a:r>
            <a:r>
              <a:rPr lang="zh-CN" i="1"/>
              <a:t>）</a:t>
            </a:r>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100-2-1-1-1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3"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4"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p>
          </p:txBody>
        </p:sp>
      </p:grpSp>
      <p:cxnSp>
        <p:nvCxnSpPr>
          <p:cNvPr id="185" name="直接箭头连接符 34"/>
          <p:cNvCxnSpPr/>
          <p:nvPr/>
        </p:nvCxnSpPr>
        <p:spPr>
          <a:xfrm flipH="1" flipV="1">
            <a:off x="2987675" y="3213100"/>
            <a:ext cx="535940" cy="156591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0000FF"/>
                  </a:solidFill>
                </a:rPr>
                <a:t>100</a:t>
              </a:r>
              <a:endParaRPr lang="en-US" altLang="zh-CN" baseline="-25000" dirty="0">
                <a:solidFill>
                  <a:srgbClr val="0000FF"/>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12" name="直接连接符 11"/>
          <p:cNvCxnSpPr/>
          <p:nvPr/>
        </p:nvCxnSpPr>
        <p:spPr>
          <a:xfrm flipV="1">
            <a:off x="3833212" y="494495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V="1">
            <a:off x="269938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直接箭头连接符 34"/>
          <p:cNvCxnSpPr/>
          <p:nvPr/>
        </p:nvCxnSpPr>
        <p:spPr>
          <a:xfrm flipV="1">
            <a:off x="3563620" y="3288665"/>
            <a:ext cx="2704465" cy="2660650"/>
          </a:xfrm>
          <a:prstGeom prst="straightConnector1">
            <a:avLst/>
          </a:prstGeom>
          <a:ln w="28575">
            <a:solidFill>
              <a:srgbClr val="3366FF"/>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15" name="文本框 14"/>
          <p:cNvSpPr txBox="1"/>
          <p:nvPr/>
        </p:nvSpPr>
        <p:spPr>
          <a:xfrm>
            <a:off x="6515735" y="4869815"/>
            <a:ext cx="244475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100-10-100-1-1</a:t>
            </a:r>
            <a:r>
              <a:rPr lang="zh-CN" i="1"/>
              <a:t>）</a:t>
            </a:r>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100-10-100-1-1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3"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4"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30</a:t>
              </a:r>
              <a:endParaRPr lang="en-US" altLang="zh-CN" baseline="-25000" dirty="0">
                <a:solidFill>
                  <a:srgbClr val="0000FF"/>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12" name="直接连接符 11"/>
          <p:cNvCxnSpPr/>
          <p:nvPr/>
        </p:nvCxnSpPr>
        <p:spPr>
          <a:xfrm flipV="1">
            <a:off x="3993867" y="602509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4837782" y="4946863"/>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3833495" y="5065395"/>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38" idx="0"/>
          </p:cNvCxnSpPr>
          <p:nvPr/>
        </p:nvCxnSpPr>
        <p:spPr>
          <a:xfrm flipH="1" flipV="1">
            <a:off x="2412365" y="3429000"/>
            <a:ext cx="2366010" cy="132778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endCxn id="14" idx="2"/>
          </p:cNvCxnSpPr>
          <p:nvPr/>
        </p:nvCxnSpPr>
        <p:spPr>
          <a:xfrm flipV="1">
            <a:off x="4716145" y="3418840"/>
            <a:ext cx="1567815" cy="253047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3" name="文本框 2"/>
          <p:cNvSpPr txBox="1"/>
          <p:nvPr/>
        </p:nvSpPr>
        <p:spPr>
          <a:xfrm>
            <a:off x="6515735" y="4869815"/>
            <a:ext cx="257683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a:t>
            </a:r>
            <a:r>
              <a:rPr lang="zh-CN" i="1"/>
              <a:t>）</a:t>
            </a:r>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100-10-100-1-1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4" name="组合 3"/>
          <p:cNvGrpSpPr/>
          <p:nvPr/>
        </p:nvGrpSpPr>
        <p:grpSpPr>
          <a:xfrm>
            <a:off x="699135" y="1615440"/>
            <a:ext cx="3295015" cy="1839350"/>
            <a:chOff x="713105" y="1381761"/>
            <a:chExt cx="3566803" cy="2220258"/>
          </a:xfrm>
        </p:grpSpPr>
        <p:pic>
          <p:nvPicPr>
            <p:cNvPr id="8" name="图片 7" descr="QQ图片20161011173404"/>
            <p:cNvPicPr>
              <a:picLocks noChangeAspect="1"/>
            </p:cNvPicPr>
            <p:nvPr/>
          </p:nvPicPr>
          <p:blipFill>
            <a:blip r:embed="rId3" cstate="print"/>
            <a:stretch>
              <a:fillRect/>
            </a:stretch>
          </p:blipFill>
          <p:spPr>
            <a:xfrm>
              <a:off x="713105" y="1381761"/>
              <a:ext cx="3566803" cy="1791970"/>
            </a:xfrm>
            <a:prstGeom prst="rect">
              <a:avLst/>
            </a:prstGeom>
          </p:spPr>
        </p:pic>
        <p:sp>
          <p:nvSpPr>
            <p:cNvPr id="9" name="文本框 8"/>
            <p:cNvSpPr txBox="1"/>
            <p:nvPr/>
          </p:nvSpPr>
          <p:spPr>
            <a:xfrm>
              <a:off x="1123317" y="3160514"/>
              <a:ext cx="2534602" cy="441505"/>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率－低</a:t>
              </a:r>
            </a:p>
          </p:txBody>
        </p:sp>
      </p:grpSp>
      <p:grpSp>
        <p:nvGrpSpPr>
          <p:cNvPr id="10" name="组合 9"/>
          <p:cNvGrpSpPr/>
          <p:nvPr/>
        </p:nvGrpSpPr>
        <p:grpSpPr>
          <a:xfrm>
            <a:off x="4720590" y="1616075"/>
            <a:ext cx="3052445" cy="1802864"/>
            <a:chOff x="4754879" y="1381761"/>
            <a:chExt cx="3564519" cy="2240607"/>
          </a:xfrm>
        </p:grpSpPr>
        <p:pic>
          <p:nvPicPr>
            <p:cNvPr id="11" name="图片 10" descr="QQ图片20161011173554"/>
            <p:cNvPicPr>
              <a:picLocks noChangeAspect="1"/>
            </p:cNvPicPr>
            <p:nvPr/>
          </p:nvPicPr>
          <p:blipFill>
            <a:blip r:embed="rId4" cstate="print"/>
            <a:stretch>
              <a:fillRect/>
            </a:stretch>
          </p:blipFill>
          <p:spPr>
            <a:xfrm>
              <a:off x="4754879" y="1381761"/>
              <a:ext cx="3564519" cy="1791970"/>
            </a:xfrm>
            <a:prstGeom prst="rect">
              <a:avLst/>
            </a:prstGeom>
          </p:spPr>
        </p:pic>
        <p:sp>
          <p:nvSpPr>
            <p:cNvPr id="14" name="文本框 13"/>
            <p:cNvSpPr txBox="1"/>
            <p:nvPr/>
          </p:nvSpPr>
          <p:spPr>
            <a:xfrm>
              <a:off x="5087983" y="3167800"/>
              <a:ext cx="2984975" cy="454568"/>
            </a:xfrm>
            <a:prstGeom prst="rect">
              <a:avLst/>
            </a:prstGeom>
            <a:noFill/>
          </p:spPr>
          <p:txBody>
            <a:bodyPr wrap="square" rtlCol="0">
              <a:spAutoFit/>
            </a:bodyPr>
            <a:lstStyle/>
            <a:p>
              <a:r>
                <a:rPr lang="zh-CN" altLang="en-US" dirty="0" smtClean="0">
                  <a:solidFill>
                    <a:schemeClr val="tx1"/>
                  </a:solidFill>
                </a:rPr>
                <a:t>资源</a:t>
              </a:r>
              <a:r>
                <a:rPr lang="zh-CN" altLang="en-US">
                  <a:sym typeface="+mn-ea"/>
                </a:rPr>
                <a:t>占用</a:t>
              </a:r>
              <a:r>
                <a:rPr lang="zh-CN" altLang="en-US" dirty="0" smtClean="0">
                  <a:solidFill>
                    <a:schemeClr val="tx1"/>
                  </a:solidFill>
                </a:rPr>
                <a:t>率－高</a:t>
              </a:r>
            </a:p>
          </p:txBody>
        </p:sp>
      </p:grpSp>
      <p:grpSp>
        <p:nvGrpSpPr>
          <p:cNvPr id="229" name="组合 228"/>
          <p:cNvGrpSpPr/>
          <p:nvPr/>
        </p:nvGrpSpPr>
        <p:grpSpPr>
          <a:xfrm>
            <a:off x="1131287" y="4595073"/>
            <a:ext cx="5013960" cy="1786255"/>
            <a:chOff x="1489" y="7422"/>
            <a:chExt cx="7896" cy="2813"/>
          </a:xfrm>
        </p:grpSpPr>
        <p:sp>
          <p:nvSpPr>
            <p:cNvPr id="230" name="椭圆 229"/>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椭圆 230"/>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2" name="椭圆 231"/>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3" name="椭圆 232"/>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椭圆 233"/>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文本框 234"/>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6" name="文本框 235"/>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237" name="文本框 236"/>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38" name="文本框 237"/>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239" name="文本框 238"/>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24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24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24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24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24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12" name="直接连接符 11"/>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5005422" y="6019378"/>
            <a:ext cx="674370" cy="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838065" y="5069840"/>
            <a:ext cx="775335" cy="8813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flipV="1">
            <a:off x="2750185" y="3361055"/>
            <a:ext cx="2757805" cy="2588260"/>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cxnSp>
        <p:nvCxnSpPr>
          <p:cNvPr id="16" name="直接箭头连接符 15"/>
          <p:cNvCxnSpPr>
            <a:stCxn id="239" idx="0"/>
          </p:cNvCxnSpPr>
          <p:nvPr/>
        </p:nvCxnSpPr>
        <p:spPr>
          <a:xfrm flipV="1">
            <a:off x="5791200" y="3429000"/>
            <a:ext cx="5080" cy="1345565"/>
          </a:xfrm>
          <a:prstGeom prst="straightConnector1">
            <a:avLst/>
          </a:prstGeom>
          <a:solidFill>
            <a:schemeClr val="accent1"/>
          </a:solidFill>
          <a:ln w="28575" cap="flat" cmpd="sng" algn="ctr">
            <a:solidFill>
              <a:srgbClr val="0000FF"/>
            </a:solidFill>
            <a:prstDash val="solid"/>
            <a:round/>
            <a:headEnd type="none" w="med" len="med"/>
            <a:tailEnd type="arrow"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3" name="文本框 2"/>
          <p:cNvSpPr txBox="1"/>
          <p:nvPr/>
        </p:nvSpPr>
        <p:spPr>
          <a:xfrm>
            <a:off x="6357620" y="4869815"/>
            <a:ext cx="2796540" cy="181864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当前的参数组合为：     </a:t>
            </a:r>
            <a:r>
              <a:rPr lang="zh-CN" i="1"/>
              <a:t>（</a:t>
            </a:r>
            <a:r>
              <a:rPr lang="en-US" altLang="zh-CN" i="1"/>
              <a:t>100-10-100-30-100</a:t>
            </a:r>
            <a:r>
              <a:rPr lang="zh-CN" i="1"/>
              <a:t>）</a:t>
            </a:r>
          </a:p>
          <a:p>
            <a:pPr marL="285750" indent="-285750">
              <a:buFont typeface="Wingdings" panose="05000000000000000000" charset="0"/>
              <a:buChar char="l"/>
            </a:pPr>
            <a:r>
              <a:rPr lang="zh-CN" altLang="en-US">
                <a:solidFill>
                  <a:srgbClr val="FF0000"/>
                </a:solidFill>
                <a:cs typeface="+mn-ea"/>
              </a:rPr>
              <a:t>与</a:t>
            </a:r>
            <a:r>
              <a:rPr lang="zh-CN" i="1">
                <a:solidFill>
                  <a:srgbClr val="FF0000"/>
                </a:solidFill>
                <a:sym typeface="+mn-ea"/>
              </a:rPr>
              <a:t>（</a:t>
            </a:r>
            <a:r>
              <a:rPr lang="en-US" altLang="zh-CN" i="1">
                <a:solidFill>
                  <a:srgbClr val="FF0000"/>
                </a:solidFill>
                <a:sym typeface="+mn-ea"/>
              </a:rPr>
              <a:t>100-10-100-30-1</a:t>
            </a:r>
            <a:r>
              <a:rPr lang="zh-CN" i="1">
                <a:solidFill>
                  <a:srgbClr val="FF0000"/>
                </a:solidFill>
                <a:sym typeface="+mn-ea"/>
              </a:rPr>
              <a:t>）</a:t>
            </a:r>
            <a:r>
              <a:rPr lang="zh-CN" altLang="en-US">
                <a:solidFill>
                  <a:srgbClr val="FF0000"/>
                </a:solidFill>
                <a:cs typeface="+mn-ea"/>
              </a:rPr>
              <a:t>比较，最后保留为：</a:t>
            </a:r>
            <a:r>
              <a:rPr lang="zh-CN" i="1">
                <a:sym typeface="+mn-ea"/>
              </a:rPr>
              <a:t>（</a:t>
            </a:r>
            <a:r>
              <a:rPr lang="en-US" altLang="zh-CN" i="1">
                <a:sym typeface="+mn-ea"/>
              </a:rPr>
              <a:t>100-10-100-30-1</a:t>
            </a:r>
            <a:r>
              <a:rPr lang="zh-CN" i="1">
                <a:sym typeface="+mn-ea"/>
              </a:rPr>
              <a:t>）</a:t>
            </a:r>
            <a:endParaRPr lang="zh-CN" i="1"/>
          </a:p>
          <a:p>
            <a:pPr marL="285750" indent="-285750">
              <a:buFont typeface="Wingdings" panose="05000000000000000000" charset="0"/>
              <a:buChar char="l"/>
            </a:pPr>
            <a:endParaRPr lang="zh-CN" i="1" baseline="-25000"/>
          </a:p>
          <a:p>
            <a:pPr marL="285750" indent="-285750">
              <a:buFont typeface="Wingdings" panose="05000000000000000000" charset="0"/>
              <a:buChar char="l"/>
            </a:pPr>
            <a:endParaRPr lang="zh-CN" i="1" baseline="-25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7"/>
          <p:cNvGrpSpPr/>
          <p:nvPr/>
        </p:nvGrpSpPr>
        <p:grpSpPr>
          <a:xfrm>
            <a:off x="6444208" y="3861048"/>
            <a:ext cx="2800350" cy="2340610"/>
            <a:chOff x="10035" y="6407"/>
            <a:chExt cx="4410" cy="3686"/>
          </a:xfrm>
        </p:grpSpPr>
        <p:sp>
          <p:nvSpPr>
            <p:cNvPr id="21" name=" 2050"/>
            <p:cNvSpPr/>
            <p:nvPr/>
          </p:nvSpPr>
          <p:spPr bwMode="auto">
            <a:xfrm flipH="1">
              <a:off x="10035" y="6773"/>
              <a:ext cx="340" cy="3276"/>
            </a:xfrm>
            <a:custGeom>
              <a:avLst/>
              <a:gdLst>
                <a:gd name="T0" fmla="*/ 2147483646 w 41"/>
                <a:gd name="T1" fmla="*/ 2147483646 h 281"/>
                <a:gd name="T2" fmla="*/ 2147483646 w 41"/>
                <a:gd name="T3" fmla="*/ 2147483646 h 281"/>
                <a:gd name="T4" fmla="*/ 0 w 41"/>
                <a:gd name="T5" fmla="*/ 0 h 281"/>
                <a:gd name="T6" fmla="*/ 2147483646 w 41"/>
                <a:gd name="T7" fmla="*/ 2147483646 h 281"/>
                <a:gd name="T8" fmla="*/ 2147483646 w 41"/>
                <a:gd name="T9" fmla="*/ 2147483646 h 281"/>
                <a:gd name="T10" fmla="*/ 2147483646 w 41"/>
                <a:gd name="T11" fmla="*/ 2147483646 h 281"/>
                <a:gd name="T12" fmla="*/ 2147483646 w 41"/>
                <a:gd name="T13" fmla="*/ 2147483646 h 281"/>
                <a:gd name="T14" fmla="*/ 2147483646 w 41"/>
                <a:gd name="T15" fmla="*/ 2147483646 h 281"/>
                <a:gd name="T16" fmla="*/ 2147483646 w 41"/>
                <a:gd name="T17" fmla="*/ 2147483646 h 281"/>
                <a:gd name="T18" fmla="*/ 2147483646 w 41"/>
                <a:gd name="T19" fmla="*/ 2147483646 h 281"/>
                <a:gd name="T20" fmla="*/ 2147483646 w 41"/>
                <a:gd name="T21" fmla="*/ 2147483646 h 281"/>
                <a:gd name="T22" fmla="*/ 2147483646 w 41"/>
                <a:gd name="T23" fmla="*/ 2147483646 h 281"/>
                <a:gd name="T24" fmla="*/ 2147483646 w 41"/>
                <a:gd name="T25" fmla="*/ 2147483646 h 281"/>
                <a:gd name="T26" fmla="*/ 0 w 41"/>
                <a:gd name="T27" fmla="*/ 2147483646 h 281"/>
                <a:gd name="T28" fmla="*/ 2147483646 w 41"/>
                <a:gd name="T29" fmla="*/ 2147483646 h 281"/>
                <a:gd name="T30" fmla="*/ 2147483646 w 41"/>
                <a:gd name="T31" fmla="*/ 2147483646 h 281"/>
                <a:gd name="T32" fmla="*/ 2147483646 w 41"/>
                <a:gd name="T33" fmla="*/ 2147483646 h 281"/>
                <a:gd name="T34" fmla="*/ 2147483646 w 41"/>
                <a:gd name="T35" fmla="*/ 2147483646 h 281"/>
                <a:gd name="T36" fmla="*/ 2147483646 w 41"/>
                <a:gd name="T37" fmla="*/ 2147483646 h 281"/>
                <a:gd name="T38" fmla="*/ 2147483646 w 41"/>
                <a:gd name="T39" fmla="*/ 2147483646 h 281"/>
                <a:gd name="T40" fmla="*/ 2147483646 w 41"/>
                <a:gd name="T41" fmla="*/ 2147483646 h 281"/>
                <a:gd name="T42" fmla="*/ 2147483646 w 41"/>
                <a:gd name="T43" fmla="*/ 2147483646 h 2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1" h="281">
                  <a:moveTo>
                    <a:pt x="15" y="41"/>
                  </a:moveTo>
                  <a:cubicBezTo>
                    <a:pt x="15" y="29"/>
                    <a:pt x="13" y="19"/>
                    <a:pt x="11" y="13"/>
                  </a:cubicBezTo>
                  <a:cubicBezTo>
                    <a:pt x="9" y="7"/>
                    <a:pt x="5" y="2"/>
                    <a:pt x="0" y="0"/>
                  </a:cubicBezTo>
                  <a:cubicBezTo>
                    <a:pt x="10" y="0"/>
                    <a:pt x="17" y="3"/>
                    <a:pt x="21" y="9"/>
                  </a:cubicBezTo>
                  <a:cubicBezTo>
                    <a:pt x="25" y="14"/>
                    <a:pt x="27" y="27"/>
                    <a:pt x="27" y="45"/>
                  </a:cubicBezTo>
                  <a:cubicBezTo>
                    <a:pt x="27" y="103"/>
                    <a:pt x="27" y="103"/>
                    <a:pt x="27" y="103"/>
                  </a:cubicBezTo>
                  <a:cubicBezTo>
                    <a:pt x="27" y="114"/>
                    <a:pt x="28" y="122"/>
                    <a:pt x="30" y="128"/>
                  </a:cubicBezTo>
                  <a:cubicBezTo>
                    <a:pt x="32" y="134"/>
                    <a:pt x="35" y="138"/>
                    <a:pt x="41" y="141"/>
                  </a:cubicBezTo>
                  <a:cubicBezTo>
                    <a:pt x="35" y="143"/>
                    <a:pt x="31" y="147"/>
                    <a:pt x="30" y="153"/>
                  </a:cubicBezTo>
                  <a:cubicBezTo>
                    <a:pt x="28" y="158"/>
                    <a:pt x="27" y="167"/>
                    <a:pt x="27" y="179"/>
                  </a:cubicBezTo>
                  <a:cubicBezTo>
                    <a:pt x="27" y="232"/>
                    <a:pt x="27" y="232"/>
                    <a:pt x="27" y="232"/>
                  </a:cubicBezTo>
                  <a:cubicBezTo>
                    <a:pt x="27" y="245"/>
                    <a:pt x="26" y="255"/>
                    <a:pt x="25" y="262"/>
                  </a:cubicBezTo>
                  <a:cubicBezTo>
                    <a:pt x="23" y="269"/>
                    <a:pt x="20" y="274"/>
                    <a:pt x="16" y="277"/>
                  </a:cubicBezTo>
                  <a:cubicBezTo>
                    <a:pt x="12" y="279"/>
                    <a:pt x="7" y="281"/>
                    <a:pt x="0" y="281"/>
                  </a:cubicBezTo>
                  <a:cubicBezTo>
                    <a:pt x="5" y="279"/>
                    <a:pt x="9" y="274"/>
                    <a:pt x="11" y="268"/>
                  </a:cubicBezTo>
                  <a:cubicBezTo>
                    <a:pt x="13" y="261"/>
                    <a:pt x="15" y="252"/>
                    <a:pt x="15" y="240"/>
                  </a:cubicBezTo>
                  <a:cubicBezTo>
                    <a:pt x="15" y="186"/>
                    <a:pt x="15" y="186"/>
                    <a:pt x="15" y="186"/>
                  </a:cubicBezTo>
                  <a:cubicBezTo>
                    <a:pt x="15" y="172"/>
                    <a:pt x="15" y="162"/>
                    <a:pt x="17" y="155"/>
                  </a:cubicBezTo>
                  <a:cubicBezTo>
                    <a:pt x="19" y="148"/>
                    <a:pt x="23" y="144"/>
                    <a:pt x="29" y="141"/>
                  </a:cubicBezTo>
                  <a:cubicBezTo>
                    <a:pt x="23" y="138"/>
                    <a:pt x="19" y="133"/>
                    <a:pt x="17" y="127"/>
                  </a:cubicBezTo>
                  <a:cubicBezTo>
                    <a:pt x="15" y="121"/>
                    <a:pt x="15" y="111"/>
                    <a:pt x="15" y="98"/>
                  </a:cubicBezTo>
                  <a:lnTo>
                    <a:pt x="15" y="41"/>
                  </a:lnTo>
                  <a:close/>
                </a:path>
              </a:pathLst>
            </a:custGeom>
            <a:solidFill>
              <a:schemeClr val="accent1"/>
            </a:solidFill>
            <a:ln>
              <a:noFill/>
            </a:ln>
          </p:spPr>
          <p:txBody>
            <a:bodyPr anchor="ctr"/>
            <a:lstStyle/>
            <a:p>
              <a:endParaRPr lang="zh-CN" altLang="en-US"/>
            </a:p>
          </p:txBody>
        </p:sp>
        <p:sp>
          <p:nvSpPr>
            <p:cNvPr id="22" name="文本框 9"/>
            <p:cNvSpPr txBox="1"/>
            <p:nvPr/>
          </p:nvSpPr>
          <p:spPr>
            <a:xfrm>
              <a:off x="10542" y="6407"/>
              <a:ext cx="3903" cy="1454"/>
            </a:xfrm>
            <a:prstGeom prst="rect">
              <a:avLst/>
            </a:prstGeom>
            <a:noFill/>
          </p:spPr>
          <p:txBody>
            <a:bodyPr wrap="square" rtlCol="0">
              <a:spAutoFit/>
            </a:bodyPr>
            <a:lstStyle/>
            <a:p>
              <a:r>
                <a:rPr lang="zh-CN" altLang="en-US" dirty="0" smtClean="0">
                  <a:solidFill>
                    <a:srgbClr val="800000"/>
                  </a:solidFill>
                </a:rPr>
                <a:t>发生错误❌：</a:t>
              </a:r>
              <a:endParaRPr lang="zh-CN" altLang="en-US" dirty="0">
                <a:solidFill>
                  <a:srgbClr val="800000"/>
                </a:solidFill>
              </a:endParaRPr>
            </a:p>
            <a:p>
              <a:r>
                <a:rPr lang="zh-CN" altLang="en-US" dirty="0"/>
                <a:t>应用</a:t>
              </a:r>
              <a:r>
                <a:rPr lang="en-US" altLang="zh-CN" dirty="0"/>
                <a:t>+</a:t>
              </a:r>
              <a:r>
                <a:rPr lang="zh-CN" altLang="en-US" dirty="0" err="1"/>
                <a:t>数据</a:t>
              </a:r>
              <a:r>
                <a:rPr lang="en-US" altLang="zh-CN" dirty="0" err="1"/>
                <a:t>+</a:t>
              </a:r>
              <a:r>
                <a:rPr lang="zh-CN" altLang="en-US" dirty="0" err="1"/>
                <a:t>配置</a:t>
              </a:r>
            </a:p>
            <a:p>
              <a:r>
                <a:rPr lang="en-US" altLang="zh-CN" dirty="0" smtClean="0"/>
                <a:t>=&gt;</a:t>
              </a:r>
              <a:r>
                <a:rPr lang="zh-CN" altLang="en-US" dirty="0" smtClean="0"/>
                <a:t>错误症状</a:t>
              </a:r>
              <a:endParaRPr lang="zh-CN" altLang="en-US" dirty="0"/>
            </a:p>
          </p:txBody>
        </p:sp>
        <p:sp>
          <p:nvSpPr>
            <p:cNvPr id="23" name="文本框 10"/>
            <p:cNvSpPr txBox="1"/>
            <p:nvPr/>
          </p:nvSpPr>
          <p:spPr>
            <a:xfrm>
              <a:off x="10542" y="8653"/>
              <a:ext cx="3715" cy="1440"/>
            </a:xfrm>
            <a:prstGeom prst="rect">
              <a:avLst/>
            </a:prstGeom>
            <a:noFill/>
          </p:spPr>
          <p:txBody>
            <a:bodyPr wrap="square" rtlCol="0">
              <a:spAutoFit/>
            </a:bodyPr>
            <a:lstStyle/>
            <a:p>
              <a:r>
                <a:rPr lang="zh-CN" altLang="en-US" dirty="0" smtClean="0">
                  <a:solidFill>
                    <a:srgbClr val="800000"/>
                  </a:solidFill>
                </a:rPr>
                <a:t>没有发生错误：</a:t>
              </a:r>
              <a:endParaRPr lang="zh-CN" altLang="en-US" dirty="0">
                <a:solidFill>
                  <a:srgbClr val="800000"/>
                </a:solidFill>
              </a:endParaRPr>
            </a:p>
            <a:p>
              <a:r>
                <a:rPr lang="zh-CN" altLang="en-US" dirty="0">
                  <a:sym typeface="+mn-ea"/>
                </a:rPr>
                <a:t>应用</a:t>
              </a:r>
              <a:r>
                <a:rPr lang="en-US" altLang="zh-CN" dirty="0">
                  <a:sym typeface="+mn-ea"/>
                </a:rPr>
                <a:t>+</a:t>
              </a:r>
              <a:r>
                <a:rPr lang="zh-CN" altLang="en-US" dirty="0">
                  <a:sym typeface="+mn-ea"/>
                </a:rPr>
                <a:t>数据</a:t>
              </a:r>
              <a:r>
                <a:rPr lang="en-US" altLang="zh-CN" dirty="0">
                  <a:sym typeface="+mn-ea"/>
                </a:rPr>
                <a:t>+</a:t>
              </a:r>
              <a:r>
                <a:rPr lang="zh-CN" altLang="en-US" dirty="0">
                  <a:sym typeface="+mn-ea"/>
                </a:rPr>
                <a:t>配置</a:t>
              </a:r>
            </a:p>
            <a:p>
              <a:r>
                <a:rPr lang="en-US" altLang="zh-CN" dirty="0" smtClean="0">
                  <a:sym typeface="+mn-ea"/>
                </a:rPr>
                <a:t>=&gt;</a:t>
              </a:r>
              <a:r>
                <a:rPr lang="zh-CN" altLang="en-US" dirty="0" smtClean="0">
                  <a:sym typeface="+mn-ea"/>
                </a:rPr>
                <a:t>最差资源使用情况</a:t>
              </a:r>
              <a:endParaRPr lang="zh-CN" altLang="en-US" dirty="0">
                <a:sym typeface="+mn-ea"/>
              </a:endParaRPr>
            </a:p>
          </p:txBody>
        </p:sp>
      </p:gr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pSp>
        <p:nvGrpSpPr>
          <p:cNvPr id="6" name="组合 5"/>
          <p:cNvGrpSpPr/>
          <p:nvPr/>
        </p:nvGrpSpPr>
        <p:grpSpPr>
          <a:xfrm>
            <a:off x="1131287" y="4595073"/>
            <a:ext cx="5013960" cy="1786255"/>
            <a:chOff x="1489" y="7422"/>
            <a:chExt cx="7896" cy="2813"/>
          </a:xfrm>
        </p:grpSpPr>
        <p:sp>
          <p:nvSpPr>
            <p:cNvPr id="13" name="椭圆 12"/>
            <p:cNvSpPr/>
            <p:nvPr/>
          </p:nvSpPr>
          <p:spPr>
            <a:xfrm>
              <a:off x="1489"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3146"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4803"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460"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8117" y="7422"/>
              <a:ext cx="1194" cy="2813"/>
            </a:xfrm>
            <a:prstGeom prst="ellipse">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37" y="7667"/>
              <a:ext cx="1193"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0000FF"/>
                  </a:solidFill>
                </a:rPr>
                <a:t>2</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29" name="文本框 28"/>
            <p:cNvSpPr txBox="1"/>
            <p:nvPr/>
          </p:nvSpPr>
          <p:spPr>
            <a:xfrm>
              <a:off x="3318" y="7677"/>
              <a:ext cx="1023" cy="2304"/>
            </a:xfrm>
            <a:prstGeom prst="rect">
              <a:avLst/>
            </a:prstGeom>
            <a:noFill/>
          </p:spPr>
          <p:txBody>
            <a:bodyPr wrap="square" rtlCol="0">
              <a:spAutoFit/>
            </a:bodyPr>
            <a:lstStyle/>
            <a:p>
              <a:r>
                <a:rPr lang="en-US" altLang="zh-CN">
                  <a:solidFill>
                    <a:schemeClr val="accent1"/>
                  </a:solidFill>
                </a:rPr>
                <a:t> </a:t>
              </a:r>
              <a:r>
                <a:rPr lang="en-US" altLang="zh-CN">
                  <a:solidFill>
                    <a:srgbClr val="0000FF"/>
                  </a:solidFill>
                </a:rPr>
                <a:t>2</a:t>
              </a:r>
            </a:p>
            <a:p>
              <a:endParaRPr lang="en-US" altLang="zh-CN">
                <a:solidFill>
                  <a:srgbClr val="0000FF"/>
                </a:solidFill>
              </a:endParaRPr>
            </a:p>
            <a:p>
              <a:endParaRPr lang="en-US" altLang="zh-CN">
                <a:solidFill>
                  <a:srgbClr val="0000FF"/>
                </a:solidFill>
              </a:endParaRPr>
            </a:p>
            <a:p>
              <a:endParaRPr lang="en-US" altLang="zh-CN">
                <a:solidFill>
                  <a:srgbClr val="0000FF"/>
                </a:solidFill>
              </a:endParaRPr>
            </a:p>
            <a:p>
              <a:r>
                <a:rPr lang="en-US" altLang="zh-CN">
                  <a:solidFill>
                    <a:srgbClr val="FF0000"/>
                  </a:solidFill>
                </a:rPr>
                <a:t>10</a:t>
              </a:r>
              <a:endParaRPr lang="en-US" altLang="zh-CN" baseline="-25000">
                <a:solidFill>
                  <a:srgbClr val="FF0000"/>
                </a:solidFill>
              </a:endParaRPr>
            </a:p>
          </p:txBody>
        </p:sp>
        <p:sp>
          <p:nvSpPr>
            <p:cNvPr id="30" name="文本框 29"/>
            <p:cNvSpPr txBox="1"/>
            <p:nvPr/>
          </p:nvSpPr>
          <p:spPr>
            <a:xfrm>
              <a:off x="4891" y="7712"/>
              <a:ext cx="1106" cy="2304"/>
            </a:xfrm>
            <a:prstGeom prst="rect">
              <a:avLst/>
            </a:prstGeom>
            <a:noFill/>
          </p:spPr>
          <p:txBody>
            <a:bodyPr wrap="square" rtlCol="0">
              <a:spAutoFit/>
            </a:bodyPr>
            <a:lstStyle/>
            <a:p>
              <a:r>
                <a:rPr lang="en-US" altLang="zh-CN" dirty="0">
                  <a:solidFill>
                    <a:srgbClr val="0000FF"/>
                  </a:solidFill>
                </a:rPr>
                <a:t> 1</a:t>
              </a:r>
            </a:p>
            <a:p>
              <a:endParaRPr lang="en-US" altLang="zh-CN" dirty="0">
                <a:solidFill>
                  <a:srgbClr val="0000FF"/>
                </a:solidFill>
              </a:endParaRPr>
            </a:p>
            <a:p>
              <a:endParaRPr lang="en-US" altLang="zh-CN" dirty="0">
                <a:solidFill>
                  <a:srgbClr val="0000FF"/>
                </a:solidFill>
              </a:endParaRPr>
            </a:p>
            <a:p>
              <a:endParaRPr lang="en-US" altLang="zh-CN" dirty="0">
                <a:solidFill>
                  <a:srgbClr val="0000FF"/>
                </a:solidFill>
              </a:endParaRPr>
            </a:p>
            <a:p>
              <a:r>
                <a:rPr lang="en-US" altLang="zh-CN" dirty="0">
                  <a:solidFill>
                    <a:srgbClr val="FF0000"/>
                  </a:solidFill>
                </a:rPr>
                <a:t>100</a:t>
              </a:r>
              <a:endParaRPr lang="en-US" altLang="zh-CN" baseline="-25000" dirty="0">
                <a:solidFill>
                  <a:srgbClr val="FF0000"/>
                </a:solidFill>
              </a:endParaRPr>
            </a:p>
          </p:txBody>
        </p:sp>
        <p:sp>
          <p:nvSpPr>
            <p:cNvPr id="31" name="文本框 30"/>
            <p:cNvSpPr txBox="1"/>
            <p:nvPr/>
          </p:nvSpPr>
          <p:spPr>
            <a:xfrm>
              <a:off x="6806" y="7677"/>
              <a:ext cx="851" cy="2327"/>
            </a:xfrm>
            <a:prstGeom prst="rect">
              <a:avLst/>
            </a:prstGeom>
            <a:noFill/>
          </p:spPr>
          <p:txBody>
            <a:bodyPr wrap="square" rtlCol="0">
              <a:spAutoFit/>
            </a:bodyPr>
            <a:lstStyle/>
            <a:p>
              <a:r>
                <a:rPr lang="en-US" altLang="zh-CN" dirty="0" smtClean="0">
                  <a:solidFill>
                    <a:srgbClr val="0000FF"/>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FF0000"/>
                  </a:solidFill>
                </a:rPr>
                <a:t>30</a:t>
              </a:r>
              <a:endParaRPr lang="en-US" altLang="zh-CN" baseline="-25000" dirty="0">
                <a:solidFill>
                  <a:srgbClr val="FF0000"/>
                </a:solidFill>
              </a:endParaRPr>
            </a:p>
          </p:txBody>
        </p:sp>
        <p:sp>
          <p:nvSpPr>
            <p:cNvPr id="32" name="文本框 31"/>
            <p:cNvSpPr txBox="1"/>
            <p:nvPr/>
          </p:nvSpPr>
          <p:spPr>
            <a:xfrm>
              <a:off x="8269" y="7705"/>
              <a:ext cx="1116" cy="2304"/>
            </a:xfrm>
            <a:prstGeom prst="rect">
              <a:avLst/>
            </a:prstGeom>
            <a:noFill/>
          </p:spPr>
          <p:txBody>
            <a:bodyPr wrap="square" rtlCol="0">
              <a:spAutoFit/>
            </a:bodyPr>
            <a:lstStyle/>
            <a:p>
              <a:r>
                <a:rPr lang="en-US" altLang="zh-CN" dirty="0">
                  <a:solidFill>
                    <a:schemeClr val="accent1"/>
                  </a:solidFill>
                </a:rPr>
                <a:t> </a:t>
              </a:r>
              <a:r>
                <a:rPr lang="en-US" altLang="zh-CN" dirty="0" smtClean="0">
                  <a:solidFill>
                    <a:srgbClr val="FF0000"/>
                  </a:solidFill>
                </a:rPr>
                <a:t>1</a:t>
              </a:r>
            </a:p>
            <a:p>
              <a:endParaRPr lang="en-US" altLang="zh-CN" dirty="0" smtClean="0">
                <a:solidFill>
                  <a:srgbClr val="0000FF"/>
                </a:solidFill>
              </a:endParaRPr>
            </a:p>
            <a:p>
              <a:endParaRPr lang="en-US" altLang="zh-CN" dirty="0" smtClean="0">
                <a:solidFill>
                  <a:srgbClr val="0000FF"/>
                </a:solidFill>
              </a:endParaRPr>
            </a:p>
            <a:p>
              <a:endParaRPr lang="en-US" altLang="zh-CN" dirty="0" smtClean="0">
                <a:solidFill>
                  <a:srgbClr val="0000FF"/>
                </a:solidFill>
              </a:endParaRPr>
            </a:p>
            <a:p>
              <a:r>
                <a:rPr lang="en-US" altLang="zh-CN" dirty="0">
                  <a:solidFill>
                    <a:srgbClr val="0000FF"/>
                  </a:solidFill>
                </a:rPr>
                <a:t>100</a:t>
              </a:r>
              <a:endParaRPr lang="en-US" altLang="zh-CN" baseline="-25000" dirty="0">
                <a:solidFill>
                  <a:srgbClr val="0000FF"/>
                </a:solidFill>
              </a:endParaRPr>
            </a:p>
          </p:txBody>
        </p:sp>
      </p:grpSp>
      <p:sp>
        <p:nvSpPr>
          <p:cNvPr id="34" name="文本框 18"/>
          <p:cNvSpPr txBox="1"/>
          <p:nvPr/>
        </p:nvSpPr>
        <p:spPr>
          <a:xfrm>
            <a:off x="1208701" y="3879850"/>
            <a:ext cx="944880" cy="584835"/>
          </a:xfrm>
          <a:prstGeom prst="rect">
            <a:avLst/>
          </a:prstGeom>
          <a:noFill/>
        </p:spPr>
        <p:txBody>
          <a:bodyPr wrap="square" rtlCol="0">
            <a:spAutoFit/>
          </a:bodyPr>
          <a:lstStyle/>
          <a:p>
            <a:r>
              <a:rPr lang="en-US" altLang="zh-CN" sz="1600" dirty="0">
                <a:solidFill>
                  <a:schemeClr val="accent6"/>
                </a:solidFill>
              </a:rPr>
              <a:t>max</a:t>
            </a:r>
          </a:p>
          <a:p>
            <a:r>
              <a:rPr lang="en-US" altLang="zh-CN" sz="1600" dirty="0" smtClean="0">
                <a:solidFill>
                  <a:schemeClr val="accent6"/>
                </a:solidFill>
              </a:rPr>
              <a:t>Bins</a:t>
            </a:r>
            <a:endParaRPr lang="en-US" altLang="zh-CN" sz="1600" dirty="0">
              <a:solidFill>
                <a:schemeClr val="accent6"/>
              </a:solidFill>
            </a:endParaRPr>
          </a:p>
        </p:txBody>
      </p:sp>
      <p:sp>
        <p:nvSpPr>
          <p:cNvPr id="35" name="文本框 19"/>
          <p:cNvSpPr txBox="1"/>
          <p:nvPr/>
        </p:nvSpPr>
        <p:spPr>
          <a:xfrm>
            <a:off x="2187871" y="3879850"/>
            <a:ext cx="1151890" cy="579120"/>
          </a:xfrm>
          <a:prstGeom prst="rect">
            <a:avLst/>
          </a:prstGeom>
          <a:noFill/>
        </p:spPr>
        <p:txBody>
          <a:bodyPr wrap="square" rtlCol="0">
            <a:spAutoFit/>
          </a:bodyPr>
          <a:lstStyle/>
          <a:p>
            <a:r>
              <a:rPr lang="en-US" altLang="zh-CN" sz="1600" dirty="0" err="1">
                <a:solidFill>
                  <a:schemeClr val="accent6"/>
                </a:solidFill>
              </a:rPr>
              <a:t>num</a:t>
            </a:r>
            <a:endParaRPr lang="en-US" altLang="zh-CN" sz="1600" dirty="0">
              <a:solidFill>
                <a:schemeClr val="accent6"/>
              </a:solidFill>
            </a:endParaRPr>
          </a:p>
          <a:p>
            <a:r>
              <a:rPr lang="en-US" altLang="zh-CN" sz="1600" dirty="0">
                <a:solidFill>
                  <a:schemeClr val="accent6"/>
                </a:solidFill>
              </a:rPr>
              <a:t>Classes</a:t>
            </a:r>
          </a:p>
        </p:txBody>
      </p:sp>
      <p:sp>
        <p:nvSpPr>
          <p:cNvPr id="36" name="文本框 20"/>
          <p:cNvSpPr txBox="1"/>
          <p:nvPr/>
        </p:nvSpPr>
        <p:spPr>
          <a:xfrm>
            <a:off x="3339761" y="3879850"/>
            <a:ext cx="1151890" cy="579120"/>
          </a:xfrm>
          <a:prstGeom prst="rect">
            <a:avLst/>
          </a:prstGeom>
          <a:noFill/>
        </p:spPr>
        <p:txBody>
          <a:bodyPr wrap="square" rtlCol="0">
            <a:spAutoFit/>
          </a:bodyPr>
          <a:lstStyle/>
          <a:p>
            <a:r>
              <a:rPr lang="en-US" altLang="zh-CN" sz="1600">
                <a:solidFill>
                  <a:schemeClr val="accent6"/>
                </a:solidFill>
              </a:rPr>
              <a:t>num</a:t>
            </a:r>
          </a:p>
          <a:p>
            <a:r>
              <a:rPr lang="en-US" altLang="zh-CN" sz="1600">
                <a:solidFill>
                  <a:schemeClr val="accent6"/>
                </a:solidFill>
              </a:rPr>
              <a:t>Trees</a:t>
            </a:r>
          </a:p>
        </p:txBody>
      </p:sp>
      <p:sp>
        <p:nvSpPr>
          <p:cNvPr id="37" name="文本框 21"/>
          <p:cNvSpPr txBox="1"/>
          <p:nvPr/>
        </p:nvSpPr>
        <p:spPr>
          <a:xfrm>
            <a:off x="4360841" y="3879850"/>
            <a:ext cx="1151890" cy="579120"/>
          </a:xfrm>
          <a:prstGeom prst="rect">
            <a:avLst/>
          </a:prstGeom>
          <a:noFill/>
        </p:spPr>
        <p:txBody>
          <a:bodyPr wrap="square" rtlCol="0">
            <a:spAutoFit/>
          </a:bodyPr>
          <a:lstStyle/>
          <a:p>
            <a:r>
              <a:rPr lang="en-US" altLang="zh-CN" sz="1600">
                <a:solidFill>
                  <a:schemeClr val="accent6"/>
                </a:solidFill>
              </a:rPr>
              <a:t>max</a:t>
            </a:r>
          </a:p>
          <a:p>
            <a:r>
              <a:rPr lang="en-US" altLang="zh-CN" sz="1600">
                <a:solidFill>
                  <a:schemeClr val="accent6"/>
                </a:solidFill>
              </a:rPr>
              <a:t>Depth</a:t>
            </a:r>
          </a:p>
        </p:txBody>
      </p:sp>
      <p:sp>
        <p:nvSpPr>
          <p:cNvPr id="38" name="文本框 22"/>
          <p:cNvSpPr txBox="1"/>
          <p:nvPr/>
        </p:nvSpPr>
        <p:spPr>
          <a:xfrm>
            <a:off x="5364141" y="3879850"/>
            <a:ext cx="1151890" cy="584835"/>
          </a:xfrm>
          <a:prstGeom prst="rect">
            <a:avLst/>
          </a:prstGeom>
          <a:noFill/>
        </p:spPr>
        <p:txBody>
          <a:bodyPr wrap="square" rtlCol="0">
            <a:spAutoFit/>
          </a:bodyPr>
          <a:lstStyle/>
          <a:p>
            <a:r>
              <a:rPr lang="en-US" altLang="zh-CN" sz="1600" dirty="0">
                <a:solidFill>
                  <a:schemeClr val="accent6"/>
                </a:solidFill>
              </a:rPr>
              <a:t>partition number</a:t>
            </a:r>
          </a:p>
        </p:txBody>
      </p:sp>
      <p:cxnSp>
        <p:nvCxnSpPr>
          <p:cNvPr id="39" name="直接连接符 38"/>
          <p:cNvCxnSpPr/>
          <p:nvPr/>
        </p:nvCxnSpPr>
        <p:spPr>
          <a:xfrm flipV="1">
            <a:off x="3833212" y="602509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742157" y="6021283"/>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2749902" y="6023188"/>
            <a:ext cx="674370" cy="19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4838065" y="5069840"/>
            <a:ext cx="775335" cy="8813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960755" y="2061210"/>
            <a:ext cx="7301865" cy="1188720"/>
          </a:xfrm>
          <a:prstGeom prst="rect">
            <a:avLst/>
          </a:prstGeom>
          <a:noFill/>
          <a:ln w="28575">
            <a:solidFill>
              <a:schemeClr val="bg1">
                <a:lumMod val="50000"/>
              </a:schemeClr>
            </a:solidFill>
            <a:prstDash val="dash"/>
          </a:ln>
        </p:spPr>
        <p:txBody>
          <a:bodyPr wrap="square" rtlCol="0">
            <a:spAutoFit/>
          </a:bodyPr>
          <a:lstStyle/>
          <a:p>
            <a:r>
              <a:rPr lang="zh-CN" altLang="en-US" dirty="0">
                <a:solidFill>
                  <a:srgbClr val="FF0000"/>
                </a:solidFill>
                <a:sym typeface="+mn-ea"/>
              </a:rPr>
              <a:t>组合空间近似：</a:t>
            </a:r>
            <a:r>
              <a:rPr lang="en-US" altLang="zh-CN" b="1" dirty="0" smtClean="0">
                <a:solidFill>
                  <a:srgbClr val="FF0000"/>
                </a:solidFill>
                <a:sym typeface="+mn-ea"/>
              </a:rPr>
              <a:t> </a:t>
            </a:r>
            <a:r>
              <a:rPr lang="en-US" altLang="zh-CN" i="1" dirty="0" smtClean="0">
                <a:latin typeface="Arial" panose="020B0604020202020204"/>
                <a:cs typeface="Arial" panose="020B0604020202020204"/>
                <a:sym typeface="+mn-ea"/>
              </a:rPr>
              <a:t>O</a:t>
            </a:r>
            <a:r>
              <a:rPr lang="en-US" altLang="zh-CN" dirty="0" smtClean="0">
                <a:latin typeface="Arial" panose="020B0604020202020204"/>
                <a:cs typeface="Arial" panose="020B0604020202020204"/>
                <a:sym typeface="+mn-ea"/>
              </a:rPr>
              <a:t>(</a:t>
            </a:r>
            <a:r>
              <a:rPr lang="en-US" altLang="zh-CN" i="1" dirty="0" smtClean="0">
                <a:latin typeface="Arial" panose="020B0604020202020204"/>
                <a:cs typeface="Arial" panose="020B0604020202020204"/>
                <a:sym typeface="+mn-ea"/>
              </a:rPr>
              <a:t>n</a:t>
            </a:r>
            <a:r>
              <a:rPr lang="en-US" altLang="zh-CN" dirty="0" smtClean="0">
                <a:latin typeface="Arial" panose="020B0604020202020204"/>
                <a:cs typeface="Arial" panose="020B0604020202020204"/>
                <a:sym typeface="+mn-ea"/>
              </a:rPr>
              <a:t>+1)</a:t>
            </a:r>
          </a:p>
          <a:p>
            <a:r>
              <a:rPr lang="zh-CN">
                <a:solidFill>
                  <a:srgbClr val="FF0000"/>
                </a:solidFill>
              </a:rPr>
              <a:t>测试结果</a:t>
            </a:r>
            <a:r>
              <a:rPr lang="zh-CN"/>
              <a:t>：</a:t>
            </a:r>
          </a:p>
          <a:p>
            <a:r>
              <a:rPr lang="zh-CN"/>
              <a:t>    </a:t>
            </a:r>
            <a:r>
              <a:rPr lang="en-US" altLang="zh-CN"/>
              <a:t>1. </a:t>
            </a:r>
            <a:r>
              <a:rPr lang="zh-CN" altLang="en-US"/>
              <a:t>发现错误</a:t>
            </a:r>
          </a:p>
          <a:p>
            <a:r>
              <a:rPr lang="zh-CN" altLang="en-US"/>
              <a:t>    </a:t>
            </a:r>
            <a:r>
              <a:rPr lang="en-US" altLang="zh-CN"/>
              <a:t>2. </a:t>
            </a:r>
            <a:r>
              <a:rPr lang="zh-CN" altLang="en-US"/>
              <a:t>没有发现错误</a:t>
            </a:r>
          </a:p>
        </p:txBody>
      </p:sp>
      <p:sp>
        <p:nvSpPr>
          <p:cNvPr id="51" name="文本框 50"/>
          <p:cNvSpPr txBox="1"/>
          <p:nvPr/>
        </p:nvSpPr>
        <p:spPr>
          <a:xfrm>
            <a:off x="960755" y="1664970"/>
            <a:ext cx="3658235" cy="396240"/>
          </a:xfrm>
          <a:prstGeom prst="rect">
            <a:avLst/>
          </a:prstGeom>
          <a:noFill/>
        </p:spPr>
        <p:txBody>
          <a:bodyPr wrap="square" rtlCol="0">
            <a:spAutoFit/>
          </a:bodyPr>
          <a:lstStyle/>
          <a:p>
            <a:r>
              <a:rPr lang="zh-CN" altLang="en-US" sz="2000" i="1" dirty="0" smtClean="0">
                <a:solidFill>
                  <a:schemeClr val="bg1">
                    <a:lumMod val="50000"/>
                  </a:schemeClr>
                </a:solidFill>
              </a:rPr>
              <a:t>以随机森林应用为例</a:t>
            </a:r>
          </a:p>
        </p:txBody>
      </p:sp>
      <p:sp>
        <p:nvSpPr>
          <p:cNvPr id="52" name="文本框 51"/>
          <p:cNvSpPr txBox="1"/>
          <p:nvPr/>
        </p:nvSpPr>
        <p:spPr>
          <a:xfrm>
            <a:off x="892810" y="1054100"/>
            <a:ext cx="6880225" cy="365760"/>
          </a:xfrm>
          <a:prstGeom prst="rect">
            <a:avLst/>
          </a:prstGeom>
          <a:noFill/>
        </p:spPr>
        <p:txBody>
          <a:bodyPr wrap="square" rtlCol="0">
            <a:spAutoFit/>
          </a:bodyPr>
          <a:lstStyle/>
          <a:p>
            <a:r>
              <a:rPr lang="en-US" altLang="zh-CN">
                <a:solidFill>
                  <a:srgbClr val="0000FF"/>
                </a:solidFill>
              </a:rPr>
              <a:t>f.</a:t>
            </a:r>
            <a:r>
              <a:rPr lang="zh-CN" altLang="en-US">
                <a:solidFill>
                  <a:srgbClr val="0000FF"/>
                </a:solidFill>
              </a:rPr>
              <a:t>组合测试结束，得出测试结论</a:t>
            </a:r>
          </a:p>
        </p:txBody>
      </p:sp>
      <p:sp>
        <p:nvSpPr>
          <p:cNvPr id="3"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a:t>
            </a:r>
            <a:r>
              <a:rPr lang="zh-CN" dirty="0" smtClean="0">
                <a:solidFill>
                  <a:srgbClr val="0000FF"/>
                </a:solidFill>
                <a:sym typeface="+mn-ea"/>
              </a:rPr>
              <a:t>取值</a:t>
            </a: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graphicFrame>
        <p:nvGraphicFramePr>
          <p:cNvPr id="8" name="对象 7">
            <a:hlinkClick r:id="" action="ppaction://ole?verb=0"/>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3108"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6841490" y="4730750"/>
                        <a:ext cx="914400" cy="215900"/>
                      </a:xfrm>
                      <a:prstGeom prst="rect">
                        <a:avLst/>
                      </a:prstGeom>
                    </p:spPr>
                  </p:pic>
                </p:oleObj>
              </mc:Fallback>
            </mc:AlternateContent>
          </a:graphicData>
        </a:graphic>
      </p:graphicFrame>
      <p:pic>
        <p:nvPicPr>
          <p:cNvPr id="2" name="图片 1" descr="QQ截图20170331220112"/>
          <p:cNvPicPr>
            <a:picLocks noChangeAspect="1"/>
          </p:cNvPicPr>
          <p:nvPr/>
        </p:nvPicPr>
        <p:blipFill>
          <a:blip r:embed="rId6"/>
          <a:stretch>
            <a:fillRect/>
          </a:stretch>
        </p:blipFill>
        <p:spPr>
          <a:xfrm>
            <a:off x="1597025" y="3372485"/>
            <a:ext cx="6028690" cy="2933065"/>
          </a:xfrm>
          <a:prstGeom prst="rect">
            <a:avLst/>
          </a:prstGeom>
        </p:spPr>
      </p:pic>
      <p:sp>
        <p:nvSpPr>
          <p:cNvPr id="3" name="文本框 2"/>
          <p:cNvSpPr txBox="1"/>
          <p:nvPr/>
        </p:nvSpPr>
        <p:spPr>
          <a:xfrm>
            <a:off x="527050" y="1648460"/>
            <a:ext cx="2179955" cy="543560"/>
          </a:xfrm>
          <a:prstGeom prst="rect">
            <a:avLst/>
          </a:prstGeom>
          <a:noFill/>
        </p:spPr>
        <p:txBody>
          <a:bodyPr wrap="square" rtlCol="0">
            <a:spAutoFit/>
          </a:bodyPr>
          <a:lstStyle/>
          <a:p>
            <a:pPr marL="285750" indent="-285750">
              <a:buFont typeface="Wingdings" panose="05000000000000000000" charset="0"/>
              <a:buChar char="l"/>
            </a:pPr>
            <a:r>
              <a:rPr lang="en-US" altLang="zh-CN" dirty="0">
                <a:solidFill>
                  <a:srgbClr val="FF0000"/>
                </a:solidFill>
              </a:rPr>
              <a:t>TCP</a:t>
            </a:r>
            <a:r>
              <a:rPr lang="zh-CN" altLang="en-US" dirty="0">
                <a:solidFill>
                  <a:srgbClr val="FF0000"/>
                </a:solidFill>
              </a:rPr>
              <a:t>拥塞控制</a:t>
            </a:r>
          </a:p>
          <a:p>
            <a:pPr marL="285750" indent="-285750">
              <a:buFont typeface="Wingdings" panose="05000000000000000000" charset="0"/>
              <a:buChar char="l"/>
            </a:pPr>
            <a:endParaRPr lang="zh-CN" i="1" baseline="-25000" dirty="0"/>
          </a:p>
        </p:txBody>
      </p:sp>
      <p:sp>
        <p:nvSpPr>
          <p:cNvPr id="5" name="文本框 4"/>
          <p:cNvSpPr txBox="1"/>
          <p:nvPr/>
        </p:nvSpPr>
        <p:spPr>
          <a:xfrm>
            <a:off x="536575" y="2078990"/>
            <a:ext cx="8366760" cy="914400"/>
          </a:xfrm>
          <a:prstGeom prst="rect">
            <a:avLst/>
          </a:prstGeom>
          <a:noFill/>
        </p:spPr>
        <p:txBody>
          <a:bodyPr wrap="square" rtlCol="0" anchor="t">
            <a:spAutoFit/>
          </a:bodyPr>
          <a:lstStyle/>
          <a:p>
            <a:pPr marL="742950" lvl="1" indent="-285750">
              <a:buFont typeface="Wingdings" panose="05000000000000000000" charset="0"/>
              <a:buChar char="ü"/>
            </a:pPr>
            <a:r>
              <a:rPr lang="zh-CN" altLang="en-US" dirty="0"/>
              <a:t>TCP在拥塞控制初期，使用慢启动（指数增长期）方式：</a:t>
            </a:r>
          </a:p>
          <a:p>
            <a:pPr lvl="1">
              <a:buFont typeface="Wingdings" panose="05000000000000000000" charset="0"/>
            </a:pPr>
            <a:r>
              <a:rPr lang="en-US" altLang="zh-CN" dirty="0"/>
              <a:t>	</a:t>
            </a:r>
            <a:r>
              <a:rPr lang="zh-CN" altLang="en-US" dirty="0"/>
              <a:t>拥塞窗口从1开始，然后呈指数增长，直至达到初始阈值。</a:t>
            </a:r>
          </a:p>
          <a:p>
            <a:pPr marL="742950" lvl="1" indent="-285750">
              <a:buFont typeface="Wingdings" panose="05000000000000000000" charset="0"/>
              <a:buChar char="ü"/>
            </a:pPr>
            <a:r>
              <a:rPr lang="zh-CN" altLang="en-US" dirty="0"/>
              <a:t>通过这种方式可以快速的探测到阈值。</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dirty="0" smtClean="0">
                <a:solidFill>
                  <a:srgbClr val="0000FF"/>
                </a:solidFill>
                <a:sym typeface="+mn-ea"/>
              </a:rPr>
              <a:t>探测性参数验证方法</a:t>
            </a:r>
          </a:p>
        </p:txBody>
      </p: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—3.</a:t>
            </a:r>
            <a:r>
              <a:rPr lang="zh-CN" altLang="zh-CN" sz="2400" dirty="0" smtClean="0">
                <a:latin typeface="+mj-ea"/>
                <a:ea typeface="+mj-ea"/>
                <a:sym typeface="+mn-ea"/>
              </a:rPr>
              <a:t>组合</a:t>
            </a:r>
            <a:r>
              <a:rPr lang="zh-CN" altLang="zh-CN" sz="2400" dirty="0" smtClean="0">
                <a:latin typeface="+mj-ea"/>
                <a:ea typeface="+mj-ea"/>
                <a:sym typeface="+mn-ea"/>
              </a:rPr>
              <a:t>参数测试</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6" name="文本框 5"/>
          <p:cNvSpPr txBox="1"/>
          <p:nvPr/>
        </p:nvSpPr>
        <p:spPr>
          <a:xfrm>
            <a:off x="527050" y="1351280"/>
            <a:ext cx="8437880" cy="2540000"/>
          </a:xfrm>
          <a:prstGeom prst="rect">
            <a:avLst/>
          </a:prstGeom>
          <a:noFill/>
        </p:spPr>
        <p:txBody>
          <a:bodyPr wrap="square" rtlCol="0" anchor="t">
            <a:spAutoFit/>
          </a:bodyPr>
          <a:lstStyle/>
          <a:p>
            <a:endParaRPr lang="zh-CN" altLang="en-US" dirty="0"/>
          </a:p>
          <a:p>
            <a:pPr marL="342900" indent="-342900">
              <a:spcAft>
                <a:spcPts val="400"/>
              </a:spcAft>
              <a:buFont typeface="+mj-lt"/>
              <a:buAutoNum type="arabicPeriod"/>
            </a:pPr>
            <a:r>
              <a:rPr lang="zh-CN" altLang="en-US" dirty="0"/>
              <a:t>设定参数的初始值f(0)，以及最大测试次数t。</a:t>
            </a:r>
          </a:p>
          <a:p>
            <a:pPr marL="342900" indent="-342900">
              <a:spcAft>
                <a:spcPts val="400"/>
              </a:spcAft>
              <a:buFont typeface="+mj-lt"/>
              <a:buAutoNum type="arabicPeriod"/>
            </a:pPr>
            <a:r>
              <a:rPr lang="zh-CN" altLang="en-US" dirty="0"/>
              <a:t>参数按照指数函数 ：</a:t>
            </a:r>
          </a:p>
          <a:p>
            <a:pPr marL="342900" indent="-342900">
              <a:spcAft>
                <a:spcPts val="400"/>
              </a:spcAft>
              <a:buFont typeface="+mj-lt"/>
              <a:buAutoNum type="arabicPeriod"/>
            </a:pPr>
            <a:endParaRPr lang="zh-CN" altLang="en-US" dirty="0"/>
          </a:p>
          <a:p>
            <a:pPr>
              <a:spcAft>
                <a:spcPts val="400"/>
              </a:spcAft>
              <a:buFont typeface="+mj-lt"/>
            </a:pPr>
            <a:r>
              <a:rPr lang="zh-CN" altLang="en-US" dirty="0"/>
              <a:t>进行取值，并进行测试，同时记录资源占用情况。 </a:t>
            </a:r>
          </a:p>
          <a:p>
            <a:pPr>
              <a:spcAft>
                <a:spcPts val="400"/>
              </a:spcAft>
              <a:buFont typeface="+mj-lt"/>
            </a:pPr>
            <a:r>
              <a:rPr lang="en-US" altLang="zh-CN" dirty="0"/>
              <a:t>3.   </a:t>
            </a:r>
            <a:r>
              <a:rPr lang="zh-CN" altLang="en-US" dirty="0"/>
              <a:t>当测试次数达到t时，或者测试过程中出现了错误，则该参数的探测性参数验证测试结束。</a:t>
            </a:r>
          </a:p>
          <a:p>
            <a:pPr>
              <a:spcAft>
                <a:spcPts val="400"/>
              </a:spcAft>
              <a:buFont typeface="+mj-lt"/>
            </a:pPr>
            <a:r>
              <a:rPr lang="en-US" altLang="zh-CN" dirty="0"/>
              <a:t>4.   </a:t>
            </a:r>
            <a:r>
              <a:rPr lang="zh-CN" altLang="en-US" dirty="0"/>
              <a:t>测试结束后，比较测试中资源占用情况，从而确定该参数的最差取值。</a:t>
            </a:r>
          </a:p>
        </p:txBody>
      </p:sp>
      <p:graphicFrame>
        <p:nvGraphicFramePr>
          <p:cNvPr id="8" name="对象 7">
            <a:hlinkClick r:id="" action="ppaction://ole?verb=0"/>
          </p:cNvPr>
          <p:cNvGraphicFramePr>
            <a:graphicFrameLocks noChangeAspect="1"/>
          </p:cNvGraphicFramePr>
          <p:nvPr/>
        </p:nvGraphicFramePr>
        <p:xfrm>
          <a:off x="6841490" y="4730750"/>
          <a:ext cx="914400" cy="215900"/>
        </p:xfrm>
        <a:graphic>
          <a:graphicData uri="http://schemas.openxmlformats.org/presentationml/2006/ole">
            <mc:AlternateContent xmlns:mc="http://schemas.openxmlformats.org/markup-compatibility/2006">
              <mc:Choice xmlns:v="urn:schemas-microsoft-com:vml" Requires="v">
                <p:oleObj spid="_x0000_s4167" r:id="rId4" imgW="914400" imgH="215900" progId="Equation.KSEE3">
                  <p:embed/>
                </p:oleObj>
              </mc:Choice>
              <mc:Fallback>
                <p:oleObj r:id="rId4" imgW="914400" imgH="215900" progId="Equation.KSEE3">
                  <p:embed/>
                  <p:pic>
                    <p:nvPicPr>
                      <p:cNvPr id="0" name="图片 1024"/>
                      <p:cNvPicPr/>
                      <p:nvPr/>
                    </p:nvPicPr>
                    <p:blipFill>
                      <a:blip r:embed="rId5"/>
                      <a:stretch>
                        <a:fillRect/>
                      </a:stretch>
                    </p:blipFill>
                    <p:spPr>
                      <a:xfrm>
                        <a:off x="6841490" y="4730750"/>
                        <a:ext cx="914400" cy="215900"/>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2392680" y="2268855"/>
          <a:ext cx="1546860" cy="323215"/>
        </p:xfrm>
        <a:graphic>
          <a:graphicData uri="http://schemas.openxmlformats.org/presentationml/2006/ole">
            <mc:AlternateContent xmlns:mc="http://schemas.openxmlformats.org/markup-compatibility/2006">
              <mc:Choice xmlns:v="urn:schemas-microsoft-com:vml" Requires="v">
                <p:oleObj spid="_x0000_s4168" r:id="rId6" imgW="1155700" imgH="241300" progId="Equation.KSEE3">
                  <p:embed/>
                </p:oleObj>
              </mc:Choice>
              <mc:Fallback>
                <p:oleObj r:id="rId6" imgW="1155700" imgH="241300" progId="Equation.KSEE3">
                  <p:embed/>
                  <p:pic>
                    <p:nvPicPr>
                      <p:cNvPr id="0" name="图片 1025"/>
                      <p:cNvPicPr/>
                      <p:nvPr/>
                    </p:nvPicPr>
                    <p:blipFill>
                      <a:blip r:embed="rId7"/>
                      <a:stretch>
                        <a:fillRect/>
                      </a:stretch>
                    </p:blipFill>
                    <p:spPr>
                      <a:xfrm>
                        <a:off x="2392680" y="2268855"/>
                        <a:ext cx="1546860" cy="323215"/>
                      </a:xfrm>
                      <a:prstGeom prst="rect">
                        <a:avLst/>
                      </a:prstGeom>
                    </p:spPr>
                  </p:pic>
                </p:oleObj>
              </mc:Fallback>
            </mc:AlternateContent>
          </a:graphicData>
        </a:graphic>
      </p:graphicFrame>
      <p:sp>
        <p:nvSpPr>
          <p:cNvPr id="13" name="文本框 12"/>
          <p:cNvSpPr txBox="1"/>
          <p:nvPr/>
        </p:nvSpPr>
        <p:spPr>
          <a:xfrm>
            <a:off x="497205" y="5182235"/>
            <a:ext cx="8149590" cy="1097280"/>
          </a:xfrm>
          <a:prstGeom prst="rect">
            <a:avLst/>
          </a:prstGeom>
          <a:noFill/>
        </p:spPr>
        <p:txBody>
          <a:bodyPr wrap="square" rtlCol="0">
            <a:spAutoFit/>
          </a:bodyPr>
          <a:lstStyle/>
          <a:p>
            <a:r>
              <a:rPr lang="zh-CN" altLang="en-US">
                <a:solidFill>
                  <a:srgbClr val="FF0000"/>
                </a:solidFill>
                <a:latin typeface="Times New Roman" panose="02020603050405020304" pitchFamily="18" charset="0"/>
              </a:rPr>
              <a:t>注：</a:t>
            </a:r>
          </a:p>
          <a:p>
            <a:pPr marL="742950" lvl="1" indent="-285750">
              <a:buFont typeface="Wingdings" panose="05000000000000000000" charset="0"/>
              <a:buChar char="ü"/>
            </a:pPr>
            <a:r>
              <a:rPr lang="zh-CN" altLang="en-US" sz="1600">
                <a:latin typeface="Times New Roman" panose="02020603050405020304" pitchFamily="18" charset="0"/>
              </a:rPr>
              <a:t>指数函数表示第</a:t>
            </a:r>
            <a:r>
              <a:rPr lang="en-US" altLang="zh-CN" sz="1600">
                <a:latin typeface="Times New Roman" panose="02020603050405020304" pitchFamily="18" charset="0"/>
              </a:rPr>
              <a:t>n</a:t>
            </a:r>
            <a:r>
              <a:rPr lang="zh-CN" altLang="en-US" sz="1600">
                <a:latin typeface="Times New Roman" panose="02020603050405020304" pitchFamily="18" charset="0"/>
              </a:rPr>
              <a:t>次测试时，参数取值为</a:t>
            </a:r>
            <a:r>
              <a:rPr lang="en-US" altLang="zh-CN" sz="1600">
                <a:latin typeface="Times New Roman" panose="02020603050405020304" pitchFamily="18" charset="0"/>
              </a:rPr>
              <a:t>f(n)</a:t>
            </a: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α</a:t>
            </a:r>
            <a:r>
              <a:rPr lang="zh-CN" altLang="en-US" sz="1600">
                <a:latin typeface="Times New Roman" panose="02020603050405020304" pitchFamily="18" charset="0"/>
                <a:cs typeface="Arial" panose="020B0604020202020204" pitchFamily="34" charset="0"/>
              </a:rPr>
              <a:t>和β为控制因子，用于调控指数的增长速度</a:t>
            </a:r>
          </a:p>
          <a:p>
            <a:pPr marL="742950" lvl="1" indent="-285750">
              <a:buFont typeface="Wingdings" panose="05000000000000000000" charset="0"/>
              <a:buChar char="ü"/>
            </a:pPr>
            <a:r>
              <a:rPr lang="en-US" altLang="zh-CN" sz="1600">
                <a:latin typeface="Times New Roman" panose="02020603050405020304" pitchFamily="18" charset="0"/>
                <a:cs typeface="Arial" panose="020B0604020202020204" pitchFamily="34" charset="0"/>
              </a:rPr>
              <a:t>t</a:t>
            </a:r>
            <a:r>
              <a:rPr lang="zh-CN" altLang="en-US" sz="1600">
                <a:latin typeface="Times New Roman" panose="02020603050405020304" pitchFamily="18" charset="0"/>
                <a:cs typeface="Arial" panose="020B0604020202020204" pitchFamily="34" charset="0"/>
              </a:rPr>
              <a:t>为最大测试次数，可由用户来决定取值，可用于确定参数取值上限</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4" name="标题 1"/>
          <p:cNvSpPr txBox="1"/>
          <p:nvPr/>
        </p:nvSpPr>
        <p:spPr>
          <a:xfrm>
            <a:off x="536575" y="241300"/>
            <a:ext cx="8150225" cy="628650"/>
          </a:xfrm>
          <a:prstGeom prst="rect">
            <a:avLst/>
          </a:prstGeom>
          <a:noFill/>
          <a:ln w="9525">
            <a:noFill/>
          </a:ln>
        </p:spPr>
        <p:txBody>
          <a:bodyPr wrap="square" lIns="90170" tIns="46990" rIns="90170" bIns="46990" anchor="ct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dirty="0">
                <a:latin typeface="+mj-ea"/>
                <a:ea typeface="+mj-ea"/>
                <a:sym typeface="+mn-ea"/>
              </a:rPr>
              <a:t>可靠性测试框架设计及关键</a:t>
            </a:r>
            <a:r>
              <a:rPr lang="zh-CN" altLang="en-US" sz="2800" dirty="0" smtClean="0">
                <a:latin typeface="+mj-ea"/>
                <a:ea typeface="+mj-ea"/>
                <a:sym typeface="+mn-ea"/>
              </a:rPr>
              <a:t>技术</a:t>
            </a:r>
            <a:r>
              <a:rPr lang="en-US" altLang="zh-CN" sz="2400" dirty="0" smtClean="0">
                <a:latin typeface="+mj-ea"/>
                <a:ea typeface="+mj-ea"/>
                <a:sym typeface="+mn-ea"/>
              </a:rPr>
              <a:t>—4.</a:t>
            </a:r>
            <a:r>
              <a:rPr lang="zh-CN" altLang="zh-CN" sz="2400" dirty="0" smtClean="0">
                <a:latin typeface="+mj-ea"/>
                <a:ea typeface="+mj-ea"/>
                <a:sym typeface="+mn-ea"/>
              </a:rPr>
              <a:t>测试报告</a:t>
            </a:r>
            <a:r>
              <a:rPr lang="zh-CN" altLang="zh-CN" sz="2400" dirty="0" smtClean="0">
                <a:latin typeface="+mj-ea"/>
                <a:ea typeface="+mj-ea"/>
                <a:sym typeface="+mn-ea"/>
              </a:rPr>
              <a:t>生成</a:t>
            </a:r>
            <a:endParaRPr kumimoji="0" lang="zh-CN" altLang="en-US" sz="2400" b="0" i="0" u="none" strike="noStrike" kern="1200" cap="none" spc="0" normalizeH="0" baseline="0" noProof="0" dirty="0">
              <a:ln>
                <a:noFill/>
              </a:ln>
              <a:solidFill>
                <a:schemeClr val="tx1"/>
              </a:solidFill>
              <a:effectLst/>
              <a:uLnTx/>
              <a:uFillTx/>
              <a:latin typeface="+mj-ea"/>
              <a:ea typeface="+mj-ea"/>
              <a:cs typeface="+mj-cs"/>
              <a:sym typeface="Arial" panose="020B0604020202020204" pitchFamily="34" charset="0"/>
            </a:endParaRPr>
          </a:p>
        </p:txBody>
      </p:sp>
      <p:sp>
        <p:nvSpPr>
          <p:cNvPr id="2" name="折角形 1"/>
          <p:cNvSpPr/>
          <p:nvPr/>
        </p:nvSpPr>
        <p:spPr>
          <a:xfrm>
            <a:off x="793750" y="1631950"/>
            <a:ext cx="7607300" cy="2893695"/>
          </a:xfrm>
          <a:prstGeom prst="foldedCorne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3" name="文本框 2"/>
          <p:cNvSpPr txBox="1"/>
          <p:nvPr/>
        </p:nvSpPr>
        <p:spPr>
          <a:xfrm>
            <a:off x="1030605" y="1806575"/>
            <a:ext cx="2172970" cy="365760"/>
          </a:xfrm>
          <a:prstGeom prst="rect">
            <a:avLst/>
          </a:prstGeom>
          <a:noFill/>
        </p:spPr>
        <p:txBody>
          <a:bodyPr wrap="square" rtlCol="0">
            <a:spAutoFit/>
          </a:bodyPr>
          <a:lstStyle/>
          <a:p>
            <a:r>
              <a:rPr lang="zh-CN" altLang="en-US" b="1">
                <a:solidFill>
                  <a:srgbClr val="0000FF"/>
                </a:solidFill>
              </a:rPr>
              <a:t>测试报告</a:t>
            </a:r>
          </a:p>
        </p:txBody>
      </p:sp>
      <p:sp>
        <p:nvSpPr>
          <p:cNvPr id="11" name="文本框 10"/>
          <p:cNvSpPr txBox="1"/>
          <p:nvPr/>
        </p:nvSpPr>
        <p:spPr>
          <a:xfrm>
            <a:off x="1009015" y="2327275"/>
            <a:ext cx="7226300" cy="2011680"/>
          </a:xfrm>
          <a:prstGeom prst="rect">
            <a:avLst/>
          </a:prstGeom>
          <a:noFill/>
        </p:spPr>
        <p:txBody>
          <a:bodyPr wrap="square" rtlCol="0">
            <a:spAutoFit/>
          </a:bodyPr>
          <a:lstStyle/>
          <a:p>
            <a:pPr marL="285750" indent="-285750">
              <a:buFont typeface="Wingdings" panose="05000000000000000000" charset="0"/>
              <a:buChar char="l"/>
            </a:pPr>
            <a:r>
              <a:rPr lang="zh-CN" altLang="en-US" dirty="0">
                <a:sym typeface="+mn-ea"/>
              </a:rPr>
              <a:t>配置信息</a:t>
            </a:r>
          </a:p>
          <a:p>
            <a:pPr marL="742950" lvl="1" indent="-285750">
              <a:buFont typeface="Arial" panose="020B0604020202020204" pitchFamily="34" charset="0"/>
              <a:buChar char="•"/>
            </a:pPr>
            <a:r>
              <a:rPr lang="zh-CN" altLang="en-US" dirty="0">
                <a:sym typeface="+mn-ea"/>
              </a:rPr>
              <a:t>应用名称、测试数据、系统参数以及应用参数</a:t>
            </a:r>
            <a:endParaRPr lang="zh-CN" altLang="en-US" dirty="0"/>
          </a:p>
          <a:p>
            <a:pPr marL="285750" indent="-285750">
              <a:buFont typeface="Wingdings" panose="05000000000000000000" charset="0"/>
              <a:buChar char="l"/>
            </a:pPr>
            <a:r>
              <a:rPr lang="en-US" altLang="zh-CN" dirty="0">
                <a:sym typeface="+mn-ea"/>
              </a:rPr>
              <a:t> </a:t>
            </a:r>
            <a:r>
              <a:rPr lang="zh-CN" altLang="en-US" dirty="0">
                <a:sym typeface="+mn-ea"/>
              </a:rPr>
              <a:t>运行指标</a:t>
            </a:r>
          </a:p>
          <a:p>
            <a:pPr marL="742950" lvl="1" indent="-285750">
              <a:buFont typeface="Arial" panose="020B0604020202020204" pitchFamily="34" charset="0"/>
              <a:buChar char="•"/>
            </a:pPr>
            <a:r>
              <a:rPr lang="zh-CN" altLang="en-US" dirty="0">
                <a:sym typeface="+mn-ea"/>
              </a:rPr>
              <a:t>系统运行使用的内存、CPU等资源的占有情况</a:t>
            </a:r>
            <a:endParaRPr lang="zh-CN" altLang="en-US" dirty="0"/>
          </a:p>
          <a:p>
            <a:pPr marL="285750" indent="-285750">
              <a:buFont typeface="Wingdings" panose="05000000000000000000" charset="0"/>
              <a:buChar char="l"/>
            </a:pPr>
            <a:r>
              <a:rPr lang="zh-CN" altLang="en-US" dirty="0">
                <a:sym typeface="+mn-ea"/>
              </a:rPr>
              <a:t>错误信息</a:t>
            </a:r>
          </a:p>
          <a:p>
            <a:pPr marL="742950" lvl="1" indent="-285750">
              <a:buFont typeface="Arial" panose="020B0604020202020204" pitchFamily="34" charset="0"/>
              <a:buChar char="•"/>
            </a:pPr>
            <a:r>
              <a:rPr lang="zh-CN" altLang="en-US" dirty="0">
                <a:sym typeface="+mn-ea"/>
              </a:rPr>
              <a:t>系统运行是否出现异常以及异常类型等</a:t>
            </a:r>
            <a:endParaRPr lang="zh-CN" altLang="en-US" dirty="0"/>
          </a:p>
          <a:p>
            <a:endParaRPr lang="en-US" altLang="zh-CN"/>
          </a:p>
        </p:txBody>
      </p:sp>
      <p:sp>
        <p:nvSpPr>
          <p:cNvPr id="4" name="文本框 3"/>
          <p:cNvSpPr txBox="1"/>
          <p:nvPr/>
        </p:nvSpPr>
        <p:spPr>
          <a:xfrm>
            <a:off x="1979712" y="4869160"/>
            <a:ext cx="2016224" cy="369332"/>
          </a:xfrm>
          <a:prstGeom prst="rect">
            <a:avLst/>
          </a:prstGeom>
          <a:noFill/>
        </p:spPr>
        <p:txBody>
          <a:bodyPr wrap="square" rtlCol="0">
            <a:spAutoFit/>
          </a:bodyPr>
          <a:lstStyle/>
          <a:p>
            <a:r>
              <a:rPr lang="zh-CN" altLang="en-US" dirty="0" smtClean="0">
                <a:solidFill>
                  <a:srgbClr val="FF0000"/>
                </a:solidFill>
              </a:rPr>
              <a:t>测试报告的分析</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altLang="en-US" sz="2800" dirty="0">
                <a:sym typeface="+mn-ea"/>
              </a:rPr>
              <a:t>可靠性测试框架设计及关键技术</a:t>
            </a:r>
            <a:r>
              <a:rPr lang="en-US" altLang="zh-CN" sz="2800" dirty="0">
                <a:sym typeface="+mn-ea"/>
              </a:rPr>
              <a:t>--</a:t>
            </a:r>
            <a:r>
              <a:rPr lang="zh-CN" altLang="en-US" dirty="0">
                <a:sym typeface="+mn-ea"/>
              </a:rPr>
              <a:t>小结</a:t>
            </a:r>
            <a:endParaRPr lang="zh-CN" altLang="en-US" dirty="0" smtClean="0">
              <a:solidFill>
                <a:srgbClr val="FF0000"/>
              </a:solidFill>
              <a:sym typeface="+mn-ea"/>
            </a:endParaRP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4" name="文本框 13"/>
          <p:cNvSpPr txBox="1"/>
          <p:nvPr/>
        </p:nvSpPr>
        <p:spPr>
          <a:xfrm>
            <a:off x="527050" y="1181735"/>
            <a:ext cx="7783830" cy="2834640"/>
          </a:xfrm>
          <a:prstGeom prst="rect">
            <a:avLst/>
          </a:prstGeom>
          <a:noFill/>
        </p:spPr>
        <p:txBody>
          <a:bodyPr wrap="square" rtlCol="0">
            <a:spAutoFit/>
          </a:bodyPr>
          <a:lstStyle/>
          <a:p>
            <a:pPr marL="285750" indent="-285750">
              <a:buFont typeface="Wingdings" panose="05000000000000000000" charset="0"/>
              <a:buChar char="p"/>
            </a:pPr>
            <a:r>
              <a:rPr lang="zh-CN">
                <a:solidFill>
                  <a:srgbClr val="0000FF"/>
                </a:solidFill>
              </a:rPr>
              <a:t>小结：</a:t>
            </a:r>
          </a:p>
          <a:p>
            <a:pPr marL="285750" indent="-285750">
              <a:buFont typeface="Wingdings" panose="05000000000000000000" charset="0"/>
              <a:buChar char="p"/>
            </a:pPr>
            <a:endParaRPr lang="zh-CN">
              <a:solidFill>
                <a:srgbClr val="0000FF"/>
              </a:solidFill>
            </a:endParaRPr>
          </a:p>
          <a:p>
            <a:pPr marL="702945" indent="-342900">
              <a:buFont typeface="+mj-lt"/>
              <a:buAutoNum type="arabicPeriod"/>
            </a:pPr>
            <a:r>
              <a:rPr b="1">
                <a:sym typeface="+mn-ea"/>
              </a:rPr>
              <a:t>提出了一种基于应用特征分析的异常数据生成方法</a:t>
            </a:r>
            <a:r>
              <a:rPr lang="zh-CN">
                <a:sym typeface="+mn-ea"/>
              </a:rPr>
              <a:t>。</a:t>
            </a:r>
            <a:r>
              <a:rPr>
                <a:sym typeface="+mn-ea"/>
              </a:rPr>
              <a:t>该方法利用应用特征分析对典型应用进行数据操作特征抽取，进而为不同的应用类型选取相应的异常规则，从而根据异常规则生成异常数据。</a:t>
            </a:r>
          </a:p>
          <a:p>
            <a:pPr marL="702945" indent="-342900">
              <a:buFont typeface="+mj-lt"/>
              <a:buAutoNum type="arabicPeriod"/>
            </a:pPr>
            <a:endParaRPr>
              <a:sym typeface="+mn-ea"/>
            </a:endParaRPr>
          </a:p>
          <a:p>
            <a:pPr marL="702945" indent="-342900">
              <a:buFont typeface="+mj-lt"/>
              <a:buAutoNum type="arabicPeriod"/>
            </a:pPr>
            <a:r>
              <a:rPr b="1">
                <a:sym typeface="+mn-ea"/>
              </a:rPr>
              <a:t>提出了一种基于贪心算法的参数组合空间削减方法</a:t>
            </a:r>
            <a:r>
              <a:rPr lang="zh-CN">
                <a:sym typeface="+mn-ea"/>
              </a:rPr>
              <a:t>。</a:t>
            </a:r>
            <a:r>
              <a:rPr>
                <a:sym typeface="+mn-ea"/>
              </a:rPr>
              <a:t>该方法通过分析参数相关性，提出了两个假设，并在此基础上使用贪心算法确定参数取值，进而实现组合空间削减；针对参数取值不满足相关性要求的，使用探测性方法来确定参数取值。</a:t>
            </a:r>
            <a:endParaRPr lang="en-US" altLang="zh-CN" dirty="0" err="1" smtClean="0">
              <a:solidFill>
                <a:schemeClr val="tx1"/>
              </a:solidFill>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p>
        </p:txBody>
      </p:sp>
      <p:sp>
        <p:nvSpPr>
          <p:cNvPr id="10245" name="圆角矩形 6"/>
          <p:cNvSpPr/>
          <p:nvPr/>
        </p:nvSpPr>
        <p:spPr>
          <a:xfrm>
            <a:off x="1978025" y="3598545"/>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latin typeface="Arial" panose="020B0604020202020204" pitchFamily="34" charset="0"/>
                <a:ea typeface="黑体" panose="02010609060101010101" pitchFamily="49" charset="-122"/>
              </a:rPr>
              <a:t>系统实现及实验验证</a:t>
            </a:r>
          </a:p>
        </p:txBody>
      </p:sp>
      <p:sp>
        <p:nvSpPr>
          <p:cNvPr id="10246" name="圆角矩形 7"/>
          <p:cNvSpPr/>
          <p:nvPr/>
        </p:nvSpPr>
        <p:spPr>
          <a:xfrm>
            <a:off x="1978025" y="2707640"/>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p>
        </p:txBody>
      </p:sp>
      <p:sp>
        <p:nvSpPr>
          <p:cNvPr id="10247" name="圆角矩形 8"/>
          <p:cNvSpPr/>
          <p:nvPr/>
        </p:nvSpPr>
        <p:spPr>
          <a:xfrm>
            <a:off x="1978025" y="4444683"/>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ea typeface="黑体" panose="02010609060101010101" pitchFamily="49" charset="-122"/>
                <a:sym typeface="+mn-ea"/>
              </a:rPr>
              <a:t>未来工作与展望</a:t>
            </a:r>
            <a:endParaRPr lang="zh-CN" altLang="zh-CN" sz="2400">
              <a:solidFill>
                <a:schemeClr val="bg1"/>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chemeClr val="bg1"/>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423672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大数据系统运行应用时经常遇到的错误</a:t>
            </a:r>
          </a:p>
          <a:p>
            <a:pPr>
              <a:buFont typeface="Wingdings" panose="05000000000000000000" charset="0"/>
            </a:pPr>
            <a:endParaRPr lang="en-US" altLang="zh-CN" dirty="0" smtClean="0"/>
          </a:p>
          <a:p>
            <a:pPr marL="342900" indent="-342900">
              <a:spcAft>
                <a:spcPts val="400"/>
              </a:spcAft>
              <a:buFont typeface="Wingdings" panose="05000000000000000000" charset="0"/>
              <a:buChar char="l"/>
            </a:pPr>
            <a:r>
              <a:rPr lang="zh-CN" altLang="en-US" b="1" dirty="0" smtClean="0">
                <a:solidFill>
                  <a:schemeClr val="tx1"/>
                </a:solidFill>
                <a:uFillTx/>
                <a:latin typeface="Times New Roman" panose="02020603050405020304" pitchFamily="18" charset="0"/>
              </a:rPr>
              <a:t>运行时错误</a:t>
            </a:r>
            <a:r>
              <a:rPr lang="zh-CN" altLang="en-US" dirty="0" smtClean="0">
                <a:solidFill>
                  <a:schemeClr val="tx1"/>
                </a:solidFill>
                <a:uFillTx/>
                <a:latin typeface="Times New Roman" panose="02020603050405020304" pitchFamily="18" charset="0"/>
              </a:rPr>
              <a:t>：</a:t>
            </a: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rPr>
              <a:t>Kavulya等人</a:t>
            </a:r>
            <a:r>
              <a:rPr lang="zh-CN" altLang="en-US" baseline="30000" dirty="0" smtClean="0">
                <a:solidFill>
                  <a:schemeClr val="tx1"/>
                </a:solidFill>
                <a:uFillTx/>
                <a:latin typeface="Times New Roman" panose="02020603050405020304" pitchFamily="18" charset="0"/>
              </a:rPr>
              <a:t>[1]</a:t>
            </a:r>
            <a:r>
              <a:rPr lang="zh-CN" altLang="en-US" dirty="0" smtClean="0">
                <a:solidFill>
                  <a:schemeClr val="tx1"/>
                </a:solidFill>
                <a:uFillTx/>
                <a:latin typeface="Times New Roman" panose="02020603050405020304" pitchFamily="18" charset="0"/>
              </a:rPr>
              <a:t>分析4100个执行失败的Hadoop jobs，发现36%的故障是数组访问越界错误，还有23%的故障是</a:t>
            </a:r>
            <a:r>
              <a:rPr lang="zh-CN" altLang="en-US" dirty="0" smtClean="0">
                <a:solidFill>
                  <a:srgbClr val="FF0000"/>
                </a:solidFill>
                <a:uFillTx/>
                <a:latin typeface="Times New Roman" panose="02020603050405020304" pitchFamily="18" charset="0"/>
              </a:rPr>
              <a:t>I</a:t>
            </a:r>
            <a:r>
              <a:rPr lang="en-US" altLang="zh-CN" dirty="0" smtClean="0">
                <a:solidFill>
                  <a:srgbClr val="FF0000"/>
                </a:solidFill>
                <a:uFillTx/>
                <a:latin typeface="Times New Roman" panose="02020603050405020304" pitchFamily="18" charset="0"/>
              </a:rPr>
              <a:t>OException</a:t>
            </a:r>
            <a:r>
              <a:rPr lang="zh-CN" altLang="en-US" dirty="0" smtClean="0">
                <a:solidFill>
                  <a:schemeClr val="tx1"/>
                </a:solidFill>
                <a:uFillTx/>
                <a:latin typeface="Times New Roman" panose="02020603050405020304" pitchFamily="18" charset="0"/>
              </a:rPr>
              <a:t>。</a:t>
            </a: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rPr>
              <a:t>Li</a:t>
            </a:r>
            <a:r>
              <a:rPr lang="zh-CN" altLang="en-US" baseline="30000" dirty="0" smtClean="0">
                <a:solidFill>
                  <a:schemeClr val="tx1"/>
                </a:solidFill>
                <a:uFillTx/>
                <a:latin typeface="Times New Roman" panose="02020603050405020304" pitchFamily="18" charset="0"/>
              </a:rPr>
              <a:t>[</a:t>
            </a:r>
            <a:r>
              <a:rPr lang="en-US" altLang="zh-CN" baseline="30000" dirty="0" smtClean="0">
                <a:solidFill>
                  <a:schemeClr val="tx1"/>
                </a:solidFill>
                <a:uFillTx/>
                <a:latin typeface="Times New Roman" panose="02020603050405020304" pitchFamily="18" charset="0"/>
              </a:rPr>
              <a:t>2</a:t>
            </a:r>
            <a:r>
              <a:rPr lang="zh-CN" altLang="en-US" baseline="30000" dirty="0" smtClean="0">
                <a:solidFill>
                  <a:schemeClr val="tx1"/>
                </a:solidFill>
                <a:uFillTx/>
                <a:latin typeface="Times New Roman" panose="02020603050405020304" pitchFamily="18" charset="0"/>
              </a:rPr>
              <a:t>]</a:t>
            </a:r>
            <a:r>
              <a:rPr lang="zh-CN" altLang="en-US" dirty="0" smtClean="0">
                <a:solidFill>
                  <a:schemeClr val="tx1"/>
                </a:solidFill>
                <a:uFillTx/>
                <a:latin typeface="Times New Roman" panose="02020603050405020304" pitchFamily="18" charset="0"/>
              </a:rPr>
              <a:t>等人通过研究250个SCOPE job的故障错误，发现了3个</a:t>
            </a:r>
            <a:r>
              <a:rPr lang="zh-CN" altLang="en-US" dirty="0" smtClean="0">
                <a:solidFill>
                  <a:srgbClr val="FF0000"/>
                </a:solidFill>
                <a:uFillTx/>
                <a:latin typeface="Times New Roman" panose="02020603050405020304" pitchFamily="18" charset="0"/>
              </a:rPr>
              <a:t>内存溢出</a:t>
            </a:r>
            <a:r>
              <a:rPr lang="zh-CN" altLang="en-US" dirty="0" smtClean="0">
                <a:solidFill>
                  <a:schemeClr val="tx1"/>
                </a:solidFill>
                <a:uFillTx/>
                <a:latin typeface="Times New Roman" panose="02020603050405020304" pitchFamily="18" charset="0"/>
              </a:rPr>
              <a:t>错误。</a:t>
            </a: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Hadoop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135</a:t>
            </a:r>
            <a:r>
              <a:rPr lang="zh-CN" altLang="en-US" dirty="0" smtClean="0">
                <a:solidFill>
                  <a:schemeClr val="tx1"/>
                </a:solidFill>
                <a:uFillTx/>
                <a:latin typeface="Times New Roman" panose="02020603050405020304" pitchFamily="18" charset="0"/>
                <a:sym typeface="+mn-ea"/>
              </a:rPr>
              <a:t>个内存溢出的错误，</a:t>
            </a:r>
            <a:r>
              <a:rPr lang="en-US" altLang="zh-CN" dirty="0" smtClean="0">
                <a:solidFill>
                  <a:schemeClr val="tx1"/>
                </a:solidFill>
                <a:uFillTx/>
                <a:latin typeface="Times New Roman" panose="02020603050405020304" pitchFamily="18" charset="0"/>
                <a:sym typeface="+mn-ea"/>
              </a:rPr>
              <a:t>376</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844</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Spark issues</a:t>
            </a:r>
            <a:r>
              <a:rPr lang="zh-CN" altLang="en-US" dirty="0" smtClean="0">
                <a:solidFill>
                  <a:schemeClr val="tx1"/>
                </a:solidFill>
                <a:uFillTx/>
                <a:latin typeface="Times New Roman" panose="02020603050405020304" pitchFamily="18" charset="0"/>
                <a:sym typeface="+mn-ea"/>
              </a:rPr>
              <a:t>中，发现</a:t>
            </a:r>
            <a:r>
              <a:rPr lang="en-US" altLang="zh-CN" dirty="0" smtClean="0">
                <a:solidFill>
                  <a:schemeClr val="tx1"/>
                </a:solidFill>
                <a:uFillTx/>
                <a:latin typeface="Times New Roman" panose="02020603050405020304" pitchFamily="18" charset="0"/>
                <a:sym typeface="+mn-ea"/>
              </a:rPr>
              <a:t>203</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内存溢出</a:t>
            </a:r>
            <a:r>
              <a:rPr lang="zh-CN" altLang="en-US" dirty="0" smtClean="0">
                <a:solidFill>
                  <a:schemeClr val="tx1"/>
                </a:solidFill>
                <a:uFillTx/>
                <a:latin typeface="Times New Roman" panose="02020603050405020304" pitchFamily="18" charset="0"/>
                <a:sym typeface="+mn-ea"/>
              </a:rPr>
              <a:t>错误，</a:t>
            </a:r>
            <a:r>
              <a:rPr lang="en-US" altLang="zh-CN" dirty="0" smtClean="0">
                <a:solidFill>
                  <a:schemeClr val="tx1"/>
                </a:solidFill>
                <a:uFillTx/>
                <a:latin typeface="Times New Roman" panose="02020603050405020304" pitchFamily="18" charset="0"/>
                <a:sym typeface="+mn-ea"/>
              </a:rPr>
              <a:t>246</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228</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IOExcption</a:t>
            </a:r>
            <a:r>
              <a:rPr lang="zh-CN" altLang="en-US" dirty="0" smtClean="0">
                <a:solidFill>
                  <a:schemeClr val="tx1"/>
                </a:solidFill>
                <a:uFillTx/>
                <a:latin typeface="Times New Roman" panose="02020603050405020304" pitchFamily="18" charset="0"/>
                <a:sym typeface="+mn-ea"/>
              </a:rPr>
              <a:t>错误。</a:t>
            </a:r>
          </a:p>
          <a:p>
            <a:pPr marL="800100" lvl="1" indent="-342900">
              <a:spcAft>
                <a:spcPts val="400"/>
              </a:spcAft>
              <a:buFont typeface="Wingdings" panose="05000000000000000000" charset="0"/>
              <a:buChar char="ü"/>
            </a:pPr>
            <a:r>
              <a:rPr lang="zh-CN" altLang="en-US" dirty="0" smtClean="0">
                <a:solidFill>
                  <a:schemeClr val="tx1"/>
                </a:solidFill>
                <a:uFillTx/>
                <a:latin typeface="Times New Roman" panose="02020603050405020304" pitchFamily="18" charset="0"/>
                <a:sym typeface="+mn-ea"/>
              </a:rPr>
              <a:t>在</a:t>
            </a:r>
            <a:r>
              <a:rPr lang="en-US" altLang="zh-CN" dirty="0" smtClean="0">
                <a:solidFill>
                  <a:schemeClr val="tx1"/>
                </a:solidFill>
                <a:uFillTx/>
                <a:latin typeface="Times New Roman" panose="02020603050405020304" pitchFamily="18" charset="0"/>
                <a:sym typeface="+mn-ea"/>
              </a:rPr>
              <a:t>Flink issues</a:t>
            </a:r>
            <a:r>
              <a:rPr lang="zh-CN" altLang="en-US" dirty="0" smtClean="0">
                <a:solidFill>
                  <a:schemeClr val="tx1"/>
                </a:solidFill>
                <a:uFillTx/>
                <a:latin typeface="Times New Roman" panose="02020603050405020304" pitchFamily="18" charset="0"/>
                <a:sym typeface="+mn-ea"/>
              </a:rPr>
              <a:t>中，发现了</a:t>
            </a:r>
            <a:r>
              <a:rPr lang="en-US" altLang="zh-CN" dirty="0" smtClean="0">
                <a:solidFill>
                  <a:schemeClr val="tx1"/>
                </a:solidFill>
                <a:uFillTx/>
                <a:latin typeface="Times New Roman" panose="02020603050405020304" pitchFamily="18" charset="0"/>
                <a:sym typeface="+mn-ea"/>
              </a:rPr>
              <a:t>33</a:t>
            </a:r>
            <a:r>
              <a:rPr lang="zh-CN" altLang="en-US" dirty="0" smtClean="0">
                <a:solidFill>
                  <a:schemeClr val="tx1"/>
                </a:solidFill>
                <a:uFillTx/>
                <a:latin typeface="Times New Roman" panose="02020603050405020304" pitchFamily="18" charset="0"/>
                <a:sym typeface="+mn-ea"/>
              </a:rPr>
              <a:t>个</a:t>
            </a:r>
            <a:r>
              <a:rPr lang="zh-CN" altLang="en-US" dirty="0" smtClean="0">
                <a:solidFill>
                  <a:srgbClr val="FF0000"/>
                </a:solidFill>
                <a:uFillTx/>
                <a:latin typeface="Times New Roman" panose="02020603050405020304" pitchFamily="18" charset="0"/>
                <a:sym typeface="+mn-ea"/>
              </a:rPr>
              <a:t>内存溢出</a:t>
            </a:r>
            <a:r>
              <a:rPr lang="zh-CN" altLang="en-US" dirty="0" smtClean="0">
                <a:solidFill>
                  <a:schemeClr val="tx1"/>
                </a:solidFill>
                <a:uFillTx/>
                <a:latin typeface="Times New Roman" panose="02020603050405020304" pitchFamily="18" charset="0"/>
                <a:sym typeface="+mn-ea"/>
              </a:rPr>
              <a:t>错误，</a:t>
            </a:r>
            <a:r>
              <a:rPr lang="en-US" altLang="zh-CN" dirty="0" smtClean="0">
                <a:solidFill>
                  <a:schemeClr val="tx1"/>
                </a:solidFill>
                <a:uFillTx/>
                <a:latin typeface="Times New Roman" panose="02020603050405020304" pitchFamily="18" charset="0"/>
                <a:sym typeface="+mn-ea"/>
              </a:rPr>
              <a:t>160</a:t>
            </a:r>
            <a:r>
              <a:rPr lang="zh-CN" altLang="en-US" dirty="0" smtClean="0">
                <a:solidFill>
                  <a:srgbClr val="FF0000"/>
                </a:solidFill>
                <a:uFillTx/>
                <a:latin typeface="Times New Roman" panose="02020603050405020304" pitchFamily="18" charset="0"/>
                <a:sym typeface="+mn-ea"/>
              </a:rPr>
              <a:t>运行超时</a:t>
            </a:r>
            <a:r>
              <a:rPr lang="zh-CN" altLang="en-US" dirty="0" smtClean="0">
                <a:solidFill>
                  <a:schemeClr val="tx1"/>
                </a:solidFill>
                <a:uFillTx/>
                <a:latin typeface="Times New Roman" panose="02020603050405020304" pitchFamily="18" charset="0"/>
                <a:sym typeface="+mn-ea"/>
              </a:rPr>
              <a:t>错误，以及</a:t>
            </a:r>
            <a:r>
              <a:rPr lang="en-US" altLang="zh-CN" dirty="0" smtClean="0">
                <a:solidFill>
                  <a:schemeClr val="tx1"/>
                </a:solidFill>
                <a:uFillTx/>
                <a:latin typeface="Times New Roman" panose="02020603050405020304" pitchFamily="18" charset="0"/>
                <a:sym typeface="+mn-ea"/>
              </a:rPr>
              <a:t>174</a:t>
            </a:r>
            <a:r>
              <a:rPr lang="zh-CN" altLang="en-US" dirty="0" smtClean="0">
                <a:solidFill>
                  <a:schemeClr val="tx1"/>
                </a:solidFill>
                <a:uFillTx/>
                <a:latin typeface="Times New Roman" panose="02020603050405020304" pitchFamily="18" charset="0"/>
                <a:sym typeface="+mn-ea"/>
              </a:rPr>
              <a:t>个</a:t>
            </a:r>
            <a:r>
              <a:rPr lang="en-US" altLang="zh-CN" dirty="0" smtClean="0">
                <a:solidFill>
                  <a:srgbClr val="FF0000"/>
                </a:solidFill>
                <a:uFillTx/>
                <a:latin typeface="Times New Roman" panose="02020603050405020304" pitchFamily="18" charset="0"/>
                <a:sym typeface="+mn-ea"/>
              </a:rPr>
              <a:t>IOException</a:t>
            </a:r>
            <a:r>
              <a:rPr lang="zh-CN" altLang="en-US" dirty="0" smtClean="0">
                <a:solidFill>
                  <a:schemeClr val="tx1"/>
                </a:solidFill>
                <a:uFillTx/>
                <a:latin typeface="Times New Roman" panose="02020603050405020304" pitchFamily="18" charset="0"/>
                <a:sym typeface="+mn-ea"/>
              </a:rPr>
              <a:t>错误。</a:t>
            </a:r>
          </a:p>
          <a:p>
            <a:pPr marL="342900" indent="-342900"/>
            <a:endParaRPr lang="en-US" altLang="zh-CN" dirty="0" smtClean="0"/>
          </a:p>
          <a:p>
            <a:pPr marL="342900" indent="-342900"/>
            <a:endParaRPr lang="zh-CN" altLang="en-US" dirty="0" smtClean="0">
              <a:solidFill>
                <a:srgbClr val="FF0000"/>
              </a:solidFill>
            </a:endParaRPr>
          </a:p>
        </p:txBody>
      </p:sp>
      <p:sp>
        <p:nvSpPr>
          <p:cNvPr id="5" name="文本框 4"/>
          <p:cNvSpPr txBox="1"/>
          <p:nvPr/>
        </p:nvSpPr>
        <p:spPr>
          <a:xfrm>
            <a:off x="193675" y="5792470"/>
            <a:ext cx="8869045" cy="97028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S. </a:t>
            </a:r>
            <a:r>
              <a:rPr lang="en-US" altLang="zh-CN" sz="1400" dirty="0" err="1">
                <a:latin typeface="Times New Roman" panose="02020603050405020304" pitchFamily="18" charset="0"/>
                <a:sym typeface="+mn-ea"/>
              </a:rPr>
              <a:t>Kavulya</a:t>
            </a:r>
            <a:r>
              <a:rPr lang="en-US" altLang="zh-CN" sz="1400" dirty="0">
                <a:latin typeface="Times New Roman" panose="02020603050405020304" pitchFamily="18" charset="0"/>
                <a:sym typeface="+mn-ea"/>
              </a:rPr>
              <a:t>, J. Tan, R. Gandhi, and P. </a:t>
            </a:r>
            <a:r>
              <a:rPr lang="en-US" altLang="zh-CN" sz="1400" dirty="0" err="1">
                <a:latin typeface="Times New Roman" panose="02020603050405020304" pitchFamily="18" charset="0"/>
                <a:sym typeface="+mn-ea"/>
              </a:rPr>
              <a:t>Narasimhan</a:t>
            </a:r>
            <a:r>
              <a:rPr lang="en-US" altLang="zh-CN" sz="1400" dirty="0">
                <a:latin typeface="Times New Roman" panose="02020603050405020304" pitchFamily="18" charset="0"/>
                <a:sym typeface="+mn-ea"/>
              </a:rPr>
              <a:t>, “Analysis of traces from a production </a:t>
            </a:r>
            <a:r>
              <a:rPr lang="en-US" altLang="zh-CN" sz="1400" dirty="0" err="1">
                <a:latin typeface="Times New Roman" panose="02020603050405020304" pitchFamily="18" charset="0"/>
                <a:sym typeface="+mn-ea"/>
              </a:rPr>
              <a:t>mapreduce</a:t>
            </a:r>
            <a:r>
              <a:rPr lang="en-US" altLang="zh-CN" sz="1400" dirty="0">
                <a:latin typeface="Times New Roman" panose="02020603050405020304" pitchFamily="18" charset="0"/>
                <a:sym typeface="+mn-ea"/>
              </a:rPr>
              <a:t> </a:t>
            </a:r>
            <a:r>
              <a:rPr lang="en-US" altLang="zh-CN" sz="1400" dirty="0" smtClean="0">
                <a:latin typeface="Times New Roman" panose="02020603050405020304" pitchFamily="18" charset="0"/>
                <a:sym typeface="+mn-ea"/>
              </a:rPr>
              <a:t>cluster” </a:t>
            </a:r>
            <a:r>
              <a:rPr lang="en-US" altLang="zh-CN" sz="1400" dirty="0">
                <a:latin typeface="Times New Roman" panose="02020603050405020304" pitchFamily="18" charset="0"/>
                <a:sym typeface="+mn-ea"/>
              </a:rPr>
              <a:t>(</a:t>
            </a:r>
            <a:r>
              <a:rPr lang="en-US" altLang="zh-CN" sz="1400" i="1" dirty="0" err="1">
                <a:latin typeface="Times New Roman" panose="02020603050405020304" pitchFamily="18" charset="0"/>
                <a:sym typeface="+mn-ea"/>
              </a:rPr>
              <a:t>CCGrid</a:t>
            </a:r>
            <a:r>
              <a:rPr lang="en-US" altLang="zh-CN" sz="1400" i="1" dirty="0">
                <a:latin typeface="Times New Roman" panose="02020603050405020304" pitchFamily="18" charset="0"/>
                <a:sym typeface="+mn-ea"/>
              </a:rPr>
              <a:t> </a:t>
            </a:r>
            <a:r>
              <a:rPr lang="en-US" altLang="zh-CN" sz="1400" dirty="0">
                <a:latin typeface="Times New Roman" panose="02020603050405020304" pitchFamily="18" charset="0"/>
                <a:sym typeface="+mn-ea"/>
              </a:rPr>
              <a:t>2010).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S. Li, H. Zhou, H. Lin, T. Xiao, H. Lin, W. Lin, and T. </a:t>
            </a:r>
            <a:r>
              <a:rPr lang="en-US" altLang="zh-CN" sz="1400" dirty="0" err="1">
                <a:latin typeface="Times New Roman" panose="02020603050405020304" pitchFamily="18" charset="0"/>
                <a:sym typeface="+mn-ea"/>
              </a:rPr>
              <a:t>Xie</a:t>
            </a:r>
            <a:r>
              <a:rPr lang="en-US" altLang="zh-CN" sz="1400" dirty="0">
                <a:latin typeface="Times New Roman" panose="02020603050405020304" pitchFamily="18" charset="0"/>
                <a:sym typeface="+mn-ea"/>
              </a:rPr>
              <a:t>, “A characteristic study on failures of production distributed data-parallel </a:t>
            </a:r>
            <a:r>
              <a:rPr lang="en-US" altLang="zh-CN" sz="1400" dirty="0" smtClean="0">
                <a:latin typeface="Times New Roman" panose="02020603050405020304" pitchFamily="18" charset="0"/>
                <a:sym typeface="+mn-ea"/>
              </a:rPr>
              <a:t>programs” (</a:t>
            </a:r>
            <a:r>
              <a:rPr lang="en-US" altLang="zh-CN" sz="1400" i="1" dirty="0">
                <a:latin typeface="Times New Roman" panose="02020603050405020304" pitchFamily="18" charset="0"/>
                <a:sym typeface="+mn-ea"/>
              </a:rPr>
              <a:t>ICSE </a:t>
            </a:r>
            <a:r>
              <a:rPr lang="en-US" altLang="zh-CN" sz="1400" dirty="0" smtClean="0">
                <a:latin typeface="Times New Roman" panose="02020603050405020304" pitchFamily="18" charset="0"/>
                <a:sym typeface="+mn-ea"/>
              </a:rPr>
              <a:t>2013</a:t>
            </a:r>
            <a:r>
              <a:rPr lang="en-US" altLang="zh-CN" sz="1400" dirty="0">
                <a:latin typeface="Times New Roman" panose="02020603050405020304" pitchFamily="18" charset="0"/>
                <a:sym typeface="+mn-ea"/>
              </a:rPr>
              <a:t>)</a:t>
            </a:r>
            <a:r>
              <a:rPr lang="en-US" altLang="zh-CN" sz="1400" i="1" dirty="0">
                <a:latin typeface="Times New Roman" panose="02020603050405020304" pitchFamily="18" charset="0"/>
                <a:sym typeface="+mn-ea"/>
              </a:rPr>
              <a:t>.</a:t>
            </a:r>
            <a:endParaRPr lang="zh-CN" altLang="en-US" sz="1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dirty="0"/>
              <a:t>系统实现及实验验证</a:t>
            </a:r>
            <a:r>
              <a:rPr lang="en-US" altLang="zh-CN" sz="2800" dirty="0"/>
              <a:t>--</a:t>
            </a:r>
            <a:r>
              <a:rPr lang="zh-CN" altLang="en-US" dirty="0"/>
              <a:t>系统架构</a:t>
            </a: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pic>
        <p:nvPicPr>
          <p:cNvPr id="3" name="图片 2" descr="系统架构"/>
          <p:cNvPicPr>
            <a:picLocks noChangeAspect="1"/>
          </p:cNvPicPr>
          <p:nvPr/>
        </p:nvPicPr>
        <p:blipFill>
          <a:blip r:embed="rId3"/>
          <a:stretch>
            <a:fillRect/>
          </a:stretch>
        </p:blipFill>
        <p:spPr>
          <a:xfrm>
            <a:off x="410210" y="1350645"/>
            <a:ext cx="8100060" cy="488315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t>实验验证</a:t>
            </a: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对象 4"/>
          <p:cNvGraphicFramePr/>
          <p:nvPr>
            <p:extLst>
              <p:ext uri="{D42A27DB-BD31-4B8C-83A1-F6EECF244321}">
                <p14:modId xmlns:p14="http://schemas.microsoft.com/office/powerpoint/2010/main" val="1411471174"/>
              </p:ext>
            </p:extLst>
          </p:nvPr>
        </p:nvGraphicFramePr>
        <p:xfrm>
          <a:off x="580390" y="3709035"/>
          <a:ext cx="6167120" cy="2625090"/>
        </p:xfrm>
        <a:graphic>
          <a:graphicData uri="http://schemas.openxmlformats.org/presentationml/2006/ole">
            <mc:AlternateContent xmlns:mc="http://schemas.openxmlformats.org/markup-compatibility/2006">
              <mc:Choice xmlns:v="urn:schemas-microsoft-com:vml" Requires="v">
                <p:oleObj spid="_x0000_s5156" name="Visio" r:id="rId4" imgW="9572669" imgH="4705407" progId="Visio.Drawing.15">
                  <p:embed/>
                </p:oleObj>
              </mc:Choice>
              <mc:Fallback>
                <p:oleObj name="Visio" r:id="rId4" imgW="9572669" imgH="4705407" progId="Visio.Drawing.15">
                  <p:embed/>
                  <p:pic>
                    <p:nvPicPr>
                      <p:cNvPr id="0" name="图片 7"/>
                      <p:cNvPicPr/>
                      <p:nvPr/>
                    </p:nvPicPr>
                    <p:blipFill>
                      <a:blip r:embed="rId5"/>
                      <a:stretch>
                        <a:fillRect/>
                      </a:stretch>
                    </p:blipFill>
                    <p:spPr>
                      <a:xfrm>
                        <a:off x="580390" y="3709035"/>
                        <a:ext cx="6167120" cy="2625090"/>
                      </a:xfrm>
                      <a:prstGeom prst="rect">
                        <a:avLst/>
                      </a:prstGeom>
                    </p:spPr>
                  </p:pic>
                </p:oleObj>
              </mc:Fallback>
            </mc:AlternateContent>
          </a:graphicData>
        </a:graphic>
      </p:graphicFrame>
      <p:graphicFrame>
        <p:nvGraphicFramePr>
          <p:cNvPr id="9" name="表格 8"/>
          <p:cNvGraphicFramePr/>
          <p:nvPr/>
        </p:nvGraphicFramePr>
        <p:xfrm>
          <a:off x="536575" y="1482725"/>
          <a:ext cx="6211570" cy="2011680"/>
        </p:xfrm>
        <a:graphic>
          <a:graphicData uri="http://schemas.openxmlformats.org/drawingml/2006/table">
            <a:tbl>
              <a:tblPr firstRow="1" bandRow="1">
                <a:tableStyleId>{5C22544A-7EE6-4342-B048-85BDC9FD1C3A}</a:tableStyleId>
              </a:tblPr>
              <a:tblGrid>
                <a:gridCol w="1663700"/>
                <a:gridCol w="4547870"/>
              </a:tblGrid>
              <a:tr h="335280">
                <a:tc>
                  <a:txBody>
                    <a:bodyPr/>
                    <a:lstStyle/>
                    <a:p>
                      <a:pPr algn="ctr">
                        <a:buNone/>
                      </a:pPr>
                      <a:r>
                        <a:rPr lang="zh-CN" altLang="en-US" sz="1600">
                          <a:solidFill>
                            <a:schemeClr val="tx1"/>
                          </a:solidFill>
                        </a:rPr>
                        <a:t>配置</a:t>
                      </a:r>
                    </a:p>
                  </a:txBody>
                  <a:tcPr/>
                </a:tc>
                <a:tc>
                  <a:txBody>
                    <a:bodyPr/>
                    <a:lstStyle/>
                    <a:p>
                      <a:pPr algn="ctr">
                        <a:buNone/>
                      </a:pPr>
                      <a:r>
                        <a:rPr lang="zh-CN" altLang="en-US" sz="1600">
                          <a:solidFill>
                            <a:schemeClr val="tx1"/>
                          </a:solidFill>
                        </a:rPr>
                        <a:t>参数</a:t>
                      </a:r>
                    </a:p>
                  </a:txBody>
                  <a:tcPr/>
                </a:tc>
              </a:tr>
              <a:tr h="335280">
                <a:tc>
                  <a:txBody>
                    <a:bodyPr/>
                    <a:lstStyle/>
                    <a:p>
                      <a:pPr algn="ctr">
                        <a:buNone/>
                      </a:pPr>
                      <a:r>
                        <a:rPr lang="zh-CN" altLang="en-US" sz="1600">
                          <a:solidFill>
                            <a:schemeClr val="tx1"/>
                          </a:solidFill>
                        </a:rPr>
                        <a:t>处理器</a:t>
                      </a:r>
                    </a:p>
                  </a:txBody>
                  <a:tcPr/>
                </a:tc>
                <a:tc>
                  <a:txBody>
                    <a:bodyPr/>
                    <a:lstStyle/>
                    <a:p>
                      <a:pPr algn="ctr">
                        <a:buNone/>
                      </a:pPr>
                      <a:r>
                        <a:rPr lang="zh-CN" altLang="en-US" sz="1600">
                          <a:solidFill>
                            <a:schemeClr val="tx1"/>
                          </a:solidFill>
                        </a:rPr>
                        <a:t>8  Intel(R) Core(TM) i7-2600 CPU @ 3.40GHz</a:t>
                      </a:r>
                    </a:p>
                  </a:txBody>
                  <a:tcPr/>
                </a:tc>
              </a:tr>
              <a:tr h="335280">
                <a:tc>
                  <a:txBody>
                    <a:bodyPr/>
                    <a:lstStyle/>
                    <a:p>
                      <a:pPr algn="ctr">
                        <a:buNone/>
                      </a:pPr>
                      <a:r>
                        <a:rPr lang="zh-CN" altLang="en-US" sz="1600">
                          <a:solidFill>
                            <a:schemeClr val="tx1"/>
                          </a:solidFill>
                        </a:rPr>
                        <a:t>内存</a:t>
                      </a:r>
                    </a:p>
                  </a:txBody>
                  <a:tcPr/>
                </a:tc>
                <a:tc>
                  <a:txBody>
                    <a:bodyPr/>
                    <a:lstStyle/>
                    <a:p>
                      <a:pPr algn="ctr">
                        <a:buNone/>
                      </a:pPr>
                      <a:r>
                        <a:rPr lang="zh-CN" altLang="en-US" sz="1600">
                          <a:solidFill>
                            <a:schemeClr val="tx1"/>
                          </a:solidFill>
                        </a:rPr>
                        <a:t>16G RAM</a:t>
                      </a:r>
                    </a:p>
                  </a:txBody>
                  <a:tcPr/>
                </a:tc>
              </a:tr>
              <a:tr h="335280">
                <a:tc>
                  <a:txBody>
                    <a:bodyPr/>
                    <a:lstStyle/>
                    <a:p>
                      <a:pPr algn="ctr">
                        <a:buNone/>
                      </a:pPr>
                      <a:r>
                        <a:rPr lang="zh-CN" altLang="en-US" sz="1600">
                          <a:solidFill>
                            <a:schemeClr val="tx1"/>
                          </a:solidFill>
                        </a:rPr>
                        <a:t>硬盘</a:t>
                      </a:r>
                    </a:p>
                  </a:txBody>
                  <a:tcPr/>
                </a:tc>
                <a:tc>
                  <a:txBody>
                    <a:bodyPr/>
                    <a:lstStyle/>
                    <a:p>
                      <a:pPr algn="ctr">
                        <a:buNone/>
                      </a:pPr>
                      <a:r>
                        <a:rPr lang="zh-CN" altLang="en-US" sz="1600">
                          <a:solidFill>
                            <a:schemeClr val="tx1"/>
                          </a:solidFill>
                        </a:rPr>
                        <a:t>2 * 1TB SATA</a:t>
                      </a:r>
                    </a:p>
                  </a:txBody>
                  <a:tcPr/>
                </a:tc>
              </a:tr>
              <a:tr h="335280">
                <a:tc>
                  <a:txBody>
                    <a:bodyPr/>
                    <a:lstStyle/>
                    <a:p>
                      <a:pPr algn="ctr">
                        <a:buNone/>
                      </a:pPr>
                      <a:r>
                        <a:rPr lang="zh-CN" altLang="en-US" sz="1600">
                          <a:solidFill>
                            <a:schemeClr val="tx1"/>
                          </a:solidFill>
                        </a:rPr>
                        <a:t>操作系统</a:t>
                      </a:r>
                    </a:p>
                  </a:txBody>
                  <a:tcPr/>
                </a:tc>
                <a:tc>
                  <a:txBody>
                    <a:bodyPr/>
                    <a:lstStyle/>
                    <a:p>
                      <a:pPr algn="ctr">
                        <a:buNone/>
                      </a:pPr>
                      <a:r>
                        <a:rPr lang="zh-CN" altLang="en-US" sz="1600">
                          <a:solidFill>
                            <a:schemeClr val="tx1"/>
                          </a:solidFill>
                        </a:rPr>
                        <a:t>Ubuntu 11.04</a:t>
                      </a:r>
                    </a:p>
                  </a:txBody>
                  <a:tcPr/>
                </a:tc>
              </a:tr>
              <a:tr h="335280">
                <a:tc>
                  <a:txBody>
                    <a:bodyPr/>
                    <a:lstStyle/>
                    <a:p>
                      <a:pPr algn="ctr">
                        <a:buNone/>
                      </a:pPr>
                      <a:r>
                        <a:rPr lang="en-US" altLang="zh-CN" sz="1600">
                          <a:solidFill>
                            <a:schemeClr val="tx1"/>
                          </a:solidFill>
                        </a:rPr>
                        <a:t>Spark version</a:t>
                      </a:r>
                    </a:p>
                  </a:txBody>
                  <a:tcPr/>
                </a:tc>
                <a:tc>
                  <a:txBody>
                    <a:bodyPr/>
                    <a:lstStyle/>
                    <a:p>
                      <a:pPr algn="ctr">
                        <a:buNone/>
                      </a:pPr>
                      <a:r>
                        <a:rPr lang="zh-CN" altLang="en-US" sz="1600">
                          <a:solidFill>
                            <a:schemeClr val="tx1"/>
                          </a:solidFill>
                        </a:rPr>
                        <a:t>Spark 2.0</a:t>
                      </a:r>
                    </a:p>
                  </a:txBody>
                  <a:tcP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实验环境</a:t>
            </a:r>
            <a:endParaRPr lang="zh-CN" dirty="0" smtClean="0">
              <a:solidFill>
                <a:srgbClr val="0000FF"/>
              </a:solidFill>
              <a:sym typeface="+mn-ea"/>
            </a:endParaRPr>
          </a:p>
        </p:txBody>
      </p:sp>
      <p:sp>
        <p:nvSpPr>
          <p:cNvPr id="2" name="文本框 1"/>
          <p:cNvSpPr txBox="1"/>
          <p:nvPr/>
        </p:nvSpPr>
        <p:spPr>
          <a:xfrm>
            <a:off x="7164288" y="1628800"/>
            <a:ext cx="1979712" cy="1477328"/>
          </a:xfrm>
          <a:prstGeom prst="rect">
            <a:avLst/>
          </a:prstGeom>
          <a:noFill/>
        </p:spPr>
        <p:txBody>
          <a:bodyPr wrap="square" rtlCol="0">
            <a:spAutoFit/>
          </a:bodyPr>
          <a:lstStyle/>
          <a:p>
            <a:r>
              <a:rPr lang="zh-CN" altLang="en-US" dirty="0" smtClean="0">
                <a:solidFill>
                  <a:srgbClr val="FF0000"/>
                </a:solidFill>
              </a:rPr>
              <a:t>实验目的：</a:t>
            </a:r>
            <a:endParaRPr lang="en-US" altLang="zh-CN" dirty="0" smtClean="0">
              <a:solidFill>
                <a:srgbClr val="FF0000"/>
              </a:solidFill>
            </a:endParaRPr>
          </a:p>
          <a:p>
            <a:r>
              <a:rPr lang="zh-CN" altLang="en-US" dirty="0" smtClean="0">
                <a:solidFill>
                  <a:srgbClr val="FF0000"/>
                </a:solidFill>
              </a:rPr>
              <a:t>实验设计</a:t>
            </a:r>
            <a:r>
              <a:rPr lang="zh-CN" altLang="en-US" dirty="0" smtClean="0">
                <a:solidFill>
                  <a:srgbClr val="FF0000"/>
                </a:solidFill>
                <a:sym typeface="Wingdings" panose="05000000000000000000" pitchFamily="2" charset="2"/>
              </a:rPr>
              <a:t>：（用了</a:t>
            </a:r>
            <a:r>
              <a:rPr lang="en-US" altLang="zh-CN" dirty="0" smtClean="0">
                <a:solidFill>
                  <a:srgbClr val="FF0000"/>
                </a:solidFill>
                <a:sym typeface="Wingdings" panose="05000000000000000000" pitchFamily="2" charset="2"/>
              </a:rPr>
              <a:t>6</a:t>
            </a:r>
            <a:r>
              <a:rPr lang="zh-CN" altLang="en-US" dirty="0" smtClean="0">
                <a:solidFill>
                  <a:srgbClr val="FF0000"/>
                </a:solidFill>
                <a:sym typeface="Wingdings" panose="05000000000000000000" pitchFamily="2" charset="2"/>
              </a:rPr>
              <a:t>个应用，其代表性、典型性）</a:t>
            </a:r>
            <a:endParaRPr lang="en-US" altLang="zh-CN" dirty="0" smtClean="0">
              <a:solidFill>
                <a:srgbClr val="FF0000"/>
              </a:solidFill>
              <a:sym typeface="Wingdings" panose="05000000000000000000" pitchFamily="2" charset="2"/>
            </a:endParaRPr>
          </a:p>
          <a:p>
            <a:r>
              <a:rPr lang="zh-CN" altLang="en-US" dirty="0">
                <a:solidFill>
                  <a:srgbClr val="FF0000"/>
                </a:solidFill>
                <a:sym typeface="Wingdings" panose="05000000000000000000" pitchFamily="2" charset="2"/>
              </a:rPr>
              <a:t>实验</a:t>
            </a:r>
            <a:r>
              <a:rPr lang="zh-CN" altLang="en-US" dirty="0" smtClean="0">
                <a:solidFill>
                  <a:srgbClr val="FF0000"/>
                </a:solidFill>
                <a:sym typeface="Wingdings" panose="05000000000000000000" pitchFamily="2" charset="2"/>
              </a:rPr>
              <a:t>环境：</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448310" y="1697990"/>
          <a:ext cx="8517255" cy="4490720"/>
        </p:xfrm>
        <a:graphic>
          <a:graphicData uri="http://schemas.openxmlformats.org/drawingml/2006/table">
            <a:tbl>
              <a:tblPr firstRow="1" bandRow="1">
                <a:tableStyleId>{5C22544A-7EE6-4342-B048-85BDC9FD1C3A}</a:tableStyleId>
              </a:tblPr>
              <a:tblGrid>
                <a:gridCol w="2066290"/>
                <a:gridCol w="2143760"/>
                <a:gridCol w="2261235"/>
                <a:gridCol w="2045970"/>
              </a:tblGrid>
              <a:tr h="508000">
                <a:tc>
                  <a:txBody>
                    <a:bodyPr/>
                    <a:lstStyle/>
                    <a:p>
                      <a:pPr algn="ctr">
                        <a:buNone/>
                      </a:pPr>
                      <a:r>
                        <a:rPr lang="zh-CN" altLang="en-US" sz="1600">
                          <a:solidFill>
                            <a:schemeClr val="tx1"/>
                          </a:solidFill>
                        </a:rPr>
                        <a:t>应用名</a:t>
                      </a:r>
                    </a:p>
                  </a:txBody>
                  <a:tcPr anchor="ctr"/>
                </a:tc>
                <a:tc>
                  <a:txBody>
                    <a:bodyPr/>
                    <a:lstStyle/>
                    <a:p>
                      <a:pPr algn="ctr">
                        <a:buNone/>
                      </a:pPr>
                      <a:r>
                        <a:rPr lang="zh-CN" altLang="en-US" sz="1600">
                          <a:solidFill>
                            <a:schemeClr val="tx1"/>
                          </a:solidFill>
                        </a:rPr>
                        <a:t>输入数据</a:t>
                      </a:r>
                    </a:p>
                  </a:txBody>
                  <a:tcPr anchor="ctr"/>
                </a:tc>
                <a:tc>
                  <a:txBody>
                    <a:bodyPr/>
                    <a:lstStyle/>
                    <a:p>
                      <a:pPr algn="ctr">
                        <a:buNone/>
                      </a:pPr>
                      <a:r>
                        <a:rPr lang="zh-CN" altLang="en-US" sz="1600">
                          <a:solidFill>
                            <a:schemeClr val="tx1"/>
                          </a:solidFill>
                        </a:rPr>
                        <a:t>配置参数</a:t>
                      </a:r>
                      <a:r>
                        <a:rPr lang="en-US" altLang="zh-CN" sz="1600">
                          <a:solidFill>
                            <a:schemeClr val="tx1"/>
                          </a:solidFill>
                        </a:rPr>
                        <a:t>/</a:t>
                      </a:r>
                      <a:r>
                        <a:rPr lang="zh-CN" altLang="en-US" sz="1600">
                          <a:solidFill>
                            <a:schemeClr val="tx1"/>
                          </a:solidFill>
                        </a:rPr>
                        <a:t>操作描述</a:t>
                      </a:r>
                    </a:p>
                  </a:txBody>
                  <a:tcPr anchor="ctr"/>
                </a:tc>
                <a:tc>
                  <a:txBody>
                    <a:bodyPr/>
                    <a:lstStyle/>
                    <a:p>
                      <a:pPr algn="ctr">
                        <a:buNone/>
                      </a:pPr>
                      <a:r>
                        <a:rPr lang="zh-CN" altLang="en-US" sz="1600">
                          <a:solidFill>
                            <a:schemeClr val="tx1"/>
                          </a:solidFill>
                        </a:rPr>
                        <a:t>错误类型</a:t>
                      </a:r>
                    </a:p>
                  </a:txBody>
                  <a:tcPr anchor="ctr"/>
                </a:tc>
              </a:tr>
              <a:tr h="508000">
                <a:tc>
                  <a:txBody>
                    <a:bodyPr/>
                    <a:lstStyle/>
                    <a:p>
                      <a:pPr algn="ctr">
                        <a:buNone/>
                      </a:pPr>
                      <a:r>
                        <a:rPr lang="en-US" altLang="zh-CN" sz="1600">
                          <a:solidFill>
                            <a:schemeClr val="tx1"/>
                          </a:solidFill>
                        </a:rPr>
                        <a:t>Join</a:t>
                      </a:r>
                    </a:p>
                  </a:txBody>
                  <a:tcPr anchor="ctr"/>
                </a:tc>
                <a:tc>
                  <a:txBody>
                    <a:bodyPr/>
                    <a:lstStyle/>
                    <a:p>
                      <a:pPr algn="ctr">
                        <a:buNone/>
                      </a:pPr>
                      <a:r>
                        <a:rPr lang="zh-CN" altLang="en-US" sz="1600">
                          <a:solidFill>
                            <a:schemeClr val="tx1"/>
                          </a:solidFill>
                        </a:rPr>
                        <a:t>10GB,倾斜数据</a:t>
                      </a:r>
                    </a:p>
                  </a:txBody>
                  <a:tcPr anchor="ctr"/>
                </a:tc>
                <a:tc>
                  <a:txBody>
                    <a:bodyPr/>
                    <a:lstStyle/>
                    <a:p>
                      <a:pPr algn="ctr">
                        <a:buNone/>
                      </a:pPr>
                      <a:r>
                        <a:rPr lang="zh-CN" altLang="en-US" sz="1600">
                          <a:solidFill>
                            <a:schemeClr val="tx1"/>
                          </a:solidFill>
                        </a:rPr>
                        <a:t>小表Inner Join大表</a:t>
                      </a:r>
                    </a:p>
                  </a:txBody>
                  <a:tcPr anchor="ctr"/>
                </a:tc>
                <a:tc>
                  <a:txBody>
                    <a:bodyPr/>
                    <a:lstStyle/>
                    <a:p>
                      <a:pPr algn="ctr">
                        <a:buNone/>
                      </a:pPr>
                      <a:r>
                        <a:rPr lang="zh-CN" altLang="en-US" sz="1600">
                          <a:solidFill>
                            <a:schemeClr val="tx1"/>
                          </a:solidFill>
                        </a:rPr>
                        <a:t>内存溢出</a:t>
                      </a:r>
                    </a:p>
                  </a:txBody>
                  <a:tcPr anchor="ctr"/>
                </a:tc>
              </a:tr>
              <a:tr h="254000">
                <a:tc rowSpan="2">
                  <a:txBody>
                    <a:bodyPr/>
                    <a:lstStyle/>
                    <a:p>
                      <a:pPr algn="ctr">
                        <a:buNone/>
                      </a:pPr>
                      <a:r>
                        <a:rPr lang="en-US" altLang="zh-CN" sz="1600">
                          <a:solidFill>
                            <a:schemeClr val="tx1"/>
                          </a:solidFill>
                        </a:rPr>
                        <a:t>Mix</a:t>
                      </a:r>
                    </a:p>
                  </a:txBody>
                  <a:tcPr anchor="ctr"/>
                </a:tc>
                <a:tc rowSpan="2">
                  <a:txBody>
                    <a:bodyPr/>
                    <a:lstStyle/>
                    <a:p>
                      <a:pPr algn="ctr">
                        <a:buNone/>
                      </a:pPr>
                      <a:r>
                        <a:rPr lang="zh-CN" altLang="en-US" sz="1600">
                          <a:solidFill>
                            <a:schemeClr val="tx1"/>
                          </a:solidFill>
                        </a:rPr>
                        <a:t>10GB,倾斜数据</a:t>
                      </a:r>
                    </a:p>
                  </a:txBody>
                  <a:tcPr anchor="ctr"/>
                </a:tc>
                <a:tc>
                  <a:txBody>
                    <a:bodyPr/>
                    <a:lstStyle/>
                    <a:p>
                      <a:pPr algn="ctr">
                        <a:buNone/>
                      </a:pPr>
                      <a:r>
                        <a:rPr lang="zh-CN" altLang="en-US" sz="1600">
                          <a:solidFill>
                            <a:schemeClr val="tx1"/>
                          </a:solidFill>
                        </a:rPr>
                        <a:t>一表多次Join操作</a:t>
                      </a:r>
                    </a:p>
                  </a:txBody>
                  <a:tcPr anchor="ctr"/>
                </a:tc>
                <a:tc rowSpan="2">
                  <a:txBody>
                    <a:bodyPr/>
                    <a:lstStyle/>
                    <a:p>
                      <a:pPr algn="ctr">
                        <a:buNone/>
                      </a:pPr>
                      <a:r>
                        <a:rPr lang="zh-CN" altLang="en-US" sz="1600">
                          <a:solidFill>
                            <a:schemeClr val="tx1"/>
                          </a:solidFill>
                        </a:rPr>
                        <a:t>计算结果出错</a:t>
                      </a:r>
                    </a:p>
                  </a:txBody>
                  <a:tcPr anchor="ctr"/>
                </a:tc>
              </a:tr>
              <a:tr h="335280">
                <a:tc vMerge="1">
                  <a:txBody>
                    <a:bodyPr/>
                    <a:lstStyle/>
                    <a:p>
                      <a:endParaRPr lang="zh-CN"/>
                    </a:p>
                  </a:txBody>
                  <a:tcPr anchor="ctr"/>
                </a:tc>
                <a:tc vMerge="1">
                  <a:txBody>
                    <a:bodyPr/>
                    <a:lstStyle/>
                    <a:p>
                      <a:endParaRPr lang="zh-CN"/>
                    </a:p>
                  </a:txBody>
                  <a:tcPr anchor="ctr"/>
                </a:tc>
                <a:tc>
                  <a:txBody>
                    <a:bodyPr/>
                    <a:lstStyle/>
                    <a:p>
                      <a:pPr algn="ctr">
                        <a:buNone/>
                      </a:pPr>
                      <a:r>
                        <a:rPr lang="zh-CN" altLang="en-US" sz="1600">
                          <a:solidFill>
                            <a:schemeClr val="tx1"/>
                          </a:solidFill>
                        </a:rPr>
                        <a:t>Not in子句中存在null值</a:t>
                      </a:r>
                    </a:p>
                  </a:txBody>
                  <a:tcPr anchor="ctr"/>
                </a:tc>
                <a:tc vMerge="1">
                  <a:txBody>
                    <a:bodyPr/>
                    <a:lstStyle/>
                    <a:p>
                      <a:endParaRPr lang="zh-CN"/>
                    </a:p>
                  </a:txBody>
                  <a:tcPr anchor="ctr"/>
                </a:tc>
              </a:tr>
              <a:tr h="508000">
                <a:tc>
                  <a:txBody>
                    <a:bodyPr/>
                    <a:lstStyle/>
                    <a:p>
                      <a:pPr algn="ctr">
                        <a:buNone/>
                      </a:pPr>
                      <a:r>
                        <a:rPr lang="en-US" altLang="zh-CN" sz="1600">
                          <a:solidFill>
                            <a:schemeClr val="tx1"/>
                          </a:solidFill>
                        </a:rPr>
                        <a:t>RandomForest</a:t>
                      </a:r>
                    </a:p>
                  </a:txBody>
                  <a:tcPr anchor="ctr"/>
                </a:tc>
                <a:tc>
                  <a:txBody>
                    <a:bodyPr/>
                    <a:lstStyle/>
                    <a:p>
                      <a:pPr algn="ctr">
                        <a:buNone/>
                      </a:pPr>
                      <a:r>
                        <a:rPr lang="zh-CN" altLang="en-US" sz="1600">
                          <a:solidFill>
                            <a:schemeClr val="tx1"/>
                          </a:solidFill>
                        </a:rPr>
                        <a:t>1 百万实例, 1000维度, 伽马、泊松混合分布</a:t>
                      </a:r>
                    </a:p>
                  </a:txBody>
                  <a:tcPr anchor="ctr"/>
                </a:tc>
                <a:tc>
                  <a:txBody>
                    <a:bodyPr/>
                    <a:lstStyle/>
                    <a:p>
                      <a:pPr algn="ctr">
                        <a:buNone/>
                      </a:pPr>
                      <a:r>
                        <a:rPr lang="zh-CN" altLang="en-US" sz="1600">
                          <a:solidFill>
                            <a:schemeClr val="tx1"/>
                          </a:solidFill>
                        </a:rPr>
                        <a:t>numTrees=100, maxDepth=30,</a:t>
                      </a:r>
                    </a:p>
                    <a:p>
                      <a:pPr algn="ctr">
                        <a:buNone/>
                      </a:pPr>
                      <a:r>
                        <a:rPr lang="zh-CN" altLang="en-US" sz="1600">
                          <a:solidFill>
                            <a:schemeClr val="tx1"/>
                          </a:solidFill>
                        </a:rPr>
                        <a:t>dimensions=1000</a:t>
                      </a:r>
                    </a:p>
                  </a:txBody>
                  <a:tcPr anchor="ctr"/>
                </a:tc>
                <a:tc>
                  <a:txBody>
                    <a:bodyPr/>
                    <a:lstStyle/>
                    <a:p>
                      <a:pPr algn="ctr">
                        <a:buNone/>
                      </a:pPr>
                      <a:r>
                        <a:rPr lang="zh-CN" altLang="en-US" sz="1600">
                          <a:solidFill>
                            <a:schemeClr val="tx1"/>
                          </a:solidFill>
                        </a:rPr>
                        <a:t>内存溢出</a:t>
                      </a:r>
                    </a:p>
                  </a:txBody>
                  <a:tcPr anchor="ctr"/>
                </a:tc>
              </a:tr>
              <a:tr h="579120">
                <a:tc>
                  <a:txBody>
                    <a:bodyPr/>
                    <a:lstStyle/>
                    <a:p>
                      <a:pPr algn="ctr">
                        <a:buNone/>
                      </a:pPr>
                      <a:r>
                        <a:rPr lang="en-US" altLang="zh-CN" sz="1600">
                          <a:solidFill>
                            <a:schemeClr val="tx1"/>
                          </a:solidFill>
                        </a:rPr>
                        <a:t>LogisticsRegression</a:t>
                      </a:r>
                    </a:p>
                  </a:txBody>
                  <a:tcPr anchor="ctr"/>
                </a:tc>
                <a:tc>
                  <a:txBody>
                    <a:bodyPr/>
                    <a:lstStyle/>
                    <a:p>
                      <a:pPr algn="ctr">
                        <a:buNone/>
                      </a:pPr>
                      <a:r>
                        <a:rPr lang="zh-CN" altLang="en-US" sz="1600">
                          <a:solidFill>
                            <a:schemeClr val="tx1"/>
                          </a:solidFill>
                        </a:rPr>
                        <a:t>1.05GB 倾斜数据, 20216830维度</a:t>
                      </a:r>
                    </a:p>
                  </a:txBody>
                  <a:tcPr anchor="ctr"/>
                </a:tc>
                <a:tc>
                  <a:txBody>
                    <a:bodyPr/>
                    <a:lstStyle/>
                    <a:p>
                      <a:pPr algn="ctr">
                        <a:buNone/>
                      </a:pPr>
                      <a:r>
                        <a:rPr lang="zh-CN" altLang="en-US" sz="1600">
                          <a:solidFill>
                            <a:schemeClr val="tx1"/>
                          </a:solidFill>
                        </a:rPr>
                        <a:t>split=268.25MB, partitionNum=4</a:t>
                      </a:r>
                    </a:p>
                  </a:txBody>
                  <a:tcPr anchor="ctr"/>
                </a:tc>
                <a:tc>
                  <a:txBody>
                    <a:bodyPr/>
                    <a:lstStyle/>
                    <a:p>
                      <a:pPr algn="ctr">
                        <a:buNone/>
                      </a:pPr>
                      <a:r>
                        <a:rPr lang="zh-CN" altLang="en-US" sz="1600">
                          <a:solidFill>
                            <a:schemeClr val="tx1"/>
                          </a:solidFill>
                        </a:rPr>
                        <a:t>运行超时</a:t>
                      </a:r>
                    </a:p>
                  </a:txBody>
                  <a:tcPr anchor="ctr"/>
                </a:tc>
              </a:tr>
              <a:tr h="508000">
                <a:tc>
                  <a:txBody>
                    <a:bodyPr/>
                    <a:lstStyle/>
                    <a:p>
                      <a:pPr algn="ctr">
                        <a:buNone/>
                      </a:pPr>
                      <a:r>
                        <a:rPr lang="en-US" altLang="zh-CN" sz="1600">
                          <a:solidFill>
                            <a:schemeClr val="tx1"/>
                          </a:solidFill>
                        </a:rPr>
                        <a:t>ALS</a:t>
                      </a:r>
                    </a:p>
                  </a:txBody>
                  <a:tcPr anchor="ctr"/>
                </a:tc>
                <a:tc>
                  <a:txBody>
                    <a:bodyPr/>
                    <a:lstStyle/>
                    <a:p>
                      <a:pPr algn="ctr">
                        <a:buNone/>
                      </a:pPr>
                      <a:r>
                        <a:rPr lang="zh-CN" altLang="en-US" sz="1600">
                          <a:solidFill>
                            <a:schemeClr val="tx1"/>
                          </a:solidFill>
                        </a:rPr>
                        <a:t>3GB数据量</a:t>
                      </a:r>
                    </a:p>
                  </a:txBody>
                  <a:tcPr anchor="ctr"/>
                </a:tc>
                <a:tc>
                  <a:txBody>
                    <a:bodyPr/>
                    <a:lstStyle/>
                    <a:p>
                      <a:pPr algn="ctr">
                        <a:buNone/>
                      </a:pPr>
                      <a:r>
                        <a:rPr lang="zh-CN" altLang="en-US" sz="1600">
                          <a:solidFill>
                            <a:schemeClr val="tx1"/>
                          </a:solidFill>
                        </a:rPr>
                        <a:t>numIteration=20,</a:t>
                      </a:r>
                    </a:p>
                    <a:p>
                      <a:pPr algn="ctr">
                        <a:buNone/>
                      </a:pPr>
                      <a:r>
                        <a:rPr lang="zh-CN" altLang="en-US" sz="1600">
                          <a:solidFill>
                            <a:schemeClr val="tx1"/>
                          </a:solidFill>
                        </a:rPr>
                        <a:t>sampleFraction=0.001,</a:t>
                      </a:r>
                    </a:p>
                    <a:p>
                      <a:pPr algn="ctr">
                        <a:buNone/>
                      </a:pPr>
                      <a:r>
                        <a:rPr lang="zh-CN" altLang="en-US" sz="1600">
                          <a:solidFill>
                            <a:schemeClr val="tx1"/>
                          </a:solidFill>
                        </a:rPr>
                        <a:t>dataFeature=20</a:t>
                      </a:r>
                    </a:p>
                  </a:txBody>
                  <a:tcPr anchor="ctr"/>
                </a:tc>
                <a:tc>
                  <a:txBody>
                    <a:bodyPr/>
                    <a:lstStyle/>
                    <a:p>
                      <a:pPr algn="ctr">
                        <a:buNone/>
                      </a:pPr>
                      <a:r>
                        <a:rPr lang="zh-CN" altLang="en-US" sz="1600">
                          <a:solidFill>
                            <a:schemeClr val="tx1"/>
                          </a:solidFill>
                        </a:rPr>
                        <a:t>StackOutOfMemory</a:t>
                      </a:r>
                    </a:p>
                  </a:txBody>
                  <a:tcPr anchor="ctr"/>
                </a:tc>
              </a:tr>
              <a:tr h="508000">
                <a:tc>
                  <a:txBody>
                    <a:bodyPr/>
                    <a:lstStyle/>
                    <a:p>
                      <a:pPr algn="ctr">
                        <a:buNone/>
                      </a:pPr>
                      <a:r>
                        <a:rPr lang="en-US" altLang="zh-CN" sz="1600">
                          <a:solidFill>
                            <a:schemeClr val="tx1"/>
                          </a:solidFill>
                        </a:rPr>
                        <a:t>PageRank</a:t>
                      </a:r>
                    </a:p>
                  </a:txBody>
                  <a:tcPr anchor="ctr"/>
                </a:tc>
                <a:tc>
                  <a:txBody>
                    <a:bodyPr/>
                    <a:lstStyle/>
                    <a:p>
                      <a:pPr algn="ctr">
                        <a:buNone/>
                      </a:pPr>
                      <a:r>
                        <a:rPr lang="zh-CN" altLang="en-US" sz="1600">
                          <a:solidFill>
                            <a:schemeClr val="tx1"/>
                          </a:solidFill>
                        </a:rPr>
                        <a:t>10GB数据, 1百万顶点, 2千万边</a:t>
                      </a:r>
                    </a:p>
                  </a:txBody>
                  <a:tcPr anchor="ctr"/>
                </a:tc>
                <a:tc>
                  <a:txBody>
                    <a:bodyPr/>
                    <a:lstStyle/>
                    <a:p>
                      <a:pPr algn="ctr">
                        <a:buNone/>
                      </a:pPr>
                      <a:r>
                        <a:rPr lang="zh-CN" altLang="en-US" sz="1600">
                          <a:solidFill>
                            <a:schemeClr val="tx1"/>
                          </a:solidFill>
                        </a:rPr>
                        <a:t>收敛精度=0.001</a:t>
                      </a:r>
                    </a:p>
                  </a:txBody>
                  <a:tcPr anchor="ctr"/>
                </a:tc>
                <a:tc>
                  <a:txBody>
                    <a:bodyPr/>
                    <a:lstStyle/>
                    <a:p>
                      <a:pPr algn="ctr">
                        <a:buNone/>
                      </a:pPr>
                      <a:r>
                        <a:rPr lang="zh-CN" altLang="en-US" sz="1600">
                          <a:solidFill>
                            <a:schemeClr val="tx1"/>
                          </a:solidFill>
                        </a:rPr>
                        <a:t>内存溢出</a:t>
                      </a:r>
                    </a:p>
                  </a:txBody>
                  <a:tcPr anchor="ctr"/>
                </a:tc>
              </a:tr>
            </a:tbl>
          </a:graphicData>
        </a:graphic>
      </p:graphicFrame>
      <p:sp>
        <p:nvSpPr>
          <p:cNvPr id="4" name="文本框 3"/>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zh-CN" altLang="en-US">
                <a:solidFill>
                  <a:srgbClr val="0000FF"/>
                </a:solidFill>
                <a:sym typeface="+mn-ea"/>
              </a:rPr>
              <a:t>发现的可靠性问题</a:t>
            </a:r>
            <a:endParaRPr lang="zh-CN"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5" name="表格 4"/>
          <p:cNvGraphicFramePr/>
          <p:nvPr>
            <p:extLst>
              <p:ext uri="{D42A27DB-BD31-4B8C-83A1-F6EECF244321}">
                <p14:modId xmlns:p14="http://schemas.microsoft.com/office/powerpoint/2010/main" val="893056960"/>
              </p:ext>
            </p:extLst>
          </p:nvPr>
        </p:nvGraphicFramePr>
        <p:xfrm>
          <a:off x="527050" y="2612390"/>
          <a:ext cx="6642735" cy="2480945"/>
        </p:xfrm>
        <a:graphic>
          <a:graphicData uri="http://schemas.openxmlformats.org/drawingml/2006/table">
            <a:tbl>
              <a:tblPr firstRow="1" bandRow="1">
                <a:tableStyleId>{5C22544A-7EE6-4342-B048-85BDC9FD1C3A}</a:tableStyleId>
              </a:tblPr>
              <a:tblGrid>
                <a:gridCol w="2214245"/>
                <a:gridCol w="2707640"/>
                <a:gridCol w="1720850"/>
              </a:tblGrid>
              <a:tr h="384175">
                <a:tc>
                  <a:txBody>
                    <a:bodyPr/>
                    <a:lstStyle/>
                    <a:p>
                      <a:pPr algn="ctr">
                        <a:buNone/>
                      </a:pPr>
                      <a:r>
                        <a:rPr lang="en-US" altLang="zh-CN" sz="1600" dirty="0">
                          <a:solidFill>
                            <a:schemeClr val="tx1"/>
                          </a:solidFill>
                        </a:rPr>
                        <a:t>Join</a:t>
                      </a:r>
                      <a:r>
                        <a:rPr lang="zh-CN" altLang="en-US" sz="1600" dirty="0">
                          <a:solidFill>
                            <a:schemeClr val="tx1"/>
                          </a:solidFill>
                        </a:rPr>
                        <a:t>类型</a:t>
                      </a:r>
                    </a:p>
                  </a:txBody>
                  <a:tcPr anchor="ctr"/>
                </a:tc>
                <a:tc>
                  <a:txBody>
                    <a:bodyPr/>
                    <a:lstStyle/>
                    <a:p>
                      <a:pPr algn="ctr">
                        <a:buNone/>
                      </a:pPr>
                      <a:r>
                        <a:rPr lang="zh-CN" altLang="en-US" sz="1600">
                          <a:solidFill>
                            <a:schemeClr val="tx1"/>
                          </a:solidFill>
                        </a:rPr>
                        <a:t>数据类型</a:t>
                      </a:r>
                    </a:p>
                  </a:txBody>
                  <a:tcPr anchor="ctr"/>
                </a:tc>
                <a:tc>
                  <a:txBody>
                    <a:bodyPr/>
                    <a:lstStyle/>
                    <a:p>
                      <a:pPr algn="ctr">
                        <a:buNone/>
                      </a:pPr>
                      <a:r>
                        <a:rPr lang="zh-CN" altLang="en-US" sz="1600">
                          <a:solidFill>
                            <a:schemeClr val="tx1"/>
                          </a:solidFill>
                        </a:rPr>
                        <a:t>运行时间</a:t>
                      </a:r>
                    </a:p>
                  </a:txBody>
                  <a:tcPr anchor="ctr"/>
                </a:tc>
              </a:tr>
              <a:tr h="384810">
                <a:tc rowSpan="2">
                  <a:txBody>
                    <a:bodyPr/>
                    <a:lstStyle/>
                    <a:p>
                      <a:pPr algn="ctr">
                        <a:buNone/>
                      </a:pPr>
                      <a:r>
                        <a:rPr lang="en-US" altLang="zh-CN" sz="1600">
                          <a:solidFill>
                            <a:schemeClr val="tx1"/>
                          </a:solidFill>
                        </a:rPr>
                        <a:t>BigSmallJoin</a:t>
                      </a:r>
                    </a:p>
                  </a:txBody>
                  <a:tcPr anchor="ctr"/>
                </a:tc>
                <a:tc>
                  <a:txBody>
                    <a:bodyPr/>
                    <a:lstStyle/>
                    <a:p>
                      <a:pPr algn="ctr">
                        <a:buNone/>
                      </a:pPr>
                      <a:r>
                        <a:rPr lang="zh-CN" altLang="en-US" sz="1600">
                          <a:solidFill>
                            <a:schemeClr val="tx1"/>
                          </a:solidFill>
                        </a:rPr>
                        <a:t>常规数据</a:t>
                      </a:r>
                    </a:p>
                  </a:txBody>
                  <a:tcPr anchor="ctr"/>
                </a:tc>
                <a:tc>
                  <a:txBody>
                    <a:bodyPr/>
                    <a:lstStyle/>
                    <a:p>
                      <a:pPr algn="ctr">
                        <a:buNone/>
                      </a:pPr>
                      <a:r>
                        <a:rPr lang="zh-CN" altLang="en-US" sz="1600">
                          <a:solidFill>
                            <a:schemeClr val="tx1"/>
                          </a:solidFill>
                        </a:rPr>
                        <a:t>51s</a:t>
                      </a:r>
                    </a:p>
                  </a:txBody>
                  <a:tcPr anchor="ctr"/>
                </a:tc>
              </a:tr>
              <a:tr h="663575">
                <a:tc vMerge="1">
                  <a:txBody>
                    <a:bodyPr/>
                    <a:lstStyle/>
                    <a:p>
                      <a:endParaRPr lang="zh-CN"/>
                    </a:p>
                  </a:txBody>
                  <a:tcPr anchor="ctr"/>
                </a:tc>
                <a:tc>
                  <a:txBody>
                    <a:bodyPr/>
                    <a:lstStyle/>
                    <a:p>
                      <a:pPr algn="ctr">
                        <a:buNone/>
                      </a:pPr>
                      <a:r>
                        <a:rPr lang="zh-CN" altLang="en-US" sz="1600">
                          <a:solidFill>
                            <a:schemeClr val="tx1"/>
                          </a:solidFill>
                        </a:rPr>
                        <a:t>倾斜度为0.8的倾斜数据</a:t>
                      </a:r>
                    </a:p>
                  </a:txBody>
                  <a:tcPr anchor="ctr"/>
                </a:tc>
                <a:tc>
                  <a:txBody>
                    <a:bodyPr/>
                    <a:lstStyle/>
                    <a:p>
                      <a:pPr algn="ctr">
                        <a:buNone/>
                      </a:pPr>
                      <a:r>
                        <a:rPr lang="zh-CN" altLang="en-US" sz="1600">
                          <a:solidFill>
                            <a:schemeClr val="tx1"/>
                          </a:solidFill>
                        </a:rPr>
                        <a:t>59</a:t>
                      </a:r>
                      <a:r>
                        <a:rPr lang="en-US" altLang="zh-CN" sz="1600">
                          <a:solidFill>
                            <a:schemeClr val="tx1"/>
                          </a:solidFill>
                        </a:rPr>
                        <a:t>s</a:t>
                      </a:r>
                    </a:p>
                  </a:txBody>
                  <a:tcPr anchor="ctr"/>
                </a:tc>
              </a:tr>
              <a:tr h="384175">
                <a:tc rowSpan="2">
                  <a:txBody>
                    <a:bodyPr/>
                    <a:lstStyle/>
                    <a:p>
                      <a:pPr algn="ctr">
                        <a:buNone/>
                      </a:pPr>
                      <a:r>
                        <a:rPr lang="en-US" altLang="zh-CN" sz="1600" dirty="0" err="1" smtClean="0">
                          <a:solidFill>
                            <a:schemeClr val="tx1"/>
                          </a:solidFill>
                        </a:rPr>
                        <a:t>SmallBigJoin</a:t>
                      </a:r>
                      <a:endParaRPr lang="en-US" altLang="zh-CN" sz="1600" dirty="0">
                        <a:solidFill>
                          <a:schemeClr val="tx1"/>
                        </a:solidFill>
                      </a:endParaRPr>
                    </a:p>
                  </a:txBody>
                  <a:tcPr anchor="ctr"/>
                </a:tc>
                <a:tc>
                  <a:txBody>
                    <a:bodyPr/>
                    <a:lstStyle/>
                    <a:p>
                      <a:pPr algn="ctr">
                        <a:buNone/>
                      </a:pPr>
                      <a:r>
                        <a:rPr lang="zh-CN" altLang="en-US" sz="1600">
                          <a:solidFill>
                            <a:schemeClr val="tx1"/>
                          </a:solidFill>
                        </a:rPr>
                        <a:t>常规数据</a:t>
                      </a:r>
                    </a:p>
                  </a:txBody>
                  <a:tcPr anchor="ctr"/>
                </a:tc>
                <a:tc>
                  <a:txBody>
                    <a:bodyPr/>
                    <a:lstStyle/>
                    <a:p>
                      <a:pPr algn="ctr">
                        <a:buNone/>
                      </a:pPr>
                      <a:r>
                        <a:rPr lang="en-US" altLang="zh-CN" sz="1600">
                          <a:solidFill>
                            <a:schemeClr val="tx1"/>
                          </a:solidFill>
                        </a:rPr>
                        <a:t>56s</a:t>
                      </a:r>
                    </a:p>
                  </a:txBody>
                  <a:tcPr anchor="ctr"/>
                </a:tc>
              </a:tr>
              <a:tr h="664210">
                <a:tc vMerge="1">
                  <a:txBody>
                    <a:bodyPr/>
                    <a:lstStyle/>
                    <a:p>
                      <a:endParaRPr lang="zh-CN"/>
                    </a:p>
                  </a:txBody>
                  <a:tcPr anchor="ctr"/>
                </a:tc>
                <a:tc>
                  <a:txBody>
                    <a:bodyPr/>
                    <a:lstStyle/>
                    <a:p>
                      <a:pPr algn="ctr">
                        <a:buNone/>
                      </a:pPr>
                      <a:r>
                        <a:rPr lang="zh-CN" altLang="en-US" sz="1600">
                          <a:solidFill>
                            <a:schemeClr val="tx1"/>
                          </a:solidFill>
                        </a:rPr>
                        <a:t>倾斜度为0.8的倾斜数据</a:t>
                      </a:r>
                    </a:p>
                  </a:txBody>
                  <a:tcPr anchor="ctr"/>
                </a:tc>
                <a:tc>
                  <a:txBody>
                    <a:bodyPr/>
                    <a:lstStyle/>
                    <a:p>
                      <a:pPr algn="ctr">
                        <a:buNone/>
                      </a:pPr>
                      <a:r>
                        <a:rPr lang="en-US" altLang="zh-CN" sz="1600">
                          <a:solidFill>
                            <a:schemeClr val="tx1"/>
                          </a:solidFill>
                        </a:rPr>
                        <a:t>OOM</a:t>
                      </a:r>
                    </a:p>
                  </a:txBody>
                  <a:tcPr anchor="ctr"/>
                </a:tc>
              </a:tr>
            </a:tbl>
          </a:graphicData>
        </a:graphic>
      </p:graphicFrame>
      <p:sp>
        <p:nvSpPr>
          <p:cNvPr id="7" name="文本框 6"/>
          <p:cNvSpPr txBox="1"/>
          <p:nvPr/>
        </p:nvSpPr>
        <p:spPr>
          <a:xfrm>
            <a:off x="405765" y="5479415"/>
            <a:ext cx="8679815" cy="365760"/>
          </a:xfrm>
          <a:prstGeom prst="rect">
            <a:avLst/>
          </a:prstGeom>
          <a:noFill/>
        </p:spPr>
        <p:txBody>
          <a:bodyPr wrap="square" rtlCol="0">
            <a:spAutoFit/>
          </a:bodyPr>
          <a:lstStyle/>
          <a:p>
            <a:pPr marL="285750" indent="-285750">
              <a:buFont typeface="Wingdings" panose="05000000000000000000" charset="0"/>
              <a:buChar char="ü"/>
            </a:pPr>
            <a:r>
              <a:rPr lang="zh-CN" altLang="en-US">
                <a:solidFill>
                  <a:srgbClr val="FF0000"/>
                </a:solidFill>
              </a:rPr>
              <a:t>在</a:t>
            </a:r>
            <a:r>
              <a:rPr lang="en-US" altLang="zh-CN">
                <a:solidFill>
                  <a:srgbClr val="FF0000"/>
                </a:solidFill>
              </a:rPr>
              <a:t>SmallBigJoin</a:t>
            </a:r>
            <a:r>
              <a:rPr lang="zh-CN" altLang="en-US">
                <a:solidFill>
                  <a:srgbClr val="FF0000"/>
                </a:solidFill>
              </a:rPr>
              <a:t>表连接顺序下，以及倾斜数据的作用下，出现了内存溢出的错误</a:t>
            </a:r>
          </a:p>
        </p:txBody>
      </p: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1. </a:t>
            </a: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9" name="文本框 8"/>
          <p:cNvSpPr txBox="1"/>
          <p:nvPr/>
        </p:nvSpPr>
        <p:spPr>
          <a:xfrm>
            <a:off x="405765" y="1697990"/>
            <a:ext cx="7884795" cy="914400"/>
          </a:xfrm>
          <a:prstGeom prst="rect">
            <a:avLst/>
          </a:prstGeom>
          <a:noFill/>
        </p:spPr>
        <p:txBody>
          <a:bodyPr wrap="square" rtlCol="0" anchor="t">
            <a:spAutoFit/>
          </a:bodyPr>
          <a:lstStyle/>
          <a:p>
            <a:pPr marL="285750" indent="-285750">
              <a:buFont typeface="Wingdings" panose="05000000000000000000" charset="0"/>
              <a:buChar char="l"/>
            </a:pPr>
            <a:r>
              <a:rPr lang="zh-CN" altLang="en-US">
                <a:sym typeface="+mn-ea"/>
              </a:rPr>
              <a:t>BigSmallJoin采用Uservisits(大表)内连接Rankings(小表)的顺序</a:t>
            </a:r>
          </a:p>
          <a:p>
            <a:pPr marL="285750" indent="-285750">
              <a:buFont typeface="Wingdings" panose="05000000000000000000" charset="0"/>
              <a:buChar char="l"/>
            </a:pPr>
            <a:r>
              <a:rPr lang="zh-CN" altLang="en-US">
                <a:sym typeface="+mn-ea"/>
              </a:rPr>
              <a:t>SmallBigJoin采用Rankings(小表) 内连接Uservisits(大表)顺序</a:t>
            </a:r>
            <a:endParaRPr lang="zh-CN" altLang="en-US"/>
          </a:p>
          <a:p>
            <a:pPr marL="285750" indent="-285750">
              <a:buFont typeface="Wingdings" panose="05000000000000000000" charset="0"/>
              <a:buChar char="l"/>
            </a:pPr>
            <a:endParaRPr lang="zh-CN" altLang="en-US"/>
          </a:p>
        </p:txBody>
      </p:sp>
      <p:sp>
        <p:nvSpPr>
          <p:cNvPr id="3" name="文本框 2"/>
          <p:cNvSpPr txBox="1"/>
          <p:nvPr/>
        </p:nvSpPr>
        <p:spPr>
          <a:xfrm>
            <a:off x="7545938" y="1137980"/>
            <a:ext cx="1489244" cy="4524315"/>
          </a:xfrm>
          <a:prstGeom prst="rect">
            <a:avLst/>
          </a:prstGeom>
          <a:noFill/>
        </p:spPr>
        <p:txBody>
          <a:bodyPr wrap="square" rtlCol="0">
            <a:spAutoFit/>
          </a:bodyPr>
          <a:lstStyle/>
          <a:p>
            <a:r>
              <a:rPr lang="zh-CN" altLang="en-US" b="1" dirty="0" smtClean="0">
                <a:solidFill>
                  <a:srgbClr val="FF0000"/>
                </a:solidFill>
              </a:rPr>
              <a:t>实验分析：有何发现</a:t>
            </a:r>
            <a:r>
              <a:rPr lang="en-US" altLang="zh-CN" b="1" dirty="0" smtClean="0">
                <a:solidFill>
                  <a:srgbClr val="FF0000"/>
                </a:solidFill>
              </a:rPr>
              <a:t>-》</a:t>
            </a:r>
            <a:r>
              <a:rPr lang="zh-CN" altLang="en-US" b="1" dirty="0" smtClean="0">
                <a:solidFill>
                  <a:srgbClr val="FF0000"/>
                </a:solidFill>
              </a:rPr>
              <a:t>如何有意思</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格式统一，加框结论</a:t>
            </a:r>
            <a:endParaRPr lang="en-US" altLang="zh-CN" b="1" dirty="0" smtClean="0">
              <a:solidFill>
                <a:srgbClr val="FF0000"/>
              </a:solidFill>
            </a:endParaRPr>
          </a:p>
          <a:p>
            <a:endParaRPr lang="en-US" altLang="zh-CN" b="1" dirty="0">
              <a:solidFill>
                <a:srgbClr val="FF0000"/>
              </a:solidFill>
            </a:endParaRPr>
          </a:p>
          <a:p>
            <a:r>
              <a:rPr lang="zh-CN" altLang="en-US" b="1" dirty="0" smtClean="0">
                <a:solidFill>
                  <a:srgbClr val="FF0000"/>
                </a:solidFill>
              </a:rPr>
              <a:t>开头显示主要原因（</a:t>
            </a:r>
            <a:r>
              <a:rPr lang="en-US" altLang="zh-CN" b="1" dirty="0" smtClean="0">
                <a:solidFill>
                  <a:srgbClr val="FF0000"/>
                </a:solidFill>
              </a:rPr>
              <a:t>3</a:t>
            </a:r>
            <a:r>
              <a:rPr lang="zh-CN" altLang="en-US" b="1" dirty="0" smtClean="0">
                <a:solidFill>
                  <a:srgbClr val="FF0000"/>
                </a:solidFill>
              </a:rPr>
              <a:t>大原因）：如与异常数据、应用代码相关，与参数配置无关。</a:t>
            </a:r>
            <a:endParaRPr lang="en-US" altLang="zh-CN" b="1" dirty="0" smtClean="0">
              <a:solidFill>
                <a:srgbClr val="FF0000"/>
              </a:solidFill>
            </a:endParaRPr>
          </a:p>
          <a:p>
            <a:endParaRPr lang="en-US" altLang="zh-CN" b="1" dirty="0">
              <a:solidFill>
                <a:srgbClr val="FF0000"/>
              </a:solidFill>
            </a:endParaRPr>
          </a:p>
          <a:p>
            <a:endParaRPr lang="zh-CN" altLang="en-US" b="1" dirty="0">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1. </a:t>
            </a:r>
            <a:r>
              <a:rPr lang="zh-CN">
                <a:solidFill>
                  <a:srgbClr val="0000FF"/>
                </a:solidFill>
                <a:sym typeface="+mn-ea"/>
              </a:rPr>
              <a:t>倾斜数据下，小表</a:t>
            </a:r>
            <a:r>
              <a:rPr lang="en-US" altLang="zh-CN">
                <a:solidFill>
                  <a:srgbClr val="0000FF"/>
                </a:solidFill>
                <a:sym typeface="+mn-ea"/>
              </a:rPr>
              <a:t>inner join</a:t>
            </a:r>
            <a:r>
              <a:rPr lang="zh-CN" altLang="en-US">
                <a:solidFill>
                  <a:srgbClr val="0000FF"/>
                </a:solidFill>
                <a:sym typeface="+mn-ea"/>
              </a:rPr>
              <a:t>大表出现内存溢出错误</a:t>
            </a:r>
            <a:endParaRPr lang="zh-CN" altLang="en-US" dirty="0" smtClean="0">
              <a:solidFill>
                <a:srgbClr val="0000FF"/>
              </a:solidFill>
              <a:sym typeface="+mn-ea"/>
            </a:endParaRPr>
          </a:p>
        </p:txBody>
      </p:sp>
      <p:sp>
        <p:nvSpPr>
          <p:cNvPr id="8" name="文本框 7"/>
          <p:cNvSpPr txBox="1"/>
          <p:nvPr/>
        </p:nvSpPr>
        <p:spPr>
          <a:xfrm>
            <a:off x="383540" y="4251960"/>
            <a:ext cx="8456295" cy="178816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rgbClr val="FF0000"/>
                </a:solidFill>
                <a:sym typeface="+mn-ea"/>
              </a:rPr>
              <a:t>原因</a:t>
            </a:r>
          </a:p>
          <a:p>
            <a:pPr marL="742950" lvl="1" indent="-285750">
              <a:spcAft>
                <a:spcPts val="400"/>
              </a:spcAft>
              <a:buFont typeface="Wingdings" panose="05000000000000000000" charset="0"/>
              <a:buChar char="ü"/>
            </a:pPr>
            <a:r>
              <a:rPr lang="zh-CN" altLang="en-US">
                <a:sym typeface="+mn-ea"/>
              </a:rPr>
              <a:t>Spark将前一个表作为驱动表，后一个表作为缓冲表。通过遍历驱动表中的每一条记录，在缓冲表中寻找相应匹配的记录，并将记录放入匹配表中。</a:t>
            </a:r>
          </a:p>
          <a:p>
            <a:pPr marL="742950" lvl="1" indent="-285750">
              <a:spcAft>
                <a:spcPts val="400"/>
              </a:spcAft>
              <a:buFont typeface="Wingdings" panose="05000000000000000000" charset="0"/>
              <a:buChar char="ü"/>
            </a:pPr>
            <a:r>
              <a:rPr lang="zh-CN" altLang="en-US">
                <a:sym typeface="+mn-ea"/>
              </a:rPr>
              <a:t>当把大表作为缓冲表时，找到的匹配记录会很多，如果此时大表存在严重数据倾斜，匹配表占用内存也会相应变多，在查询相关key时会发生内存溢出错误。</a:t>
            </a:r>
            <a:endParaRPr lang="zh-CN" altLang="en-US"/>
          </a:p>
        </p:txBody>
      </p:sp>
      <p:pic>
        <p:nvPicPr>
          <p:cNvPr id="26" name="图片 26" descr="图片22"/>
          <p:cNvPicPr/>
          <p:nvPr/>
        </p:nvPicPr>
        <p:blipFill>
          <a:blip r:embed="rId3">
            <a:extLst>
              <a:ext uri="{28A0092B-C50C-407E-A947-70E740481C1C}">
                <a14:useLocalDpi xmlns:a14="http://schemas.microsoft.com/office/drawing/2010/main" val="0"/>
              </a:ext>
            </a:extLst>
          </a:blip>
          <a:srcRect/>
          <a:stretch>
            <a:fillRect/>
          </a:stretch>
        </p:blipFill>
        <p:spPr bwMode="auto">
          <a:xfrm>
            <a:off x="1433830" y="1482725"/>
            <a:ext cx="6355715" cy="2623185"/>
          </a:xfrm>
          <a:prstGeom prst="rect">
            <a:avLst/>
          </a:prstGeom>
          <a:noFill/>
          <a:ln>
            <a:noFill/>
          </a:ln>
        </p:spPr>
      </p:pic>
      <p:sp>
        <p:nvSpPr>
          <p:cNvPr id="3" name="文本框 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通过上述例子可以说明，倾斜数据（异常数据）会造成可靠性问题</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8" name="对象 7"/>
          <p:cNvGraphicFramePr/>
          <p:nvPr>
            <p:extLst>
              <p:ext uri="{D42A27DB-BD31-4B8C-83A1-F6EECF244321}">
                <p14:modId xmlns:p14="http://schemas.microsoft.com/office/powerpoint/2010/main" val="3870306232"/>
              </p:ext>
            </p:extLst>
          </p:nvPr>
        </p:nvGraphicFramePr>
        <p:xfrm>
          <a:off x="770890" y="2493010"/>
          <a:ext cx="5851525" cy="2733040"/>
        </p:xfrm>
        <a:graphic>
          <a:graphicData uri="http://schemas.openxmlformats.org/presentationml/2006/ole">
            <mc:AlternateContent xmlns:mc="http://schemas.openxmlformats.org/markup-compatibility/2006">
              <mc:Choice xmlns:v="urn:schemas-microsoft-com:vml" Requires="v">
                <p:oleObj spid="_x0000_s6180" name="Visio" r:id="rId4" imgW="10506188" imgH="4953194" progId="Visio.Drawing.15">
                  <p:embed/>
                </p:oleObj>
              </mc:Choice>
              <mc:Fallback>
                <p:oleObj name="Visio" r:id="rId4" imgW="10506188" imgH="4953194" progId="Visio.Drawing.15">
                  <p:embed/>
                  <p:pic>
                    <p:nvPicPr>
                      <p:cNvPr id="0" name="图片 8"/>
                      <p:cNvPicPr/>
                      <p:nvPr/>
                    </p:nvPicPr>
                    <p:blipFill>
                      <a:blip r:embed="rId5"/>
                      <a:stretch>
                        <a:fillRect/>
                      </a:stretch>
                    </p:blipFill>
                    <p:spPr>
                      <a:xfrm>
                        <a:off x="770890" y="2493010"/>
                        <a:ext cx="5851525" cy="2733040"/>
                      </a:xfrm>
                      <a:prstGeom prst="rect">
                        <a:avLst/>
                      </a:prstGeom>
                    </p:spPr>
                  </p:pic>
                </p:oleObj>
              </mc:Fallback>
            </mc:AlternateContent>
          </a:graphicData>
        </a:graphic>
      </p:graphicFrame>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7" name="文本框 6"/>
          <p:cNvSpPr txBox="1"/>
          <p:nvPr/>
        </p:nvSpPr>
        <p:spPr>
          <a:xfrm>
            <a:off x="536575" y="1696720"/>
            <a:ext cx="4251960" cy="36576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第一次</a:t>
            </a:r>
            <a:r>
              <a:rPr lang="en-US" altLang="zh-CN">
                <a:solidFill>
                  <a:srgbClr val="FF0000"/>
                </a:solidFill>
              </a:rPr>
              <a:t>join</a:t>
            </a:r>
            <a:r>
              <a:rPr lang="zh-CN" altLang="en-US">
                <a:solidFill>
                  <a:srgbClr val="FF0000"/>
                </a:solidFill>
              </a:rPr>
              <a:t>操作</a:t>
            </a:r>
          </a:p>
        </p:txBody>
      </p:sp>
      <p:sp>
        <p:nvSpPr>
          <p:cNvPr id="12" name="文本框 11"/>
          <p:cNvSpPr txBox="1"/>
          <p:nvPr/>
        </p:nvSpPr>
        <p:spPr>
          <a:xfrm>
            <a:off x="770890" y="5671820"/>
            <a:ext cx="6539865" cy="365760"/>
          </a:xfrm>
          <a:prstGeom prst="rect">
            <a:avLst/>
          </a:prstGeom>
          <a:noFill/>
        </p:spPr>
        <p:txBody>
          <a:bodyPr wrap="square" rtlCol="0">
            <a:spAutoFit/>
          </a:bodyPr>
          <a:lstStyle/>
          <a:p>
            <a:r>
              <a:rPr lang="en-US" altLang="zh-CN"/>
              <a:t>select df1.col1, col3 from df1,df2 where df1.col1==df2.col1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sp>
        <p:nvSpPr>
          <p:cNvPr id="3" name="文本框 2"/>
          <p:cNvSpPr txBox="1"/>
          <p:nvPr/>
        </p:nvSpPr>
        <p:spPr>
          <a:xfrm>
            <a:off x="496570" y="5481320"/>
            <a:ext cx="8150225" cy="365760"/>
          </a:xfrm>
          <a:prstGeom prst="rect">
            <a:avLst/>
          </a:prstGeom>
          <a:noFill/>
        </p:spPr>
        <p:txBody>
          <a:bodyPr wrap="square" rtlCol="0" anchor="t">
            <a:spAutoFit/>
          </a:bodyPr>
          <a:lstStyle/>
          <a:p>
            <a:pPr marL="285750" indent="-285750">
              <a:buFont typeface="Wingdings" panose="05000000000000000000" charset="0"/>
              <a:buChar char="ü"/>
            </a:pPr>
            <a:r>
              <a:rPr lang="zh-CN" altLang="en-US">
                <a:solidFill>
                  <a:srgbClr val="FF0000"/>
                </a:solidFill>
              </a:rPr>
              <a:t>理应得到的计算结果为（3,1,1,2），然而Spark执行后的结果为null</a:t>
            </a:r>
          </a:p>
        </p:txBody>
      </p:sp>
      <p:graphicFrame>
        <p:nvGraphicFramePr>
          <p:cNvPr id="4" name="对象 3"/>
          <p:cNvGraphicFramePr/>
          <p:nvPr/>
        </p:nvGraphicFramePr>
        <p:xfrm>
          <a:off x="1209040" y="2261870"/>
          <a:ext cx="4765040" cy="2334895"/>
        </p:xfrm>
        <a:graphic>
          <a:graphicData uri="http://schemas.openxmlformats.org/presentationml/2006/ole">
            <mc:AlternateContent xmlns:mc="http://schemas.openxmlformats.org/markup-compatibility/2006">
              <mc:Choice xmlns:v="urn:schemas-microsoft-com:vml" Requires="v">
                <p:oleObj spid="_x0000_s7204" r:id="rId4" imgW="7981950" imgH="4356735" progId="Visio.Drawing.15">
                  <p:embed/>
                </p:oleObj>
              </mc:Choice>
              <mc:Fallback>
                <p:oleObj r:id="rId4" imgW="7981950" imgH="4356735" progId="Visio.Drawing.15">
                  <p:embed/>
                  <p:pic>
                    <p:nvPicPr>
                      <p:cNvPr id="0" name="图片 10"/>
                      <p:cNvPicPr/>
                      <p:nvPr/>
                    </p:nvPicPr>
                    <p:blipFill>
                      <a:blip r:embed="rId5"/>
                      <a:stretch>
                        <a:fillRect/>
                      </a:stretch>
                    </p:blipFill>
                    <p:spPr>
                      <a:xfrm>
                        <a:off x="1209040" y="2261870"/>
                        <a:ext cx="4765040" cy="2334895"/>
                      </a:xfrm>
                      <a:prstGeom prst="rect">
                        <a:avLst/>
                      </a:prstGeom>
                    </p:spPr>
                  </p:pic>
                </p:oleObj>
              </mc:Fallback>
            </mc:AlternateContent>
          </a:graphicData>
        </a:graphic>
      </p:graphicFrame>
      <p:sp>
        <p:nvSpPr>
          <p:cNvPr id="7" name="文本框 6"/>
          <p:cNvSpPr txBox="1"/>
          <p:nvPr/>
        </p:nvSpPr>
        <p:spPr>
          <a:xfrm>
            <a:off x="536575" y="1696720"/>
            <a:ext cx="4251960" cy="365760"/>
          </a:xfrm>
          <a:prstGeom prst="rect">
            <a:avLst/>
          </a:prstGeom>
          <a:noFill/>
        </p:spPr>
        <p:txBody>
          <a:bodyPr wrap="square" rtlCol="0">
            <a:spAutoFit/>
          </a:bodyPr>
          <a:lstStyle/>
          <a:p>
            <a:pPr marL="285750" indent="-285750">
              <a:buFont typeface="Wingdings" panose="05000000000000000000" charset="0"/>
              <a:buChar char="l"/>
            </a:pPr>
            <a:r>
              <a:rPr lang="zh-CN" altLang="en-US">
                <a:solidFill>
                  <a:srgbClr val="FF0000"/>
                </a:solidFill>
              </a:rPr>
              <a:t>第二次</a:t>
            </a:r>
            <a:r>
              <a:rPr lang="en-US" altLang="zh-CN">
                <a:solidFill>
                  <a:srgbClr val="FF0000"/>
                </a:solidFill>
              </a:rPr>
              <a:t>join</a:t>
            </a:r>
            <a:r>
              <a:rPr lang="zh-CN" altLang="en-US">
                <a:solidFill>
                  <a:srgbClr val="FF0000"/>
                </a:solidFill>
              </a:rPr>
              <a:t>操作</a:t>
            </a:r>
          </a:p>
        </p:txBody>
      </p:sp>
      <p:sp>
        <p:nvSpPr>
          <p:cNvPr id="12" name="文本框 11"/>
          <p:cNvSpPr txBox="1"/>
          <p:nvPr/>
        </p:nvSpPr>
        <p:spPr>
          <a:xfrm>
            <a:off x="706755" y="4808220"/>
            <a:ext cx="6539865" cy="365760"/>
          </a:xfrm>
          <a:prstGeom prst="rect">
            <a:avLst/>
          </a:prstGeom>
          <a:noFill/>
        </p:spPr>
        <p:txBody>
          <a:bodyPr wrap="square" rtlCol="0">
            <a:spAutoFit/>
          </a:bodyPr>
          <a:lstStyle/>
          <a:p>
            <a:r>
              <a:rPr lang="en-US" altLang="zh-CN"/>
              <a:t>select col3, col1 from df1,df3 where df1.col1==df3.col3</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2. </a:t>
            </a:r>
            <a:r>
              <a:rPr lang="zh-CN">
                <a:solidFill>
                  <a:srgbClr val="0000FF"/>
                </a:solidFill>
                <a:sym typeface="+mn-ea"/>
              </a:rPr>
              <a:t>一表参与多次</a:t>
            </a:r>
            <a:r>
              <a:rPr lang="en-US" altLang="zh-CN">
                <a:solidFill>
                  <a:srgbClr val="0000FF"/>
                </a:solidFill>
                <a:sym typeface="+mn-ea"/>
              </a:rPr>
              <a:t>Join</a:t>
            </a:r>
            <a:r>
              <a:rPr lang="zh-CN" altLang="en-US">
                <a:solidFill>
                  <a:srgbClr val="0000FF"/>
                </a:solidFill>
                <a:sym typeface="+mn-ea"/>
              </a:rPr>
              <a:t>操作，出现计算结果错误</a:t>
            </a:r>
            <a:endParaRPr lang="zh-CN" altLang="en-US" dirty="0" smtClean="0">
              <a:solidFill>
                <a:srgbClr val="0000FF"/>
              </a:solidFill>
              <a:sym typeface="+mn-ea"/>
            </a:endParaRPr>
          </a:p>
        </p:txBody>
      </p:sp>
      <p:graphicFrame>
        <p:nvGraphicFramePr>
          <p:cNvPr id="8" name="表格 7"/>
          <p:cNvGraphicFramePr/>
          <p:nvPr/>
        </p:nvGraphicFramePr>
        <p:xfrm>
          <a:off x="648970" y="1811020"/>
          <a:ext cx="6400165" cy="2560320"/>
        </p:xfrm>
        <a:graphic>
          <a:graphicData uri="http://schemas.openxmlformats.org/drawingml/2006/table">
            <a:tbl>
              <a:tblPr firstRow="1" bandRow="1">
                <a:tableStyleId>{5C22544A-7EE6-4342-B048-85BDC9FD1C3A}</a:tableStyleId>
              </a:tblPr>
              <a:tblGrid>
                <a:gridCol w="6400165"/>
              </a:tblGrid>
              <a:tr h="2286000">
                <a:tc>
                  <a:txBody>
                    <a:bodyPr/>
                    <a:lstStyle/>
                    <a:p>
                      <a:pPr>
                        <a:buNone/>
                      </a:pPr>
                      <a:r>
                        <a:rPr lang="zh-CN" altLang="en-US" sz="1800" b="0">
                          <a:solidFill>
                            <a:schemeClr val="tx1"/>
                          </a:solidFill>
                        </a:rPr>
                        <a:t>Join Inner, (col3#16 = </a:t>
                      </a:r>
                      <a:r>
                        <a:rPr lang="zh-CN" altLang="en-US" sz="1800" b="1">
                          <a:solidFill>
                            <a:schemeClr val="tx1"/>
                          </a:solidFill>
                        </a:rPr>
                        <a:t>col1#5</a:t>
                      </a:r>
                      <a:r>
                        <a:rPr lang="zh-CN" altLang="en-US" sz="1800" b="0">
                          <a:solidFill>
                            <a:schemeClr val="tx1"/>
                          </a:solidFill>
                        </a:rPr>
                        <a:t>)    /</a:t>
                      </a:r>
                      <a:r>
                        <a:rPr lang="zh-CN" altLang="en-US" sz="1800" b="1">
                          <a:solidFill>
                            <a:schemeClr val="tx1"/>
                          </a:solidFill>
                        </a:rPr>
                        <a:t>/col1#5 should be col1#49</a:t>
                      </a:r>
                    </a:p>
                    <a:p>
                      <a:pPr>
                        <a:buNone/>
                      </a:pPr>
                      <a:r>
                        <a:rPr lang="zh-CN" altLang="en-US" sz="1800" b="0">
                          <a:solidFill>
                            <a:schemeClr val="tx1"/>
                          </a:solidFill>
                        </a:rPr>
                        <a:t>:- Project [</a:t>
                      </a:r>
                      <a:r>
                        <a:rPr lang="zh-CN" altLang="en-US" sz="1800" b="1">
                          <a:solidFill>
                            <a:schemeClr val="tx1"/>
                          </a:solidFill>
                        </a:rPr>
                        <a:t>col1#5</a:t>
                      </a:r>
                      <a:r>
                        <a:rPr lang="zh-CN" altLang="en-US" sz="1800" b="0">
                          <a:solidFill>
                            <a:schemeClr val="tx1"/>
                          </a:solidFill>
                        </a:rPr>
                        <a:t>, col3#16]                   </a:t>
                      </a:r>
                    </a:p>
                    <a:p>
                      <a:pPr>
                        <a:buNone/>
                      </a:pPr>
                      <a:r>
                        <a:rPr lang="zh-CN" altLang="en-US" sz="1800" b="0">
                          <a:solidFill>
                            <a:schemeClr val="tx1"/>
                          </a:solidFill>
                        </a:rPr>
                        <a:t>:  +- Join Inner, (col1#5 = col1#15)</a:t>
                      </a:r>
                    </a:p>
                    <a:p>
                      <a:pPr>
                        <a:buNone/>
                      </a:pPr>
                      <a:r>
                        <a:rPr lang="zh-CN" altLang="en-US" sz="1800" b="0">
                          <a:solidFill>
                            <a:schemeClr val="tx1"/>
                          </a:solidFill>
                        </a:rPr>
                        <a:t>:     :- Project [_1#2 AS col1#5, _2#3 AS col2#6]</a:t>
                      </a:r>
                    </a:p>
                    <a:p>
                      <a:pPr>
                        <a:buNone/>
                      </a:pPr>
                      <a:r>
                        <a:rPr lang="zh-CN" altLang="en-US" sz="1800" b="0">
                          <a:solidFill>
                            <a:schemeClr val="tx1"/>
                          </a:solidFill>
                        </a:rPr>
                        <a:t>:     :  +- LocalRelation [_1#2, _2#3]</a:t>
                      </a:r>
                    </a:p>
                    <a:p>
                      <a:pPr>
                        <a:buNone/>
                      </a:pPr>
                      <a:r>
                        <a:rPr lang="zh-CN" altLang="en-US" sz="1800" b="0">
                          <a:solidFill>
                            <a:schemeClr val="tx1"/>
                          </a:solidFill>
                        </a:rPr>
                        <a:t>:     +- Project [_1#12 AS col1#15, _2#13 AS col3#16]</a:t>
                      </a:r>
                    </a:p>
                    <a:p>
                      <a:pPr>
                        <a:buNone/>
                      </a:pPr>
                      <a:r>
                        <a:rPr lang="zh-CN" altLang="en-US" sz="1800" b="0">
                          <a:solidFill>
                            <a:schemeClr val="tx1"/>
                          </a:solidFill>
                        </a:rPr>
                        <a:t>:        +- LocalRelation [_1#12, _2#13]</a:t>
                      </a:r>
                    </a:p>
                    <a:p>
                      <a:pPr>
                        <a:buNone/>
                      </a:pPr>
                      <a:r>
                        <a:rPr lang="zh-CN" altLang="en-US" sz="1800" b="0">
                          <a:solidFill>
                            <a:schemeClr val="tx1"/>
                          </a:solidFill>
                        </a:rPr>
                        <a:t>+- Project [_1#2 AS </a:t>
                      </a:r>
                      <a:r>
                        <a:rPr lang="zh-CN" altLang="en-US" sz="1800" b="1">
                          <a:solidFill>
                            <a:schemeClr val="tx1"/>
                          </a:solidFill>
                        </a:rPr>
                        <a:t>col1#49</a:t>
                      </a:r>
                      <a:r>
                        <a:rPr lang="zh-CN" altLang="en-US" sz="1800" b="0">
                          <a:solidFill>
                            <a:schemeClr val="tx1"/>
                          </a:solidFill>
                        </a:rPr>
                        <a:t>, _2#3 AS col2#50]</a:t>
                      </a:r>
                    </a:p>
                    <a:p>
                      <a:pPr>
                        <a:buNone/>
                      </a:pPr>
                      <a:r>
                        <a:rPr lang="zh-CN" altLang="en-US" sz="1800" b="0">
                          <a:solidFill>
                            <a:schemeClr val="tx1"/>
                          </a:solidFill>
                        </a:rPr>
                        <a:t>   +- LocalRelation [_1#2, _2#3]</a:t>
                      </a:r>
                    </a:p>
                  </a:txBody>
                  <a:tcPr/>
                </a:tc>
              </a:tr>
            </a:tbl>
          </a:graphicData>
        </a:graphic>
      </p:graphicFrame>
      <p:sp>
        <p:nvSpPr>
          <p:cNvPr id="11" name="文本框 10"/>
          <p:cNvSpPr txBox="1"/>
          <p:nvPr/>
        </p:nvSpPr>
        <p:spPr>
          <a:xfrm>
            <a:off x="536575" y="4785995"/>
            <a:ext cx="8437880" cy="146304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rgbClr val="FF0000"/>
                </a:solidFill>
              </a:rPr>
              <a:t>原因</a:t>
            </a:r>
          </a:p>
          <a:p>
            <a:pPr marL="742950" lvl="1" indent="-285750">
              <a:buFont typeface="Wingdings" panose="05000000000000000000" charset="0"/>
              <a:buChar char="ü"/>
            </a:pPr>
            <a:r>
              <a:rPr lang="zh-CN" altLang="en-US"/>
              <a:t>由于Spark SQL的lazy操作，这时虽然显示的用df3存储了中间结果，但最终只有在show()方法调用时，整个计划才会被执行。</a:t>
            </a:r>
          </a:p>
          <a:p>
            <a:pPr marL="742950" lvl="1" indent="-285750">
              <a:buFont typeface="Wingdings" panose="05000000000000000000" charset="0"/>
              <a:buChar char="ü"/>
            </a:pPr>
            <a:r>
              <a:rPr lang="zh-CN" altLang="en-US"/>
              <a:t>然而df1前后两次参与join，逻辑计划在列名绑定时出现了错误。</a:t>
            </a:r>
          </a:p>
          <a:p>
            <a:pPr marL="742950" lvl="1" indent="-285750">
              <a:buFont typeface="Wingdings" panose="05000000000000000000" charset="0"/>
              <a:buChar char="ü"/>
            </a:pPr>
            <a:endParaRPr lang="zh-CN" altLang="en-US"/>
          </a:p>
        </p:txBody>
      </p:sp>
      <p:sp>
        <p:nvSpPr>
          <p:cNvPr id="13" name="文本框 1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2" name="文本框 1"/>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ltLang="zh-CN">
                <a:solidFill>
                  <a:srgbClr val="0000FF"/>
                </a:solidFill>
                <a:sym typeface="+mn-ea"/>
              </a:rPr>
              <a:t>3. </a:t>
            </a:r>
            <a:r>
              <a:rPr>
                <a:solidFill>
                  <a:srgbClr val="0000FF"/>
                </a:solidFill>
                <a:sym typeface="+mn-ea"/>
              </a:rPr>
              <a:t>Not in语句包含null值</a:t>
            </a:r>
          </a:p>
        </p:txBody>
      </p:sp>
      <p:sp>
        <p:nvSpPr>
          <p:cNvPr id="11" name="文本框 10"/>
          <p:cNvSpPr txBox="1"/>
          <p:nvPr/>
        </p:nvSpPr>
        <p:spPr>
          <a:xfrm>
            <a:off x="536575" y="4785995"/>
            <a:ext cx="8437880" cy="914400"/>
          </a:xfrm>
          <a:prstGeom prst="rect">
            <a:avLst/>
          </a:prstGeom>
          <a:noFill/>
        </p:spPr>
        <p:txBody>
          <a:bodyPr wrap="square" rtlCol="0" anchor="t">
            <a:spAutoFit/>
          </a:bodyPr>
          <a:lstStyle/>
          <a:p>
            <a:pPr marL="285750" indent="-285750">
              <a:buFont typeface="Wingdings" panose="05000000000000000000" charset="0"/>
              <a:buChar char="l"/>
            </a:pPr>
            <a:r>
              <a:rPr lang="zh-CN" altLang="en-US">
                <a:solidFill>
                  <a:schemeClr val="tx1"/>
                </a:solidFill>
              </a:rPr>
              <a:t>在Spark执行语句“select * from t1 where a1 not in (select a2 from t2)”时，理应得到的返回结果是2，但是实际得到的结果为null。这是由于Spark在处理Not in子句时，对null的处理有问题，导致最终的执行结果错误。</a:t>
            </a:r>
          </a:p>
        </p:txBody>
      </p:sp>
      <p:sp>
        <p:nvSpPr>
          <p:cNvPr id="13" name="文本框 12"/>
          <p:cNvSpPr txBox="1"/>
          <p:nvPr/>
        </p:nvSpPr>
        <p:spPr>
          <a:xfrm>
            <a:off x="406400" y="6167120"/>
            <a:ext cx="8679815" cy="365760"/>
          </a:xfrm>
          <a:prstGeom prst="rect">
            <a:avLst/>
          </a:prstGeom>
          <a:noFill/>
        </p:spPr>
        <p:txBody>
          <a:bodyPr wrap="square" rtlCol="0">
            <a:spAutoFit/>
          </a:bodyPr>
          <a:lstStyle/>
          <a:p>
            <a:pPr marL="285750" indent="-285750">
              <a:buFont typeface="Wingdings" panose="05000000000000000000" charset="0"/>
              <a:buChar char="ü"/>
            </a:pPr>
            <a:r>
              <a:rPr lang="zh-CN">
                <a:solidFill>
                  <a:srgbClr val="FF0000"/>
                </a:solidFill>
              </a:rPr>
              <a:t>通过上述例子发现了</a:t>
            </a:r>
            <a:r>
              <a:rPr lang="en-US" altLang="zh-CN">
                <a:solidFill>
                  <a:srgbClr val="FF0000"/>
                </a:solidFill>
              </a:rPr>
              <a:t>Spark</a:t>
            </a:r>
            <a:r>
              <a:rPr lang="zh-CN" altLang="en-US">
                <a:solidFill>
                  <a:srgbClr val="FF0000"/>
                </a:solidFill>
              </a:rPr>
              <a:t>的系统缺陷</a:t>
            </a:r>
          </a:p>
        </p:txBody>
      </p:sp>
      <p:graphicFrame>
        <p:nvGraphicFramePr>
          <p:cNvPr id="3" name="对象 2"/>
          <p:cNvGraphicFramePr/>
          <p:nvPr/>
        </p:nvGraphicFramePr>
        <p:xfrm>
          <a:off x="2178685" y="1861820"/>
          <a:ext cx="4330065" cy="2240280"/>
        </p:xfrm>
        <a:graphic>
          <a:graphicData uri="http://schemas.openxmlformats.org/presentationml/2006/ole">
            <mc:AlternateContent xmlns:mc="http://schemas.openxmlformats.org/markup-compatibility/2006">
              <mc:Choice xmlns:v="urn:schemas-microsoft-com:vml" Requires="v">
                <p:oleObj spid="_x0000_s8228" r:id="rId4" imgW="4926965" imgH="2571115" progId="Visio.Drawing.15">
                  <p:embed/>
                </p:oleObj>
              </mc:Choice>
              <mc:Fallback>
                <p:oleObj r:id="rId4" imgW="4926965" imgH="2571115" progId="Visio.Drawing.15">
                  <p:embed/>
                  <p:pic>
                    <p:nvPicPr>
                      <p:cNvPr id="0" name="图片 3"/>
                      <p:cNvPicPr/>
                      <p:nvPr/>
                    </p:nvPicPr>
                    <p:blipFill>
                      <a:blip r:embed="rId5"/>
                    </p:blipFill>
                    <p:spPr>
                      <a:xfrm>
                        <a:off x="2178685" y="1861820"/>
                        <a:ext cx="4330065" cy="22402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sym typeface="+mn-ea"/>
              </a:rPr>
              <a:t>系统实现及实验验证</a:t>
            </a:r>
            <a:r>
              <a:rPr lang="en-US" altLang="zh-CN" b="1"/>
              <a:t>--</a:t>
            </a:r>
            <a:r>
              <a:rPr lang="zh-CN" altLang="en-US">
                <a:sym typeface="+mn-ea"/>
              </a:rPr>
              <a:t>实验验证</a:t>
            </a:r>
            <a:endParaRPr lang="zh-CN" altLang="en-US"/>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graphicFrame>
        <p:nvGraphicFramePr>
          <p:cNvPr id="2" name="表格 1"/>
          <p:cNvGraphicFramePr/>
          <p:nvPr/>
        </p:nvGraphicFramePr>
        <p:xfrm>
          <a:off x="527050" y="2487930"/>
          <a:ext cx="7181850" cy="2906395"/>
        </p:xfrm>
        <a:graphic>
          <a:graphicData uri="http://schemas.openxmlformats.org/drawingml/2006/table">
            <a:tbl>
              <a:tblPr firstRow="1" bandRow="1">
                <a:tableStyleId>{5C22544A-7EE6-4342-B048-85BDC9FD1C3A}</a:tableStyleId>
              </a:tblPr>
              <a:tblGrid>
                <a:gridCol w="1436370"/>
                <a:gridCol w="1436370"/>
                <a:gridCol w="1436370"/>
                <a:gridCol w="1436370"/>
                <a:gridCol w="1436370"/>
              </a:tblGrid>
              <a:tr h="415290">
                <a:tc>
                  <a:txBody>
                    <a:bodyPr/>
                    <a:lstStyle/>
                    <a:p>
                      <a:pPr algn="ctr">
                        <a:buNone/>
                      </a:pPr>
                      <a:r>
                        <a:rPr lang="zh-CN" altLang="en-US" sz="1600">
                          <a:solidFill>
                            <a:schemeClr val="tx1"/>
                          </a:solidFill>
                        </a:rPr>
                        <a:t>类型</a:t>
                      </a:r>
                    </a:p>
                  </a:txBody>
                  <a:tcPr anchor="ctr"/>
                </a:tc>
                <a:tc>
                  <a:txBody>
                    <a:bodyPr/>
                    <a:lstStyle/>
                    <a:p>
                      <a:pPr algn="ctr">
                        <a:buNone/>
                      </a:pPr>
                      <a:r>
                        <a:rPr lang="en-US" altLang="zh-CN" sz="1600">
                          <a:solidFill>
                            <a:schemeClr val="tx1"/>
                          </a:solidFill>
                        </a:rPr>
                        <a:t>A</a:t>
                      </a:r>
                    </a:p>
                  </a:txBody>
                  <a:tcPr anchor="ctr"/>
                </a:tc>
                <a:tc>
                  <a:txBody>
                    <a:bodyPr/>
                    <a:lstStyle/>
                    <a:p>
                      <a:pPr algn="ctr">
                        <a:buNone/>
                      </a:pPr>
                      <a:r>
                        <a:rPr lang="en-US" altLang="zh-CN" sz="1600">
                          <a:solidFill>
                            <a:schemeClr val="tx1"/>
                          </a:solidFill>
                        </a:rPr>
                        <a:t>B</a:t>
                      </a:r>
                    </a:p>
                  </a:txBody>
                  <a:tcPr anchor="ctr"/>
                </a:tc>
                <a:tc>
                  <a:txBody>
                    <a:bodyPr/>
                    <a:lstStyle/>
                    <a:p>
                      <a:pPr algn="ctr">
                        <a:buNone/>
                      </a:pPr>
                      <a:r>
                        <a:rPr lang="en-US" altLang="zh-CN" sz="1600">
                          <a:solidFill>
                            <a:schemeClr val="tx1"/>
                          </a:solidFill>
                        </a:rPr>
                        <a:t>C</a:t>
                      </a:r>
                    </a:p>
                  </a:txBody>
                  <a:tcPr anchor="ctr"/>
                </a:tc>
                <a:tc>
                  <a:txBody>
                    <a:bodyPr/>
                    <a:lstStyle/>
                    <a:p>
                      <a:pPr algn="ctr">
                        <a:buNone/>
                      </a:pPr>
                      <a:r>
                        <a:rPr lang="en-US" altLang="zh-CN" sz="1600">
                          <a:solidFill>
                            <a:schemeClr val="tx1"/>
                          </a:solidFill>
                        </a:rPr>
                        <a:t>D</a:t>
                      </a:r>
                    </a:p>
                  </a:txBody>
                  <a:tcPr anchor="ctr"/>
                </a:tc>
              </a:tr>
              <a:tr h="415290">
                <a:tc>
                  <a:txBody>
                    <a:bodyPr/>
                    <a:lstStyle/>
                    <a:p>
                      <a:pPr algn="ctr">
                        <a:buNone/>
                      </a:pPr>
                      <a:r>
                        <a:rPr lang="en-US" altLang="zh-CN" sz="1600">
                          <a:solidFill>
                            <a:schemeClr val="tx1"/>
                          </a:solidFill>
                        </a:rPr>
                        <a:t>numTrees</a:t>
                      </a:r>
                    </a:p>
                  </a:txBody>
                  <a:tcPr anchor="ctr"/>
                </a:tc>
                <a:tc>
                  <a:txBody>
                    <a:bodyPr/>
                    <a:lstStyle/>
                    <a:p>
                      <a:pPr algn="ctr">
                        <a:buNone/>
                      </a:pPr>
                      <a:r>
                        <a:rPr lang="en-US" altLang="zh-CN" sz="1600">
                          <a:solidFill>
                            <a:schemeClr val="tx1"/>
                          </a:solidFill>
                        </a:rPr>
                        <a:t>2</a:t>
                      </a:r>
                    </a:p>
                  </a:txBody>
                  <a:tcPr anchor="ctr"/>
                </a:tc>
                <a:tc>
                  <a:txBody>
                    <a:bodyPr/>
                    <a:lstStyle/>
                    <a:p>
                      <a:pPr algn="ctr">
                        <a:buNone/>
                      </a:pPr>
                      <a:r>
                        <a:rPr lang="en-US" altLang="zh-CN" sz="1600">
                          <a:solidFill>
                            <a:schemeClr val="tx1"/>
                          </a:solidFill>
                        </a:rPr>
                        <a:t>100</a:t>
                      </a:r>
                    </a:p>
                  </a:txBody>
                  <a:tcPr anchor="ctr"/>
                </a:tc>
                <a:tc>
                  <a:txBody>
                    <a:bodyPr/>
                    <a:lstStyle/>
                    <a:p>
                      <a:pPr algn="ctr">
                        <a:buNone/>
                      </a:pPr>
                      <a:r>
                        <a:rPr lang="en-US" altLang="zh-CN" sz="1600">
                          <a:solidFill>
                            <a:schemeClr val="tx1"/>
                          </a:solidFill>
                        </a:rPr>
                        <a:t>100</a:t>
                      </a:r>
                    </a:p>
                  </a:txBody>
                  <a:tcPr anchor="ctr"/>
                </a:tc>
                <a:tc>
                  <a:txBody>
                    <a:bodyPr/>
                    <a:lstStyle/>
                    <a:p>
                      <a:pPr algn="ctr">
                        <a:buNone/>
                      </a:pPr>
                      <a:r>
                        <a:rPr lang="en-US" altLang="zh-CN" sz="1600">
                          <a:solidFill>
                            <a:schemeClr val="tx1"/>
                          </a:solidFill>
                        </a:rPr>
                        <a:t>100</a:t>
                      </a:r>
                    </a:p>
                  </a:txBody>
                  <a:tcPr anchor="ctr"/>
                </a:tc>
              </a:tr>
              <a:tr h="414655">
                <a:tc>
                  <a:txBody>
                    <a:bodyPr/>
                    <a:lstStyle/>
                    <a:p>
                      <a:pPr algn="ctr">
                        <a:buNone/>
                      </a:pPr>
                      <a:r>
                        <a:rPr lang="en-US" altLang="zh-CN" sz="1600">
                          <a:solidFill>
                            <a:schemeClr val="tx1"/>
                          </a:solidFill>
                        </a:rPr>
                        <a:t>maxDepth</a:t>
                      </a:r>
                    </a:p>
                  </a:txBody>
                  <a:tcPr anchor="ctr"/>
                </a:tc>
                <a:tc>
                  <a:txBody>
                    <a:bodyPr/>
                    <a:lstStyle/>
                    <a:p>
                      <a:pPr algn="ctr">
                        <a:buNone/>
                      </a:pPr>
                      <a:r>
                        <a:rPr lang="en-US" altLang="zh-CN" sz="1600">
                          <a:solidFill>
                            <a:schemeClr val="tx1"/>
                          </a:solidFill>
                        </a:rPr>
                        <a:t>5</a:t>
                      </a:r>
                    </a:p>
                  </a:txBody>
                  <a:tcPr anchor="ctr"/>
                </a:tc>
                <a:tc>
                  <a:txBody>
                    <a:bodyPr/>
                    <a:lstStyle/>
                    <a:p>
                      <a:pPr algn="ctr">
                        <a:buNone/>
                      </a:pPr>
                      <a:r>
                        <a:rPr lang="en-US" altLang="zh-CN" sz="1600">
                          <a:solidFill>
                            <a:schemeClr val="tx1"/>
                          </a:solidFill>
                        </a:rPr>
                        <a:t>5</a:t>
                      </a:r>
                    </a:p>
                  </a:txBody>
                  <a:tcPr anchor="ctr"/>
                </a:tc>
                <a:tc>
                  <a:txBody>
                    <a:bodyPr/>
                    <a:lstStyle/>
                    <a:p>
                      <a:pPr algn="ctr">
                        <a:buNone/>
                      </a:pPr>
                      <a:r>
                        <a:rPr lang="en-US" altLang="zh-CN" sz="1600">
                          <a:solidFill>
                            <a:schemeClr val="tx1"/>
                          </a:solidFill>
                        </a:rPr>
                        <a:t>100</a:t>
                      </a:r>
                    </a:p>
                  </a:txBody>
                  <a:tcPr anchor="ctr"/>
                </a:tc>
                <a:tc>
                  <a:txBody>
                    <a:bodyPr/>
                    <a:lstStyle/>
                    <a:p>
                      <a:pPr algn="ctr">
                        <a:buNone/>
                      </a:pPr>
                      <a:r>
                        <a:rPr lang="en-US" altLang="zh-CN" sz="1600">
                          <a:solidFill>
                            <a:schemeClr val="tx1"/>
                          </a:solidFill>
                        </a:rPr>
                        <a:t>5</a:t>
                      </a:r>
                    </a:p>
                  </a:txBody>
                  <a:tcPr anchor="ctr"/>
                </a:tc>
              </a:tr>
              <a:tr h="415290">
                <a:tc>
                  <a:txBody>
                    <a:bodyPr/>
                    <a:lstStyle/>
                    <a:p>
                      <a:pPr algn="ctr">
                        <a:buNone/>
                      </a:pPr>
                      <a:r>
                        <a:rPr lang="en-US" altLang="zh-CN" sz="1600">
                          <a:solidFill>
                            <a:schemeClr val="tx1"/>
                          </a:solidFill>
                        </a:rPr>
                        <a:t>maxBins</a:t>
                      </a:r>
                    </a:p>
                  </a:txBody>
                  <a:tcPr anchor="ctr"/>
                </a:tc>
                <a:tc>
                  <a:txBody>
                    <a:bodyPr/>
                    <a:lstStyle/>
                    <a:p>
                      <a:pPr algn="ctr">
                        <a:buNone/>
                      </a:pPr>
                      <a:r>
                        <a:rPr lang="en-US" altLang="zh-CN" sz="1600">
                          <a:solidFill>
                            <a:schemeClr val="tx1"/>
                          </a:solidFill>
                        </a:rPr>
                        <a:t>5</a:t>
                      </a:r>
                    </a:p>
                  </a:txBody>
                  <a:tcPr anchor="ctr"/>
                </a:tc>
                <a:tc>
                  <a:txBody>
                    <a:bodyPr/>
                    <a:lstStyle/>
                    <a:p>
                      <a:pPr algn="ctr">
                        <a:buNone/>
                      </a:pPr>
                      <a:r>
                        <a:rPr lang="en-US" altLang="zh-CN" sz="1600">
                          <a:solidFill>
                            <a:schemeClr val="tx1"/>
                          </a:solidFill>
                        </a:rPr>
                        <a:t>5</a:t>
                      </a:r>
                    </a:p>
                  </a:txBody>
                  <a:tcPr anchor="ctr"/>
                </a:tc>
                <a:tc>
                  <a:txBody>
                    <a:bodyPr/>
                    <a:lstStyle/>
                    <a:p>
                      <a:pPr algn="ctr">
                        <a:buNone/>
                      </a:pPr>
                      <a:r>
                        <a:rPr lang="en-US" altLang="zh-CN" sz="1600">
                          <a:solidFill>
                            <a:schemeClr val="tx1"/>
                          </a:solidFill>
                        </a:rPr>
                        <a:t>5</a:t>
                      </a:r>
                    </a:p>
                  </a:txBody>
                  <a:tcPr anchor="ctr"/>
                </a:tc>
                <a:tc>
                  <a:txBody>
                    <a:bodyPr/>
                    <a:lstStyle/>
                    <a:p>
                      <a:pPr algn="ctr">
                        <a:buNone/>
                      </a:pPr>
                      <a:r>
                        <a:rPr lang="en-US" altLang="zh-CN" sz="1600">
                          <a:solidFill>
                            <a:schemeClr val="tx1"/>
                          </a:solidFill>
                        </a:rPr>
                        <a:t>32</a:t>
                      </a:r>
                    </a:p>
                  </a:txBody>
                  <a:tcPr anchor="ctr"/>
                </a:tc>
              </a:tr>
              <a:tr h="415290">
                <a:tc>
                  <a:txBody>
                    <a:bodyPr/>
                    <a:lstStyle/>
                    <a:p>
                      <a:pPr algn="ctr">
                        <a:buNone/>
                      </a:pPr>
                      <a:r>
                        <a:rPr lang="en-US" altLang="zh-CN" sz="1600">
                          <a:solidFill>
                            <a:schemeClr val="tx1"/>
                          </a:solidFill>
                        </a:rPr>
                        <a:t>numClasses</a:t>
                      </a:r>
                    </a:p>
                  </a:txBody>
                  <a:tcPr anchor="ctr"/>
                </a:tc>
                <a:tc>
                  <a:txBody>
                    <a:bodyPr/>
                    <a:lstStyle/>
                    <a:p>
                      <a:pPr algn="ctr">
                        <a:buNone/>
                      </a:pPr>
                      <a:r>
                        <a:rPr lang="en-US" altLang="zh-CN" sz="1600">
                          <a:solidFill>
                            <a:schemeClr val="tx1"/>
                          </a:solidFill>
                        </a:rPr>
                        <a:t>2</a:t>
                      </a:r>
                    </a:p>
                  </a:txBody>
                  <a:tcPr anchor="ctr"/>
                </a:tc>
                <a:tc>
                  <a:txBody>
                    <a:bodyPr/>
                    <a:lstStyle/>
                    <a:p>
                      <a:pPr algn="ctr">
                        <a:buNone/>
                      </a:pPr>
                      <a:r>
                        <a:rPr lang="en-US" altLang="zh-CN" sz="1600">
                          <a:solidFill>
                            <a:schemeClr val="tx1"/>
                          </a:solidFill>
                        </a:rPr>
                        <a:t>2</a:t>
                      </a:r>
                    </a:p>
                  </a:txBody>
                  <a:tcPr anchor="ctr"/>
                </a:tc>
                <a:tc>
                  <a:txBody>
                    <a:bodyPr/>
                    <a:lstStyle/>
                    <a:p>
                      <a:pPr algn="ctr">
                        <a:buNone/>
                      </a:pPr>
                      <a:r>
                        <a:rPr lang="en-US" altLang="zh-CN" sz="1600">
                          <a:solidFill>
                            <a:schemeClr val="tx1"/>
                          </a:solidFill>
                        </a:rPr>
                        <a:t>2</a:t>
                      </a:r>
                    </a:p>
                  </a:txBody>
                  <a:tcPr anchor="ctr"/>
                </a:tc>
                <a:tc>
                  <a:txBody>
                    <a:bodyPr/>
                    <a:lstStyle/>
                    <a:p>
                      <a:pPr algn="ctr">
                        <a:buNone/>
                      </a:pPr>
                      <a:r>
                        <a:rPr lang="en-US" altLang="zh-CN" sz="1600">
                          <a:solidFill>
                            <a:schemeClr val="tx1"/>
                          </a:solidFill>
                        </a:rPr>
                        <a:t>2</a:t>
                      </a:r>
                    </a:p>
                  </a:txBody>
                  <a:tcPr anchor="ctr"/>
                </a:tc>
              </a:tr>
              <a:tr h="415290">
                <a:tc>
                  <a:txBody>
                    <a:bodyPr/>
                    <a:lstStyle/>
                    <a:p>
                      <a:pPr algn="ctr">
                        <a:buNone/>
                      </a:pPr>
                      <a:r>
                        <a:rPr lang="en-US" altLang="zh-CN" sz="1600">
                          <a:solidFill>
                            <a:schemeClr val="tx1"/>
                          </a:solidFill>
                        </a:rPr>
                        <a:t>partitionNum</a:t>
                      </a:r>
                    </a:p>
                  </a:txBody>
                  <a:tcPr anchor="ctr"/>
                </a:tc>
                <a:tc>
                  <a:txBody>
                    <a:bodyPr/>
                    <a:lstStyle/>
                    <a:p>
                      <a:pPr algn="ctr">
                        <a:buNone/>
                      </a:pPr>
                      <a:r>
                        <a:rPr lang="en-US" altLang="zh-CN" sz="1600">
                          <a:solidFill>
                            <a:schemeClr val="tx1"/>
                          </a:solidFill>
                        </a:rPr>
                        <a:t>10</a:t>
                      </a:r>
                    </a:p>
                  </a:txBody>
                  <a:tcPr anchor="ctr"/>
                </a:tc>
                <a:tc>
                  <a:txBody>
                    <a:bodyPr/>
                    <a:lstStyle/>
                    <a:p>
                      <a:pPr algn="ctr">
                        <a:buNone/>
                      </a:pPr>
                      <a:r>
                        <a:rPr lang="en-US" altLang="zh-CN" sz="1600">
                          <a:solidFill>
                            <a:schemeClr val="tx1"/>
                          </a:solidFill>
                        </a:rPr>
                        <a:t>10</a:t>
                      </a:r>
                    </a:p>
                  </a:txBody>
                  <a:tcPr anchor="ctr"/>
                </a:tc>
                <a:tc>
                  <a:txBody>
                    <a:bodyPr/>
                    <a:lstStyle/>
                    <a:p>
                      <a:pPr algn="ctr">
                        <a:buNone/>
                      </a:pPr>
                      <a:r>
                        <a:rPr lang="en-US" altLang="zh-CN" sz="1600">
                          <a:solidFill>
                            <a:schemeClr val="tx1"/>
                          </a:solidFill>
                        </a:rPr>
                        <a:t>10</a:t>
                      </a:r>
                    </a:p>
                  </a:txBody>
                  <a:tcPr anchor="ctr"/>
                </a:tc>
                <a:tc>
                  <a:txBody>
                    <a:bodyPr/>
                    <a:lstStyle/>
                    <a:p>
                      <a:pPr algn="ctr">
                        <a:buNone/>
                      </a:pPr>
                      <a:r>
                        <a:rPr lang="en-US" altLang="zh-CN" sz="1600">
                          <a:solidFill>
                            <a:schemeClr val="tx1"/>
                          </a:solidFill>
                        </a:rPr>
                        <a:t>10</a:t>
                      </a:r>
                    </a:p>
                  </a:txBody>
                  <a:tcPr anchor="ctr"/>
                </a:tc>
              </a:tr>
              <a:tr h="415290">
                <a:tc>
                  <a:txBody>
                    <a:bodyPr/>
                    <a:lstStyle/>
                    <a:p>
                      <a:pPr algn="ctr">
                        <a:buNone/>
                      </a:pPr>
                      <a:r>
                        <a:rPr lang="zh-CN" altLang="en-US" sz="1600">
                          <a:solidFill>
                            <a:schemeClr val="tx1"/>
                          </a:solidFill>
                        </a:rPr>
                        <a:t>运行时间</a:t>
                      </a:r>
                    </a:p>
                  </a:txBody>
                  <a:tcPr anchor="ctr"/>
                </a:tc>
                <a:tc>
                  <a:txBody>
                    <a:bodyPr/>
                    <a:lstStyle/>
                    <a:p>
                      <a:pPr algn="ctr">
                        <a:buNone/>
                      </a:pPr>
                      <a:r>
                        <a:rPr lang="en-US" altLang="zh-CN" sz="1600">
                          <a:solidFill>
                            <a:schemeClr val="tx1"/>
                          </a:solidFill>
                        </a:rPr>
                        <a:t>6.4min</a:t>
                      </a:r>
                    </a:p>
                  </a:txBody>
                  <a:tcPr anchor="ctr"/>
                </a:tc>
                <a:tc>
                  <a:txBody>
                    <a:bodyPr/>
                    <a:lstStyle/>
                    <a:p>
                      <a:pPr algn="ctr">
                        <a:buNone/>
                      </a:pPr>
                      <a:r>
                        <a:rPr lang="en-US" altLang="zh-CN" sz="1600">
                          <a:solidFill>
                            <a:schemeClr val="tx1"/>
                          </a:solidFill>
                        </a:rPr>
                        <a:t>41min</a:t>
                      </a:r>
                    </a:p>
                  </a:txBody>
                  <a:tcPr anchor="ctr"/>
                </a:tc>
                <a:tc>
                  <a:txBody>
                    <a:bodyPr/>
                    <a:lstStyle/>
                    <a:p>
                      <a:pPr algn="ctr">
                        <a:buNone/>
                      </a:pPr>
                      <a:r>
                        <a:rPr lang="zh-CN" altLang="en-US" sz="1600">
                          <a:solidFill>
                            <a:schemeClr val="tx1"/>
                          </a:solidFill>
                        </a:rPr>
                        <a:t>内存溢出</a:t>
                      </a:r>
                    </a:p>
                  </a:txBody>
                  <a:tcPr anchor="ctr"/>
                </a:tc>
                <a:tc>
                  <a:txBody>
                    <a:bodyPr/>
                    <a:lstStyle/>
                    <a:p>
                      <a:pPr algn="ctr">
                        <a:buNone/>
                      </a:pPr>
                      <a:r>
                        <a:rPr lang="zh-CN" altLang="en-US" sz="1600">
                          <a:solidFill>
                            <a:schemeClr val="tx1"/>
                          </a:solidFill>
                        </a:rPr>
                        <a:t>内存溢出</a:t>
                      </a:r>
                    </a:p>
                  </a:txBody>
                  <a:tcPr anchor="ctr"/>
                </a:tc>
              </a:tr>
            </a:tbl>
          </a:graphicData>
        </a:graphic>
      </p:graphicFrame>
      <p:sp>
        <p:nvSpPr>
          <p:cNvPr id="5" name="文本框 4"/>
          <p:cNvSpPr txBox="1"/>
          <p:nvPr/>
        </p:nvSpPr>
        <p:spPr>
          <a:xfrm>
            <a:off x="546735" y="1595120"/>
            <a:ext cx="8418195" cy="640080"/>
          </a:xfrm>
          <a:prstGeom prst="rect">
            <a:avLst/>
          </a:prstGeom>
          <a:noFill/>
        </p:spPr>
        <p:txBody>
          <a:bodyPr wrap="square" rtlCol="0" anchor="t">
            <a:spAutoFit/>
          </a:bodyPr>
          <a:lstStyle/>
          <a:p>
            <a:pPr marL="285750" indent="-285750">
              <a:buFont typeface="Wingdings" panose="05000000000000000000" charset="0"/>
              <a:buChar char="l"/>
            </a:pPr>
            <a:r>
              <a:rPr lang="zh-CN" altLang="en-US"/>
              <a:t>数据规模为23.7G的数据（</a:t>
            </a:r>
            <a:r>
              <a:rPr lang="en-US" altLang="zh-CN">
                <a:sym typeface="+mn-ea"/>
              </a:rPr>
              <a:t>instance=</a:t>
            </a:r>
            <a:r>
              <a:rPr lang="zh-CN" altLang="en-US">
                <a:sym typeface="+mn-ea"/>
              </a:rPr>
              <a:t>106，</a:t>
            </a:r>
            <a:r>
              <a:rPr lang="en-US" altLang="zh-CN">
                <a:sym typeface="+mn-ea"/>
              </a:rPr>
              <a:t>attribute=</a:t>
            </a:r>
            <a:r>
              <a:rPr lang="zh-CN" altLang="en-US">
                <a:sym typeface="+mn-ea"/>
              </a:rPr>
              <a:t>104，</a:t>
            </a:r>
            <a:r>
              <a:rPr lang="en-US" altLang="zh-CN">
                <a:sym typeface="+mn-ea"/>
              </a:rPr>
              <a:t>distrib</a:t>
            </a:r>
            <a:r>
              <a:rPr lang="zh-CN" altLang="en-US">
                <a:sym typeface="+mn-ea"/>
              </a:rPr>
              <a:t>为高斯分布）</a:t>
            </a:r>
            <a:endParaRPr lang="zh-CN" altLang="en-US"/>
          </a:p>
          <a:p>
            <a:pPr marL="285750" indent="-285750">
              <a:buFont typeface="Wingdings" panose="05000000000000000000" charset="0"/>
              <a:buChar char="l"/>
            </a:pPr>
            <a:r>
              <a:rPr lang="zh-CN" altLang="en-US"/>
              <a:t>total-executor-cores</a:t>
            </a:r>
            <a:r>
              <a:rPr lang="en-US" altLang="zh-CN"/>
              <a:t>=</a:t>
            </a:r>
            <a:r>
              <a:rPr lang="zh-CN" altLang="en-US"/>
              <a:t>12</a:t>
            </a:r>
          </a:p>
        </p:txBody>
      </p:sp>
      <p:sp>
        <p:nvSpPr>
          <p:cNvPr id="6" name="文本框 5"/>
          <p:cNvSpPr txBox="1"/>
          <p:nvPr/>
        </p:nvSpPr>
        <p:spPr>
          <a:xfrm>
            <a:off x="497205" y="5850255"/>
            <a:ext cx="8149590" cy="640080"/>
          </a:xfrm>
          <a:prstGeom prst="rect">
            <a:avLst/>
          </a:prstGeom>
          <a:noFill/>
        </p:spPr>
        <p:txBody>
          <a:bodyPr wrap="square" rtlCol="0" anchor="t">
            <a:spAutoFit/>
          </a:bodyPr>
          <a:lstStyle/>
          <a:p>
            <a:pPr marL="285750" indent="-285750">
              <a:buFont typeface="Wingdings" panose="05000000000000000000" charset="0"/>
              <a:buChar char="l"/>
            </a:pPr>
            <a:r>
              <a:rPr lang="zh-CN" altLang="en-US"/>
              <a:t>同时，针对C、D两组参数组合，如果改变数据分布方式为均匀分布，则不会出现内存溢出的错误，说明</a:t>
            </a:r>
            <a:r>
              <a:rPr lang="zh-CN" altLang="en-US">
                <a:solidFill>
                  <a:srgbClr val="FF0000"/>
                </a:solidFill>
              </a:rPr>
              <a:t>数据的异常分布会造成可靠性问题</a:t>
            </a:r>
            <a:r>
              <a:rPr lang="zh-CN" altLang="en-US"/>
              <a:t>。</a:t>
            </a:r>
          </a:p>
        </p:txBody>
      </p:sp>
      <p:sp>
        <p:nvSpPr>
          <p:cNvPr id="7" name="文本框 6"/>
          <p:cNvSpPr txBox="1"/>
          <p:nvPr/>
        </p:nvSpPr>
        <p:spPr>
          <a:xfrm>
            <a:off x="536575" y="1116965"/>
            <a:ext cx="6880225" cy="365760"/>
          </a:xfrm>
          <a:prstGeom prst="rect">
            <a:avLst/>
          </a:prstGeom>
          <a:noFill/>
        </p:spPr>
        <p:txBody>
          <a:bodyPr wrap="square" rtlCol="0">
            <a:spAutoFit/>
          </a:bodyPr>
          <a:lstStyle/>
          <a:p>
            <a:pPr marL="285750" indent="-285750">
              <a:buFont typeface="Wingdings" panose="05000000000000000000" charset="0"/>
              <a:buChar char="p"/>
            </a:pPr>
            <a:r>
              <a:rPr lang="en-US">
                <a:solidFill>
                  <a:srgbClr val="0000FF"/>
                </a:solidFill>
                <a:sym typeface="+mn-ea"/>
              </a:rPr>
              <a:t>4. RandomForest</a:t>
            </a:r>
            <a:r>
              <a:rPr lang="zh-CN" altLang="en-US">
                <a:solidFill>
                  <a:srgbClr val="0000FF"/>
                </a:solidFill>
                <a:sym typeface="+mn-ea"/>
              </a:rPr>
              <a:t>在参数组合测试中出现内存溢出错误</a:t>
            </a:r>
            <a:endParaRPr lang="zh-CN" altLang="en-US" dirty="0" smtClean="0">
              <a:solidFill>
                <a:srgbClr val="0000FF"/>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428355" cy="201168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大数据系统运行应用时经常遇到的错误</a:t>
            </a:r>
            <a:endParaRPr lang="zh-CN" altLang="en-US" dirty="0" smtClean="0">
              <a:solidFill>
                <a:srgbClr val="0000FF"/>
              </a:solidFill>
            </a:endParaRPr>
          </a:p>
          <a:p>
            <a:pPr>
              <a:buFont typeface="Wingdings" panose="05000000000000000000" charset="0"/>
            </a:pPr>
            <a:endParaRPr lang="en-US" altLang="zh-CN" dirty="0" smtClean="0"/>
          </a:p>
          <a:p>
            <a:pPr marL="342900" indent="-342900">
              <a:buFont typeface="Wingdings" panose="05000000000000000000" charset="0"/>
              <a:buChar char="l"/>
            </a:pPr>
            <a:r>
              <a:rPr lang="zh-CN" altLang="en-US" b="1" dirty="0" smtClean="0"/>
              <a:t>数据和计算完整性</a:t>
            </a:r>
          </a:p>
          <a:p>
            <a:pPr marL="800100" lvl="1" indent="-342900">
              <a:buFont typeface="Wingdings" panose="05000000000000000000" charset="0"/>
              <a:buChar char="ü"/>
            </a:pPr>
            <a:r>
              <a:rPr lang="en-US" altLang="zh-CN" dirty="0" smtClean="0"/>
              <a:t>	</a:t>
            </a:r>
            <a:r>
              <a:rPr lang="zh-CN" altLang="en-US" dirty="0" smtClean="0">
                <a:sym typeface="+mn-ea"/>
              </a:rPr>
              <a:t>通过博客</a:t>
            </a:r>
            <a:r>
              <a:rPr lang="en-US" altLang="zh-CN" baseline="30000" dirty="0" smtClean="0">
                <a:sym typeface="+mn-ea"/>
              </a:rPr>
              <a:t>[1]</a:t>
            </a:r>
            <a:r>
              <a:rPr lang="zh-CN" altLang="en-US" dirty="0" smtClean="0">
                <a:sym typeface="+mn-ea"/>
              </a:rPr>
              <a:t>、论坛</a:t>
            </a:r>
            <a:r>
              <a:rPr lang="en-US" altLang="zh-CN" baseline="30000" dirty="0" smtClean="0">
                <a:sym typeface="+mn-ea"/>
              </a:rPr>
              <a:t>[2][3]</a:t>
            </a:r>
            <a:r>
              <a:rPr lang="zh-CN" altLang="en-US" dirty="0" smtClean="0">
                <a:sym typeface="+mn-ea"/>
              </a:rPr>
              <a:t>发现，在流处理过程中，应用执行过程中会出现数据丢失、数据重复计算以及计算结果不正确等数据完整性问题。</a:t>
            </a:r>
            <a:endParaRPr lang="en-US" altLang="zh-CN" dirty="0" smtClean="0"/>
          </a:p>
          <a:p>
            <a:pPr marL="342900" indent="-342900"/>
            <a:endParaRPr lang="en-US" altLang="zh-CN" dirty="0" smtClean="0"/>
          </a:p>
          <a:p>
            <a:pPr marL="342900" indent="-342900"/>
            <a:endParaRPr lang="zh-CN" altLang="en-US" dirty="0" smtClean="0">
              <a:solidFill>
                <a:srgbClr val="FF0000"/>
              </a:solidFill>
            </a:endParaRPr>
          </a:p>
        </p:txBody>
      </p:sp>
      <p:sp>
        <p:nvSpPr>
          <p:cNvPr id="2" name="文本框 1"/>
          <p:cNvSpPr txBox="1"/>
          <p:nvPr/>
        </p:nvSpPr>
        <p:spPr>
          <a:xfrm>
            <a:off x="130175" y="5413375"/>
            <a:ext cx="8883015" cy="1422400"/>
          </a:xfrm>
          <a:prstGeom prst="rect">
            <a:avLst/>
          </a:prstGeom>
          <a:noFill/>
        </p:spPr>
        <p:txBody>
          <a:bodyPr wrap="square" rtlCol="0" anchor="t">
            <a:spAutoFit/>
          </a:bodyPr>
          <a:lstStyle/>
          <a:p>
            <a:pPr>
              <a:lnSpc>
                <a:spcPct val="100000"/>
              </a:lnSpc>
              <a:spcBef>
                <a:spcPts val="100"/>
              </a:spcBef>
              <a:spcAft>
                <a:spcPts val="100"/>
              </a:spcAft>
            </a:pPr>
            <a:r>
              <a:rPr lang="en-US" altLang="zh-CN" sz="1400" dirty="0" smtClean="0">
                <a:latin typeface="Times New Roman" panose="02020603050405020304" pitchFamily="18" charset="0"/>
                <a:sym typeface="+mn-ea"/>
              </a:rPr>
              <a:t>[1]</a:t>
            </a:r>
            <a:r>
              <a:rPr lang="en-US" altLang="zh-CN" sz="1400" dirty="0">
                <a:latin typeface="Times New Roman" panose="02020603050405020304" pitchFamily="18" charset="0"/>
                <a:sym typeface="+mn-ea"/>
              </a:rPr>
              <a:t> </a:t>
            </a:r>
            <a:r>
              <a:rPr lang="zh-CN" altLang="en-US" sz="1400" dirty="0">
                <a:latin typeface="Times New Roman" panose="02020603050405020304" pitchFamily="18" charset="0"/>
                <a:sym typeface="+mn-ea"/>
              </a:rPr>
              <a:t>博客（</a:t>
            </a:r>
            <a:r>
              <a:rPr lang="en-US" altLang="zh-CN" sz="1400" dirty="0">
                <a:latin typeface="Times New Roman" panose="02020603050405020304" pitchFamily="18" charset="0"/>
                <a:sym typeface="+mn-ea"/>
              </a:rPr>
              <a:t>http://lqding.blog.51cto.com/9123978/1770012)</a:t>
            </a:r>
            <a:r>
              <a:rPr lang="zh-CN" altLang="en-US" sz="1400" dirty="0">
                <a:latin typeface="Times New Roman" panose="02020603050405020304" pitchFamily="18" charset="0"/>
                <a:sym typeface="+mn-ea"/>
              </a:rPr>
              <a:t>提到Spark Streaming会在特殊情况下出现数据丢失与数据重复处理情况</a:t>
            </a:r>
            <a:r>
              <a:rPr lang="en-US" altLang="zh-CN" sz="1400" dirty="0">
                <a:latin typeface="Times New Roman" panose="02020603050405020304" pitchFamily="18" charset="0"/>
                <a:sym typeface="+mn-ea"/>
              </a:rPr>
              <a:t>. </a:t>
            </a:r>
            <a:endParaRPr lang="en-US" altLang="zh-CN" sz="1400" dirty="0">
              <a:latin typeface="Times New Roman" panose="02020603050405020304" pitchFamily="18" charset="0"/>
            </a:endParaRPr>
          </a:p>
          <a:p>
            <a:pPr>
              <a:lnSpc>
                <a:spcPct val="100000"/>
              </a:lnSpc>
              <a:spcBef>
                <a:spcPts val="100"/>
              </a:spcBef>
              <a:spcAft>
                <a:spcPts val="100"/>
              </a:spcAft>
            </a:pPr>
            <a:r>
              <a:rPr lang="en-US" altLang="zh-CN" sz="1400" dirty="0">
                <a:latin typeface="Times New Roman" panose="02020603050405020304" pitchFamily="18" charset="0"/>
                <a:sym typeface="+mn-ea"/>
              </a:rPr>
              <a:t>[2] </a:t>
            </a:r>
            <a:r>
              <a:rPr lang="zh-CN" altLang="en-US" sz="1400" dirty="0">
                <a:latin typeface="Times New Roman" panose="02020603050405020304" pitchFamily="18" charset="0"/>
                <a:sym typeface="+mn-ea"/>
              </a:rPr>
              <a:t>论坛（</a:t>
            </a:r>
            <a:r>
              <a:rPr lang="en-US" altLang="zh-CN" sz="1400" dirty="0">
                <a:latin typeface="Times New Roman" panose="02020603050405020304" pitchFamily="18" charset="0"/>
                <a:sym typeface="+mn-ea"/>
              </a:rPr>
              <a:t>http://www.aboutyun.com/thread-19670-1-1.html)提到Spark Streaming在有多个数据流且没有cache中间数据时会出现数据不一致情况</a:t>
            </a:r>
            <a:r>
              <a:rPr lang="en-US" altLang="zh-CN" sz="1400" i="1" dirty="0">
                <a:latin typeface="Times New Roman" panose="02020603050405020304" pitchFamily="18" charset="0"/>
                <a:sym typeface="+mn-ea"/>
              </a:rPr>
              <a:t>.</a:t>
            </a:r>
            <a:endParaRPr lang="en-US" altLang="zh-CN" sz="1400" i="1" dirty="0" smtClean="0">
              <a:latin typeface="Times New Roman" panose="02020603050405020304" pitchFamily="18" charset="0"/>
              <a:sym typeface="+mn-ea"/>
            </a:endParaRPr>
          </a:p>
          <a:p>
            <a:pPr>
              <a:lnSpc>
                <a:spcPct val="100000"/>
              </a:lnSpc>
              <a:spcBef>
                <a:spcPts val="100"/>
              </a:spcBef>
              <a:spcAft>
                <a:spcPts val="100"/>
              </a:spcAft>
            </a:pPr>
            <a:r>
              <a:rPr lang="en-US" altLang="zh-CN" sz="1400" dirty="0" smtClean="0">
                <a:latin typeface="Times New Roman" panose="02020603050405020304" pitchFamily="18" charset="0"/>
                <a:sym typeface="+mn-ea"/>
              </a:rPr>
              <a:t>[3] </a:t>
            </a:r>
            <a:r>
              <a:rPr lang="zh-CN" altLang="en-US" sz="1400" dirty="0" smtClean="0">
                <a:latin typeface="Times New Roman" panose="02020603050405020304" pitchFamily="18" charset="0"/>
                <a:sym typeface="+mn-ea"/>
              </a:rPr>
              <a:t>论坛（</a:t>
            </a:r>
            <a:r>
              <a:rPr lang="en-US" altLang="zh-CN" sz="1400" dirty="0" smtClean="0">
                <a:latin typeface="Times New Roman" panose="02020603050405020304" pitchFamily="18" charset="0"/>
                <a:sym typeface="+mn-ea"/>
              </a:rPr>
              <a:t>http://www.oschina.net/question/2657298_2154166)提到Spark Streaming在从Kafka中读取数据时会出现offset错误.</a:t>
            </a:r>
            <a:endParaRPr lang="zh-CN" altLang="en-US" sz="1400"/>
          </a:p>
        </p:txBody>
      </p:sp>
      <p:sp>
        <p:nvSpPr>
          <p:cNvPr id="4" name="文本框 3"/>
          <p:cNvSpPr txBox="1"/>
          <p:nvPr/>
        </p:nvSpPr>
        <p:spPr>
          <a:xfrm>
            <a:off x="536575" y="3451860"/>
            <a:ext cx="5332730" cy="365760"/>
          </a:xfrm>
          <a:prstGeom prst="rect">
            <a:avLst/>
          </a:prstGeom>
          <a:noFill/>
        </p:spPr>
        <p:txBody>
          <a:bodyPr wrap="none" rtlCol="0" anchor="t">
            <a:spAutoFit/>
          </a:bodyPr>
          <a:lstStyle/>
          <a:p>
            <a:pPr marL="342900" indent="-342900">
              <a:buFont typeface="Wingdings" panose="05000000000000000000" charset="0"/>
              <a:buChar char="l"/>
            </a:pPr>
            <a:r>
              <a:rPr lang="zh-CN" dirty="0" smtClean="0">
                <a:solidFill>
                  <a:schemeClr val="tx1"/>
                </a:solidFill>
                <a:sym typeface="+mn-ea"/>
              </a:rPr>
              <a:t>上述</a:t>
            </a:r>
            <a:r>
              <a:rPr lang="zh-CN" b="1" dirty="0" smtClean="0">
                <a:solidFill>
                  <a:schemeClr val="tx1"/>
                </a:solidFill>
                <a:sym typeface="+mn-ea"/>
              </a:rPr>
              <a:t>可靠性问题</a:t>
            </a:r>
            <a:r>
              <a:rPr lang="zh-CN" dirty="0" smtClean="0">
                <a:solidFill>
                  <a:schemeClr val="tx1"/>
                </a:solidFill>
                <a:sym typeface="+mn-ea"/>
              </a:rPr>
              <a:t>，会直接造成应用执行的失败。</a:t>
            </a:r>
            <a:endParaRPr lang="zh-CN" altLang="en-US" dirty="0" smtClean="0">
              <a:solidFill>
                <a:schemeClr val="tx1"/>
              </a:solidFill>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p:cNvSpPr>
            <a:spLocks noGrp="1"/>
          </p:cNvSpPr>
          <p:nvPr>
            <p:ph type="title"/>
          </p:nvPr>
        </p:nvSpPr>
        <p:spPr>
          <a:xfrm>
            <a:off x="536575" y="241300"/>
            <a:ext cx="8150225" cy="628650"/>
          </a:xfrm>
        </p:spPr>
        <p:txBody>
          <a:bodyPr wrap="square" lIns="90170" tIns="46990" rIns="90170" bIns="46990" anchor="ctr"/>
          <a:lstStyle/>
          <a:p>
            <a:r>
              <a:rPr lang="zh-CN" altLang="en-US" sz="2800"/>
              <a:t>内容大纲</a:t>
            </a:r>
          </a:p>
        </p:txBody>
      </p:sp>
      <p:cxnSp>
        <p:nvCxnSpPr>
          <p:cNvPr id="1024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243" name="圆角矩形 4"/>
          <p:cNvSpPr/>
          <p:nvPr/>
        </p:nvSpPr>
        <p:spPr>
          <a:xfrm>
            <a:off x="1978025" y="1843405"/>
            <a:ext cx="4679950" cy="503238"/>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en-US" sz="2400" dirty="0" smtClean="0">
                <a:solidFill>
                  <a:schemeClr val="bg1"/>
                </a:solidFill>
                <a:ea typeface="黑体" panose="02010609060101010101" pitchFamily="49" charset="-122"/>
              </a:rPr>
              <a:t>研究</a:t>
            </a:r>
            <a:r>
              <a:rPr lang="zh-CN" altLang="zh-CN" sz="2400" dirty="0" smtClean="0">
                <a:solidFill>
                  <a:schemeClr val="bg1"/>
                </a:solidFill>
                <a:latin typeface="Arial" panose="020B0604020202020204" pitchFamily="34" charset="0"/>
                <a:ea typeface="黑体" panose="02010609060101010101" pitchFamily="49" charset="-122"/>
              </a:rPr>
              <a:t>背</a:t>
            </a:r>
            <a:r>
              <a:rPr lang="zh-CN" altLang="zh-CN" sz="2400" dirty="0">
                <a:solidFill>
                  <a:schemeClr val="bg1"/>
                </a:solidFill>
                <a:latin typeface="Arial" panose="020B0604020202020204" pitchFamily="34" charset="0"/>
                <a:ea typeface="黑体" panose="02010609060101010101" pitchFamily="49" charset="-122"/>
              </a:rPr>
              <a:t>景及现状</a:t>
            </a:r>
          </a:p>
        </p:txBody>
      </p:sp>
      <p:sp>
        <p:nvSpPr>
          <p:cNvPr id="10245" name="圆角矩形 6"/>
          <p:cNvSpPr/>
          <p:nvPr/>
        </p:nvSpPr>
        <p:spPr>
          <a:xfrm>
            <a:off x="1978025" y="3598545"/>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系统实现及实验验证</a:t>
            </a:r>
          </a:p>
        </p:txBody>
      </p:sp>
      <p:sp>
        <p:nvSpPr>
          <p:cNvPr id="10246" name="圆角矩形 7"/>
          <p:cNvSpPr/>
          <p:nvPr/>
        </p:nvSpPr>
        <p:spPr>
          <a:xfrm>
            <a:off x="1978025" y="2707640"/>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chemeClr val="bg1"/>
                </a:solidFill>
                <a:latin typeface="Arial" panose="020B0604020202020204" pitchFamily="34" charset="0"/>
                <a:ea typeface="黑体" panose="02010609060101010101" pitchFamily="49" charset="-122"/>
              </a:rPr>
              <a:t>可靠性测试框架设计及关键技术</a:t>
            </a:r>
          </a:p>
        </p:txBody>
      </p:sp>
      <p:sp>
        <p:nvSpPr>
          <p:cNvPr id="10247" name="圆角矩形 8"/>
          <p:cNvSpPr/>
          <p:nvPr/>
        </p:nvSpPr>
        <p:spPr>
          <a:xfrm>
            <a:off x="1978025" y="4444683"/>
            <a:ext cx="4679950" cy="504825"/>
          </a:xfrm>
          <a:prstGeom prst="roundRect">
            <a:avLst>
              <a:gd name="adj" fmla="val 16667"/>
            </a:avLst>
          </a:prstGeom>
          <a:blipFill rotWithShape="1">
            <a:blip r:embed="rId3" cstate="print"/>
          </a:blipFill>
          <a:ln w="9525" cap="flat" cmpd="sng">
            <a:solidFill>
              <a:schemeClr val="tx1"/>
            </a:solidFill>
            <a:prstDash val="solid"/>
            <a:round/>
            <a:headEnd type="none" w="med" len="med"/>
            <a:tailEnd type="none" w="med" len="med"/>
          </a:ln>
        </p:spPr>
        <p:txBody>
          <a:bodyPr wrap="square" lIns="91440" tIns="45720" rIns="91440" bIns="45720" anchor="t"/>
          <a:lstStyle/>
          <a:p>
            <a:pPr lvl="0" defTabSz="914400">
              <a:buFont typeface="Arial" panose="020B0604020202020204" pitchFamily="34" charset="0"/>
              <a:buNone/>
            </a:pPr>
            <a:r>
              <a:rPr lang="zh-CN" altLang="zh-CN" sz="2400">
                <a:solidFill>
                  <a:srgbClr val="FF0000"/>
                </a:solidFill>
                <a:ea typeface="黑体" panose="02010609060101010101" pitchFamily="49" charset="-122"/>
                <a:sym typeface="+mn-ea"/>
              </a:rPr>
              <a:t>未来工作及展望</a:t>
            </a:r>
            <a:endParaRPr lang="zh-CN" altLang="zh-CN" sz="2400">
              <a:solidFill>
                <a:srgbClr val="FF0000"/>
              </a:solidFill>
              <a:latin typeface="Arial" panose="020B0604020202020204" pitchFamily="34" charset="0"/>
              <a:ea typeface="黑体" panose="02010609060101010101" pitchFamily="49" charset="-122"/>
              <a:sym typeface="+mn-ea"/>
            </a:endParaRPr>
          </a:p>
          <a:p>
            <a:pPr lvl="0" defTabSz="914400">
              <a:buFont typeface="Arial" panose="020B0604020202020204" pitchFamily="34" charset="0"/>
              <a:buNone/>
            </a:pPr>
            <a:endParaRPr lang="zh-CN" altLang="zh-CN" sz="2400">
              <a:solidFill>
                <a:srgbClr val="FF0000"/>
              </a:solidFill>
              <a:latin typeface="Arial" panose="020B0604020202020204" pitchFamily="34" charset="0"/>
              <a:ea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未来工作及展望</a:t>
            </a: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4480560"/>
          </a:xfrm>
          <a:prstGeom prst="rect">
            <a:avLst/>
          </a:prstGeom>
          <a:noFill/>
        </p:spPr>
        <p:txBody>
          <a:bodyPr wrap="square" rtlCol="0" anchor="t">
            <a:spAutoFit/>
          </a:bodyPr>
          <a:lstStyle/>
          <a:p>
            <a:pPr marL="285750" indent="-285750">
              <a:buFont typeface="Wingdings" panose="05000000000000000000" charset="0"/>
              <a:buChar char="p"/>
            </a:pPr>
            <a:r>
              <a:rPr lang="zh-CN" altLang="en-US">
                <a:solidFill>
                  <a:srgbClr val="0000FF"/>
                </a:solidFill>
              </a:rPr>
              <a:t>自动化的应用特征分析</a:t>
            </a:r>
          </a:p>
          <a:p>
            <a:r>
              <a:rPr lang="zh-CN" altLang="en-US"/>
              <a:t>     目前，可靠性测试框架提出的应用特征分析是人工实现的，还没有一套自动化高效的分析工具。因此，未来还需要考虑针对给定的新应用，提供自动化的应用特征分析工具，减少人工操作。</a:t>
            </a:r>
          </a:p>
          <a:p>
            <a:endParaRPr lang="zh-CN" altLang="en-US"/>
          </a:p>
          <a:p>
            <a:pPr marL="285750" indent="-285750">
              <a:buFont typeface="Wingdings" panose="05000000000000000000" charset="0"/>
              <a:buChar char="p"/>
            </a:pPr>
            <a:r>
              <a:rPr lang="zh-CN" altLang="en-US">
                <a:solidFill>
                  <a:srgbClr val="0000FF"/>
                </a:solidFill>
              </a:rPr>
              <a:t>提供流式负载生成方法</a:t>
            </a:r>
          </a:p>
          <a:p>
            <a:r>
              <a:rPr lang="zh-CN" altLang="en-US"/>
              <a:t>      目前，流式应用使用越来越广泛，并且流式应用对数据的流速和流量较为敏感。为了更好的提供对流式应用的可靠性测试支持，需要提供一种流式负载生成方法，来产生不同流速的高并发负载，以测试大数据系统在应对流速突变场景的可靠性。</a:t>
            </a:r>
          </a:p>
          <a:p>
            <a:endParaRPr lang="zh-CN" altLang="en-US"/>
          </a:p>
          <a:p>
            <a:pPr marL="285750" indent="-285750">
              <a:buFont typeface="Wingdings" panose="05000000000000000000" charset="0"/>
              <a:buChar char="p"/>
            </a:pPr>
            <a:r>
              <a:rPr lang="zh-CN" altLang="en-US">
                <a:solidFill>
                  <a:srgbClr val="0000FF"/>
                </a:solidFill>
              </a:rPr>
              <a:t>提供测试在线监控</a:t>
            </a:r>
          </a:p>
          <a:p>
            <a:r>
              <a:rPr lang="zh-CN" altLang="en-US"/>
              <a:t>      目前，可靠性测试只能在测试全部结束之后提供一个包含基本测试信息的测试报告，无法提供系统在测试过程中详细的资源占用情况。考虑到测试人员对系统运行实际情况的关注，平台还需提供在线监控界面，实时的为用户提供测试过程中的资源使用信息。</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536575" y="241300"/>
            <a:ext cx="8150225" cy="628650"/>
          </a:xfrm>
        </p:spPr>
        <p:txBody>
          <a:bodyPr wrap="square" lIns="90170" tIns="46990" rIns="90170" bIns="46990" anchor="ctr"/>
          <a:lstStyle/>
          <a:p>
            <a:r>
              <a:rPr lang="zh-CN" sz="2800"/>
              <a:t>发表文章</a:t>
            </a:r>
          </a:p>
        </p:txBody>
      </p:sp>
      <p:cxnSp>
        <p:nvCxnSpPr>
          <p:cNvPr id="15362"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492125" y="1463040"/>
            <a:ext cx="8159750" cy="2834640"/>
          </a:xfrm>
          <a:prstGeom prst="rect">
            <a:avLst/>
          </a:prstGeom>
          <a:noFill/>
        </p:spPr>
        <p:txBody>
          <a:bodyPr wrap="square" rtlCol="0" anchor="t">
            <a:spAutoFit/>
          </a:bodyPr>
          <a:lstStyle/>
          <a:p>
            <a:pPr>
              <a:buFont typeface="Wingdings" panose="05000000000000000000" charset="0"/>
            </a:pPr>
            <a:r>
              <a:rPr lang="zh-CN" altLang="en-US"/>
              <a:t>[1] Yingying Zheng, Lijie Xu, Wei Wang, Wei Zhou and Ying Ding. A Reliability Benchmark for Big Data Systems on JointCloud. The Eighth International Workshop on Joint Cloud Computing (JCC), 2017.</a:t>
            </a:r>
          </a:p>
          <a:p>
            <a:pPr>
              <a:buFont typeface="Wingdings" panose="05000000000000000000" charset="0"/>
            </a:pPr>
            <a:endParaRPr lang="zh-CN" altLang="en-US"/>
          </a:p>
          <a:p>
            <a:pPr>
              <a:buFont typeface="Wingdings" panose="05000000000000000000" charset="0"/>
            </a:pPr>
            <a:r>
              <a:rPr lang="zh-CN" altLang="en-US"/>
              <a:t>[2] 郑莹莹，许利杰，王伟，叶丹，《Spark可靠性基准测试框架研究与实现》，技术报告，中国科学院软件研究所，2017</a:t>
            </a:r>
          </a:p>
          <a:p>
            <a:pPr>
              <a:buFont typeface="Wingdings" panose="05000000000000000000" charset="0"/>
            </a:pPr>
            <a:endParaRPr lang="zh-CN" altLang="en-US"/>
          </a:p>
          <a:p>
            <a:pPr>
              <a:buFont typeface="Wingdings" panose="05000000000000000000" charset="0"/>
            </a:pPr>
            <a:r>
              <a:rPr lang="en-US" altLang="zh-CN"/>
              <a:t>[3] </a:t>
            </a:r>
            <a:r>
              <a:rPr lang="zh-CN" altLang="en-US"/>
              <a:t>申请</a:t>
            </a:r>
            <a:r>
              <a:rPr lang="zh-CN" altLang="en-US" dirty="0">
                <a:cs typeface="+mn-ea"/>
                <a:sym typeface="+mn-ea"/>
              </a:rPr>
              <a:t>专利《一种基于内存数据网格的实时流式数据处理失效恢复方法》，专利号201610186150.5</a:t>
            </a:r>
            <a:endParaRPr lang="zh-CN" altLang="en-US" dirty="0">
              <a:cs typeface="+mn-ea"/>
            </a:endParaRPr>
          </a:p>
          <a:p>
            <a:pPr>
              <a:buFont typeface="Wingdings" panose="05000000000000000000" charset="0"/>
            </a:pP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536575" y="241300"/>
            <a:ext cx="8150225" cy="628650"/>
          </a:xfrm>
        </p:spPr>
        <p:txBody>
          <a:bodyPr wrap="square" lIns="90170" tIns="46990" rIns="90170" bIns="46990" anchor="ctr"/>
          <a:lstStyle/>
          <a:p>
            <a:r>
              <a:rPr lang="zh-CN" altLang="en-US" sz="2800"/>
              <a:t>致谢</a:t>
            </a:r>
          </a:p>
        </p:txBody>
      </p:sp>
      <p:cxnSp>
        <p:nvCxnSpPr>
          <p:cNvPr id="55298"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矩形 2"/>
          <p:cNvSpPr/>
          <p:nvPr/>
        </p:nvSpPr>
        <p:spPr>
          <a:xfrm>
            <a:off x="1685925" y="2967038"/>
            <a:ext cx="5772150" cy="744538"/>
          </a:xfrm>
          <a:prstGeom prst="rect">
            <a:avLst/>
          </a:prstGeom>
          <a:noFill/>
        </p:spPr>
        <p:txBody>
          <a:bodyPr wrap="none" lIns="91440" tIns="45720" rIns="91440" bIns="45720">
            <a:spAutoFit/>
          </a:bodyPr>
          <a:lstStyle/>
          <a:p>
            <a:pPr algn="ctr" fontAlgn="base"/>
            <a:r>
              <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ea"/>
              </a:rPr>
              <a:t>敬请各位老师批评指正！</a:t>
            </a:r>
            <a:endParaRPr lang="zh-CN" altLang="en-US" sz="4000" b="0" strike="noStrike" cap="none" spc="0" noProof="1" smtClean="0">
              <a:ln w="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研究背景</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8" name="TextBox 7"/>
          <p:cNvSpPr txBox="1"/>
          <p:nvPr/>
        </p:nvSpPr>
        <p:spPr>
          <a:xfrm>
            <a:off x="536575" y="1226820"/>
            <a:ext cx="8557895" cy="17373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可靠性定义</a:t>
            </a:r>
          </a:p>
          <a:p>
            <a:pPr>
              <a:buFont typeface="Wingdings" panose="05000000000000000000" charset="0"/>
            </a:pPr>
            <a:endParaRPr lang="zh-CN" altLang="en-US" dirty="0" smtClean="0">
              <a:solidFill>
                <a:schemeClr val="tx1"/>
              </a:solidFill>
              <a:latin typeface="Times New Roman" panose="02020603050405020304" pitchFamily="18" charset="0"/>
            </a:endParaRPr>
          </a:p>
          <a:p>
            <a:pPr marL="342900" indent="-342900">
              <a:buFont typeface="Wingdings" panose="05000000000000000000" charset="0"/>
              <a:buChar char="l"/>
            </a:pPr>
            <a:r>
              <a:rPr lang="zh-CN" altLang="en-US" dirty="0" smtClean="0">
                <a:solidFill>
                  <a:schemeClr val="tx1"/>
                </a:solidFill>
                <a:latin typeface="Times New Roman" panose="02020603050405020304" pitchFamily="18" charset="0"/>
              </a:rPr>
              <a:t>IEEE 610.12-1990</a:t>
            </a:r>
            <a:r>
              <a:rPr lang="zh-CN" altLang="en-US" baseline="30000" dirty="0" smtClean="0">
                <a:solidFill>
                  <a:schemeClr val="tx1"/>
                </a:solidFill>
                <a:latin typeface="Times New Roman" panose="02020603050405020304" pitchFamily="18" charset="0"/>
              </a:rPr>
              <a:t>[</a:t>
            </a:r>
            <a:r>
              <a:rPr lang="en-US" altLang="zh-CN" baseline="30000" dirty="0" smtClean="0">
                <a:solidFill>
                  <a:schemeClr val="tx1"/>
                </a:solidFill>
                <a:latin typeface="Times New Roman" panose="02020603050405020304" pitchFamily="18" charset="0"/>
              </a:rPr>
              <a:t>1</a:t>
            </a:r>
            <a:r>
              <a:rPr lang="zh-CN" altLang="en-US" baseline="30000" dirty="0" smtClean="0">
                <a:solidFill>
                  <a:schemeClr val="tx1"/>
                </a:solidFill>
                <a:latin typeface="Times New Roman" panose="02020603050405020304" pitchFamily="18" charset="0"/>
              </a:rPr>
              <a:t>]</a:t>
            </a:r>
            <a:r>
              <a:rPr lang="zh-CN" altLang="en-US" dirty="0" smtClean="0">
                <a:solidFill>
                  <a:schemeClr val="tx1"/>
                </a:solidFill>
                <a:latin typeface="Times New Roman" panose="02020603050405020304" pitchFamily="18" charset="0"/>
              </a:rPr>
              <a:t>将可靠性定义为</a:t>
            </a:r>
            <a:r>
              <a:rPr lang="zh-CN" altLang="en-US" dirty="0" smtClean="0">
                <a:solidFill>
                  <a:srgbClr val="FF0000"/>
                </a:solidFill>
                <a:latin typeface="Times New Roman" panose="02020603050405020304" pitchFamily="18" charset="0"/>
              </a:rPr>
              <a:t>“系统或组件在规定的时间内、在规定的条件下，执行其所需功能的能力”</a:t>
            </a:r>
            <a:r>
              <a:rPr lang="zh-CN" altLang="en-US" dirty="0" smtClean="0">
                <a:solidFill>
                  <a:schemeClr val="tx1"/>
                </a:solidFill>
                <a:latin typeface="Times New Roman" panose="02020603050405020304" pitchFamily="18" charset="0"/>
              </a:rPr>
              <a:t>（“</a:t>
            </a:r>
            <a:r>
              <a:rPr lang="zh-CN" altLang="en-US" dirty="0" smtClean="0">
                <a:solidFill>
                  <a:schemeClr val="tx1"/>
                </a:solidFill>
                <a:uFillTx/>
                <a:latin typeface="Times New Roman" panose="02020603050405020304" pitchFamily="18" charset="0"/>
              </a:rPr>
              <a:t>The ability of a system or component to perform its required functions under stated conditions for a specified period of time.</a:t>
            </a:r>
            <a:r>
              <a:rPr lang="zh-CN" altLang="en-US" dirty="0" smtClean="0">
                <a:solidFill>
                  <a:schemeClr val="tx1"/>
                </a:solidFill>
                <a:latin typeface="Times New Roman" panose="02020603050405020304" pitchFamily="18" charset="0"/>
              </a:rPr>
              <a:t>”）。</a:t>
            </a:r>
          </a:p>
        </p:txBody>
      </p:sp>
      <p:sp>
        <p:nvSpPr>
          <p:cNvPr id="4" name="文本框 3"/>
          <p:cNvSpPr txBox="1"/>
          <p:nvPr/>
        </p:nvSpPr>
        <p:spPr>
          <a:xfrm>
            <a:off x="243205" y="5741035"/>
            <a:ext cx="8782685" cy="1158240"/>
          </a:xfrm>
          <a:prstGeom prst="rect">
            <a:avLst/>
          </a:prstGeom>
          <a:noFill/>
        </p:spPr>
        <p:txBody>
          <a:bodyPr wrap="square" rtlCol="0" anchor="t">
            <a:spAutoFit/>
          </a:bodyPr>
          <a:lstStyle/>
          <a:p>
            <a:r>
              <a:rPr lang="en-US" altLang="zh-CN" sz="1400"/>
              <a:t>[1] </a:t>
            </a:r>
            <a:r>
              <a:rPr lang="zh-CN" altLang="en-US" sz="1400">
                <a:solidFill>
                  <a:schemeClr val="tx1"/>
                </a:solidFill>
                <a:uFillTx/>
                <a:latin typeface="Times New Roman" panose="02020603050405020304" pitchFamily="18" charset="0"/>
              </a:rPr>
              <a:t>Chua, B. B. &amp; Dyson, L. E. 2004. Applying the ISO 9126 model to the evaluation of an e-learning system. ASCLITE Conference Proceedings</a:t>
            </a:r>
          </a:p>
          <a:p>
            <a:r>
              <a:rPr lang="en-US" altLang="zh-CN" sz="1400"/>
              <a:t>[2] </a:t>
            </a:r>
            <a:r>
              <a:rPr lang="zh-CN" altLang="en-US" sz="1400" dirty="0" smtClean="0">
                <a:solidFill>
                  <a:schemeClr val="tx1"/>
                </a:solidFill>
                <a:uFillTx/>
                <a:latin typeface="Times New Roman" panose="02020603050405020304" pitchFamily="18" charset="0"/>
                <a:sym typeface="+mn-ea"/>
              </a:rPr>
              <a:t>《Software Engineering A practioner</a:t>
            </a:r>
            <a:r>
              <a:rPr lang="en-US" altLang="zh-CN" sz="1400" dirty="0" smtClean="0">
                <a:solidFill>
                  <a:schemeClr val="tx1"/>
                </a:solidFill>
                <a:uFillTx/>
                <a:latin typeface="Times New Roman" panose="02020603050405020304" pitchFamily="18" charset="0"/>
                <a:sym typeface="+mn-ea"/>
              </a:rPr>
              <a:t>'</a:t>
            </a:r>
            <a:r>
              <a:rPr lang="zh-CN" altLang="en-US" sz="1400" dirty="0" smtClean="0">
                <a:solidFill>
                  <a:schemeClr val="tx1"/>
                </a:solidFill>
                <a:uFillTx/>
                <a:latin typeface="Times New Roman" panose="02020603050405020304" pitchFamily="18" charset="0"/>
                <a:sym typeface="+mn-ea"/>
              </a:rPr>
              <a:t>s Approach》</a:t>
            </a:r>
            <a:r>
              <a:rPr lang="en-US" altLang="zh-CN" sz="1400" dirty="0" smtClean="0">
                <a:solidFill>
                  <a:schemeClr val="tx1"/>
                </a:solidFill>
                <a:uFillTx/>
                <a:latin typeface="Times New Roman" panose="02020603050405020304" pitchFamily="18" charset="0"/>
                <a:sym typeface="+mn-ea"/>
              </a:rPr>
              <a:t>: </a:t>
            </a:r>
            <a:r>
              <a:rPr lang="en-US" altLang="zh-CN" sz="1400">
                <a:solidFill>
                  <a:schemeClr val="tx1"/>
                </a:solidFill>
                <a:uFillTx/>
                <a:latin typeface="Times New Roman" panose="02020603050405020304" pitchFamily="18" charset="0"/>
              </a:rPr>
              <a:t>Pressman, R. S. 2010. Software Engineering A practioner’s Approach. McGraw-Hill International Edition.</a:t>
            </a:r>
          </a:p>
          <a:p>
            <a:r>
              <a:rPr lang="en-US" altLang="zh-CN" sz="1400"/>
              <a:t>[3] </a:t>
            </a:r>
            <a:r>
              <a:rPr lang="zh-CN" altLang="en-US" sz="1400">
                <a:sym typeface="+mn-ea"/>
              </a:rPr>
              <a:t>平均无故障时间：设备两次故障间隔时间的平均值</a:t>
            </a:r>
            <a:endParaRPr lang="en-US" altLang="zh-CN" sz="1400"/>
          </a:p>
        </p:txBody>
      </p:sp>
      <p:grpSp>
        <p:nvGrpSpPr>
          <p:cNvPr id="12" name="组合 11"/>
          <p:cNvGrpSpPr/>
          <p:nvPr/>
        </p:nvGrpSpPr>
        <p:grpSpPr>
          <a:xfrm>
            <a:off x="773430" y="2792730"/>
            <a:ext cx="8073390" cy="2876550"/>
            <a:chOff x="1670" y="4398"/>
            <a:chExt cx="12714" cy="4530"/>
          </a:xfrm>
        </p:grpSpPr>
        <p:grpSp>
          <p:nvGrpSpPr>
            <p:cNvPr id="11" name="组合 10"/>
            <p:cNvGrpSpPr/>
            <p:nvPr/>
          </p:nvGrpSpPr>
          <p:grpSpPr>
            <a:xfrm>
              <a:off x="4564" y="4398"/>
              <a:ext cx="5344" cy="4293"/>
              <a:chOff x="3885" y="4077"/>
              <a:chExt cx="5344" cy="4293"/>
            </a:xfrm>
          </p:grpSpPr>
          <p:sp>
            <p:nvSpPr>
              <p:cNvPr id="7" name="椭圆 6"/>
              <p:cNvSpPr/>
              <p:nvPr/>
            </p:nvSpPr>
            <p:spPr>
              <a:xfrm>
                <a:off x="6451" y="4077"/>
                <a:ext cx="2778" cy="264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系统</a:t>
                </a:r>
                <a:endParaRPr kumimoji="0" lang="zh-CN" altLang="zh-CN" sz="2000" b="0" i="0" u="none" strike="noStrike" cap="none" normalizeH="0" baseline="0" smtClean="0">
                  <a:ln>
                    <a:noFill/>
                  </a:ln>
                  <a:solidFill>
                    <a:schemeClr val="tx1"/>
                  </a:solidFill>
                  <a:effectLst/>
                  <a:latin typeface="宋体" panose="02010600030101010101" pitchFamily="2" charset="-122"/>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故障频率</a:t>
                </a:r>
                <a:endParaRPr kumimoji="0" lang="zh-CN"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2" name="椭圆 1"/>
              <p:cNvSpPr/>
              <p:nvPr/>
            </p:nvSpPr>
            <p:spPr>
              <a:xfrm>
                <a:off x="3885" y="4103"/>
                <a:ext cx="2778" cy="264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无错</a:t>
                </a:r>
                <a:endParaRPr kumimoji="0" lang="zh-CN" altLang="zh-CN" sz="2000" b="0" i="0" u="none" strike="noStrike" cap="none" normalizeH="0" baseline="0" smtClean="0">
                  <a:ln>
                    <a:noFill/>
                  </a:ln>
                  <a:solidFill>
                    <a:schemeClr val="tx1"/>
                  </a:solidFill>
                  <a:effectLst/>
                  <a:latin typeface="宋体" panose="02010600030101010101" pitchFamily="2" charset="-122"/>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effectLst/>
                    <a:latin typeface="宋体" panose="02010600030101010101" pitchFamily="2" charset="-122"/>
                    <a:sym typeface="+mn-ea"/>
                  </a:rPr>
                  <a:t>系统功能</a:t>
                </a:r>
                <a:endParaRPr kumimoji="0" lang="zh-CN" altLang="zh-CN" sz="20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9" name="椭圆 8"/>
              <p:cNvSpPr/>
              <p:nvPr/>
            </p:nvSpPr>
            <p:spPr>
              <a:xfrm>
                <a:off x="5271" y="5726"/>
                <a:ext cx="2778" cy="264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solidFill>
                      <a:srgbClr val="FF0000"/>
                    </a:solidFill>
                    <a:effectLst/>
                    <a:latin typeface="宋体" panose="02010600030101010101" pitchFamily="2" charset="-122"/>
                    <a:sym typeface="+mn-ea"/>
                  </a:rPr>
                  <a:t>存在故障</a:t>
                </a:r>
                <a:endParaRPr kumimoji="0" lang="zh-CN" altLang="zh-CN" sz="2000" b="0" i="0" u="none" strike="noStrike" cap="none" normalizeH="0" baseline="0" smtClean="0">
                  <a:ln>
                    <a:noFill/>
                  </a:ln>
                  <a:solidFill>
                    <a:srgbClr val="FF0000"/>
                  </a:solidFill>
                  <a:effectLst/>
                  <a:latin typeface="宋体" panose="02010600030101010101" pitchFamily="2" charset="-122"/>
                  <a:sym typeface="+mn-ea"/>
                </a:endParaRP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solidFill>
                      <a:srgbClr val="FF0000"/>
                    </a:solidFill>
                    <a:effectLst/>
                    <a:latin typeface="宋体" panose="02010600030101010101" pitchFamily="2" charset="-122"/>
                    <a:sym typeface="+mn-ea"/>
                  </a:rPr>
                  <a:t>或</a:t>
                </a:r>
              </a:p>
              <a:p>
                <a:pPr marL="0" marR="0" indent="0" algn="ctr" defTabSz="914400" rtl="0" eaLnBrk="1" fontAlgn="base" latinLnBrk="0" hangingPunct="1">
                  <a:spcBef>
                    <a:spcPct val="0"/>
                  </a:spcBef>
                  <a:spcAft>
                    <a:spcPct val="0"/>
                  </a:spcAft>
                  <a:buClrTx/>
                  <a:buSzTx/>
                  <a:buFont typeface="Arial" panose="020B0604020202020204" pitchFamily="34" charset="0"/>
                  <a:buNone/>
                </a:pPr>
                <a:r>
                  <a:rPr lang="zh-CN" altLang="zh-CN" sz="2000" smtClean="0">
                    <a:ln>
                      <a:noFill/>
                    </a:ln>
                    <a:solidFill>
                      <a:srgbClr val="FF0000"/>
                    </a:solidFill>
                    <a:effectLst/>
                    <a:latin typeface="宋体" panose="02010600030101010101" pitchFamily="2" charset="-122"/>
                    <a:sym typeface="+mn-ea"/>
                  </a:rPr>
                  <a:t>软件错误</a:t>
                </a:r>
                <a:endParaRPr kumimoji="0" lang="zh-CN" altLang="zh-CN" sz="2000" b="0" i="0" u="none" strike="noStrike" cap="none" normalizeH="0" baseline="0" smtClean="0">
                  <a:ln>
                    <a:noFill/>
                  </a:ln>
                  <a:solidFill>
                    <a:srgbClr val="FF0000"/>
                  </a:solidFill>
                  <a:effectLst/>
                  <a:latin typeface="宋体" panose="02010600030101010101" pitchFamily="2" charset="-122"/>
                  <a:ea typeface="黑体" panose="02010609060101010101" pitchFamily="49" charset="-122"/>
                  <a:sym typeface="+mn-ea"/>
                </a:endParaRPr>
              </a:p>
            </p:txBody>
          </p:sp>
        </p:grpSp>
        <p:sp>
          <p:nvSpPr>
            <p:cNvPr id="5" name="线形标注 1(带强调线) 4"/>
            <p:cNvSpPr/>
            <p:nvPr/>
          </p:nvSpPr>
          <p:spPr>
            <a:xfrm>
              <a:off x="11141" y="4424"/>
              <a:ext cx="3243" cy="1379"/>
            </a:xfrm>
            <a:prstGeom prst="accentCallout1">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r>
                <a:rPr lang="zh-CN" altLang="en-US" dirty="0" smtClean="0">
                  <a:latin typeface="Times New Roman" panose="02020603050405020304" pitchFamily="18" charset="0"/>
                  <a:sym typeface="+mn-ea"/>
                </a:rPr>
                <a:t>软件工程中，通常使用</a:t>
              </a:r>
              <a:r>
                <a:rPr lang="zh-CN" altLang="en-US" b="1" dirty="0" smtClean="0">
                  <a:latin typeface="Times New Roman" panose="02020603050405020304" pitchFamily="18" charset="0"/>
                  <a:sym typeface="+mn-ea"/>
                </a:rPr>
                <a:t>平均无故障时间</a:t>
              </a:r>
              <a:r>
                <a:rPr lang="en-US" altLang="zh-CN" baseline="30000" dirty="0" smtClean="0">
                  <a:latin typeface="Times New Roman" panose="02020603050405020304" pitchFamily="18" charset="0"/>
                  <a:sym typeface="+mn-ea"/>
                </a:rPr>
                <a:t>[3]</a:t>
              </a:r>
              <a:r>
                <a:rPr lang="zh-CN" altLang="en-US" dirty="0" smtClean="0">
                  <a:latin typeface="Times New Roman" panose="02020603050405020304" pitchFamily="18" charset="0"/>
                  <a:sym typeface="+mn-ea"/>
                </a:rPr>
                <a:t>来衡量可靠性</a:t>
              </a: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sp>
          <p:nvSpPr>
            <p:cNvPr id="10" name="线形标注 1(带强调线) 9"/>
            <p:cNvSpPr/>
            <p:nvPr/>
          </p:nvSpPr>
          <p:spPr>
            <a:xfrm rot="10800000">
              <a:off x="1670" y="7564"/>
              <a:ext cx="3102" cy="1364"/>
            </a:xfrm>
            <a:prstGeom prst="accentCallout1">
              <a:avLst/>
            </a:prstGeom>
            <a:solidFill>
              <a:schemeClr val="accent2"/>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p:txBody>
        </p:sp>
      </p:grpSp>
      <p:sp>
        <p:nvSpPr>
          <p:cNvPr id="13" name="文本框 12"/>
          <p:cNvSpPr txBox="1"/>
          <p:nvPr/>
        </p:nvSpPr>
        <p:spPr>
          <a:xfrm>
            <a:off x="803275" y="4779010"/>
            <a:ext cx="1909445" cy="914400"/>
          </a:xfrm>
          <a:prstGeom prst="rect">
            <a:avLst/>
          </a:prstGeom>
          <a:noFill/>
        </p:spPr>
        <p:txBody>
          <a:bodyPr wrap="square" rtlCol="0">
            <a:spAutoFit/>
          </a:bodyPr>
          <a:lstStyle/>
          <a:p>
            <a:r>
              <a:rPr lang="zh-CN" altLang="en-US"/>
              <a:t>本文主要关注应用执行过程中是否存在错误</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4" name="文本框 3"/>
          <p:cNvSpPr txBox="1"/>
          <p:nvPr/>
        </p:nvSpPr>
        <p:spPr>
          <a:xfrm>
            <a:off x="546735" y="1820545"/>
            <a:ext cx="8297545" cy="1463040"/>
          </a:xfrm>
          <a:prstGeom prst="rect">
            <a:avLst/>
          </a:prstGeom>
          <a:noFill/>
        </p:spPr>
        <p:txBody>
          <a:bodyPr wrap="square" rtlCol="0">
            <a:spAutoFit/>
          </a:bodyPr>
          <a:lstStyle/>
          <a:p>
            <a:pPr marL="342900" lvl="0" indent="-342900">
              <a:buFont typeface="Wingdings" panose="05000000000000000000" charset="0"/>
              <a:buChar char="l"/>
            </a:pPr>
            <a:r>
              <a:rPr lang="zh-CN" altLang="en-US" dirty="0" smtClean="0">
                <a:sym typeface="+mn-ea"/>
              </a:rPr>
              <a:t>现有的方案</a:t>
            </a:r>
            <a:r>
              <a:rPr lang="en-US" altLang="zh-CN" baseline="30000" dirty="0">
                <a:solidFill>
                  <a:schemeClr val="tx1"/>
                </a:solidFill>
                <a:sym typeface="+mn-ea"/>
              </a:rPr>
              <a:t>[1][2]</a:t>
            </a:r>
            <a:r>
              <a:rPr lang="zh-CN" altLang="en-US" dirty="0" smtClean="0">
                <a:sym typeface="+mn-ea"/>
              </a:rPr>
              <a:t>，通常是在系统上线并出现问题之后，再针对某一类应用及问题进行分析诊断</a:t>
            </a: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endParaRPr lang="zh-CN" altLang="en-US" dirty="0"/>
          </a:p>
          <a:p>
            <a:pPr marL="342900" lvl="0" indent="-342900">
              <a:buFont typeface="Wingdings" panose="05000000000000000000" charset="0"/>
              <a:buChar char="l"/>
            </a:pPr>
            <a:r>
              <a:rPr lang="zh-CN" altLang="en-US" dirty="0" smtClean="0">
                <a:solidFill>
                  <a:srgbClr val="FF0000"/>
                </a:solidFill>
                <a:sym typeface="+mn-ea"/>
              </a:rPr>
              <a:t>系统上线之前，通过测试提前发现系统、应用和数据存在的可靠性问题</a:t>
            </a:r>
            <a:endParaRPr lang="zh-CN" altLang="en-US" dirty="0"/>
          </a:p>
        </p:txBody>
      </p:sp>
      <p:sp>
        <p:nvSpPr>
          <p:cNvPr id="42" name="TextBox 1"/>
          <p:cNvSpPr txBox="1"/>
          <p:nvPr/>
        </p:nvSpPr>
        <p:spPr>
          <a:xfrm>
            <a:off x="323910" y="5691227"/>
            <a:ext cx="8733155" cy="1209040"/>
          </a:xfrm>
          <a:prstGeom prst="rect">
            <a:avLst/>
          </a:prstGeom>
          <a:noFill/>
        </p:spPr>
        <p:txBody>
          <a:bodyPr wrap="square" rtlCol="0">
            <a:spAutoFit/>
          </a:bodyPr>
          <a:lstStyle/>
          <a:p>
            <a:pPr>
              <a:lnSpc>
                <a:spcPct val="100000"/>
              </a:lnSpc>
              <a:spcBef>
                <a:spcPts val="100"/>
              </a:spcBef>
              <a:spcAft>
                <a:spcPts val="100"/>
              </a:spcAft>
            </a:pPr>
            <a:r>
              <a:rPr lang="en-US" altLang="zh-CN" sz="1400" dirty="0" smtClean="0">
                <a:solidFill>
                  <a:schemeClr val="tx1"/>
                </a:solidFill>
                <a:latin typeface="Times New Roman" panose="02020603050405020304" pitchFamily="18" charset="0"/>
              </a:rPr>
              <a:t>[1]</a:t>
            </a:r>
            <a:r>
              <a:rPr lang="en-US" sz="1400" dirty="0">
                <a:solidFill>
                  <a:schemeClr val="tx1"/>
                </a:solidFill>
                <a:latin typeface="Times New Roman" panose="02020603050405020304" pitchFamily="18" charset="0"/>
              </a:rPr>
              <a:t>Interlandi, Matteo, et al. "Titian: Data provenance support in spark." Proceedings of the VLDB Endowment 9.3 (2015): 216-227.</a:t>
            </a:r>
          </a:p>
          <a:p>
            <a:pPr>
              <a:lnSpc>
                <a:spcPct val="100000"/>
              </a:lnSpc>
              <a:spcBef>
                <a:spcPts val="100"/>
              </a:spcBef>
              <a:spcAft>
                <a:spcPts val="100"/>
              </a:spcAft>
            </a:pPr>
            <a:r>
              <a:rPr lang="en-US" altLang="zh-CN" sz="1400" dirty="0">
                <a:solidFill>
                  <a:schemeClr val="tx1"/>
                </a:solidFill>
                <a:latin typeface="Times New Roman" panose="02020603050405020304" pitchFamily="18" charset="0"/>
              </a:rPr>
              <a:t>[2] Gulzar, Muhammad Ali, et al. "Bigdebug: Debugging primitives for interactive big data processing in spark." Proceedings of the 38th International Conference on Software Engineering. ACM, 2016.</a:t>
            </a:r>
          </a:p>
          <a:p>
            <a:pPr>
              <a:lnSpc>
                <a:spcPct val="100000"/>
              </a:lnSpc>
              <a:spcBef>
                <a:spcPts val="100"/>
              </a:spcBef>
              <a:spcAft>
                <a:spcPts val="100"/>
              </a:spcAft>
            </a:pPr>
            <a:endParaRPr lang="en-US" altLang="zh-CN" sz="1400" i="1" dirty="0" smtClean="0">
              <a:solidFill>
                <a:schemeClr val="tx1"/>
              </a:solidFill>
              <a:latin typeface="Times New Roman" panose="02020603050405020304" pitchFamily="18" charset="0"/>
              <a:sym typeface="+mn-ea"/>
            </a:endParaRPr>
          </a:p>
        </p:txBody>
      </p: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可靠性问题研究现状</a:t>
            </a:r>
            <a:endParaRPr lang="zh-CN" altLang="en-US" dirty="0" smtClean="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研究现状</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10" name="TextBox 7"/>
          <p:cNvSpPr txBox="1"/>
          <p:nvPr/>
        </p:nvSpPr>
        <p:spPr>
          <a:xfrm>
            <a:off x="536575" y="1226820"/>
            <a:ext cx="8428355" cy="36576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rPr>
              <a:t>大数据基准测试框架</a:t>
            </a:r>
            <a:endParaRPr lang="zh-CN" altLang="en-US" dirty="0" smtClean="0">
              <a:solidFill>
                <a:schemeClr val="tx1"/>
              </a:solidFill>
              <a:latin typeface="Times New Roman" panose="02020603050405020304" pitchFamily="18" charset="0"/>
            </a:endParaRPr>
          </a:p>
        </p:txBody>
      </p:sp>
      <p:grpSp>
        <p:nvGrpSpPr>
          <p:cNvPr id="39" name="组合 38"/>
          <p:cNvGrpSpPr/>
          <p:nvPr/>
        </p:nvGrpSpPr>
        <p:grpSpPr>
          <a:xfrm>
            <a:off x="201295" y="1645285"/>
            <a:ext cx="8763635" cy="5044440"/>
            <a:chOff x="-139" y="2026"/>
            <a:chExt cx="13801" cy="7944"/>
          </a:xfrm>
        </p:grpSpPr>
        <p:sp>
          <p:nvSpPr>
            <p:cNvPr id="6" name="圆角矩形 5"/>
            <p:cNvSpPr/>
            <p:nvPr/>
          </p:nvSpPr>
          <p:spPr>
            <a:xfrm>
              <a:off x="9128" y="3814"/>
              <a:ext cx="3509" cy="1790"/>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4"/>
            <p:cNvPicPr>
              <a:picLocks noChangeAspect="1"/>
            </p:cNvPicPr>
            <p:nvPr/>
          </p:nvPicPr>
          <p:blipFill>
            <a:blip r:embed="rId3" cstate="print"/>
            <a:stretch>
              <a:fillRect/>
            </a:stretch>
          </p:blipFill>
          <p:spPr>
            <a:xfrm>
              <a:off x="4790" y="2026"/>
              <a:ext cx="2597" cy="1248"/>
            </a:xfrm>
            <a:prstGeom prst="rect">
              <a:avLst/>
            </a:prstGeom>
            <a:noFill/>
            <a:ln w="9525">
              <a:noFill/>
            </a:ln>
          </p:spPr>
        </p:pic>
        <p:sp>
          <p:nvSpPr>
            <p:cNvPr id="13" name="矩形 12"/>
            <p:cNvSpPr/>
            <p:nvPr/>
          </p:nvSpPr>
          <p:spPr>
            <a:xfrm>
              <a:off x="1499" y="3972"/>
              <a:ext cx="2944"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宋体" panose="02010600030101010101" pitchFamily="2" charset="-122"/>
                  <a:ea typeface="宋体" panose="02010600030101010101" pitchFamily="2" charset="-122"/>
                  <a:cs typeface="宋体" panose="02010600030101010101" pitchFamily="2" charset="-122"/>
                </a:rPr>
                <a:t>性能</a:t>
              </a:r>
            </a:p>
          </p:txBody>
        </p:sp>
        <p:sp>
          <p:nvSpPr>
            <p:cNvPr id="19" name="矩形 18"/>
            <p:cNvSpPr/>
            <p:nvPr/>
          </p:nvSpPr>
          <p:spPr>
            <a:xfrm>
              <a:off x="5226" y="3972"/>
              <a:ext cx="3072"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rPr>
                <a:t>扩展性</a:t>
              </a:r>
            </a:p>
          </p:txBody>
        </p:sp>
        <p:sp>
          <p:nvSpPr>
            <p:cNvPr id="23" name="矩形 22"/>
            <p:cNvSpPr/>
            <p:nvPr/>
          </p:nvSpPr>
          <p:spPr>
            <a:xfrm>
              <a:off x="9315" y="3972"/>
              <a:ext cx="3167" cy="1474"/>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可靠性？</a:t>
              </a:r>
            </a:p>
          </p:txBody>
        </p:sp>
        <p:cxnSp>
          <p:nvCxnSpPr>
            <p:cNvPr id="25" name="直接箭头连接符 24"/>
            <p:cNvCxnSpPr/>
            <p:nvPr/>
          </p:nvCxnSpPr>
          <p:spPr>
            <a:xfrm flipH="1">
              <a:off x="3202" y="3274"/>
              <a:ext cx="1474"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944" y="3274"/>
              <a:ext cx="0" cy="6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315" y="3274"/>
              <a:ext cx="1190" cy="4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780" y="6289"/>
              <a:ext cx="2755"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accent6">
                      <a:lumMod val="75000"/>
                    </a:schemeClr>
                  </a:solidFill>
                </a:rPr>
                <a:t>HiBench</a:t>
              </a:r>
              <a:r>
                <a:rPr lang="en-US" altLang="zh-CN" sz="1400" baseline="30000" dirty="0" err="1">
                  <a:solidFill>
                    <a:schemeClr val="accent6">
                      <a:lumMod val="75000"/>
                    </a:schemeClr>
                  </a:solidFill>
                </a:rPr>
                <a:t>[1]</a:t>
              </a:r>
              <a:endParaRPr lang="en-US" altLang="zh-CN" sz="1400" baseline="30000" dirty="0">
                <a:solidFill>
                  <a:schemeClr val="tx1"/>
                </a:solidFill>
              </a:endParaRPr>
            </a:p>
          </p:txBody>
        </p:sp>
        <p:sp>
          <p:nvSpPr>
            <p:cNvPr id="30" name="圆角矩形 29"/>
            <p:cNvSpPr/>
            <p:nvPr/>
          </p:nvSpPr>
          <p:spPr>
            <a:xfrm>
              <a:off x="7568" y="6288"/>
              <a:ext cx="2740" cy="1637"/>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accent6">
                      <a:lumMod val="75000"/>
                    </a:schemeClr>
                  </a:solidFill>
                </a:rPr>
                <a:t>Spark-perf</a:t>
              </a:r>
              <a:r>
                <a:rPr lang="en-US" altLang="zh-CN" sz="1400" baseline="30000" dirty="0" err="1" smtClean="0">
                  <a:solidFill>
                    <a:schemeClr val="accent6">
                      <a:lumMod val="75000"/>
                    </a:schemeClr>
                  </a:solidFill>
                </a:rPr>
                <a:t>[3]</a:t>
              </a:r>
            </a:p>
          </p:txBody>
        </p:sp>
        <p:cxnSp>
          <p:nvCxnSpPr>
            <p:cNvPr id="31" name="直接箭头连接符 30"/>
            <p:cNvCxnSpPr>
              <a:stCxn id="29" idx="0"/>
            </p:cNvCxnSpPr>
            <p:nvPr/>
          </p:nvCxnSpPr>
          <p:spPr>
            <a:xfrm flipV="1">
              <a:off x="2158" y="5513"/>
              <a:ext cx="705"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7" idx="0"/>
              <a:endCxn id="13" idx="2"/>
            </p:cNvCxnSpPr>
            <p:nvPr/>
          </p:nvCxnSpPr>
          <p:spPr>
            <a:xfrm flipH="1" flipV="1">
              <a:off x="2971" y="5446"/>
              <a:ext cx="2659" cy="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0"/>
              <a:endCxn id="19" idx="2"/>
            </p:cNvCxnSpPr>
            <p:nvPr/>
          </p:nvCxnSpPr>
          <p:spPr>
            <a:xfrm flipH="1" flipV="1">
              <a:off x="6762" y="5446"/>
              <a:ext cx="2176" cy="8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9" idx="0"/>
            </p:cNvCxnSpPr>
            <p:nvPr/>
          </p:nvCxnSpPr>
          <p:spPr>
            <a:xfrm flipV="1">
              <a:off x="2158" y="5513"/>
              <a:ext cx="4561" cy="77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0" idx="0"/>
            </p:cNvCxnSpPr>
            <p:nvPr/>
          </p:nvCxnSpPr>
          <p:spPr>
            <a:xfrm flipH="1" flipV="1">
              <a:off x="2895" y="5513"/>
              <a:ext cx="6043" cy="7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6" name="内容占位符 25" descr="[J`[24TS9PU{%]NO`_MZX[I"/>
            <p:cNvPicPr>
              <a:picLocks noGrp="1" noChangeAspect="1"/>
            </p:cNvPicPr>
            <p:nvPr/>
          </p:nvPicPr>
          <p:blipFill>
            <a:blip r:embed="rId4" cstate="print"/>
            <a:stretch>
              <a:fillRect/>
            </a:stretch>
          </p:blipFill>
          <p:spPr>
            <a:xfrm>
              <a:off x="7263" y="2092"/>
              <a:ext cx="2115" cy="1116"/>
            </a:xfrm>
            <a:prstGeom prst="rect">
              <a:avLst/>
            </a:prstGeom>
            <a:noFill/>
            <a:ln>
              <a:noFill/>
            </a:ln>
          </p:spPr>
        </p:pic>
        <p:sp>
          <p:nvSpPr>
            <p:cNvPr id="37" name="圆角矩形 36"/>
            <p:cNvSpPr/>
            <p:nvPr/>
          </p:nvSpPr>
          <p:spPr>
            <a:xfrm>
              <a:off x="3996" y="6289"/>
              <a:ext cx="3267" cy="1635"/>
            </a:xfrm>
            <a:prstGeom prst="roundRect">
              <a:avLst/>
            </a:prstGeom>
            <a:solidFill>
              <a:schemeClr val="accent4">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accent6">
                      <a:lumMod val="75000"/>
                    </a:schemeClr>
                  </a:solidFill>
                </a:rPr>
                <a:t>BigDataBench</a:t>
              </a:r>
              <a:r>
                <a:rPr lang="en-US" altLang="zh-CN" sz="1400" baseline="30000" dirty="0" smtClean="0">
                  <a:solidFill>
                    <a:schemeClr val="accent6">
                      <a:lumMod val="75000"/>
                    </a:schemeClr>
                  </a:solidFill>
                </a:rPr>
                <a:t>[2]</a:t>
              </a:r>
            </a:p>
          </p:txBody>
        </p:sp>
        <p:cxnSp>
          <p:nvCxnSpPr>
            <p:cNvPr id="38" name="直接箭头连接符 37"/>
            <p:cNvCxnSpPr>
              <a:stCxn id="37" idx="0"/>
              <a:endCxn id="19" idx="2"/>
            </p:cNvCxnSpPr>
            <p:nvPr/>
          </p:nvCxnSpPr>
          <p:spPr>
            <a:xfrm flipV="1">
              <a:off x="5630" y="5446"/>
              <a:ext cx="1132" cy="843"/>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40" name="TextBox 1"/>
            <p:cNvSpPr txBox="1"/>
            <p:nvPr/>
          </p:nvSpPr>
          <p:spPr>
            <a:xfrm>
              <a:off x="-139" y="8482"/>
              <a:ext cx="13801" cy="1488"/>
            </a:xfrm>
            <a:prstGeom prst="rect">
              <a:avLst/>
            </a:prstGeom>
            <a:noFill/>
          </p:spPr>
          <p:txBody>
            <a:bodyPr wrap="square" rtlCol="0">
              <a:spAutoFit/>
            </a:bodyPr>
            <a:lstStyle/>
            <a:p>
              <a:pPr algn="l"/>
              <a:r>
                <a:rPr lang="en-US" altLang="zh-CN" sz="1400" dirty="0" smtClean="0">
                  <a:latin typeface="Times New Roman" panose="02020603050405020304" pitchFamily="18" charset="0"/>
                </a:rPr>
                <a:t>[1]</a:t>
              </a:r>
              <a:r>
                <a:rPr lang="en-US" altLang="zh-CN" sz="1400" dirty="0">
                  <a:latin typeface="Times New Roman" panose="02020603050405020304" pitchFamily="18" charset="0"/>
                  <a:cs typeface="+mn-ea"/>
                </a:rPr>
                <a:t> </a:t>
              </a:r>
              <a:r>
                <a:rPr lang="en-US" altLang="zh-CN" sz="1400" dirty="0" err="1" smtClean="0">
                  <a:latin typeface="Times New Roman" panose="02020603050405020304" pitchFamily="18" charset="0"/>
                  <a:cs typeface="+mn-ea"/>
                </a:rPr>
                <a:t>HiBench</a:t>
              </a:r>
              <a:r>
                <a:rPr lang="en-US" altLang="zh-CN" sz="1400" dirty="0" smtClean="0">
                  <a:latin typeface="Times New Roman" panose="02020603050405020304" pitchFamily="18" charset="0"/>
                  <a:cs typeface="+mn-ea"/>
                </a:rPr>
                <a:t>. </a:t>
              </a:r>
              <a:r>
                <a:rPr lang="en-US" altLang="zh-CN" sz="1400" dirty="0" smtClean="0">
                  <a:latin typeface="Times New Roman" panose="02020603050405020304" pitchFamily="18" charset="0"/>
                </a:rPr>
                <a:t>https</a:t>
              </a:r>
              <a:r>
                <a:rPr lang="en-US" altLang="zh-CN" sz="1400" dirty="0">
                  <a:latin typeface="Times New Roman" panose="02020603050405020304" pitchFamily="18" charset="0"/>
                </a:rPr>
                <a:t>://</a:t>
              </a:r>
              <a:r>
                <a:rPr lang="en-US" altLang="zh-CN" sz="1400" dirty="0" err="1">
                  <a:latin typeface="Times New Roman" panose="02020603050405020304" pitchFamily="18" charset="0"/>
                </a:rPr>
                <a:t>github.com</a:t>
              </a:r>
              <a:r>
                <a:rPr lang="en-US" altLang="zh-CN" sz="1400" dirty="0">
                  <a:latin typeface="Times New Roman" panose="02020603050405020304" pitchFamily="18" charset="0"/>
                </a:rPr>
                <a:t>/</a:t>
              </a:r>
              <a:r>
                <a:rPr lang="en-US" altLang="zh-CN" sz="1400" dirty="0" err="1">
                  <a:latin typeface="Times New Roman" panose="02020603050405020304" pitchFamily="18" charset="0"/>
                </a:rPr>
                <a:t>intel-hadoop</a:t>
              </a:r>
              <a:r>
                <a:rPr lang="en-US" altLang="zh-CN" sz="1400" dirty="0">
                  <a:latin typeface="Times New Roman" panose="02020603050405020304" pitchFamily="18" charset="0"/>
                </a:rPr>
                <a:t>/</a:t>
              </a:r>
              <a:r>
                <a:rPr lang="en-US" altLang="zh-CN" sz="1400" dirty="0" err="1">
                  <a:latin typeface="Times New Roman" panose="02020603050405020304" pitchFamily="18" charset="0"/>
                </a:rPr>
                <a:t>HiBench</a:t>
              </a:r>
              <a:endParaRPr lang="en-US" altLang="zh-CN" sz="1400" dirty="0">
                <a:latin typeface="Times New Roman" panose="02020603050405020304" pitchFamily="18" charset="0"/>
              </a:endParaRPr>
            </a:p>
            <a:p>
              <a:r>
                <a:rPr lang="en-US" altLang="zh-CN" sz="1400" dirty="0" smtClean="0">
                  <a:latin typeface="Times New Roman" panose="02020603050405020304" pitchFamily="18" charset="0"/>
                </a:rPr>
                <a:t>[</a:t>
              </a:r>
              <a:r>
                <a:rPr lang="en-US" altLang="zh-CN" sz="1400" dirty="0">
                  <a:latin typeface="Times New Roman" panose="02020603050405020304" pitchFamily="18" charset="0"/>
                </a:rPr>
                <a:t>2</a:t>
              </a:r>
              <a:r>
                <a:rPr lang="en-US" altLang="zh-CN" sz="1400" dirty="0" smtClean="0">
                  <a:latin typeface="Times New Roman" panose="02020603050405020304" pitchFamily="18" charset="0"/>
                </a:rPr>
                <a:t>] </a:t>
              </a:r>
              <a:r>
                <a:rPr lang="en-US" altLang="zh-CN" sz="1400">
                  <a:latin typeface="Times New Roman" panose="02020603050405020304" pitchFamily="18" charset="0"/>
                </a:rPr>
                <a:t>BigDataBench:L. Wang, et al, “Bigdatabench: A big data benchmark suite from internet services,” in 20th IEEE International Symposium on High Performance Computer Architecture (HPCA), 2014.</a:t>
              </a:r>
            </a:p>
            <a:p>
              <a:r>
                <a:rPr lang="en-US" altLang="zh-CN" sz="1400" dirty="0" smtClean="0">
                  <a:latin typeface="Times New Roman" panose="02020603050405020304" pitchFamily="18" charset="0"/>
                  <a:cs typeface="+mn-ea"/>
                </a:rPr>
                <a:t>[3] Spark-</a:t>
              </a:r>
              <a:r>
                <a:rPr lang="en-US" altLang="zh-CN" sz="1400" dirty="0" err="1" smtClean="0">
                  <a:latin typeface="Times New Roman" panose="02020603050405020304" pitchFamily="18" charset="0"/>
                  <a:cs typeface="+mn-ea"/>
                </a:rPr>
                <a:t>perf</a:t>
              </a:r>
              <a:r>
                <a:rPr lang="en-US" altLang="zh-CN" sz="1400" dirty="0">
                  <a:latin typeface="Times New Roman" panose="02020603050405020304" pitchFamily="18" charset="0"/>
                  <a:cs typeface="+mn-ea"/>
                </a:rPr>
                <a:t>. https://</a:t>
              </a:r>
              <a:r>
                <a:rPr lang="en-US" altLang="zh-CN" sz="1400" dirty="0" err="1">
                  <a:latin typeface="Times New Roman" panose="02020603050405020304" pitchFamily="18" charset="0"/>
                  <a:cs typeface="+mn-ea"/>
                </a:rPr>
                <a:t>github.com</a:t>
              </a:r>
              <a:r>
                <a:rPr lang="en-US" altLang="zh-CN" sz="1400" dirty="0">
                  <a:latin typeface="Times New Roman" panose="02020603050405020304" pitchFamily="18" charset="0"/>
                  <a:cs typeface="+mn-ea"/>
                </a:rPr>
                <a:t>/</a:t>
              </a:r>
              <a:r>
                <a:rPr lang="en-US" altLang="zh-CN" sz="1400" dirty="0" err="1">
                  <a:latin typeface="Times New Roman" panose="02020603050405020304" pitchFamily="18" charset="0"/>
                  <a:cs typeface="+mn-ea"/>
                </a:rPr>
                <a:t>databricks</a:t>
              </a:r>
              <a:r>
                <a:rPr lang="en-US" altLang="zh-CN" sz="1400" dirty="0">
                  <a:latin typeface="Times New Roman" panose="02020603050405020304" pitchFamily="18" charset="0"/>
                  <a:cs typeface="+mn-ea"/>
                </a:rPr>
                <a:t>/spark-</a:t>
              </a:r>
              <a:r>
                <a:rPr lang="en-US" altLang="zh-CN" sz="1400" dirty="0" err="1">
                  <a:latin typeface="Times New Roman" panose="02020603050405020304" pitchFamily="18" charset="0"/>
                  <a:cs typeface="+mn-ea"/>
                </a:rPr>
                <a:t>perf</a:t>
              </a:r>
              <a:endParaRPr lang="en-US" altLang="zh-CN" sz="1400" dirty="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536575" y="241300"/>
            <a:ext cx="8307070" cy="614045"/>
          </a:xfrm>
        </p:spPr>
        <p:txBody>
          <a:bodyPr wrap="square" lIns="90170" tIns="46990" rIns="90170" bIns="46990" anchor="ctr"/>
          <a:lstStyle/>
          <a:p>
            <a:r>
              <a:rPr lang="zh-CN" altLang="en-US" sz="2800" dirty="0">
                <a:sym typeface="+mn-ea"/>
              </a:rPr>
              <a:t>研究背景及现状</a:t>
            </a:r>
            <a:r>
              <a:rPr lang="en-US" altLang="zh-CN" sz="2800" dirty="0">
                <a:sym typeface="+mn-ea"/>
              </a:rPr>
              <a:t>--</a:t>
            </a:r>
            <a:r>
              <a:rPr lang="zh-CN" altLang="en-US" dirty="0">
                <a:sym typeface="+mn-ea"/>
              </a:rPr>
              <a:t>小结</a:t>
            </a:r>
            <a:endParaRPr lang="zh-CN" altLang="en-US" dirty="0">
              <a:solidFill>
                <a:schemeClr val="tx1"/>
              </a:solidFill>
              <a:sym typeface="+mn-ea"/>
            </a:endParaRPr>
          </a:p>
        </p:txBody>
      </p:sp>
      <p:cxnSp>
        <p:nvCxnSpPr>
          <p:cNvPr id="12290" name="直接连接符 3"/>
          <p:cNvCxnSpPr/>
          <p:nvPr/>
        </p:nvCxnSpPr>
        <p:spPr>
          <a:xfrm flipV="1">
            <a:off x="527050" y="836613"/>
            <a:ext cx="8437563" cy="19050"/>
          </a:xfrm>
          <a:prstGeom prst="line">
            <a:avLst/>
          </a:prstGeom>
          <a:ln w="44450" cap="flat" cmpd="sng">
            <a:solidFill>
              <a:srgbClr val="00B0F0"/>
            </a:solidFill>
            <a:prstDash val="solid"/>
            <a:round/>
            <a:headEnd type="none" w="med" len="med"/>
            <a:tailEnd type="none" w="med" len="med"/>
          </a:ln>
        </p:spPr>
      </p:cxnSp>
      <p:sp>
        <p:nvSpPr>
          <p:cNvPr id="3" name="文本框 2"/>
          <p:cNvSpPr txBox="1"/>
          <p:nvPr/>
        </p:nvSpPr>
        <p:spPr>
          <a:xfrm>
            <a:off x="527358" y="1326163"/>
            <a:ext cx="8145780" cy="914400"/>
          </a:xfrm>
          <a:prstGeom prst="rect">
            <a:avLst/>
          </a:prstGeom>
          <a:noFill/>
          <a:ln w="28575">
            <a:noFill/>
            <a:prstDash val="dash"/>
          </a:ln>
        </p:spPr>
        <p:txBody>
          <a:bodyPr wrap="square" rtlCol="0">
            <a:spAutoFit/>
          </a:bodyPr>
          <a:lstStyle/>
          <a:p>
            <a:pPr marL="342900" indent="-342900">
              <a:buFont typeface="Wingdings" panose="05000000000000000000" charset="0"/>
              <a:buChar char="p"/>
            </a:pPr>
            <a:r>
              <a:rPr lang="zh-CN" altLang="en-US" dirty="0" smtClean="0">
                <a:solidFill>
                  <a:srgbClr val="0000FF"/>
                </a:solidFill>
                <a:sym typeface="+mn-ea"/>
              </a:rPr>
              <a:t>小结</a:t>
            </a:r>
          </a:p>
          <a:p>
            <a:pPr marL="800100" lvl="1" indent="-342900">
              <a:buFont typeface="Wingdings" panose="05000000000000000000" charset="0"/>
              <a:buChar char="l"/>
            </a:pPr>
            <a:r>
              <a:rPr lang="zh-CN" altLang="en-US" dirty="0" smtClean="0">
                <a:solidFill>
                  <a:schemeClr val="tx1"/>
                </a:solidFill>
                <a:sym typeface="+mn-ea"/>
              </a:rPr>
              <a:t>大数据应用的执行面临着多样及复杂的可靠性问题</a:t>
            </a:r>
          </a:p>
          <a:p>
            <a:pPr marL="800100" lvl="1" indent="-342900">
              <a:buFont typeface="Wingdings" panose="05000000000000000000" charset="0"/>
              <a:buChar char="l"/>
            </a:pPr>
            <a:r>
              <a:rPr lang="zh-CN" altLang="en-US" dirty="0" smtClean="0">
                <a:solidFill>
                  <a:schemeClr val="tx1"/>
                </a:solidFill>
                <a:sym typeface="+mn-ea"/>
              </a:rPr>
              <a:t>现有测试基准缺少对可靠性测试的支持</a:t>
            </a:r>
            <a:endParaRPr lang="zh-CN" altLang="en-US" dirty="0" smtClean="0">
              <a:sym typeface="+mn-ea"/>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0*i*6"/>
  <p:tag name="KSO_WM_UNIT_TEMPLATE_CATEGORY" val="custom"/>
  <p:tag name="KSO_WM_UNIT_TEMPLATE_INDEX" val="54"/>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0*i*7"/>
  <p:tag name="KSO_WM_UNIT_TEMPLATE_CATEGORY" val="custom"/>
  <p:tag name="KSO_WM_UNIT_TEMPLATE_INDEX" val="54"/>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0*i*8"/>
  <p:tag name="KSO_WM_UNIT_TEMPLATE_CATEGORY" val="custom"/>
  <p:tag name="KSO_WM_UNIT_TEMPLATE_INDEX" val="5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0*i*13"/>
  <p:tag name="KSO_WM_UNIT_TEMPLATE_CATEGORY" val="custom"/>
  <p:tag name="KSO_WM_UNIT_TEMPLATE_INDEX" val="54"/>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0*i*14"/>
  <p:tag name="KSO_WM_UNIT_TEMPLATE_CATEGORY" val="custom"/>
  <p:tag name="KSO_WM_UNIT_TEMPLATE_INDEX" val="54"/>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UNIT_TYPE" val="i"/>
  <p:tag name="KSO_WM_UNIT_ID" val="260*i*15"/>
  <p:tag name="KSO_WM_UNIT_TEMPLATE_CATEGORY" val="custom"/>
  <p:tag name="KSO_WM_UNIT_TEMPLATE_INDEX" val="54"/>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49"/>
</p:tagLst>
</file>

<file path=ppt/theme/theme1.xml><?xml version="1.0" encoding="utf-8"?>
<a:theme xmlns:a="http://schemas.openxmlformats.org/drawingml/2006/main" name="默认设计模板">
  <a:themeElements>
    <a:clrScheme name="自定义 30">
      <a:dk1>
        <a:srgbClr val="000000"/>
      </a:dk1>
      <a:lt1>
        <a:srgbClr val="FFFFFF"/>
      </a:lt1>
      <a:dk2>
        <a:srgbClr val="54BBDC"/>
      </a:dk2>
      <a:lt2>
        <a:srgbClr val="808080"/>
      </a:lt2>
      <a:accent1>
        <a:srgbClr val="BED52F"/>
      </a:accent1>
      <a:accent2>
        <a:srgbClr val="73C8BE"/>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6861</Words>
  <Application>Microsoft Office PowerPoint</Application>
  <PresentationFormat>全屏显示(4:3)</PresentationFormat>
  <Paragraphs>959</Paragraphs>
  <Slides>53</Slides>
  <Notes>52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53</vt:i4>
      </vt:variant>
    </vt:vector>
  </HeadingPairs>
  <TitlesOfParts>
    <vt:vector size="64" baseType="lpstr">
      <vt:lpstr>黑体</vt:lpstr>
      <vt:lpstr>宋体</vt:lpstr>
      <vt:lpstr>微软雅黑</vt:lpstr>
      <vt:lpstr>Arial</vt:lpstr>
      <vt:lpstr>Calibri</vt:lpstr>
      <vt:lpstr>Times New Roman</vt:lpstr>
      <vt:lpstr>Wingdings</vt:lpstr>
      <vt:lpstr>默认设计模板</vt:lpstr>
      <vt:lpstr>Microsoft Visio 绘图</vt:lpstr>
      <vt:lpstr>Microsoft 公式 3.0</vt:lpstr>
      <vt:lpstr>Equation.KSEE3</vt:lpstr>
      <vt:lpstr>PowerPoint 演示文稿</vt:lpstr>
      <vt:lpstr>内容大纲</vt:lpstr>
      <vt:lpstr>研究背景及现状--研究背景</vt:lpstr>
      <vt:lpstr>研究背景及现状--研究背景</vt:lpstr>
      <vt:lpstr>研究背景及现状--研究背景</vt:lpstr>
      <vt:lpstr>研究背景及现状--研究背景</vt:lpstr>
      <vt:lpstr>研究背景及现状--研究现状</vt:lpstr>
      <vt:lpstr>研究背景及现状--研究现状</vt:lpstr>
      <vt:lpstr>研究背景及现状--小结</vt:lpstr>
      <vt:lpstr>内容大纲</vt:lpstr>
      <vt:lpstr>可靠性测试框架设计及关键技术--实证分析</vt:lpstr>
      <vt:lpstr>可靠性测试框架设计及关键技术--实证分析</vt:lpstr>
      <vt:lpstr>可靠性测试框架设计及关键技术--实证分析</vt:lpstr>
      <vt:lpstr>可靠性测试框架设计及关键技术--框架设计</vt:lpstr>
      <vt:lpstr>可靠性测试框架设计及关键技--1.应用特征分析</vt:lpstr>
      <vt:lpstr>可靠性测试框架设计及关键技术—1.应用特征分析</vt:lpstr>
      <vt:lpstr>可靠性测试框架设计及关键技术—1.应用特征分析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可靠性测试框架设计及关键技术—2.异常数据生成</vt:lpstr>
      <vt:lpstr>可靠性测试框架设计及关键技术—3.组合参数测试</vt:lpstr>
      <vt:lpstr>可靠性测试框架设计及关键技术—3.组合参数测试</vt:lpstr>
      <vt:lpstr>可靠性测试框架设计及关键技术—3.组合参数测试</vt:lpstr>
      <vt:lpstr>可靠性测试框架设计及关键技术—3.组合参数测试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可靠性测试框架设计及关键技术--小结</vt:lpstr>
      <vt:lpstr>内容大纲</vt:lpstr>
      <vt:lpstr>系统实现及实验验证--系统架构</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系统实现及实验验证--实验验证</vt:lpstr>
      <vt:lpstr>内容大纲</vt:lpstr>
      <vt:lpstr>未来工作及展望</vt:lpstr>
      <vt:lpstr>发表文章</vt:lpstr>
      <vt:lpstr>致谢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william</dc:creator>
  <cp:lastModifiedBy>zyy</cp:lastModifiedBy>
  <cp:revision>7267</cp:revision>
  <dcterms:created xsi:type="dcterms:W3CDTF">2016-03-27T01:53:00Z</dcterms:created>
  <dcterms:modified xsi:type="dcterms:W3CDTF">2017-05-23T03:26:53Z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