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06" r:id="rId6"/>
    <p:sldId id="268" r:id="rId7"/>
    <p:sldId id="552" r:id="rId8"/>
    <p:sldId id="553" r:id="rId9"/>
    <p:sldId id="556" r:id="rId10"/>
    <p:sldId id="560" r:id="rId11"/>
    <p:sldId id="564" r:id="rId12"/>
    <p:sldId id="442" r:id="rId13"/>
    <p:sldId id="563" r:id="rId14"/>
    <p:sldId id="565" r:id="rId15"/>
    <p:sldId id="566" r:id="rId16"/>
    <p:sldId id="569" r:id="rId17"/>
    <p:sldId id="570" r:id="rId18"/>
    <p:sldId id="571" r:id="rId19"/>
    <p:sldId id="572" r:id="rId20"/>
    <p:sldId id="568" r:id="rId21"/>
    <p:sldId id="573" r:id="rId22"/>
    <p:sldId id="574" r:id="rId23"/>
    <p:sldId id="575" r:id="rId24"/>
    <p:sldId id="576" r:id="rId25"/>
    <p:sldId id="577" r:id="rId26"/>
    <p:sldId id="313" r:id="rId27"/>
    <p:sldId id="578" r:id="rId28"/>
    <p:sldId id="579" r:id="rId29"/>
    <p:sldId id="580" r:id="rId30"/>
    <p:sldId id="390" r:id="rId31"/>
    <p:sldId id="314" r:id="rId32"/>
    <p:sldId id="315" r:id="rId33"/>
    <p:sldId id="316" r:id="rId34"/>
    <p:sldId id="388" r:id="rId35"/>
    <p:sldId id="387" r:id="rId36"/>
    <p:sldId id="318" r:id="rId37"/>
    <p:sldId id="320" r:id="rId38"/>
    <p:sldId id="321" r:id="rId39"/>
    <p:sldId id="322" r:id="rId40"/>
    <p:sldId id="323" r:id="rId41"/>
    <p:sldId id="324" r:id="rId42"/>
    <p:sldId id="326" r:id="rId43"/>
    <p:sldId id="445" r:id="rId44"/>
    <p:sldId id="581" r:id="rId45"/>
    <p:sldId id="329" r:id="rId46"/>
    <p:sldId id="330" r:id="rId47"/>
    <p:sldId id="391" r:id="rId48"/>
    <p:sldId id="336" r:id="rId49"/>
    <p:sldId id="337" r:id="rId50"/>
    <p:sldId id="447" r:id="rId51"/>
    <p:sldId id="340" r:id="rId52"/>
    <p:sldId id="448" r:id="rId53"/>
    <p:sldId id="449" r:id="rId54"/>
    <p:sldId id="450" r:id="rId55"/>
    <p:sldId id="444" r:id="rId56"/>
    <p:sldId id="500" r:id="rId57"/>
    <p:sldId id="341" r:id="rId58"/>
    <p:sldId id="289" r:id="rId5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8D6EA"/>
    <a:srgbClr val="FFEBF5"/>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70415" autoAdjust="0"/>
  </p:normalViewPr>
  <p:slideViewPr>
    <p:cSldViewPr showGuides="1">
      <p:cViewPr varScale="1">
        <p:scale>
          <a:sx n="52" d="100"/>
          <a:sy n="52" d="100"/>
        </p:scale>
        <p:origin x="-1728" y="-96"/>
      </p:cViewPr>
      <p:guideLst>
        <p:guide orient="horz" pos="1919"/>
        <p:guide pos="2989"/>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endParaRPr lang="zh-CN" altLang="en-US" strike="noStrike" noProof="1"/>
          </a:p>
        </p:txBody>
      </p:sp>
      <p:sp>
        <p:nvSpPr>
          <p:cNvPr id="819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819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提供一种大数据应用系统的可靠性测试基准，并实现一套自动化测试框架。</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ym typeface="+mn-ea"/>
              </a:rPr>
              <a:t>下面将介绍论文的研究目标和研究内容。</a:t>
            </a:r>
            <a:endParaRPr lang="zh-CN" altLang="en-US" dirty="0"/>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sym typeface="+mn-ea"/>
              </a:rPr>
              <a:t>首先，论文的目标总结为以下几点：</a:t>
            </a:r>
            <a:endParaRPr lang="zh-CN" altLang="en-US" dirty="0" smtClean="0">
              <a:sym typeface="+mn-ea"/>
            </a:endParaRPr>
          </a:p>
          <a:p>
            <a:endParaRPr lang="zh-CN" altLang="en-US" dirty="0" smtClean="0"/>
          </a:p>
          <a:p>
            <a:endParaRPr lang="en-US"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sym typeface="+mn-ea"/>
              </a:rPr>
              <a:t>首先，论文的目标总结为以下几点：</a:t>
            </a:r>
            <a:endParaRPr lang="zh-CN" altLang="en-US" dirty="0" smtClean="0">
              <a:sym typeface="+mn-ea"/>
            </a:endParaRPr>
          </a:p>
          <a:p>
            <a:endParaRPr lang="zh-CN" altLang="en-US" dirty="0" smtClean="0"/>
          </a:p>
          <a:p>
            <a:endParaRPr lang="en-US"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a:sym typeface="+mn-ea"/>
              </a:rPr>
              <a:t>可靠性测试基准针对</a:t>
            </a:r>
            <a:r>
              <a:rPr lang="en-US" altLang="zh-CN" dirty="0">
                <a:sym typeface="+mn-ea"/>
              </a:rPr>
              <a:t>SQL</a:t>
            </a:r>
            <a:r>
              <a:rPr lang="zh-CN" altLang="en-US" dirty="0">
                <a:sym typeface="+mn-ea"/>
              </a:rPr>
              <a:t>、</a:t>
            </a:r>
            <a:r>
              <a:rPr lang="en-US" altLang="zh-CN" dirty="0">
                <a:sym typeface="+mn-ea"/>
              </a:rPr>
              <a:t>Graph</a:t>
            </a:r>
            <a:r>
              <a:rPr lang="zh-CN" altLang="en-US" dirty="0">
                <a:sym typeface="+mn-ea"/>
              </a:rPr>
              <a:t>以及</a:t>
            </a:r>
            <a:r>
              <a:rPr lang="en-US" altLang="zh-CN" dirty="0">
                <a:sym typeface="+mn-ea"/>
              </a:rPr>
              <a:t>Machine Learning</a:t>
            </a:r>
            <a:r>
              <a:rPr lang="zh-CN" altLang="en-US" dirty="0">
                <a:sym typeface="+mn-ea"/>
              </a:rPr>
              <a:t>类别中使用广泛的典型应用作为基准应用。下面介绍针对这些应用提供了工作负载。</a:t>
            </a:r>
            <a:endParaRPr lang="zh-CN" altLang="en-US"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a:sym typeface="+mn-ea"/>
              </a:rPr>
              <a:t>可靠性测试基准针对</a:t>
            </a:r>
            <a:r>
              <a:rPr lang="en-US" altLang="zh-CN" dirty="0">
                <a:sym typeface="+mn-ea"/>
              </a:rPr>
              <a:t>SQL</a:t>
            </a:r>
            <a:r>
              <a:rPr lang="zh-CN" altLang="en-US" dirty="0">
                <a:sym typeface="+mn-ea"/>
              </a:rPr>
              <a:t>、</a:t>
            </a:r>
            <a:r>
              <a:rPr lang="en-US" altLang="zh-CN" dirty="0">
                <a:sym typeface="+mn-ea"/>
              </a:rPr>
              <a:t>Graph</a:t>
            </a:r>
            <a:r>
              <a:rPr lang="zh-CN" altLang="en-US" dirty="0">
                <a:sym typeface="+mn-ea"/>
              </a:rPr>
              <a:t>以及</a:t>
            </a:r>
            <a:r>
              <a:rPr lang="en-US" altLang="zh-CN" dirty="0">
                <a:sym typeface="+mn-ea"/>
              </a:rPr>
              <a:t>Machine Learning</a:t>
            </a:r>
            <a:r>
              <a:rPr lang="zh-CN" altLang="en-US" dirty="0">
                <a:sym typeface="+mn-ea"/>
              </a:rPr>
              <a:t>类别中使用广泛的典型应用作为基准应用。并针对这些应用提供了工作负载。</a:t>
            </a:r>
            <a:endParaRPr lang="zh-CN" altLang="en-US"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dirty="0">
                <a:sym typeface="+mn-ea"/>
              </a:rPr>
              <a:t>SQL</a:t>
            </a:r>
            <a:r>
              <a:rPr dirty="0">
                <a:sym typeface="+mn-ea"/>
              </a:rPr>
              <a:t>应用</a:t>
            </a:r>
            <a:r>
              <a:rPr lang="zh-CN" dirty="0">
                <a:sym typeface="+mn-ea"/>
              </a:rPr>
              <a:t>的</a:t>
            </a:r>
            <a:r>
              <a:rPr dirty="0">
                <a:sym typeface="+mn-ea"/>
              </a:rPr>
              <a:t>测试通过提供</a:t>
            </a:r>
            <a:r>
              <a:rPr lang="zh-CN" dirty="0">
                <a:sym typeface="+mn-ea"/>
              </a:rPr>
              <a:t>规模不同、倾斜程度不同的表文件</a:t>
            </a:r>
            <a:r>
              <a:rPr dirty="0">
                <a:sym typeface="+mn-ea"/>
              </a:rPr>
              <a:t>来测试</a:t>
            </a:r>
            <a:r>
              <a:rPr lang="en-US" dirty="0">
                <a:sym typeface="+mn-ea"/>
              </a:rPr>
              <a:t>SQL</a:t>
            </a:r>
            <a:r>
              <a:rPr dirty="0">
                <a:sym typeface="+mn-ea"/>
              </a:rPr>
              <a:t>应用的可靠性。</a:t>
            </a:r>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dirty="0">
                <a:sym typeface="+mn-ea"/>
              </a:rPr>
              <a:t>Graph应用</a:t>
            </a:r>
            <a:r>
              <a:rPr lang="zh-CN" dirty="0">
                <a:sym typeface="+mn-ea"/>
              </a:rPr>
              <a:t>的</a:t>
            </a:r>
            <a:r>
              <a:rPr dirty="0">
                <a:sym typeface="+mn-ea"/>
              </a:rPr>
              <a:t>测试通过提供</a:t>
            </a:r>
            <a:r>
              <a:rPr lang="zh-CN" dirty="0">
                <a:sym typeface="+mn-ea"/>
              </a:rPr>
              <a:t>规模</a:t>
            </a:r>
            <a:r>
              <a:rPr dirty="0">
                <a:sym typeface="+mn-ea"/>
              </a:rPr>
              <a:t>不同</a:t>
            </a:r>
            <a:r>
              <a:rPr dirty="0">
                <a:sym typeface="+mn-ea"/>
              </a:rPr>
              <a:t>或顶点分布</a:t>
            </a:r>
            <a:r>
              <a:rPr lang="zh-CN" dirty="0">
                <a:sym typeface="+mn-ea"/>
              </a:rPr>
              <a:t>不同</a:t>
            </a:r>
            <a:r>
              <a:rPr dirty="0">
                <a:sym typeface="+mn-ea"/>
              </a:rPr>
              <a:t>的图数据文件来测试Graph应用的可靠性。</a:t>
            </a:r>
            <a:endParaRPr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dirty="0">
                <a:sym typeface="+mn-ea"/>
              </a:rPr>
              <a:t>Machine Learning的可靠性测试通过输入不同的数据集（如，数据规模、数据分布、数据维度等不同），同时针对不同的基准应用提供不同的参数组合，来进行参数组合测试</a:t>
            </a:r>
            <a:endParaRPr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dirty="0" smtClean="0">
                <a:sym typeface="+mn-ea"/>
              </a:rPr>
              <a:t>对于</a:t>
            </a:r>
            <a:r>
              <a:rPr lang="en-US" altLang="zh-CN" dirty="0" smtClean="0">
                <a:sym typeface="+mn-ea"/>
              </a:rPr>
              <a:t>Spark</a:t>
            </a:r>
            <a:r>
              <a:rPr lang="zh-CN" altLang="en-US" dirty="0" smtClean="0">
                <a:sym typeface="+mn-ea"/>
              </a:rPr>
              <a:t>框架，针对这三个应用库，选择了最为常用和典型的算法。</a:t>
            </a:r>
            <a:r>
              <a:rPr lang="en-US" altLang="zh-CN" dirty="0" smtClean="0">
                <a:sym typeface="+mn-ea"/>
              </a:rPr>
              <a:t>Machine Learning</a:t>
            </a:r>
            <a:r>
              <a:rPr lang="zh-CN" altLang="en-US" dirty="0" smtClean="0">
                <a:sym typeface="+mn-ea"/>
              </a:rPr>
              <a:t>中选取逻辑回归、</a:t>
            </a:r>
            <a:r>
              <a:rPr lang="en-US" altLang="zh-CN" dirty="0" smtClean="0">
                <a:sym typeface="+mn-ea"/>
              </a:rPr>
              <a:t>K-means</a:t>
            </a:r>
            <a:r>
              <a:rPr lang="zh-CN" altLang="en-US" dirty="0" smtClean="0">
                <a:sym typeface="+mn-ea"/>
              </a:rPr>
              <a:t>、决策树和随机森林这四种典型应用；</a:t>
            </a:r>
            <a:r>
              <a:rPr lang="en-US" altLang="zh-CN" dirty="0" smtClean="0">
                <a:sym typeface="+mn-ea"/>
              </a:rPr>
              <a:t>SQL</a:t>
            </a:r>
            <a:r>
              <a:rPr lang="zh-CN" altLang="en-US" dirty="0" smtClean="0">
                <a:sym typeface="+mn-ea"/>
              </a:rPr>
              <a:t>中选取过滤、聚合、关联和混合四种典型应用；</a:t>
            </a:r>
            <a:r>
              <a:rPr lang="en-US" altLang="zh-CN" dirty="0" smtClean="0">
                <a:sym typeface="+mn-ea"/>
              </a:rPr>
              <a:t>Graph</a:t>
            </a:r>
            <a:r>
              <a:rPr lang="zh-CN" altLang="en-US" dirty="0" smtClean="0">
                <a:sym typeface="+mn-ea"/>
              </a:rPr>
              <a:t>中选取</a:t>
            </a:r>
            <a:r>
              <a:rPr lang="en-US" altLang="zh-CN" dirty="0" smtClean="0">
                <a:sym typeface="+mn-ea"/>
              </a:rPr>
              <a:t>PageRank</a:t>
            </a:r>
            <a:r>
              <a:rPr lang="zh-CN" altLang="en-US" dirty="0" smtClean="0">
                <a:sym typeface="+mn-ea"/>
              </a:rPr>
              <a:t>和</a:t>
            </a:r>
            <a:r>
              <a:rPr lang="en-US" altLang="zh-CN" dirty="0" smtClean="0">
                <a:sym typeface="+mn-ea"/>
              </a:rPr>
              <a:t>Triangle Count</a:t>
            </a:r>
            <a:r>
              <a:rPr lang="zh-CN" altLang="en-US" dirty="0" smtClean="0">
                <a:sym typeface="+mn-ea"/>
              </a:rPr>
              <a:t>；这些应用</a:t>
            </a:r>
            <a:r>
              <a:rPr lang="zh-CN" altLang="en-US" dirty="0">
                <a:sym typeface="+mn-ea"/>
              </a:rPr>
              <a:t>有不同的特点，接收不同的输入数据，这些特点和数据可能导致不同的错误。</a:t>
            </a:r>
            <a:endParaRPr lang="zh-CN" altLang="en-US"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dirty="0" smtClean="0">
                <a:sym typeface="+mn-ea"/>
              </a:rPr>
              <a:t>对于</a:t>
            </a:r>
            <a:r>
              <a:rPr lang="en-US" altLang="zh-CN" dirty="0" smtClean="0">
                <a:sym typeface="+mn-ea"/>
              </a:rPr>
              <a:t>Spark</a:t>
            </a:r>
            <a:r>
              <a:rPr lang="zh-CN" altLang="en-US" dirty="0" smtClean="0">
                <a:sym typeface="+mn-ea"/>
              </a:rPr>
              <a:t>框架，针对这三个应用库，选择了最为常用和典型的算法。</a:t>
            </a:r>
            <a:r>
              <a:rPr lang="en-US" altLang="zh-CN" dirty="0" smtClean="0">
                <a:sym typeface="+mn-ea"/>
              </a:rPr>
              <a:t>Machine Learning</a:t>
            </a:r>
            <a:r>
              <a:rPr lang="zh-CN" altLang="en-US" dirty="0" smtClean="0">
                <a:sym typeface="+mn-ea"/>
              </a:rPr>
              <a:t>中选取逻辑回归、</a:t>
            </a:r>
            <a:r>
              <a:rPr lang="en-US" altLang="zh-CN" dirty="0" smtClean="0">
                <a:sym typeface="+mn-ea"/>
              </a:rPr>
              <a:t>K-means</a:t>
            </a:r>
            <a:r>
              <a:rPr lang="zh-CN" altLang="en-US" dirty="0" smtClean="0">
                <a:sym typeface="+mn-ea"/>
              </a:rPr>
              <a:t>、决策树和随机森林这四种典型应用；</a:t>
            </a:r>
            <a:r>
              <a:rPr lang="en-US" altLang="zh-CN" dirty="0" smtClean="0">
                <a:sym typeface="+mn-ea"/>
              </a:rPr>
              <a:t>SQL</a:t>
            </a:r>
            <a:r>
              <a:rPr lang="zh-CN" altLang="en-US" dirty="0" smtClean="0">
                <a:sym typeface="+mn-ea"/>
              </a:rPr>
              <a:t>中选取过滤、聚合、关联和混合四种典型应用；</a:t>
            </a:r>
            <a:r>
              <a:rPr lang="en-US" altLang="zh-CN" dirty="0" smtClean="0">
                <a:sym typeface="+mn-ea"/>
              </a:rPr>
              <a:t>Graph</a:t>
            </a:r>
            <a:r>
              <a:rPr lang="zh-CN" altLang="en-US" dirty="0" smtClean="0">
                <a:sym typeface="+mn-ea"/>
              </a:rPr>
              <a:t>中选取</a:t>
            </a:r>
            <a:r>
              <a:rPr lang="en-US" altLang="zh-CN" dirty="0" smtClean="0">
                <a:sym typeface="+mn-ea"/>
              </a:rPr>
              <a:t>PageRank</a:t>
            </a:r>
            <a:r>
              <a:rPr lang="zh-CN" altLang="en-US" dirty="0" smtClean="0">
                <a:sym typeface="+mn-ea"/>
              </a:rPr>
              <a:t>和</a:t>
            </a:r>
            <a:r>
              <a:rPr lang="en-US" altLang="zh-CN" dirty="0" smtClean="0">
                <a:sym typeface="+mn-ea"/>
              </a:rPr>
              <a:t>Triangle Count</a:t>
            </a:r>
            <a:r>
              <a:rPr lang="zh-CN" altLang="en-US" dirty="0" smtClean="0">
                <a:sym typeface="+mn-ea"/>
              </a:rPr>
              <a:t>；这些应用</a:t>
            </a:r>
            <a:r>
              <a:rPr lang="zh-CN" altLang="en-US" dirty="0">
                <a:sym typeface="+mn-ea"/>
              </a:rPr>
              <a:t>有不同的特点，接收不同的输入数据，这些特点和数据可能导致不同的错误。</a:t>
            </a:r>
            <a:endParaRPr lang="zh-CN" altLang="en-US"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dirty="0" smtClean="0">
                <a:sym typeface="+mn-ea"/>
              </a:rPr>
              <a:t>对于</a:t>
            </a:r>
            <a:r>
              <a:rPr lang="en-US" altLang="zh-CN" dirty="0" smtClean="0">
                <a:sym typeface="+mn-ea"/>
              </a:rPr>
              <a:t>Spark</a:t>
            </a:r>
            <a:r>
              <a:rPr lang="zh-CN" altLang="en-US" dirty="0" smtClean="0">
                <a:sym typeface="+mn-ea"/>
              </a:rPr>
              <a:t>框架，针对这三个应用库，选择了最为常用和典型的算法。</a:t>
            </a:r>
            <a:r>
              <a:rPr lang="en-US" altLang="zh-CN" dirty="0" smtClean="0">
                <a:sym typeface="+mn-ea"/>
              </a:rPr>
              <a:t>Machine Learning</a:t>
            </a:r>
            <a:r>
              <a:rPr lang="zh-CN" altLang="en-US" dirty="0" smtClean="0">
                <a:sym typeface="+mn-ea"/>
              </a:rPr>
              <a:t>中选取逻辑回归、</a:t>
            </a:r>
            <a:r>
              <a:rPr lang="en-US" altLang="zh-CN" dirty="0" smtClean="0">
                <a:sym typeface="+mn-ea"/>
              </a:rPr>
              <a:t>K-means</a:t>
            </a:r>
            <a:r>
              <a:rPr lang="zh-CN" altLang="en-US" dirty="0" smtClean="0">
                <a:sym typeface="+mn-ea"/>
              </a:rPr>
              <a:t>、决策树和随机森林这四种典型应用；</a:t>
            </a:r>
            <a:r>
              <a:rPr lang="en-US" altLang="zh-CN" dirty="0" smtClean="0">
                <a:sym typeface="+mn-ea"/>
              </a:rPr>
              <a:t>SQL</a:t>
            </a:r>
            <a:r>
              <a:rPr lang="zh-CN" altLang="en-US" dirty="0" smtClean="0">
                <a:sym typeface="+mn-ea"/>
              </a:rPr>
              <a:t>中选取过滤、聚合、关联和混合四种典型应用；</a:t>
            </a:r>
            <a:r>
              <a:rPr lang="en-US" altLang="zh-CN" dirty="0" smtClean="0">
                <a:sym typeface="+mn-ea"/>
              </a:rPr>
              <a:t>Graph</a:t>
            </a:r>
            <a:r>
              <a:rPr lang="zh-CN" altLang="en-US" dirty="0" smtClean="0">
                <a:sym typeface="+mn-ea"/>
              </a:rPr>
              <a:t>中选取</a:t>
            </a:r>
            <a:r>
              <a:rPr lang="en-US" altLang="zh-CN" dirty="0" smtClean="0">
                <a:sym typeface="+mn-ea"/>
              </a:rPr>
              <a:t>PageRank</a:t>
            </a:r>
            <a:r>
              <a:rPr lang="zh-CN" altLang="en-US" dirty="0" smtClean="0">
                <a:sym typeface="+mn-ea"/>
              </a:rPr>
              <a:t>和</a:t>
            </a:r>
            <a:r>
              <a:rPr lang="en-US" altLang="zh-CN" dirty="0" smtClean="0">
                <a:sym typeface="+mn-ea"/>
              </a:rPr>
              <a:t>Triangle Count</a:t>
            </a:r>
            <a:r>
              <a:rPr lang="zh-CN" altLang="en-US" dirty="0" smtClean="0">
                <a:sym typeface="+mn-ea"/>
              </a:rPr>
              <a:t>；这些应用</a:t>
            </a:r>
            <a:r>
              <a:rPr lang="zh-CN" altLang="en-US" dirty="0">
                <a:sym typeface="+mn-ea"/>
              </a:rPr>
              <a:t>有不同的特点，接收不同的输入数据，这些特点和数据可能导致不同的错误。</a:t>
            </a:r>
            <a:endParaRPr lang="zh-CN" altLang="en-US"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dirty="0" smtClean="0">
                <a:sym typeface="+mn-ea"/>
              </a:rPr>
              <a:t>对于</a:t>
            </a:r>
            <a:r>
              <a:rPr lang="en-US" altLang="zh-CN" dirty="0" smtClean="0">
                <a:sym typeface="+mn-ea"/>
              </a:rPr>
              <a:t>Spark</a:t>
            </a:r>
            <a:r>
              <a:rPr lang="zh-CN" altLang="en-US" dirty="0" smtClean="0">
                <a:sym typeface="+mn-ea"/>
              </a:rPr>
              <a:t>框架，针对这三个应用库，选择了最为常用和典型的算法。</a:t>
            </a:r>
            <a:r>
              <a:rPr lang="en-US" altLang="zh-CN" dirty="0" smtClean="0">
                <a:sym typeface="+mn-ea"/>
              </a:rPr>
              <a:t>Machine Learning</a:t>
            </a:r>
            <a:r>
              <a:rPr lang="zh-CN" altLang="en-US" dirty="0" smtClean="0">
                <a:sym typeface="+mn-ea"/>
              </a:rPr>
              <a:t>中选取逻辑回归、</a:t>
            </a:r>
            <a:r>
              <a:rPr lang="en-US" altLang="zh-CN" dirty="0" smtClean="0">
                <a:sym typeface="+mn-ea"/>
              </a:rPr>
              <a:t>K-means</a:t>
            </a:r>
            <a:r>
              <a:rPr lang="zh-CN" altLang="en-US" dirty="0" smtClean="0">
                <a:sym typeface="+mn-ea"/>
              </a:rPr>
              <a:t>、决策树和随机森林这四种典型应用；</a:t>
            </a:r>
            <a:r>
              <a:rPr lang="en-US" altLang="zh-CN" dirty="0" smtClean="0">
                <a:sym typeface="+mn-ea"/>
              </a:rPr>
              <a:t>SQL</a:t>
            </a:r>
            <a:r>
              <a:rPr lang="zh-CN" altLang="en-US" dirty="0" smtClean="0">
                <a:sym typeface="+mn-ea"/>
              </a:rPr>
              <a:t>中选取过滤、聚合、关联和混合四种典型应用；</a:t>
            </a:r>
            <a:r>
              <a:rPr lang="en-US" altLang="zh-CN" dirty="0" smtClean="0">
                <a:sym typeface="+mn-ea"/>
              </a:rPr>
              <a:t>Graph</a:t>
            </a:r>
            <a:r>
              <a:rPr lang="zh-CN" altLang="en-US" dirty="0" smtClean="0">
                <a:sym typeface="+mn-ea"/>
              </a:rPr>
              <a:t>中选取</a:t>
            </a:r>
            <a:r>
              <a:rPr lang="en-US" altLang="zh-CN" dirty="0" smtClean="0">
                <a:sym typeface="+mn-ea"/>
              </a:rPr>
              <a:t>PageRank</a:t>
            </a:r>
            <a:r>
              <a:rPr lang="zh-CN" altLang="en-US" dirty="0" smtClean="0">
                <a:sym typeface="+mn-ea"/>
              </a:rPr>
              <a:t>和</a:t>
            </a:r>
            <a:r>
              <a:rPr lang="en-US" altLang="zh-CN" dirty="0" smtClean="0">
                <a:sym typeface="+mn-ea"/>
              </a:rPr>
              <a:t>Triangle Count</a:t>
            </a:r>
            <a:r>
              <a:rPr lang="zh-CN" altLang="en-US" dirty="0" smtClean="0">
                <a:sym typeface="+mn-ea"/>
              </a:rPr>
              <a:t>；这些应用</a:t>
            </a:r>
            <a:r>
              <a:rPr lang="zh-CN" altLang="en-US" dirty="0">
                <a:sym typeface="+mn-ea"/>
              </a:rPr>
              <a:t>有不同的特点，接收不同的输入数据，这些特点和数据可能导致不同的错误。</a:t>
            </a:r>
            <a:endParaRPr lang="zh-CN" altLang="en-US"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a:solidFill>
                  <a:srgbClr val="0000FF"/>
                </a:solidFill>
                <a:sym typeface="+mn-ea"/>
              </a:rPr>
              <a:t>以下异常现象称为</a:t>
            </a:r>
            <a:endParaRPr lang="zh-CN" altLang="en-US">
              <a:sym typeface="+mn-ea"/>
            </a:endParaRPr>
          </a:p>
          <a:p>
            <a:pPr lvl="0"/>
            <a:r>
              <a:rPr lang="zh-CN" altLang="en-US">
                <a:sym typeface="+mn-ea"/>
              </a:rPr>
              <a:t>由上述系统不可靠的评测标准，论文给出的大数据系统可靠性测试基准的度量指标为：</a:t>
            </a:r>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ym typeface="+mn-ea"/>
              </a:rPr>
              <a:t>下面将介绍论文的研究目标和研究内容。</a:t>
            </a:r>
            <a:endParaRPr lang="zh-CN" altLang="en-US" dirty="0"/>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en-US" altLang="zh-CN" dirty="0" smtClean="0">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）经研究发现，大数据系统中的错误一般是在极端数据下产生的，所以我们需要产生一些极端的异常数据，让系统在异常负载下提前暴露问题。</a:t>
            </a:r>
            <a:r>
              <a:rPr lang="en-US" altLang="zh-CN" dirty="0" smtClean="0">
                <a:sym typeface="+mn-ea"/>
              </a:rPr>
              <a:t>2</a:t>
            </a:r>
            <a:r>
              <a:rPr lang="zh-CN" altLang="en-US" dirty="0" smtClean="0">
                <a:sym typeface="+mn-ea"/>
              </a:rPr>
              <a:t>）首先，我们定义异常数据的特征为：数据量大、数据倾斜、数据稀疏、数据维度高、数据分布异常。</a:t>
            </a:r>
            <a:r>
              <a:rPr lang="en-US" altLang="zh-CN" dirty="0" smtClean="0">
                <a:sym typeface="+mn-ea"/>
              </a:rPr>
              <a:t>3</a:t>
            </a:r>
            <a:r>
              <a:rPr lang="zh-CN" altLang="en-US" dirty="0" smtClean="0">
                <a:sym typeface="+mn-ea"/>
              </a:rPr>
              <a:t>）其次，针对基准应用，抽取其应用特征（数据操作特征，如操作顺序、依赖关系等），定义异常规则。</a:t>
            </a:r>
            <a:endParaRPr lang="en-US" altLang="zh-CN" dirty="0" smtClean="0">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对于给定的应用，根据应用本身的计算特点抽取其特征，选择不同的异常数据特征进行组合，最后生成符合某些应用规则的异常数据。</a:t>
            </a:r>
            <a:endParaRPr lang="zh-CN" altLang="en-US" dirty="0" smtClean="0">
              <a:sym typeface="+mn-ea"/>
            </a:endParaRPr>
          </a:p>
          <a:p>
            <a:pPr lvl="0"/>
            <a:endParaRPr lang="zh-CN" altLang="en-US" dirty="0" smtClean="0">
              <a:solidFill>
                <a:srgbClr val="FF0000"/>
              </a:solidFill>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）大数据系统运行应用的配置参数包括系统参数和应用参数。</a:t>
            </a:r>
            <a:r>
              <a:rPr lang="en-US" altLang="zh-CN" dirty="0" smtClean="0">
                <a:sym typeface="+mn-ea"/>
              </a:rPr>
              <a:t>2</a:t>
            </a:r>
            <a:r>
              <a:rPr lang="zh-CN" altLang="en-US" dirty="0" smtClean="0">
                <a:sym typeface="+mn-ea"/>
              </a:rPr>
              <a:t>）</a:t>
            </a:r>
            <a:r>
              <a:rPr dirty="0" smtClean="0">
                <a:sym typeface="+mn-ea"/>
              </a:rPr>
              <a:t>系统参数指的是大数据系统运行应用时可能会影响系统数据分配或任务分配等的参数，例如并行度、划分函数等。这些系统参数将会影响到系统运行的时CPU内核的分配以及内存的使用。</a:t>
            </a:r>
            <a:r>
              <a:rPr lang="en-US" dirty="0" smtClean="0">
                <a:sym typeface="+mn-ea"/>
              </a:rPr>
              <a:t>3</a:t>
            </a:r>
            <a:r>
              <a:rPr lang="zh-CN" altLang="en-US" dirty="0" smtClean="0">
                <a:sym typeface="+mn-ea"/>
              </a:rPr>
              <a:t>）</a:t>
            </a:r>
            <a:r>
              <a:rPr dirty="0" smtClean="0">
                <a:sym typeface="+mn-ea"/>
              </a:rPr>
              <a:t>应用参数指的是应用或算法本身运行时需要的参数，例如Graph中ConnectedComponents算法中的maxIteration（最大迭代次数）。这些应用参数将会直接影响到应用的运行，可能会对结果正确性等造成影响。</a:t>
            </a:r>
            <a:endParaRPr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t>1</a:t>
            </a:r>
            <a:r>
              <a:rPr lang="zh-CN" altLang="en-US" dirty="0" smtClean="0"/>
              <a:t>）当前Hadoop/Spark等分布式处理框架被广泛应用于</a:t>
            </a:r>
            <a:r>
              <a:rPr lang="zh-CN" altLang="en-US" dirty="0" smtClean="0">
                <a:sym typeface="+mn-ea"/>
              </a:rPr>
              <a:t>社交网络、搜索引擎、数据采集及数据查询等应用场景的</a:t>
            </a:r>
            <a:r>
              <a:rPr lang="zh-CN" altLang="en-US" dirty="0" smtClean="0"/>
              <a:t>大数据的处理分析中。</a:t>
            </a:r>
            <a:r>
              <a:rPr lang="en-US" altLang="zh-CN" dirty="0" smtClean="0"/>
              <a:t>2</a:t>
            </a:r>
            <a:r>
              <a:rPr lang="zh-CN" altLang="en-US" dirty="0" smtClean="0"/>
              <a:t>）这些应用场景衍生出了一系列用于处理特定领域的典型应用，</a:t>
            </a:r>
            <a:r>
              <a:rPr lang="zh-CN" altLang="en-US" dirty="0" smtClean="0">
                <a:sym typeface="+mn-ea"/>
              </a:rPr>
              <a:t>如</a:t>
            </a:r>
            <a:r>
              <a:rPr lang="en-US" altLang="zh-CN" dirty="0" smtClean="0">
                <a:sym typeface="+mn-ea"/>
              </a:rPr>
              <a:t>SQL</a:t>
            </a:r>
            <a:r>
              <a:rPr lang="zh-CN" altLang="en-US" dirty="0" smtClean="0">
                <a:sym typeface="+mn-ea"/>
              </a:rPr>
              <a:t>查询、</a:t>
            </a:r>
            <a:r>
              <a:rPr lang="zh-CN" altLang="en-US" dirty="0" smtClean="0">
                <a:sym typeface="+mn-ea"/>
              </a:rPr>
              <a:t>大规模图分析、</a:t>
            </a:r>
            <a:r>
              <a:rPr lang="zh-CN" altLang="en-US" dirty="0" smtClean="0">
                <a:sym typeface="+mn-ea"/>
              </a:rPr>
              <a:t>机器学习以及</a:t>
            </a:r>
            <a:r>
              <a:rPr lang="zh-CN" altLang="en-US" dirty="0" smtClean="0">
                <a:sym typeface="+mn-ea"/>
              </a:rPr>
              <a:t>流数据处理</a:t>
            </a:r>
            <a:r>
              <a:rPr lang="zh-CN" altLang="en-US" dirty="0" smtClean="0">
                <a:sym typeface="+mn-ea"/>
              </a:rPr>
              <a:t>等。</a:t>
            </a:r>
            <a:endParaRPr lang="zh-CN" altLang="en-US" dirty="0" smtClean="0"/>
          </a:p>
          <a:p>
            <a:endParaRPr lang="zh-CN" altLang="en-US" dirty="0" smtClean="0"/>
          </a:p>
          <a:p>
            <a:endParaRPr lang="zh-CN"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组合参数测试当参数种类太多时，会出现组合测试空间爆炸问题。组合空间是系统参数和应用参数的笛卡尔积那么大</a:t>
            </a:r>
            <a:endParaRPr lang="zh-CN" altLang="en-US" dirty="0" smtClean="0">
              <a:sym typeface="+mn-ea"/>
            </a:endParaRPr>
          </a:p>
          <a:p>
            <a:pPr lvl="0"/>
            <a:r>
              <a:rPr lang="zh-CN" altLang="en-US" dirty="0" smtClean="0">
                <a:sym typeface="+mn-ea"/>
              </a:rPr>
              <a:t>假设一个应用有n个配置参数</a:t>
            </a:r>
            <a:r>
              <a:rPr lang="zh-CN" altLang="en-US" dirty="0">
                <a:sym typeface="+mn-ea"/>
              </a:rPr>
              <a:t>（</a:t>
            </a:r>
            <a:r>
              <a:rPr lang="en-US" altLang="zh-CN" dirty="0">
                <a:sym typeface="+mn-ea"/>
              </a:rPr>
              <a:t>P1,P2...Pn</a:t>
            </a:r>
            <a:r>
              <a:rPr lang="zh-CN" altLang="en-US" dirty="0">
                <a:sym typeface="+mn-ea"/>
              </a:rPr>
              <a:t>）</a:t>
            </a:r>
            <a:r>
              <a:rPr lang="zh-CN" altLang="en-US" dirty="0" smtClean="0">
                <a:sym typeface="+mn-ea"/>
              </a:rPr>
              <a:t>（包括系统参数和应用参数），每个参数有</a:t>
            </a:r>
            <a:r>
              <a:rPr lang="en-US" altLang="zh-CN" dirty="0" smtClean="0">
                <a:sym typeface="+mn-ea"/>
              </a:rPr>
              <a:t>Pi</a:t>
            </a:r>
            <a:r>
              <a:rPr lang="zh-CN" altLang="en-US" dirty="0" smtClean="0">
                <a:sym typeface="+mn-ea"/>
              </a:rPr>
              <a:t>个可选的值。在这种条件下进行组合参数测试时，其组合空间为O(m^n)。</a:t>
            </a:r>
            <a:endParaRPr lang="zh-CN" altLang="en-US" dirty="0" smtClean="0">
              <a:sym typeface="+mn-ea"/>
            </a:endParaRPr>
          </a:p>
          <a:p>
            <a:pPr lvl="0"/>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【并通过分析参数相关性来削减组合测试空间】</a:t>
            </a:r>
            <a:endParaRPr lang="zh-CN" altLang="en-US"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zh-CN" altLang="en-US" dirty="0" smtClean="0">
              <a:sym typeface="+mn-ea"/>
            </a:endParaRPr>
          </a:p>
          <a:p>
            <a:pPr lvl="0"/>
            <a:r>
              <a:rPr lang="zh-CN" altLang="en-US" dirty="0">
                <a:sym typeface="+mn-ea"/>
              </a:rPr>
              <a:t>基于此问题，我们提出了一种改进的组合测试方法。</a:t>
            </a:r>
            <a:endParaRPr lang="zh-CN" altLang="en-US" dirty="0">
              <a:sym typeface="+mn-ea"/>
            </a:endParaRPr>
          </a:p>
          <a:p>
            <a:pPr lvl="0"/>
            <a:r>
              <a:rPr lang="zh-CN" altLang="en-US" dirty="0">
                <a:sym typeface="+mn-ea"/>
              </a:rPr>
              <a:t>假设每个参数的</a:t>
            </a:r>
            <a:r>
              <a:rPr lang="en-US" altLang="zh-CN" dirty="0">
                <a:sym typeface="+mn-ea"/>
              </a:rPr>
              <a:t>m</a:t>
            </a:r>
            <a:r>
              <a:rPr lang="zh-CN" altLang="en-US" dirty="0">
                <a:sym typeface="+mn-ea"/>
              </a:rPr>
              <a:t>个可选值与结果是正相关或负相关的且每个参数是独立的，那么在每个参数取得临界值时，性能将最差或者资源使用率最高。</a:t>
            </a:r>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zh-CN" altLang="en-US" dirty="0" smtClean="0">
              <a:sym typeface="+mn-ea"/>
            </a:endParaRPr>
          </a:p>
          <a:p>
            <a:pPr lvl="0"/>
            <a:endParaRPr lang="zh-CN" altLang="en-US" dirty="0" smtClean="0">
              <a:sym typeface="+mn-ea"/>
            </a:endParaRPr>
          </a:p>
          <a:p>
            <a:pPr lvl="0"/>
            <a:r>
              <a:rPr lang="zh-CN" altLang="en-US" dirty="0">
                <a:sym typeface="+mn-ea"/>
              </a:rPr>
              <a:t>先选择每个参数的某一临界值进行组合，进行测试</a:t>
            </a:r>
            <a:endParaRPr lang="zh-CN" altLang="en-US" dirty="0"/>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a:sym typeface="+mn-ea"/>
              </a:rPr>
              <a:t>再逐个地改变参数的取值为另一临界值，并保留较差性能的那个临界值</a:t>
            </a:r>
            <a:endParaRPr lang="zh-CN" altLang="en-US" dirty="0" smtClean="0">
              <a:sym typeface="+mn-ea"/>
            </a:endParaRPr>
          </a:p>
          <a:p>
            <a:pPr lvl="0"/>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）然而，</a:t>
            </a:r>
            <a:r>
              <a:rPr lang="zh-CN" altLang="en-US" dirty="0" smtClean="0"/>
              <a:t>现有的大数据应</a:t>
            </a:r>
            <a:r>
              <a:rPr lang="zh-CN" altLang="en-US" dirty="0"/>
              <a:t>用在处理应用时，经常出现内存溢出、IO异常、任务超时等运行时错</a:t>
            </a:r>
            <a:r>
              <a:rPr lang="zh-CN" altLang="en-US" dirty="0" smtClean="0"/>
              <a:t>误，</a:t>
            </a:r>
            <a:r>
              <a:rPr lang="zh-CN" altLang="en-US" dirty="0"/>
              <a:t>以及在流处理过程中的数据完整性和计算结果不正确等问题</a:t>
            </a:r>
            <a:r>
              <a:rPr lang="zh-CN" altLang="en-US" dirty="0" smtClean="0"/>
              <a:t>，</a:t>
            </a:r>
            <a:r>
              <a:rPr lang="zh-CN" altLang="en-US" dirty="0"/>
              <a:t>这些可靠性的问题将会直接造成应用执行失</a:t>
            </a:r>
            <a:r>
              <a:rPr lang="zh-CN" altLang="en-US" dirty="0" smtClean="0"/>
              <a:t>败，导致严重的后果。</a:t>
            </a:r>
            <a:endParaRPr lang="en-US" altLang="zh-CN" dirty="0" smtClean="0"/>
          </a:p>
          <a:p>
            <a:endParaRPr lang="en-US" altLang="zh-CN"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sym typeface="+mn-ea"/>
              </a:rPr>
              <a:t>在</a:t>
            </a:r>
            <a:r>
              <a:rPr lang="en-US" altLang="zh-CN" dirty="0">
                <a:sym typeface="+mn-ea"/>
              </a:rPr>
              <a:t>N+1</a:t>
            </a:r>
            <a:r>
              <a:rPr lang="zh-CN" altLang="en-US" dirty="0">
                <a:sym typeface="+mn-ea"/>
              </a:rPr>
              <a:t>次测试后，</a:t>
            </a:r>
            <a:r>
              <a:rPr lang="zh-CN" altLang="en-US" dirty="0"/>
              <a:t>如果期间发现了异常，就能得到该应用在什么数据集、具体什么参数配置下会产生什么样的错误；</a:t>
            </a:r>
            <a:endParaRPr lang="zh-CN" altLang="en-US" dirty="0"/>
          </a:p>
          <a:p>
            <a:r>
              <a:rPr lang="zh-CN" altLang="en-US" dirty="0"/>
              <a:t>如果没有发现异常，就可以得到能够使得该应用最差资源使用情况或最差性能下的配置。</a:t>
            </a:r>
            <a:endParaRPr lang="zh-CN" altLang="en-US" dirty="0"/>
          </a:p>
          <a:p>
            <a:r>
              <a:rPr lang="zh-CN" altLang="en-US" dirty="0"/>
              <a:t>这种方式的组合空间近似为</a:t>
            </a:r>
            <a:r>
              <a:rPr lang="en-US" altLang="zh-CN" dirty="0"/>
              <a:t>O(n+1)</a:t>
            </a:r>
            <a:r>
              <a:rPr lang="zh-CN" altLang="en-US" dirty="0"/>
              <a:t>，远远小于通过笛卡尔积进行组合的情况。</a:t>
            </a:r>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a:t>在满足给定的两个假设条件的基础上，可以采用上述步骤进行组合测试。但这是理想状况下的假设，如果第i个参数的mi个取值并不满足正相关和负相关，需要通过探测性方式进行参数验证。</a:t>
            </a:r>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ym typeface="+mn-ea"/>
              </a:rPr>
              <a:t>下面将介绍论文的研究目标和研究内容。</a:t>
            </a:r>
            <a:endParaRPr lang="zh-CN" altLang="en-US" dirty="0"/>
          </a:p>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solidFill>
                  <a:schemeClr val="accent6">
                    <a:lumMod val="75000"/>
                  </a:schemeClr>
                </a:solidFill>
                <a:sym typeface="+mn-ea"/>
              </a:rPr>
              <a:t>针对前面提出的</a:t>
            </a:r>
            <a:r>
              <a:rPr lang="en-US" altLang="zh-CN" dirty="0" smtClean="0">
                <a:solidFill>
                  <a:schemeClr val="accent6">
                    <a:lumMod val="75000"/>
                  </a:schemeClr>
                </a:solidFill>
                <a:sym typeface="+mn-ea"/>
              </a:rPr>
              <a:t>BigDataFaultBench</a:t>
            </a:r>
            <a:r>
              <a:rPr lang="zh-CN" altLang="en-US" dirty="0" smtClean="0">
                <a:solidFill>
                  <a:schemeClr val="accent6">
                    <a:lumMod val="75000"/>
                  </a:schemeClr>
                </a:solidFill>
                <a:sym typeface="+mn-ea"/>
              </a:rPr>
              <a:t>的基准，实现一套自动化的可靠性测试基准框架，这是该系统的系统架构图</a:t>
            </a:r>
            <a:endParaRPr lang="zh-CN" altLang="en-US" dirty="0" smtClean="0">
              <a:solidFill>
                <a:schemeClr val="accent6">
                  <a:lumMod val="75000"/>
                </a:schemeClr>
              </a:solidFill>
              <a:sym typeface="+mn-ea"/>
            </a:endParaRPr>
          </a:p>
          <a:p>
            <a:r>
              <a:rPr lang="zh-CN" altLang="en-US" dirty="0" smtClean="0">
                <a:sym typeface="+mn-ea"/>
              </a:rPr>
              <a:t>通过组合系统与应用参数对大数据系统进行可靠性测试，监测系统的运行指标</a:t>
            </a:r>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lvl="0"/>
            <a:r>
              <a:rPr lang="zh-CN" altLang="en-US" dirty="0" smtClean="0">
                <a:sym typeface="+mn-ea"/>
              </a:rPr>
              <a:t>我们提出的数据生成具有以下特征：</a:t>
            </a:r>
            <a:endParaRPr lang="zh-CN" altLang="en-US" dirty="0" smtClean="0">
              <a:sym typeface="+mn-ea"/>
            </a:endParaRPr>
          </a:p>
          <a:p>
            <a:pPr lvl="0"/>
            <a:r>
              <a:rPr lang="en-US" altLang="zh-CN" dirty="0" smtClean="0">
                <a:sym typeface="+mn-ea"/>
              </a:rPr>
              <a:t>1.</a:t>
            </a:r>
            <a:r>
              <a:rPr lang="zh-CN" altLang="en-US" dirty="0" smtClean="0">
                <a:sym typeface="+mn-ea"/>
              </a:rPr>
              <a:t>与应用相关的：通过分析应用程序本身的特征，发现可能存在的问题，进而针对应用特点产生相应的异常数据。</a:t>
            </a:r>
            <a:endParaRPr lang="zh-CN" altLang="en-US" dirty="0" smtClean="0">
              <a:sym typeface="+mn-ea"/>
            </a:endParaRPr>
          </a:p>
          <a:p>
            <a:pPr lvl="0"/>
            <a:r>
              <a:rPr lang="en-US" altLang="zh-CN" dirty="0" smtClean="0">
                <a:sym typeface="+mn-ea"/>
              </a:rPr>
              <a:t>3.</a:t>
            </a:r>
            <a:r>
              <a:rPr lang="zh-CN" altLang="en-US" dirty="0" smtClean="0">
                <a:sym typeface="+mn-ea"/>
              </a:rPr>
              <a:t>符合异常数据特征的：即产生符合异常数据定义的异常数据。</a:t>
            </a:r>
            <a:endParaRPr lang="zh-CN" altLang="en-US" dirty="0" smtClean="0">
              <a:sym typeface="+mn-ea"/>
            </a:endParaRPr>
          </a:p>
          <a:p>
            <a:pPr lvl="0"/>
            <a:r>
              <a:rPr lang="en-US" altLang="zh-CN" dirty="0" smtClean="0">
                <a:sym typeface="+mn-ea"/>
              </a:rPr>
              <a:t>4.</a:t>
            </a:r>
            <a:r>
              <a:rPr lang="zh-CN" altLang="en-US" dirty="0" smtClean="0">
                <a:sym typeface="+mn-ea"/>
              </a:rPr>
              <a:t>问题可放大化的：即根据已有的问题，尽可能放大该问题的影响，进而产生更多的或是更严重的问题</a:t>
            </a:r>
            <a:endParaRPr lang="zh-CN" altLang="en-US" dirty="0" smtClean="0">
              <a:sym typeface="+mn-ea"/>
            </a:endParaRPr>
          </a:p>
          <a:p>
            <a:pPr lvl="0"/>
            <a:r>
              <a:rPr lang="zh-CN" altLang="en-US" dirty="0" smtClean="0">
                <a:solidFill>
                  <a:schemeClr val="accent6">
                    <a:lumMod val="75000"/>
                  </a:schemeClr>
                </a:solidFill>
                <a:sym typeface="+mn-ea"/>
              </a:rPr>
              <a:t>（</a:t>
            </a:r>
            <a:r>
              <a:rPr lang="zh-CN" altLang="en-US" dirty="0" smtClean="0">
                <a:solidFill>
                  <a:srgbClr val="FF0000"/>
                </a:solidFill>
                <a:sym typeface="+mn-ea"/>
              </a:rPr>
              <a:t>规则</a:t>
            </a:r>
            <a:r>
              <a:rPr lang="zh-CN" altLang="en-US" dirty="0" smtClean="0">
                <a:solidFill>
                  <a:schemeClr val="accent6">
                    <a:lumMod val="75000"/>
                  </a:schemeClr>
                </a:solidFill>
                <a:sym typeface="+mn-ea"/>
              </a:rPr>
              <a:t>库生成脚本）</a:t>
            </a:r>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lvl="0"/>
            <a:r>
              <a:rPr lang="zh-CN" altLang="en-US" dirty="0"/>
              <a:t>异常数据生成器从</a:t>
            </a:r>
            <a:r>
              <a:rPr lang="zh-CN" altLang="en-US" dirty="0">
                <a:sym typeface="+mn-ea"/>
              </a:rPr>
              <a:t>用户提供的配置信息</a:t>
            </a:r>
            <a:r>
              <a:rPr lang="zh-CN" altLang="en-US" dirty="0"/>
              <a:t>中提取出应用信息和异常参数信息</a:t>
            </a:r>
            <a:endParaRPr lang="zh-CN" altLang="en-US" dirty="0"/>
          </a:p>
          <a:p>
            <a:r>
              <a:rPr lang="zh-CN" altLang="en-US" dirty="0"/>
              <a:t>并根据具体的应用选择相应的数据生成脚本，</a:t>
            </a:r>
            <a:endParaRPr lang="zh-CN" altLang="en-US" dirty="0"/>
          </a:p>
          <a:p>
            <a:r>
              <a:rPr lang="zh-CN" altLang="en-US" dirty="0"/>
              <a:t>数据生成脚本根据异常参数配置，分布式的并发生成符合某种异常数据特征的异常数据。</a:t>
            </a:r>
            <a:endParaRPr lang="zh-CN" altLang="en-US" dirty="0"/>
          </a:p>
          <a:p>
            <a:endParaRPr lang="zh-CN" altLang="en-US" dirty="0"/>
          </a:p>
          <a:p>
            <a:r>
              <a:rPr lang="zh-CN" altLang="en-US" dirty="0"/>
              <a:t>生成异常数据：应用特征（应用类型，sql or ml 然后再细分，具体什么操作，有什么特点，根据特征生成异常数据，数据量，维度，分布，举个例子，介绍一下下面的论文的情况，如何做的）</a:t>
            </a:r>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sym typeface="+mn-ea"/>
              </a:rPr>
              <a:t>参数组合发生器从用户提供的配置信息中提取出应用信息，提供组合参数空间削减测试，需要资源监测器辅助进行。</a:t>
            </a:r>
            <a:endParaRPr lang="en-US" altLang="zh-CN" dirty="0">
              <a:sym typeface="+mn-ea"/>
            </a:endParaRPr>
          </a:p>
          <a:p>
            <a:endParaRPr lang="zh-CN" altLang="en-US" dirty="0"/>
          </a:p>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监测器需要监测系统运行时的各项资源占用指标以及系统运行状况。其主要功能包括：1）提取配置信息，如应用名称、测试数据、系统参数以及应用参数等；2）监测系统资源，即在集群运行过程中，监测系统运行使用的内存、CPU等资源的占有情况（针对Spark集群中采用了基于Coda Hale Metrics Library 的可配置的指标体系，通过各种指标收集器，如JMX、CSV、GraphiteSink、Ganglia等可以进行汇总报告）；3）监测系统运行，即监测系统运行是否出现异常以及异常类型等。</a:t>
            </a:r>
            <a:endParaRPr lang="zh-CN" altLang="en-US" dirty="0"/>
          </a:p>
          <a:p>
            <a:r>
              <a:rPr lang="zh-CN" altLang="en-US" dirty="0"/>
              <a:t>分析器是针对出现的错误或未出错时的参数组合情况，并结合基准测试中已经积累的错误信息进行分析。其主要功能包括：1）应用在什么配置下性能最差或资源占用最多；2）应用在什么配置下可能会产生什么样的错误。</a:t>
            </a:r>
            <a:endParaRPr lang="zh-CN" altLang="en-US" dirty="0"/>
          </a:p>
          <a:p>
            <a:endParaRPr lang="zh-CN" altLang="en-US" dirty="0"/>
          </a:p>
          <a:p>
            <a:r>
              <a:rPr lang="zh-CN" altLang="en-US" dirty="0" smtClean="0">
                <a:solidFill>
                  <a:srgbClr val="0000FF"/>
                </a:solidFill>
                <a:sym typeface="+mn-ea"/>
              </a:rPr>
              <a:t>配置：数据特点、参数特点、负载特点</a:t>
            </a:r>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）通过开源论坛、社区、</a:t>
            </a:r>
            <a:r>
              <a:rPr lang="en-US" altLang="zh-CN" dirty="0" smtClean="0">
                <a:sym typeface="+mn-ea"/>
              </a:rPr>
              <a:t>bug issues </a:t>
            </a:r>
            <a:r>
              <a:rPr lang="zh-CN" altLang="en-US" dirty="0" smtClean="0">
                <a:sym typeface="+mn-ea"/>
              </a:rPr>
              <a:t>以及论文中的研究发现，</a:t>
            </a:r>
            <a:r>
              <a:rPr lang="zh-CN" dirty="0" smtClean="0">
                <a:sym typeface="+mn-ea"/>
              </a:rPr>
              <a:t>我们总结了导致这些错误发生的因素。</a:t>
            </a:r>
            <a:r>
              <a:rPr lang="en-US" altLang="zh-CN" dirty="0" smtClean="0">
                <a:sym typeface="+mn-ea"/>
              </a:rPr>
              <a:t>2</a:t>
            </a:r>
            <a:r>
              <a:rPr lang="zh-CN" altLang="en-US" dirty="0" smtClean="0">
                <a:sym typeface="+mn-ea"/>
              </a:rPr>
              <a:t>）首先，对于系统运行时出现的错误，我们发现其主要由异常数据、不恰当的配置参数以及用户代码缺陷造成的。</a:t>
            </a:r>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对于数据和计算完整性存在的问题，主要包括数据错误（如</a:t>
            </a:r>
            <a:r>
              <a:rPr lang="zh-CN" altLang="en-US" dirty="0" smtClean="0">
                <a:sym typeface="+mn-ea"/>
              </a:rPr>
              <a:t>数据丢失，数据重复）</a:t>
            </a:r>
            <a:r>
              <a:rPr lang="zh-CN" altLang="en-US">
                <a:sym typeface="+mn-ea"/>
              </a:rPr>
              <a:t>、状态错误（如</a:t>
            </a:r>
            <a:r>
              <a:rPr lang="zh-CN" altLang="en-US" dirty="0" smtClean="0">
                <a:sym typeface="+mn-ea"/>
              </a:rPr>
              <a:t>状态丢失，快照错误）</a:t>
            </a:r>
            <a:r>
              <a:rPr lang="zh-CN" altLang="en-US">
                <a:sym typeface="+mn-ea"/>
              </a:rPr>
              <a:t>等</a:t>
            </a:r>
            <a:endParaRPr lang="zh-CN" altLang="en-US"/>
          </a:p>
          <a:p>
            <a:endParaRPr lang="zh-CN" altLang="en-US" dirty="0" smtClean="0">
              <a:sym typeface="+mn-ea"/>
            </a:endParaRPr>
          </a:p>
          <a:p>
            <a:endParaRPr lang="en-US" altLang="zh-CN" dirty="0" smtClean="0">
              <a:sym typeface="+mn-ea"/>
            </a:endParaRP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t>1</a:t>
            </a:r>
            <a:r>
              <a:rPr lang="zh-CN" altLang="en-US" dirty="0"/>
              <a:t>）</a:t>
            </a:r>
            <a:r>
              <a:rPr lang="zh-CN" altLang="en-US" dirty="0"/>
              <a:t>通过上述问题分析，我们总结导致这些问题发生的原因有：</a:t>
            </a:r>
            <a:endParaRPr lang="zh-CN" altLang="en-US" dirty="0"/>
          </a:p>
          <a:p>
            <a:r>
              <a:rPr lang="en-US" altLang="zh-CN" dirty="0" smtClean="0">
                <a:sym typeface="+mn-ea"/>
              </a:rPr>
              <a:t>1</a:t>
            </a:r>
            <a:r>
              <a:rPr lang="zh-CN" altLang="en-US" dirty="0" smtClean="0">
                <a:sym typeface="+mn-ea"/>
              </a:rPr>
              <a:t>）针对出现的这些错误，现有的解决方案</a:t>
            </a:r>
            <a:r>
              <a:rPr lang="en-US" altLang="zh-CN" dirty="0" smtClean="0">
                <a:sym typeface="+mn-ea"/>
              </a:rPr>
              <a:t>XXX</a:t>
            </a:r>
            <a:r>
              <a:rPr lang="zh-CN" altLang="en-US" dirty="0" smtClean="0">
                <a:sym typeface="+mn-ea"/>
              </a:rPr>
              <a:t>；</a:t>
            </a:r>
            <a:r>
              <a:rPr lang="en-US" altLang="zh-CN" dirty="0" smtClean="0">
                <a:sym typeface="+mn-ea"/>
              </a:rPr>
              <a:t>2</a:t>
            </a:r>
            <a:r>
              <a:rPr lang="zh-CN" altLang="en-US" dirty="0" smtClean="0">
                <a:sym typeface="+mn-ea"/>
              </a:rPr>
              <a:t>）那么相对应的，如果能在系统上线之前，通过测试发现问题；</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通过调研现有的大数据系统应用的测试基准，发现：</a:t>
            </a:r>
            <a:r>
              <a:rPr lang="en-US" altLang="zh-CN" dirty="0"/>
              <a:t>1</a:t>
            </a:r>
            <a:r>
              <a:rPr lang="zh-CN" altLang="en-US" dirty="0"/>
              <a:t>）这些测试基准仅针对系统性能或扩展性提供了基准测试，没有考虑系统可能存在的可靠性问题；</a:t>
            </a:r>
            <a:r>
              <a:rPr lang="en-US" altLang="zh-CN" dirty="0"/>
              <a:t>2</a:t>
            </a:r>
            <a:r>
              <a:rPr lang="zh-CN" altLang="en-US" dirty="0"/>
              <a:t>）通常使用常规数据（真实数据集、合成数据集）以及固定的配置来测试大数据系统的性能，缺乏测试的多样性。</a:t>
            </a:r>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论文针对大数据系统面临的这些问题和不足，设计并实现了大数据系统应用可靠性测试框架。</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p:cNvPicPr>
          <p:nvPr/>
        </p:nvPicPr>
        <p:blipFill>
          <a:blip r:embed="rId2" cstate="print"/>
          <a:stretch>
            <a:fillRect/>
          </a:stretch>
        </p:blipFill>
        <p:spPr>
          <a:xfrm>
            <a:off x="0" y="0"/>
            <a:ext cx="2800350" cy="1493838"/>
          </a:xfrm>
          <a:prstGeom prst="rect">
            <a:avLst/>
          </a:prstGeom>
          <a:noFill/>
          <a:ln w="9525">
            <a:noFill/>
          </a:ln>
        </p:spPr>
      </p:pic>
      <p:pic>
        <p:nvPicPr>
          <p:cNvPr id="3" name="图片 7"/>
          <p:cNvPicPr>
            <a:picLocks noChangeAspect="1"/>
          </p:cNvPicPr>
          <p:nvPr/>
        </p:nvPicPr>
        <p:blipFill>
          <a:blip r:embed="rId3" cstate="print"/>
          <a:stretch>
            <a:fillRect/>
          </a:stretch>
        </p:blipFill>
        <p:spPr>
          <a:xfrm>
            <a:off x="5618163" y="4875213"/>
            <a:ext cx="3529012" cy="1982787"/>
          </a:xfrm>
          <a:prstGeom prst="rect">
            <a:avLst/>
          </a:prstGeom>
          <a:noFill/>
          <a:ln w="9525">
            <a:noFill/>
          </a:ln>
        </p:spPr>
      </p:pic>
      <p:sp>
        <p:nvSpPr>
          <p:cNvPr id="2050" name="Rectangle 2"/>
          <p:cNvSpPr>
            <a:spLocks noGrp="1" noChangeArrowheads="1"/>
          </p:cNvSpPr>
          <p:nvPr>
            <p:ph type="ctrTitle"/>
          </p:nvPr>
        </p:nvSpPr>
        <p:spPr>
          <a:xfrm>
            <a:off x="1630364" y="2840039"/>
            <a:ext cx="5883275" cy="947737"/>
          </a:xfrm>
        </p:spPr>
        <p:txBody>
          <a:bodyPr/>
          <a:lstStyle>
            <a:lvl1pPr algn="ctr">
              <a:defRPr sz="2700"/>
            </a:lvl1pPr>
          </a:lstStyle>
          <a:p>
            <a:pPr lvl="0" fontAlgn="base"/>
            <a:r>
              <a:rPr lang="zh-CN" altLang="zh-CN" strike="noStrike" noProof="0" dirty="0" smtClean="0"/>
              <a:t>单击此处编辑母版标题样式</a:t>
            </a:r>
            <a:endParaRPr lang="zh-CN" altLang="zh-CN" strike="noStrike" noProof="0" dirty="0" smtClean="0"/>
          </a:p>
        </p:txBody>
      </p:sp>
      <p:sp>
        <p:nvSpPr>
          <p:cNvPr id="2051" name="Rectangle 3"/>
          <p:cNvSpPr>
            <a:spLocks noGrp="1" noChangeArrowheads="1"/>
          </p:cNvSpPr>
          <p:nvPr>
            <p:ph type="subTitle" idx="1"/>
          </p:nvPr>
        </p:nvSpPr>
        <p:spPr>
          <a:xfrm>
            <a:off x="1625600" y="3886201"/>
            <a:ext cx="5892800" cy="669925"/>
          </a:xfrm>
          <a:extLst>
            <a:ext uri="{909E8E84-426E-40DD-AFC4-6F175D3DCCD1}">
              <a14:hiddenFill xmlns:a14="http://schemas.microsoft.com/office/drawing/2010/main">
                <a:solidFill>
                  <a:schemeClr val="accent1"/>
                </a:solidFill>
              </a14:hiddenFill>
            </a:ext>
          </a:extLst>
        </p:spPr>
        <p:txBody>
          <a:bodyPr/>
          <a:lstStyle>
            <a:lvl1pPr marL="0" indent="0" algn="r">
              <a:buFontTx/>
              <a:buNone/>
              <a:defRPr sz="1500"/>
            </a:lvl1pPr>
          </a:lstStyle>
          <a:p>
            <a:pPr lvl="0" fontAlgn="base"/>
            <a:r>
              <a:rPr lang="zh-CN" altLang="zh-CN" strike="noStrike" noProof="0" dirty="0" smtClean="0"/>
              <a:t>单击此处编辑母版副标题样式</a:t>
            </a:r>
            <a:endParaRPr lang="zh-CN" altLang="zh-CN" strike="noStrike" noProof="0" dirty="0" smtClean="0"/>
          </a:p>
        </p:txBody>
      </p:sp>
      <p:sp>
        <p:nvSpPr>
          <p:cNvPr id="4" name="日期占位符 1"/>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页脚占位符 2"/>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灯片编号占位符 3"/>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412955"/>
            <a:ext cx="8229600" cy="557509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2" name="日期占位符 1"/>
          <p:cNvSpPr>
            <a:spLocks noGrp="1"/>
          </p:cNvSpPr>
          <p:nvPr>
            <p:ph type="dt" sz="half" idx="14"/>
          </p:nvPr>
        </p:nvSpPr>
        <p:spPr/>
        <p:txBody>
          <a:bodyPr/>
          <a:lstStyle/>
          <a:p>
            <a:pPr fontAlgn="base"/>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3074" name="Group 7"/>
          <p:cNvGrpSpPr/>
          <p:nvPr/>
        </p:nvGrpSpPr>
        <p:grpSpPr>
          <a:xfrm>
            <a:off x="0" y="241300"/>
            <a:ext cx="457200" cy="585788"/>
            <a:chOff x="0" y="0"/>
            <a:chExt cx="720" cy="922"/>
          </a:xfrm>
        </p:grpSpPr>
        <p:sp>
          <p:nvSpPr>
            <p:cNvPr id="5"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6"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7" name="日期占位符 6"/>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8" name="页脚占位符 7"/>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9" name="灯片编号占位符 8"/>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4" descr="#wm#_54_13_*Z"/>
          <p:cNvGrpSpPr/>
          <p:nvPr/>
        </p:nvGrpSpPr>
        <p:grpSpPr>
          <a:xfrm>
            <a:off x="1343025" y="3000375"/>
            <a:ext cx="895350" cy="857250"/>
            <a:chOff x="0" y="0"/>
            <a:chExt cx="1880" cy="1352"/>
          </a:xfrm>
        </p:grpSpPr>
        <p:sp>
          <p:nvSpPr>
            <p:cNvPr id="11" name="AutoShape 5" descr="#wm#_54_13_*Z"/>
            <p:cNvSpPr>
              <a:spLocks noChangeArrowheads="1"/>
            </p:cNvSpPr>
            <p:nvPr/>
          </p:nvSpPr>
          <p:spPr bwMode="auto">
            <a:xfrm rot="900000">
              <a:off x="172" y="0"/>
              <a:ext cx="1709" cy="1353"/>
            </a:xfrm>
            <a:prstGeom prst="triangle">
              <a:avLst>
                <a:gd name="adj" fmla="val 50000"/>
              </a:avLst>
            </a:prstGeom>
            <a:solidFill>
              <a:srgbClr val="EAEA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lstStyle/>
            <a:p>
              <a:pPr fontAlgn="base"/>
              <a:endParaRPr lang="zh-CN" altLang="zh-CN" sz="1350" strike="noStrike" noProof="1"/>
            </a:p>
          </p:txBody>
        </p:sp>
        <p:sp>
          <p:nvSpPr>
            <p:cNvPr id="4100" name="AutoShape 6" descr="#wm#_54_13_*Z"/>
            <p:cNvSpPr/>
            <p:nvPr/>
          </p:nvSpPr>
          <p:spPr>
            <a:xfrm rot="-1800000">
              <a:off x="0" y="0"/>
              <a:ext cx="1709" cy="1353"/>
            </a:xfrm>
            <a:prstGeom prst="triangle">
              <a:avLst>
                <a:gd name="adj" fmla="val 50000"/>
              </a:avLst>
            </a:prstGeom>
            <a:solidFill>
              <a:srgbClr val="54BBDC"/>
            </a:solidFill>
            <a:ln w="9525">
              <a:noFill/>
            </a:ln>
          </p:spPr>
          <p:txBody>
            <a:bodyPr wrap="none" lIns="67627" tIns="35242" rIns="67627" bIns="35242" anchor="ctr"/>
            <a:lstStyle/>
            <a:p>
              <a:pPr lvl="0" algn="ctr"/>
              <a:endParaRPr lang="zh-CN" altLang="en-US" sz="1500">
                <a:solidFill>
                  <a:schemeClr val="bg1"/>
                </a:solidFill>
              </a:endParaRPr>
            </a:p>
          </p:txBody>
        </p:sp>
      </p:grpSp>
      <p:sp>
        <p:nvSpPr>
          <p:cNvPr id="2" name="标题 1"/>
          <p:cNvSpPr>
            <a:spLocks noGrp="1"/>
          </p:cNvSpPr>
          <p:nvPr>
            <p:ph type="title" hasCustomPrompt="1"/>
          </p:nvPr>
        </p:nvSpPr>
        <p:spPr>
          <a:xfrm>
            <a:off x="2590800" y="3087434"/>
            <a:ext cx="5284076" cy="856800"/>
          </a:xfrm>
        </p:spPr>
        <p:txBody>
          <a:bodyPr anchor="ctr" anchorCtr="0"/>
          <a:lstStyle>
            <a:lvl1pPr>
              <a:defRPr sz="2100"/>
            </a:lvl1pPr>
          </a:lstStyle>
          <a:p>
            <a:pPr fontAlgn="base"/>
            <a:r>
              <a:rPr lang="zh-CN" altLang="en-US" strike="noStrike" noProof="1" smtClean="0"/>
              <a:t>编辑标题</a:t>
            </a:r>
            <a:endParaRPr lang="zh-CN" altLang="en-US" strike="noStrike" noProof="1"/>
          </a:p>
        </p:txBody>
      </p:sp>
      <p:sp>
        <p:nvSpPr>
          <p:cNvPr id="3" name="日期占位符 2"/>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4" name="页脚占位符 3"/>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灯片编号占位符 4"/>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grpSp>
        <p:nvGrpSpPr>
          <p:cNvPr id="5122" name="Group 7"/>
          <p:cNvGrpSpPr/>
          <p:nvPr/>
        </p:nvGrpSpPr>
        <p:grpSpPr>
          <a:xfrm>
            <a:off x="0" y="241300"/>
            <a:ext cx="457200" cy="585788"/>
            <a:chOff x="0" y="0"/>
            <a:chExt cx="720" cy="922"/>
          </a:xfrm>
        </p:grpSpPr>
        <p:sp>
          <p:nvSpPr>
            <p:cNvPr id="10"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1"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72997"/>
            <a:ext cx="3552384" cy="3916800"/>
          </a:xfrm>
        </p:spPr>
        <p:txBody>
          <a:bodyPr/>
          <a:lstStyle>
            <a:lvl1pPr marL="214630" indent="-213995">
              <a:buFont typeface="Arial" panose="020B0604020202020204" pitchFamily="34" charset="0"/>
              <a:buChar char="•"/>
              <a:defRPr sz="1800"/>
            </a:lvl1pPr>
            <a:lvl2pPr marL="557530" indent="-213995">
              <a:buFont typeface="Arial" panose="020B0604020202020204" pitchFamily="34" charset="0"/>
              <a:buChar char="•"/>
              <a:defRPr sz="1500"/>
            </a:lvl2pPr>
            <a:lvl3pPr marL="900430" indent="-213995">
              <a:buFont typeface="Arial" panose="020B0604020202020204" pitchFamily="34" charset="0"/>
              <a:buChar char="•"/>
              <a:defRPr sz="1350"/>
            </a:lvl3pPr>
            <a:lvl4pPr marL="1243330" indent="-213995">
              <a:buFont typeface="Arial" panose="020B0604020202020204" pitchFamily="34" charset="0"/>
              <a:buChar char="•"/>
              <a:defRPr sz="1350"/>
            </a:lvl4pPr>
            <a:lvl5pPr marL="1586230" indent="-213995">
              <a:buFont typeface="Arial" panose="020B0604020202020204" pitchFamily="34" charset="0"/>
              <a:buChar char="•"/>
              <a:defRPr sz="135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内容占位符 3"/>
          <p:cNvSpPr>
            <a:spLocks noGrp="1"/>
          </p:cNvSpPr>
          <p:nvPr>
            <p:ph sz="half" idx="2"/>
          </p:nvPr>
        </p:nvSpPr>
        <p:spPr>
          <a:xfrm>
            <a:off x="5318760" y="1372997"/>
            <a:ext cx="3368040" cy="3916800"/>
          </a:xfrm>
        </p:spPr>
        <p:txBody>
          <a:bodyPr/>
          <a:lstStyle>
            <a:lvl1pPr marL="214630" indent="-213995">
              <a:buFont typeface="Arial" panose="020B0604020202020204" pitchFamily="34" charset="0"/>
              <a:buChar char="•"/>
              <a:defRPr sz="1800"/>
            </a:lvl1pPr>
            <a:lvl2pPr marL="557530" indent="-213995">
              <a:buFont typeface="Arial" panose="020B0604020202020204" pitchFamily="34" charset="0"/>
              <a:buChar char="•"/>
              <a:defRPr sz="1500"/>
            </a:lvl2pPr>
            <a:lvl3pPr marL="900430" indent="-213995">
              <a:buFont typeface="Arial" panose="020B0604020202020204" pitchFamily="34" charset="0"/>
              <a:buChar char="•"/>
              <a:defRPr sz="1350"/>
            </a:lvl3pPr>
            <a:lvl4pPr marL="1243330" indent="-213995">
              <a:buFont typeface="Arial" panose="020B0604020202020204" pitchFamily="34" charset="0"/>
              <a:buChar char="•"/>
              <a:defRPr sz="1350"/>
            </a:lvl4pPr>
            <a:lvl5pPr marL="1586230" indent="-213995">
              <a:buFont typeface="Arial" panose="020B0604020202020204" pitchFamily="34" charset="0"/>
              <a:buChar char="•"/>
              <a:defRPr sz="135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日期占位符 4"/>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页脚占位符 5"/>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2" name="灯片编号占位符 11"/>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65126"/>
            <a:ext cx="8229600" cy="1109999"/>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681163"/>
            <a:ext cx="404177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505075"/>
            <a:ext cx="4041776"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405765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405765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fontAlgn="base"/>
            <a:endParaRPr lang="zh-CN" altLang="en-US" strike="noStrike" noProof="1"/>
          </a:p>
        </p:txBody>
      </p:sp>
      <p:sp>
        <p:nvSpPr>
          <p:cNvPr id="8" name="页脚占位符 7"/>
          <p:cNvSpPr>
            <a:spLocks noGrp="1"/>
          </p:cNvSpPr>
          <p:nvPr>
            <p:ph type="ftr" sz="quarter" idx="11"/>
          </p:nvPr>
        </p:nvSpPr>
        <p:spPr/>
        <p:txBody>
          <a:bodyPr/>
          <a:lstStyle/>
          <a:p>
            <a:pPr fontAlgn="base"/>
            <a:endParaRPr lang="zh-CN" altLang="en-US" strike="noStrike" noProof="1"/>
          </a:p>
        </p:txBody>
      </p:sp>
      <p:sp>
        <p:nvSpPr>
          <p:cNvPr id="9" name="灯片编号占位符 8"/>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6146" name="Group 8" descr="#wm#_54_35_*Z"/>
          <p:cNvGrpSpPr/>
          <p:nvPr/>
        </p:nvGrpSpPr>
        <p:grpSpPr>
          <a:xfrm rot="10800000">
            <a:off x="7689850" y="2940050"/>
            <a:ext cx="554038" cy="977900"/>
            <a:chOff x="0" y="0"/>
            <a:chExt cx="1165" cy="1540"/>
          </a:xfrm>
        </p:grpSpPr>
        <p:sp>
          <p:nvSpPr>
            <p:cNvPr id="15" name="AutoShape 9" descr="#wm#_54_35_*Z"/>
            <p:cNvSpPr>
              <a:spLocks noChangeArrowheads="1"/>
            </p:cNvSpPr>
            <p:nvPr>
              <p:custDataLst>
                <p:tags r:id="rId2"/>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6" name="AutoShape 10" descr="#wm#_54_35_*Z"/>
            <p:cNvSpPr>
              <a:spLocks noChangeArrowheads="1"/>
            </p:cNvSpPr>
            <p:nvPr>
              <p:custDataLst>
                <p:tags r:id="rId3"/>
              </p:custDataLst>
            </p:nvPr>
          </p:nvSpPr>
          <p:spPr bwMode="auto">
            <a:xfrm>
              <a:off x="38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7" name="AutoShape 11" descr="#wm#_54_35_*Z"/>
            <p:cNvSpPr>
              <a:spLocks noChangeArrowheads="1"/>
            </p:cNvSpPr>
            <p:nvPr>
              <p:custDataLst>
                <p:tags r:id="rId4"/>
              </p:custDataLst>
            </p:nvPr>
          </p:nvSpPr>
          <p:spPr bwMode="auto">
            <a:xfrm>
              <a:off x="376" y="764"/>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grpSp>
        <p:nvGrpSpPr>
          <p:cNvPr id="6150" name="Group 4" descr="#wm#_54_35_*Z"/>
          <p:cNvGrpSpPr/>
          <p:nvPr/>
        </p:nvGrpSpPr>
        <p:grpSpPr>
          <a:xfrm>
            <a:off x="930275" y="2940050"/>
            <a:ext cx="546100" cy="958850"/>
            <a:chOff x="0" y="0"/>
            <a:chExt cx="1146" cy="1510"/>
          </a:xfrm>
        </p:grpSpPr>
        <p:sp>
          <p:nvSpPr>
            <p:cNvPr id="19" name="AutoShape 5" descr="#wm#_54_35_*Z"/>
            <p:cNvSpPr>
              <a:spLocks noChangeArrowheads="1"/>
            </p:cNvSpPr>
            <p:nvPr>
              <p:custDataLst>
                <p:tags r:id="rId5"/>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20" name="AutoShape 6" descr="#wm#_54_35_*Z"/>
            <p:cNvSpPr>
              <a:spLocks noChangeArrowheads="1"/>
            </p:cNvSpPr>
            <p:nvPr>
              <p:custDataLst>
                <p:tags r:id="rId6"/>
              </p:custDataLst>
            </p:nvPr>
          </p:nvSpPr>
          <p:spPr bwMode="auto">
            <a:xfrm>
              <a:off x="36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21" name="AutoShape 7" descr="#wm#_54_35_*Z"/>
            <p:cNvSpPr>
              <a:spLocks noChangeArrowheads="1"/>
            </p:cNvSpPr>
            <p:nvPr>
              <p:custDataLst>
                <p:tags r:id="rId7"/>
              </p:custDataLst>
            </p:nvPr>
          </p:nvSpPr>
          <p:spPr bwMode="auto">
            <a:xfrm>
              <a:off x="356" y="733"/>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10" name="标题 1"/>
          <p:cNvSpPr>
            <a:spLocks noGrp="1"/>
          </p:cNvSpPr>
          <p:nvPr>
            <p:ph type="title"/>
          </p:nvPr>
        </p:nvSpPr>
        <p:spPr>
          <a:xfrm>
            <a:off x="1735200" y="3110400"/>
            <a:ext cx="5673600" cy="644400"/>
          </a:xfrm>
        </p:spPr>
        <p:txBody>
          <a:bodyPr/>
          <a:lstStyle>
            <a:lvl1pPr algn="ctr">
              <a:defRPr sz="2700">
                <a:latin typeface="+mj-lt"/>
              </a:defRPr>
            </a:lvl1pPr>
          </a:lstStyle>
          <a:p>
            <a:pPr fontAlgn="base"/>
            <a:r>
              <a:rPr lang="zh-CN" altLang="en-US" strike="noStrike" noProof="1" smtClean="0"/>
              <a:t>单击此处编辑母版标题样式</a:t>
            </a:r>
            <a:endParaRPr lang="zh-CN" altLang="en-US" strike="noStrike" noProof="1"/>
          </a:p>
        </p:txBody>
      </p:sp>
      <p:sp>
        <p:nvSpPr>
          <p:cNvPr id="11" name="日期占位符 10"/>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2" name="页脚占位符 11"/>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3" name="灯片编号占位符 12"/>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0" y="241300"/>
            <a:ext cx="457200" cy="585788"/>
            <a:chOff x="0" y="0"/>
            <a:chExt cx="720" cy="922"/>
          </a:xfrm>
        </p:grpSpPr>
        <p:sp>
          <p:nvSpPr>
            <p:cNvPr id="11"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2"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4" name="文本占位符 3"/>
          <p:cNvSpPr>
            <a:spLocks noGrp="1"/>
          </p:cNvSpPr>
          <p:nvPr>
            <p:ph type="body" sz="half" idx="2"/>
          </p:nvPr>
        </p:nvSpPr>
        <p:spPr>
          <a:xfrm>
            <a:off x="446400" y="5141976"/>
            <a:ext cx="8251200" cy="1195200"/>
          </a:xfrm>
        </p:spPr>
        <p:txBody>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z="1350" strike="noStrike" noProof="1" smtClean="0"/>
              <a:t>单击此处编辑母版文本样式</a:t>
            </a:r>
            <a:endParaRPr lang="zh-CN" altLang="en-US" strike="noStrike" noProof="1" smtClean="0"/>
          </a:p>
        </p:txBody>
      </p:sp>
      <p:sp>
        <p:nvSpPr>
          <p:cNvPr id="8" name="标题 1"/>
          <p:cNvSpPr>
            <a:spLocks noGrp="1"/>
          </p:cNvSpPr>
          <p:nvPr>
            <p:ph type="title"/>
          </p:nvPr>
        </p:nvSpPr>
        <p:spPr>
          <a:xfrm>
            <a:off x="457200" y="241301"/>
            <a:ext cx="8229600" cy="587375"/>
          </a:xfrm>
        </p:spPr>
        <p:txBody>
          <a:body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015027" y="1198468"/>
            <a:ext cx="5113946" cy="342136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2" name="日期占位符 1"/>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页脚占位符 4"/>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灯片编号占位符 5"/>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1336" y="241301"/>
            <a:ext cx="1265465" cy="5884863"/>
          </a:xfrm>
        </p:spPr>
        <p:txBody>
          <a:bodyPr vert="eaVert">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41301"/>
            <a:ext cx="6780440" cy="58848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base"/>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36575" y="241300"/>
            <a:ext cx="8150225" cy="844550"/>
          </a:xfrm>
          <a:prstGeom prst="rect">
            <a:avLst/>
          </a:prstGeom>
          <a:noFill/>
          <a:ln w="9525">
            <a:noFill/>
          </a:ln>
        </p:spPr>
        <p:txBody>
          <a:bodyPr wrap="square" lIns="90170" tIns="46990" rIns="90170" bIns="46990" anchor="ctr"/>
          <a:lstStyle/>
          <a:p>
            <a:pPr lvl="0"/>
            <a:r>
              <a:rPr lang="zh-CN" altLang="zh-CN" dirty="0"/>
              <a:t>单击此处编辑母版标题样式</a:t>
            </a:r>
            <a:endParaRPr lang="zh-CN" altLang="zh-CN" dirty="0"/>
          </a:p>
        </p:txBody>
      </p:sp>
      <p:sp>
        <p:nvSpPr>
          <p:cNvPr id="1027" name="Rectangle 3"/>
          <p:cNvSpPr>
            <a:spLocks noGrp="1" noChangeArrowheads="1"/>
          </p:cNvSpPr>
          <p:nvPr>
            <p:ph type="body" idx="1"/>
          </p:nvPr>
        </p:nvSpPr>
        <p:spPr bwMode="auto">
          <a:xfrm>
            <a:off x="457200" y="1355725"/>
            <a:ext cx="82296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fontAlgn="base"/>
            <a:r>
              <a:rPr lang="zh-CN" altLang="zh-CN" strike="noStrike" noProof="1" smtClean="0"/>
              <a:t>单击此处编辑母版文本样式</a:t>
            </a:r>
            <a:endParaRPr lang="zh-CN" altLang="zh-CN" strike="noStrike" noProof="1" smtClean="0"/>
          </a:p>
          <a:p>
            <a:pPr lvl="1" fontAlgn="base"/>
            <a:r>
              <a:rPr lang="zh-CN" altLang="zh-CN" strike="noStrike" noProof="1" smtClean="0"/>
              <a:t>第二级</a:t>
            </a:r>
            <a:endParaRPr lang="zh-CN" altLang="zh-CN" strike="noStrike" noProof="1" smtClean="0"/>
          </a:p>
          <a:p>
            <a:pPr lvl="2" fontAlgn="base"/>
            <a:r>
              <a:rPr lang="zh-CN" altLang="zh-CN" sz="1350" strike="noStrike" noProof="1" smtClean="0"/>
              <a:t>第三级</a:t>
            </a:r>
            <a:endParaRPr lang="zh-CN" altLang="zh-CN" strike="noStrike" noProof="1" smtClean="0"/>
          </a:p>
          <a:p>
            <a:pPr lvl="3" fontAlgn="base"/>
            <a:r>
              <a:rPr lang="zh-CN" altLang="zh-CN" sz="1350" strike="noStrike" noProof="1" smtClean="0"/>
              <a:t>第四级</a:t>
            </a:r>
            <a:endParaRPr lang="zh-CN" altLang="zh-CN" strike="noStrike" noProof="1" smtClean="0"/>
          </a:p>
          <a:p>
            <a:pPr lvl="4" fontAlgn="base"/>
            <a:r>
              <a:rPr lang="zh-CN" altLang="zh-CN" sz="1350" strike="noStrike" noProof="1" smtClean="0"/>
              <a:t>第五级</a:t>
            </a:r>
            <a:endParaRPr lang="zh-CN" altLang="zh-CN" strike="noStrike" noProof="1" smtClean="0"/>
          </a:p>
        </p:txBody>
      </p:sp>
      <p:sp>
        <p:nvSpPr>
          <p:cNvPr id="1028" name="Rectangle 4"/>
          <p:cNvSpPr>
            <a:spLocks noGrp="1" noChangeArrowheads="1"/>
          </p:cNvSpPr>
          <p:nvPr>
            <p:ph type="dt" sz="half" idx="2"/>
          </p:nvPr>
        </p:nvSpPr>
        <p:spPr bwMode="auto">
          <a:xfrm>
            <a:off x="457200" y="6396038"/>
            <a:ext cx="213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29" name="Rectangle 5"/>
          <p:cNvSpPr>
            <a:spLocks noGrp="1" noChangeArrowheads="1"/>
          </p:cNvSpPr>
          <p:nvPr>
            <p:ph type="ftr" sz="quarter" idx="3"/>
          </p:nvPr>
        </p:nvSpPr>
        <p:spPr bwMode="auto">
          <a:xfrm>
            <a:off x="3124200" y="6396038"/>
            <a:ext cx="289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30" name="Rectangle 6"/>
          <p:cNvSpPr>
            <a:spLocks noGrp="1" noChangeArrowheads="1"/>
          </p:cNvSpPr>
          <p:nvPr>
            <p:ph type="sldNum" sz="quarter" idx="4"/>
          </p:nvPr>
        </p:nvSpPr>
        <p:spPr bwMode="auto">
          <a:xfrm>
            <a:off x="6553200" y="6396038"/>
            <a:ext cx="213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fontAlgn="base">
        <a:spcBef>
          <a:spcPct val="0"/>
        </a:spcBef>
        <a:spcAft>
          <a:spcPct val="0"/>
        </a:spcAft>
        <a:defRPr sz="2400" kern="1200">
          <a:solidFill>
            <a:schemeClr val="tx1"/>
          </a:solidFill>
          <a:latin typeface="+mj-ea"/>
          <a:ea typeface="+mj-ea"/>
          <a:cs typeface="+mj-cs"/>
          <a:sym typeface="Arial" panose="020B0604020202020204" pitchFamily="34" charset="0"/>
        </a:defRPr>
      </a:lvl1pPr>
      <a:lvl2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2pPr>
      <a:lvl3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3pPr>
      <a:lvl4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4pPr>
      <a:lvl5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9pPr>
    </p:titleStyle>
    <p:bodyStyle>
      <a:lvl1pPr marL="257175" indent="-256540" algn="l" rtl="0" fontAlgn="base">
        <a:spcBef>
          <a:spcPct val="15000"/>
        </a:spcBef>
        <a:spcAft>
          <a:spcPct val="0"/>
        </a:spcAft>
        <a:buChar char="•"/>
        <a:defRPr sz="1800" kern="1200">
          <a:solidFill>
            <a:schemeClr val="bg2"/>
          </a:solidFill>
          <a:latin typeface="+mn-ea"/>
          <a:ea typeface="+mn-ea"/>
          <a:cs typeface="+mn-cs"/>
          <a:sym typeface="Arial" panose="020B0604020202020204" pitchFamily="34" charset="0"/>
        </a:defRPr>
      </a:lvl1pPr>
      <a:lvl2pPr marL="557530" indent="-213995" algn="l" rtl="0" eaLnBrk="0" fontAlgn="base" hangingPunct="0">
        <a:spcBef>
          <a:spcPct val="15000"/>
        </a:spcBef>
        <a:spcAft>
          <a:spcPct val="0"/>
        </a:spcAft>
        <a:buFont typeface="Arial" panose="020B0604020202020204" pitchFamily="34" charset="0"/>
        <a:buChar char="•"/>
        <a:defRPr sz="1500" kern="1200">
          <a:solidFill>
            <a:schemeClr val="bg2"/>
          </a:solidFill>
          <a:latin typeface="+mn-ea"/>
          <a:ea typeface="+mn-ea"/>
          <a:cs typeface="+mn-cs"/>
          <a:sym typeface="Arial" panose="020B0604020202020204" pitchFamily="34" charset="0"/>
        </a:defRPr>
      </a:lvl2pPr>
      <a:lvl3pPr marL="9004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3pPr>
      <a:lvl4pPr marL="12433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4pPr>
      <a:lvl5pPr marL="15862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0" Type="http://schemas.openxmlformats.org/officeDocument/2006/relationships/notesSlide" Target="../notesSlides/notesSlide3.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2.bin"/><Relationship Id="rId2" Type="http://schemas.openxmlformats.org/officeDocument/2006/relationships/image" Target="../media/image14.w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17" name="直接连接符 1"/>
          <p:cNvCxnSpPr/>
          <p:nvPr/>
        </p:nvCxnSpPr>
        <p:spPr>
          <a:xfrm flipV="1">
            <a:off x="612775" y="2997200"/>
            <a:ext cx="8064500" cy="12700"/>
          </a:xfrm>
          <a:prstGeom prst="line">
            <a:avLst/>
          </a:prstGeom>
          <a:ln w="47625" cap="flat" cmpd="sng">
            <a:solidFill>
              <a:srgbClr val="0070C0"/>
            </a:solidFill>
            <a:prstDash val="solid"/>
            <a:round/>
            <a:headEnd type="none" w="med" len="med"/>
            <a:tailEnd type="none" w="med" len="med"/>
          </a:ln>
        </p:spPr>
      </p:cxnSp>
      <p:sp>
        <p:nvSpPr>
          <p:cNvPr id="9218" name="文本框 2"/>
          <p:cNvSpPr txBox="1"/>
          <p:nvPr/>
        </p:nvSpPr>
        <p:spPr>
          <a:xfrm>
            <a:off x="827405" y="2421890"/>
            <a:ext cx="8070215" cy="548640"/>
          </a:xfrm>
          <a:prstGeom prst="rect">
            <a:avLst/>
          </a:prstGeom>
          <a:noFill/>
          <a:ln w="9525">
            <a:noFill/>
          </a:ln>
        </p:spPr>
        <p:txBody>
          <a:bodyPr wrap="square" anchor="t">
            <a:spAutoFit/>
          </a:bodyPr>
          <a:lstStyle/>
          <a:p>
            <a:pPr lvl="0"/>
            <a:r>
              <a:rPr lang="en-US" altLang="zh-CN" sz="2000" b="1" dirty="0">
                <a:latin typeface="Arial" panose="020B0604020202020204" pitchFamily="34" charset="0"/>
                <a:ea typeface="宋体" panose="02010600030101010101" pitchFamily="2" charset="-122"/>
              </a:rPr>
              <a:t>    </a:t>
            </a:r>
            <a:r>
              <a:rPr lang="en-US" altLang="zh-CN" sz="2000" b="1" dirty="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大数</a:t>
            </a:r>
            <a:r>
              <a:rPr lang="zh-CN" altLang="en-US" sz="2800" b="1" dirty="0" smtClean="0">
                <a:latin typeface="微软雅黑" panose="020B0503020204020204" charset="-122"/>
                <a:ea typeface="微软雅黑" panose="020B0503020204020204" charset="-122"/>
              </a:rPr>
              <a:t>据系统应用可</a:t>
            </a:r>
            <a:r>
              <a:rPr lang="zh-CN" altLang="en-US" sz="2800" b="1" dirty="0">
                <a:latin typeface="微软雅黑" panose="020B0503020204020204" charset="-122"/>
                <a:ea typeface="微软雅黑" panose="020B0503020204020204" charset="-122"/>
              </a:rPr>
              <a:t>靠</a:t>
            </a:r>
            <a:r>
              <a:rPr lang="zh-CN" altLang="en-US" sz="2800" b="1" dirty="0" smtClean="0">
                <a:latin typeface="微软雅黑" panose="020B0503020204020204" charset="-122"/>
                <a:ea typeface="微软雅黑" panose="020B0503020204020204" charset="-122"/>
              </a:rPr>
              <a:t>性测试框架设</a:t>
            </a:r>
            <a:r>
              <a:rPr lang="zh-CN" altLang="en-US" sz="2800" b="1" dirty="0">
                <a:latin typeface="微软雅黑" panose="020B0503020204020204" charset="-122"/>
                <a:ea typeface="微软雅黑" panose="020B0503020204020204" charset="-122"/>
              </a:rPr>
              <a:t>计与实现</a:t>
            </a:r>
            <a:endParaRPr lang="zh-CN" altLang="en-US" sz="2800" b="1" dirty="0">
              <a:latin typeface="微软雅黑" panose="020B0503020204020204" charset="-122"/>
              <a:ea typeface="微软雅黑" panose="020B0503020204020204" charset="-122"/>
            </a:endParaRPr>
          </a:p>
        </p:txBody>
      </p:sp>
      <p:sp>
        <p:nvSpPr>
          <p:cNvPr id="9219" name="文本框 3"/>
          <p:cNvSpPr txBox="1"/>
          <p:nvPr/>
        </p:nvSpPr>
        <p:spPr>
          <a:xfrm>
            <a:off x="5184140" y="3267075"/>
            <a:ext cx="3493135" cy="1207770"/>
          </a:xfrm>
          <a:prstGeom prst="rect">
            <a:avLst/>
          </a:prstGeom>
          <a:noFill/>
          <a:ln w="9525">
            <a:noFill/>
          </a:ln>
        </p:spPr>
        <p:txBody>
          <a:bodyPr wrap="square" anchor="t">
            <a:spAutoFit/>
          </a:bodyPr>
          <a:lstStyle/>
          <a:p>
            <a:pPr lvl="0"/>
            <a:r>
              <a:rPr lang="zh-CN" altLang="en-US" dirty="0">
                <a:latin typeface="微软雅黑" panose="020B0503020204020204" charset="-122"/>
                <a:ea typeface="微软雅黑" panose="020B0503020204020204" charset="-122"/>
              </a:rPr>
              <a:t>导       师：叶   丹     研</a:t>
            </a:r>
            <a:r>
              <a:rPr lang="zh-CN" altLang="en-US" dirty="0" smtClean="0">
                <a:latin typeface="微软雅黑" panose="020B0503020204020204" charset="-122"/>
                <a:ea typeface="微软雅黑" panose="020B0503020204020204" charset="-122"/>
              </a:rPr>
              <a:t>究员</a:t>
            </a:r>
            <a:endParaRPr lang="zh-CN" altLang="en-US" dirty="0" smtClean="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指导老师：王   伟     副研究员</a:t>
            </a:r>
            <a:endParaRPr lang="zh-CN" altLang="en-US" dirty="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                 许利杰    助理研究员</a:t>
            </a:r>
            <a:endParaRPr lang="zh-CN" altLang="en-US" dirty="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姓       名：郑莹莹</a:t>
            </a:r>
            <a:endParaRPr lang="zh-CN" altLang="en-US"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41287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14261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系统设计及实现</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27711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研究目标及内容</a:t>
            </a:r>
            <a:endParaRPr lang="zh-CN" altLang="zh-CN" sz="2400">
              <a:solidFill>
                <a:srgbClr val="FF0000"/>
              </a:solidFill>
              <a:latin typeface="Arial" panose="020B0604020202020204" pitchFamily="34" charset="0"/>
              <a:ea typeface="黑体" panose="02010609060101010101" pitchFamily="49" charset="-122"/>
            </a:endParaRPr>
          </a:p>
        </p:txBody>
      </p:sp>
      <p:sp>
        <p:nvSpPr>
          <p:cNvPr id="10247" name="圆角矩形 8"/>
          <p:cNvSpPr/>
          <p:nvPr/>
        </p:nvSpPr>
        <p:spPr>
          <a:xfrm>
            <a:off x="1978025" y="400780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sz="2800" dirty="0">
                <a:sym typeface="+mn-ea"/>
              </a:rPr>
              <a:t>研究</a:t>
            </a:r>
            <a:r>
              <a:rPr lang="zh-CN" sz="2800" dirty="0">
                <a:sym typeface="+mn-ea"/>
              </a:rPr>
              <a:t>目标</a:t>
            </a:r>
            <a:r>
              <a:rPr lang="zh-CN" sz="2800" dirty="0">
                <a:sym typeface="+mn-ea"/>
              </a:rPr>
              <a:t>及</a:t>
            </a:r>
            <a:r>
              <a:rPr lang="zh-CN" sz="2800" dirty="0">
                <a:sym typeface="+mn-ea"/>
              </a:rPr>
              <a:t>内容</a:t>
            </a:r>
            <a:r>
              <a:rPr lang="en-US" altLang="zh-CN" sz="2800" dirty="0">
                <a:sym typeface="+mn-ea"/>
              </a:rPr>
              <a:t>--</a:t>
            </a:r>
            <a:r>
              <a:rPr lang="zh-CN" altLang="en-US" dirty="0">
                <a:sym typeface="+mn-ea"/>
              </a:rPr>
              <a:t>目标</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02468" y="1262029"/>
            <a:ext cx="8139697" cy="313944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sz="2000" dirty="0" smtClean="0">
                <a:solidFill>
                  <a:srgbClr val="0000FF"/>
                </a:solidFill>
              </a:rPr>
              <a:t>总体目标</a:t>
            </a:r>
            <a:endParaRPr lang="zh-CN" altLang="en-US" sz="2000" dirty="0" smtClean="0">
              <a:solidFill>
                <a:srgbClr val="0000FF"/>
              </a:solidFill>
            </a:endParaRPr>
          </a:p>
          <a:p>
            <a:pPr marL="480695">
              <a:buFont typeface="Wingdings" panose="05000000000000000000" charset="0"/>
            </a:pPr>
            <a:r>
              <a:rPr lang="en-US" altLang="zh-CN" sz="2000" dirty="0" smtClean="0">
                <a:solidFill>
                  <a:schemeClr val="tx1"/>
                </a:solidFill>
              </a:rPr>
              <a:t>1. </a:t>
            </a:r>
            <a:r>
              <a:rPr lang="zh-CN" altLang="en-US" sz="2000" dirty="0" smtClean="0">
                <a:solidFill>
                  <a:schemeClr val="tx1"/>
                </a:solidFill>
              </a:rPr>
              <a:t>构建一个大数据系统应用的可靠性测试基准，支持SQL查询、大规模图分析以及机器学习中使用广泛的典型应用的可靠性测试；</a:t>
            </a:r>
            <a:endParaRPr lang="zh-CN" altLang="en-US" sz="2000" dirty="0" smtClean="0">
              <a:solidFill>
                <a:schemeClr val="tx1"/>
              </a:solidFill>
            </a:endParaRPr>
          </a:p>
          <a:p>
            <a:pPr marL="803910" indent="-323215">
              <a:buFont typeface="Wingdings" panose="05000000000000000000" charset="0"/>
              <a:buChar char="l"/>
            </a:pPr>
            <a:endParaRPr lang="zh-CN" altLang="en-US" sz="2000" dirty="0" smtClean="0">
              <a:solidFill>
                <a:schemeClr val="tx1"/>
              </a:solidFill>
            </a:endParaRPr>
          </a:p>
          <a:p>
            <a:pPr marL="480695">
              <a:buFont typeface="Wingdings" panose="05000000000000000000" charset="0"/>
            </a:pPr>
            <a:r>
              <a:rPr lang="en-US" altLang="zh-CN" sz="2000" dirty="0" smtClean="0">
                <a:solidFill>
                  <a:schemeClr val="tx1"/>
                </a:solidFill>
              </a:rPr>
              <a:t>2. </a:t>
            </a:r>
            <a:r>
              <a:rPr lang="zh-CN" altLang="en-US" sz="2000" dirty="0" smtClean="0">
                <a:solidFill>
                  <a:schemeClr val="tx1"/>
                </a:solidFill>
              </a:rPr>
              <a:t>提供自定义的数据（常规数据、异常数据）生成以及自动化的参数组合测试；</a:t>
            </a:r>
            <a:endParaRPr lang="zh-CN" altLang="en-US" sz="2000" dirty="0" smtClean="0">
              <a:solidFill>
                <a:schemeClr val="tx1"/>
              </a:solidFill>
            </a:endParaRPr>
          </a:p>
          <a:p>
            <a:pPr marL="803910" indent="-323215">
              <a:buFont typeface="Wingdings" panose="05000000000000000000" charset="0"/>
              <a:buChar char="l"/>
            </a:pPr>
            <a:endParaRPr lang="zh-CN" altLang="en-US" sz="2000" dirty="0" smtClean="0">
              <a:solidFill>
                <a:schemeClr val="tx1"/>
              </a:solidFill>
            </a:endParaRPr>
          </a:p>
          <a:p>
            <a:pPr marL="480695">
              <a:buFont typeface="Wingdings" panose="05000000000000000000" charset="0"/>
            </a:pPr>
            <a:r>
              <a:rPr lang="en-US" altLang="zh-CN" sz="2000" dirty="0" smtClean="0">
                <a:solidFill>
                  <a:schemeClr val="tx1"/>
                </a:solidFill>
              </a:rPr>
              <a:t>3. </a:t>
            </a:r>
            <a:r>
              <a:rPr lang="zh-CN" altLang="en-US" sz="2000" dirty="0" smtClean="0">
                <a:solidFill>
                  <a:schemeClr val="tx1"/>
                </a:solidFill>
              </a:rPr>
              <a:t>提供</a:t>
            </a:r>
            <a:r>
              <a:rPr lang="zh-CN" altLang="en-US" sz="2000" dirty="0" smtClean="0">
                <a:solidFill>
                  <a:schemeClr val="tx1"/>
                </a:solidFill>
              </a:rPr>
              <a:t>基于Web的可视化界面，可配置的数据生成以及参数组合测试界面，降低测试人员的使用难度，加快测试速度；</a:t>
            </a:r>
            <a:endParaRPr lang="zh-CN" altLang="en-US" sz="2000" dirty="0" smtClean="0">
              <a:solidFill>
                <a:schemeClr val="tx1"/>
              </a:solidFill>
            </a:endParaRPr>
          </a:p>
          <a:p>
            <a:pPr marL="342900" indent="-342900">
              <a:buFont typeface="Wingdings" panose="05000000000000000000" charset="0"/>
              <a:buChar char="p"/>
            </a:pPr>
            <a:endParaRPr lang="zh-CN" altLang="en-US" sz="2000" dirty="0" smtClean="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sz="2800" dirty="0">
                <a:sym typeface="+mn-ea"/>
              </a:rPr>
              <a:t>研究目标及内容</a:t>
            </a:r>
            <a:r>
              <a:rPr lang="en-US" altLang="zh-CN" sz="2800" dirty="0">
                <a:sym typeface="+mn-ea"/>
              </a:rPr>
              <a:t>--</a:t>
            </a:r>
            <a:r>
              <a:rPr lang="zh-CN" altLang="en-US" dirty="0">
                <a:sym typeface="+mn-ea"/>
              </a:rPr>
              <a:t>可靠性测试基准</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 name="圆角矩形 9"/>
          <p:cNvSpPr/>
          <p:nvPr/>
        </p:nvSpPr>
        <p:spPr>
          <a:xfrm>
            <a:off x="767715" y="2744470"/>
            <a:ext cx="3134995" cy="1368425"/>
          </a:xfrm>
          <a:prstGeom prst="roundRect">
            <a:avLst/>
          </a:prstGeom>
          <a:solidFill>
            <a:schemeClr val="bg1">
              <a:lumMod val="9500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smtClean="0">
                <a:solidFill>
                  <a:schemeClr val="accent6">
                    <a:lumMod val="75000"/>
                  </a:schemeClr>
                </a:solidFill>
              </a:rPr>
              <a:t>可靠性测试基准</a:t>
            </a:r>
            <a:endParaRPr lang="zh-CN" altLang="en-US" sz="2400" dirty="0" smtClean="0">
              <a:solidFill>
                <a:schemeClr val="accent6">
                  <a:lumMod val="75000"/>
                </a:schemeClr>
              </a:solidFill>
            </a:endParaRPr>
          </a:p>
        </p:txBody>
      </p:sp>
      <p:sp>
        <p:nvSpPr>
          <p:cNvPr id="23" name="圆角矩形 4"/>
          <p:cNvSpPr/>
          <p:nvPr/>
        </p:nvSpPr>
        <p:spPr>
          <a:xfrm>
            <a:off x="5308600" y="1218565"/>
            <a:ext cx="1857375" cy="821690"/>
          </a:xfrm>
          <a:prstGeom prst="roundRect">
            <a:avLst/>
          </a:prstGeom>
          <a:solidFill>
            <a:schemeClr val="bg1">
              <a:lumMod val="95000"/>
            </a:schemeClr>
          </a:solid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smtClean="0">
                <a:solidFill>
                  <a:schemeClr val="accent6">
                    <a:lumMod val="75000"/>
                  </a:schemeClr>
                </a:solidFill>
              </a:rPr>
              <a:t>基准应用</a:t>
            </a:r>
            <a:endParaRPr lang="zh-CN" altLang="en-US" sz="2000" dirty="0" smtClean="0">
              <a:solidFill>
                <a:schemeClr val="accent6">
                  <a:lumMod val="75000"/>
                </a:schemeClr>
              </a:solidFill>
            </a:endParaRPr>
          </a:p>
        </p:txBody>
      </p:sp>
      <p:sp>
        <p:nvSpPr>
          <p:cNvPr id="26" name="圆角矩形 4"/>
          <p:cNvSpPr/>
          <p:nvPr/>
        </p:nvSpPr>
        <p:spPr>
          <a:xfrm>
            <a:off x="5307965" y="2310130"/>
            <a:ext cx="1858010" cy="822325"/>
          </a:xfrm>
          <a:prstGeom prst="roundRect">
            <a:avLst/>
          </a:prstGeom>
          <a:solidFill>
            <a:schemeClr val="bg1">
              <a:lumMod val="95000"/>
            </a:schemeClr>
          </a:solid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dirty="0" smtClean="0">
                <a:solidFill>
                  <a:schemeClr val="accent6">
                    <a:lumMod val="75000"/>
                  </a:schemeClr>
                </a:solidFill>
              </a:rPr>
              <a:t>测试数据</a:t>
            </a:r>
            <a:endParaRPr lang="zh-CN" sz="2000" dirty="0" smtClean="0">
              <a:solidFill>
                <a:schemeClr val="accent6">
                  <a:lumMod val="75000"/>
                </a:schemeClr>
              </a:solidFill>
            </a:endParaRPr>
          </a:p>
        </p:txBody>
      </p:sp>
      <p:sp>
        <p:nvSpPr>
          <p:cNvPr id="27" name="圆角矩形 4"/>
          <p:cNvSpPr/>
          <p:nvPr/>
        </p:nvSpPr>
        <p:spPr>
          <a:xfrm>
            <a:off x="5307965" y="3374390"/>
            <a:ext cx="1858010" cy="821690"/>
          </a:xfrm>
          <a:prstGeom prst="roundRect">
            <a:avLst/>
          </a:prstGeom>
          <a:solidFill>
            <a:schemeClr val="bg1">
              <a:lumMod val="95000"/>
            </a:schemeClr>
          </a:solid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dirty="0" smtClean="0">
                <a:solidFill>
                  <a:schemeClr val="accent6">
                    <a:lumMod val="75000"/>
                  </a:schemeClr>
                </a:solidFill>
              </a:rPr>
              <a:t>基准执行</a:t>
            </a:r>
            <a:endParaRPr lang="zh-CN" sz="2000" dirty="0" smtClean="0">
              <a:solidFill>
                <a:schemeClr val="accent6">
                  <a:lumMod val="75000"/>
                </a:schemeClr>
              </a:solidFill>
            </a:endParaRPr>
          </a:p>
        </p:txBody>
      </p:sp>
      <p:sp>
        <p:nvSpPr>
          <p:cNvPr id="4" name="圆角矩形 4"/>
          <p:cNvSpPr/>
          <p:nvPr/>
        </p:nvSpPr>
        <p:spPr>
          <a:xfrm>
            <a:off x="5308600" y="4608830"/>
            <a:ext cx="1857375" cy="821690"/>
          </a:xfrm>
          <a:prstGeom prst="roundRect">
            <a:avLst/>
          </a:prstGeom>
          <a:solidFill>
            <a:schemeClr val="bg1">
              <a:lumMod val="95000"/>
            </a:schemeClr>
          </a:solid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smtClean="0">
                <a:solidFill>
                  <a:schemeClr val="accent6">
                    <a:lumMod val="75000"/>
                  </a:schemeClr>
                </a:solidFill>
              </a:rPr>
              <a:t>测试度量</a:t>
            </a:r>
            <a:endParaRPr lang="zh-CN" sz="2000" dirty="0" smtClean="0">
              <a:solidFill>
                <a:schemeClr val="accent6">
                  <a:lumMod val="75000"/>
                </a:schemeClr>
              </a:solidFill>
            </a:endParaRPr>
          </a:p>
        </p:txBody>
      </p:sp>
      <p:sp>
        <p:nvSpPr>
          <p:cNvPr id="9" name="左大括号 8"/>
          <p:cNvSpPr/>
          <p:nvPr/>
        </p:nvSpPr>
        <p:spPr>
          <a:xfrm>
            <a:off x="3903345" y="1484630"/>
            <a:ext cx="1244600" cy="3888740"/>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研究目标及内容</a:t>
            </a:r>
            <a:r>
              <a:rPr lang="en-US" altLang="zh-CN" sz="2800" dirty="0" smtClean="0"/>
              <a:t>--</a:t>
            </a:r>
            <a:r>
              <a:rPr lang="zh-CN" altLang="zh-CN" dirty="0" smtClean="0"/>
              <a:t>基准应用</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837565" y="1067435"/>
          <a:ext cx="7468870" cy="5269230"/>
        </p:xfrm>
        <a:graphic>
          <a:graphicData uri="http://schemas.openxmlformats.org/drawingml/2006/table">
            <a:tbl>
              <a:tblPr firstRow="1" bandRow="1">
                <a:tableStyleId>{5C22544A-7EE6-4342-B048-85BDC9FD1C3A}</a:tableStyleId>
              </a:tblPr>
              <a:tblGrid>
                <a:gridCol w="1993900"/>
                <a:gridCol w="2985770"/>
                <a:gridCol w="2489200"/>
              </a:tblGrid>
              <a:tr h="365760">
                <a:tc>
                  <a:txBody>
                    <a:bodyPr/>
                    <a:p>
                      <a:pPr algn="ctr">
                        <a:buNone/>
                      </a:pPr>
                      <a:r>
                        <a:rPr lang="zh-CN" altLang="en-US" sz="1800">
                          <a:solidFill>
                            <a:schemeClr val="tx1"/>
                          </a:solidFill>
                        </a:rPr>
                        <a:t>类别</a:t>
                      </a:r>
                      <a:endParaRPr lang="zh-CN" altLang="en-US" sz="1800">
                        <a:solidFill>
                          <a:schemeClr val="tx1"/>
                        </a:solidFill>
                      </a:endParaRPr>
                    </a:p>
                  </a:txBody>
                  <a:tcPr/>
                </a:tc>
                <a:tc>
                  <a:txBody>
                    <a:bodyPr/>
                    <a:p>
                      <a:pPr algn="ctr">
                        <a:buNone/>
                      </a:pPr>
                      <a:r>
                        <a:rPr lang="zh-CN" altLang="en-US" sz="1800">
                          <a:solidFill>
                            <a:schemeClr val="tx1"/>
                          </a:solidFill>
                        </a:rPr>
                        <a:t>应用</a:t>
                      </a:r>
                      <a:endParaRPr lang="zh-CN" altLang="en-US" sz="1800">
                        <a:solidFill>
                          <a:schemeClr val="tx1"/>
                        </a:solidFill>
                      </a:endParaRPr>
                    </a:p>
                  </a:txBody>
                  <a:tcPr/>
                </a:tc>
                <a:tc>
                  <a:txBody>
                    <a:bodyPr/>
                    <a:p>
                      <a:pPr algn="ctr">
                        <a:buNone/>
                      </a:pPr>
                      <a:r>
                        <a:rPr lang="zh-CN" altLang="en-US" sz="1800">
                          <a:solidFill>
                            <a:schemeClr val="tx1"/>
                          </a:solidFill>
                        </a:rPr>
                        <a:t>计算属性</a:t>
                      </a:r>
                      <a:endParaRPr lang="zh-CN" altLang="en-US" sz="1800">
                        <a:solidFill>
                          <a:schemeClr val="tx1"/>
                        </a:solidFill>
                      </a:endParaRPr>
                    </a:p>
                  </a:txBody>
                  <a:tcPr/>
                </a:tc>
              </a:tr>
              <a:tr h="365760">
                <a:tc rowSpan="4">
                  <a:txBody>
                    <a:bodyPr/>
                    <a:p>
                      <a:pPr algn="ctr">
                        <a:buNone/>
                      </a:pPr>
                      <a:r>
                        <a:rPr lang="en-US" altLang="zh-CN" sz="1600">
                          <a:solidFill>
                            <a:schemeClr val="tx1"/>
                          </a:solidFill>
                        </a:rPr>
                        <a:t>SQL</a:t>
                      </a:r>
                      <a:endParaRPr lang="en-US" altLang="zh-CN" sz="1600">
                        <a:solidFill>
                          <a:schemeClr val="tx1"/>
                        </a:solidFill>
                      </a:endParaRPr>
                    </a:p>
                  </a:txBody>
                  <a:tcPr anchor="ctr" anchorCtr="0"/>
                </a:tc>
                <a:tc>
                  <a:txBody>
                    <a:bodyPr/>
                    <a:p>
                      <a:pPr algn="ctr">
                        <a:buNone/>
                      </a:pPr>
                      <a:r>
                        <a:rPr lang="en-US" altLang="zh-CN" sz="1600">
                          <a:solidFill>
                            <a:schemeClr val="tx1"/>
                          </a:solidFill>
                        </a:rPr>
                        <a:t>Scan</a:t>
                      </a:r>
                      <a:endParaRPr lang="en-US" altLang="zh-CN" sz="1600">
                        <a:solidFill>
                          <a:schemeClr val="tx1"/>
                        </a:solidFill>
                      </a:endParaRPr>
                    </a:p>
                  </a:txBody>
                  <a:tcPr anchor="ctr" anchorCtr="0"/>
                </a:tc>
                <a:tc>
                  <a:txBody>
                    <a:bodyPr/>
                    <a:p>
                      <a:pPr algn="ctr">
                        <a:buNone/>
                      </a:pPr>
                      <a:r>
                        <a:rPr lang="zh-CN" altLang="en-US" sz="1600">
                          <a:solidFill>
                            <a:schemeClr val="tx1"/>
                          </a:solidFill>
                        </a:rPr>
                        <a:t>过滤</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Aggregate</a:t>
                      </a:r>
                      <a:endParaRPr lang="en-US" altLang="zh-CN" sz="1600">
                        <a:solidFill>
                          <a:schemeClr val="tx1"/>
                        </a:solidFill>
                      </a:endParaRPr>
                    </a:p>
                  </a:txBody>
                  <a:tcPr anchor="ctr" anchorCtr="0"/>
                </a:tc>
                <a:tc>
                  <a:txBody>
                    <a:bodyPr/>
                    <a:p>
                      <a:pPr algn="ctr">
                        <a:buNone/>
                      </a:pPr>
                      <a:r>
                        <a:rPr lang="zh-CN" altLang="en-US" sz="1600">
                          <a:solidFill>
                            <a:schemeClr val="tx1"/>
                          </a:solidFill>
                        </a:rPr>
                        <a:t>聚合</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Join</a:t>
                      </a:r>
                      <a:endParaRPr lang="en-US" altLang="zh-CN" sz="1600">
                        <a:solidFill>
                          <a:schemeClr val="tx1"/>
                        </a:solidFill>
                      </a:endParaRPr>
                    </a:p>
                  </a:txBody>
                  <a:tcPr anchor="ctr" anchorCtr="0"/>
                </a:tc>
                <a:tc>
                  <a:txBody>
                    <a:bodyPr/>
                    <a:p>
                      <a:pPr algn="ctr">
                        <a:buNone/>
                      </a:pPr>
                      <a:r>
                        <a:rPr lang="zh-CN" altLang="en-US" sz="1600">
                          <a:solidFill>
                            <a:schemeClr val="tx1"/>
                          </a:solidFill>
                        </a:rPr>
                        <a:t>关联</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Mix</a:t>
                      </a:r>
                      <a:endParaRPr lang="en-US" altLang="zh-CN" sz="1600">
                        <a:solidFill>
                          <a:schemeClr val="tx1"/>
                        </a:solidFill>
                      </a:endParaRPr>
                    </a:p>
                  </a:txBody>
                  <a:tcPr anchor="ctr" anchorCtr="0"/>
                </a:tc>
                <a:tc>
                  <a:txBody>
                    <a:bodyPr/>
                    <a:p>
                      <a:pPr algn="ctr">
                        <a:buNone/>
                      </a:pPr>
                      <a:r>
                        <a:rPr lang="zh-CN" altLang="en-US" sz="1600">
                          <a:solidFill>
                            <a:schemeClr val="tx1"/>
                          </a:solidFill>
                        </a:rPr>
                        <a:t>过滤、聚合、关联</a:t>
                      </a:r>
                      <a:endParaRPr lang="zh-CN" altLang="en-US" sz="1600">
                        <a:solidFill>
                          <a:schemeClr val="tx1"/>
                        </a:solidFill>
                      </a:endParaRPr>
                    </a:p>
                  </a:txBody>
                  <a:tcPr anchor="ctr" anchorCtr="0"/>
                </a:tc>
              </a:tr>
              <a:tr h="365760">
                <a:tc rowSpan="4">
                  <a:txBody>
                    <a:bodyPr/>
                    <a:p>
                      <a:pPr algn="ctr">
                        <a:buNone/>
                      </a:pPr>
                      <a:r>
                        <a:rPr lang="en-US" altLang="zh-CN" sz="1600">
                          <a:solidFill>
                            <a:schemeClr val="tx1"/>
                          </a:solidFill>
                        </a:rPr>
                        <a:t>Graph</a:t>
                      </a:r>
                      <a:endParaRPr lang="en-US" altLang="zh-CN" sz="1600">
                        <a:solidFill>
                          <a:schemeClr val="tx1"/>
                        </a:solidFill>
                      </a:endParaRPr>
                    </a:p>
                  </a:txBody>
                  <a:tcPr anchor="ctr" anchorCtr="0"/>
                </a:tc>
                <a:tc>
                  <a:txBody>
                    <a:bodyPr/>
                    <a:p>
                      <a:pPr algn="ctr">
                        <a:buNone/>
                      </a:pPr>
                      <a:r>
                        <a:rPr lang="en-US" altLang="zh-CN" sz="1600">
                          <a:solidFill>
                            <a:schemeClr val="tx1"/>
                          </a:solidFill>
                        </a:rPr>
                        <a:t>PageRank</a:t>
                      </a:r>
                      <a:endParaRPr lang="en-US" altLang="zh-CN" sz="1600">
                        <a:solidFill>
                          <a:schemeClr val="tx1"/>
                        </a:solidFill>
                      </a:endParaRPr>
                    </a:p>
                  </a:txBody>
                  <a:tcPr anchor="ctr" anchorCtr="0"/>
                </a:tc>
                <a:tc rowSpan="4">
                  <a:txBody>
                    <a:bodyPr/>
                    <a:p>
                      <a:pPr algn="ctr">
                        <a:buNone/>
                      </a:pPr>
                      <a:r>
                        <a:rPr lang="zh-CN" altLang="en-US" sz="1600">
                          <a:solidFill>
                            <a:schemeClr val="tx1"/>
                          </a:solidFill>
                        </a:rPr>
                        <a:t>迭代计算</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TriangleCount</a:t>
                      </a:r>
                      <a:endParaRPr lang="en-US" altLang="zh-CN" sz="1600">
                        <a:solidFill>
                          <a:schemeClr val="tx1"/>
                        </a:solidFill>
                      </a:endParaRPr>
                    </a:p>
                  </a:txBody>
                  <a:tcPr anchor="ctr" anchorCtr="0"/>
                </a:tc>
                <a:tc vMerge="1">
                  <a:tcPr/>
                </a:tc>
              </a:tr>
              <a:tr h="468630">
                <a:tc vMerge="1">
                  <a:tcPr/>
                </a:tc>
                <a:tc>
                  <a:txBody>
                    <a:bodyPr/>
                    <a:p>
                      <a:pPr algn="ctr">
                        <a:buNone/>
                      </a:pPr>
                      <a:r>
                        <a:rPr lang="en-US" altLang="zh-CN" sz="1600">
                          <a:solidFill>
                            <a:schemeClr val="tx1"/>
                          </a:solidFill>
                        </a:rPr>
                        <a:t>ConnectedComponents</a:t>
                      </a:r>
                      <a:endParaRPr lang="en-US" altLang="zh-CN" sz="1600">
                        <a:solidFill>
                          <a:schemeClr val="tx1"/>
                        </a:solidFill>
                      </a:endParaRPr>
                    </a:p>
                  </a:txBody>
                  <a:tcPr anchor="ctr" anchorCtr="0"/>
                </a:tc>
                <a:tc vMerge="1">
                  <a:tcPr/>
                </a:tc>
              </a:tr>
              <a:tr h="411480">
                <a:tc vMerge="1">
                  <a:tcPr/>
                </a:tc>
                <a:tc>
                  <a:txBody>
                    <a:bodyPr/>
                    <a:p>
                      <a:pPr algn="ctr">
                        <a:buNone/>
                      </a:pPr>
                      <a:r>
                        <a:rPr lang="en-US" altLang="zh-CN" sz="1600">
                          <a:solidFill>
                            <a:schemeClr val="tx1"/>
                          </a:solidFill>
                        </a:rPr>
                        <a:t>SingleSourceShortestPaths</a:t>
                      </a:r>
                      <a:endParaRPr lang="en-US" altLang="zh-CN" sz="1600">
                        <a:solidFill>
                          <a:schemeClr val="tx1"/>
                        </a:solidFill>
                      </a:endParaRPr>
                    </a:p>
                  </a:txBody>
                  <a:tcPr anchor="ctr" anchorCtr="0"/>
                </a:tc>
                <a:tc vMerge="1">
                  <a:tcPr/>
                </a:tc>
              </a:tr>
              <a:tr h="365760">
                <a:tc rowSpan="5">
                  <a:txBody>
                    <a:bodyPr/>
                    <a:p>
                      <a:pPr algn="ctr">
                        <a:buNone/>
                      </a:pPr>
                      <a:r>
                        <a:rPr lang="en-US" altLang="zh-CN" sz="1600">
                          <a:solidFill>
                            <a:schemeClr val="tx1"/>
                          </a:solidFill>
                        </a:rPr>
                        <a:t>Machine Learning</a:t>
                      </a:r>
                      <a:endParaRPr lang="en-US" altLang="zh-CN" sz="1600">
                        <a:solidFill>
                          <a:schemeClr val="tx1"/>
                        </a:solidFill>
                      </a:endParaRPr>
                    </a:p>
                  </a:txBody>
                  <a:tcPr anchor="ctr" anchorCtr="0"/>
                </a:tc>
                <a:tc>
                  <a:txBody>
                    <a:bodyPr/>
                    <a:p>
                      <a:pPr algn="ctr">
                        <a:buNone/>
                      </a:pPr>
                      <a:r>
                        <a:rPr lang="en-US" altLang="zh-CN" sz="1600">
                          <a:solidFill>
                            <a:schemeClr val="tx1"/>
                          </a:solidFill>
                        </a:rPr>
                        <a:t>LogisticsRegression</a:t>
                      </a:r>
                      <a:endParaRPr lang="en-US" altLang="zh-CN" sz="1600">
                        <a:solidFill>
                          <a:schemeClr val="tx1"/>
                        </a:solidFill>
                      </a:endParaRPr>
                    </a:p>
                  </a:txBody>
                  <a:tcPr anchor="ctr" anchorCtr="0"/>
                </a:tc>
                <a:tc>
                  <a:txBody>
                    <a:bodyPr/>
                    <a:p>
                      <a:pPr algn="ctr">
                        <a:buNone/>
                      </a:pPr>
                      <a:r>
                        <a:rPr lang="zh-CN" altLang="en-US" sz="1600">
                          <a:solidFill>
                            <a:schemeClr val="tx1"/>
                          </a:solidFill>
                        </a:rPr>
                        <a:t>分类算法、迭代计算</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K-means</a:t>
                      </a:r>
                      <a:endParaRPr lang="en-US" altLang="zh-CN" sz="1600">
                        <a:solidFill>
                          <a:schemeClr val="tx1"/>
                        </a:solidFill>
                      </a:endParaRPr>
                    </a:p>
                  </a:txBody>
                  <a:tcPr anchor="ctr" anchorCtr="0"/>
                </a:tc>
                <a:tc>
                  <a:txBody>
                    <a:bodyPr/>
                    <a:p>
                      <a:pPr algn="ctr">
                        <a:buNone/>
                      </a:pPr>
                      <a:r>
                        <a:rPr lang="zh-CN" altLang="en-US" sz="1600">
                          <a:solidFill>
                            <a:schemeClr val="tx1"/>
                          </a:solidFill>
                        </a:rPr>
                        <a:t>聚类算法、迭代计算</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ALS</a:t>
                      </a:r>
                      <a:endParaRPr lang="en-US" altLang="zh-CN" sz="1600">
                        <a:solidFill>
                          <a:schemeClr val="tx1"/>
                        </a:solidFill>
                      </a:endParaRPr>
                    </a:p>
                  </a:txBody>
                  <a:tcPr anchor="ctr" anchorCtr="0"/>
                </a:tc>
                <a:tc>
                  <a:txBody>
                    <a:bodyPr/>
                    <a:p>
                      <a:pPr algn="ctr">
                        <a:buNone/>
                      </a:pPr>
                      <a:r>
                        <a:rPr lang="zh-CN" altLang="en-US" sz="1600">
                          <a:solidFill>
                            <a:schemeClr val="tx1"/>
                          </a:solidFill>
                        </a:rPr>
                        <a:t>交替最小二乘法</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RandomForest</a:t>
                      </a:r>
                      <a:endParaRPr lang="en-US" altLang="zh-CN" sz="1600">
                        <a:solidFill>
                          <a:schemeClr val="tx1"/>
                        </a:solidFill>
                      </a:endParaRPr>
                    </a:p>
                  </a:txBody>
                  <a:tcPr anchor="ctr" anchorCtr="0"/>
                </a:tc>
                <a:tc>
                  <a:txBody>
                    <a:bodyPr/>
                    <a:p>
                      <a:pPr algn="ctr">
                        <a:buNone/>
                      </a:pPr>
                      <a:r>
                        <a:rPr lang="zh-CN" altLang="en-US" sz="1600">
                          <a:solidFill>
                            <a:schemeClr val="tx1"/>
                          </a:solidFill>
                        </a:rPr>
                        <a:t>分类、回归、宽度优先树</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SVM</a:t>
                      </a:r>
                      <a:endParaRPr lang="en-US" altLang="zh-CN" sz="1600">
                        <a:solidFill>
                          <a:schemeClr val="tx1"/>
                        </a:solidFill>
                      </a:endParaRPr>
                    </a:p>
                  </a:txBody>
                  <a:tcPr anchor="ctr" anchorCtr="0"/>
                </a:tc>
                <a:tc>
                  <a:txBody>
                    <a:bodyPr/>
                    <a:p>
                      <a:pPr algn="ctr">
                        <a:buNone/>
                      </a:pPr>
                      <a:r>
                        <a:rPr lang="zh-CN" altLang="en-US" sz="1600">
                          <a:solidFill>
                            <a:schemeClr val="tx1"/>
                          </a:solidFill>
                        </a:rPr>
                        <a:t>分布式双梯度下降</a:t>
                      </a:r>
                      <a:endParaRPr lang="zh-CN" altLang="en-US" sz="1600">
                        <a:solidFill>
                          <a:schemeClr val="tx1"/>
                        </a:solidFill>
                      </a:endParaRPr>
                    </a:p>
                  </a:txBody>
                  <a:tcPr anchor="ctr" anchorCtr="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研究目标及内容</a:t>
            </a:r>
            <a:r>
              <a:rPr lang="en-US" altLang="zh-CN" sz="2800" dirty="0" smtClean="0"/>
              <a:t>--</a:t>
            </a:r>
            <a:r>
              <a:rPr lang="zh-CN" altLang="en-US" dirty="0" smtClean="0"/>
              <a:t>工作负载（</a:t>
            </a:r>
            <a:r>
              <a:rPr lang="en-US" altLang="zh-CN" dirty="0" smtClean="0">
                <a:sym typeface="+mn-ea"/>
              </a:rPr>
              <a:t>SQL</a:t>
            </a:r>
            <a:r>
              <a:rPr lang="zh-CN" altLang="en-US" dirty="0" smtClean="0">
                <a:sym typeface="+mn-ea"/>
              </a:rPr>
              <a:t>）</a:t>
            </a:r>
            <a:endParaRPr lang="zh-CN" altLang="en-US" dirty="0" smtClean="0">
              <a:sym typeface="+mn-ea"/>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02285" y="941705"/>
            <a:ext cx="8462645" cy="396240"/>
          </a:xfrm>
          <a:prstGeom prst="rect">
            <a:avLst/>
          </a:prstGeom>
          <a:noFill/>
          <a:ln w="28575">
            <a:noFill/>
            <a:prstDash val="dash"/>
          </a:ln>
        </p:spPr>
        <p:txBody>
          <a:bodyPr wrap="square" rtlCol="0">
            <a:spAutoFit/>
          </a:bodyPr>
          <a:p>
            <a:pPr marL="342900" indent="-342900">
              <a:buFont typeface="Wingdings" panose="05000000000000000000" charset="0"/>
              <a:buChar char="p"/>
            </a:pPr>
            <a:r>
              <a:rPr lang="en-US" altLang="zh-CN" sz="2000" dirty="0" smtClean="0">
                <a:solidFill>
                  <a:srgbClr val="0000FF"/>
                </a:solidFill>
              </a:rPr>
              <a:t>根据Pavlo </a:t>
            </a:r>
            <a:r>
              <a:rPr lang="en-US" altLang="zh-CN" sz="2000" baseline="30000" dirty="0" smtClean="0">
                <a:solidFill>
                  <a:srgbClr val="0000FF"/>
                </a:solidFill>
              </a:rPr>
              <a:t>[1]</a:t>
            </a:r>
            <a:r>
              <a:rPr lang="en-US" altLang="zh-CN" sz="2000" dirty="0" smtClean="0">
                <a:solidFill>
                  <a:srgbClr val="0000FF"/>
                </a:solidFill>
              </a:rPr>
              <a:t>等人对测试基准的研究，设计了</a:t>
            </a:r>
            <a:r>
              <a:rPr lang="zh-CN" altLang="en-US" sz="2000" dirty="0" smtClean="0">
                <a:solidFill>
                  <a:srgbClr val="0000FF"/>
                </a:solidFill>
              </a:rPr>
              <a:t>表</a:t>
            </a:r>
            <a:r>
              <a:rPr lang="en-US" altLang="zh-CN" sz="2000" dirty="0" smtClean="0">
                <a:solidFill>
                  <a:srgbClr val="0000FF"/>
                </a:solidFill>
              </a:rPr>
              <a:t>Rankings和UserVisits。</a:t>
            </a:r>
            <a:endParaRPr lang="en-US" altLang="zh-CN" sz="2000" dirty="0" smtClean="0">
              <a:solidFill>
                <a:srgbClr val="0000FF"/>
              </a:solidFill>
            </a:endParaRPr>
          </a:p>
        </p:txBody>
      </p:sp>
      <p:sp>
        <p:nvSpPr>
          <p:cNvPr id="4" name="文本框 3"/>
          <p:cNvSpPr txBox="1"/>
          <p:nvPr/>
        </p:nvSpPr>
        <p:spPr>
          <a:xfrm>
            <a:off x="346710" y="6280785"/>
            <a:ext cx="8618220" cy="518160"/>
          </a:xfrm>
          <a:prstGeom prst="rect">
            <a:avLst/>
          </a:prstGeom>
          <a:noFill/>
        </p:spPr>
        <p:txBody>
          <a:bodyPr wrap="square" rtlCol="0" anchor="t">
            <a:spAutoFit/>
          </a:bodyPr>
          <a:p>
            <a:r>
              <a:rPr lang="en-US" altLang="zh-CN" sz="1400"/>
              <a:t>[1] </a:t>
            </a:r>
            <a:r>
              <a:rPr lang="zh-CN" altLang="en-US" sz="1400"/>
              <a:t>Pavlo, Andrew, et al. "A comparison of approaches to large-scale data analysis." in Proceedings of the 2009 ACM SIGMOD International Conference on Management of Data (SIGMOD), 2009.</a:t>
            </a:r>
            <a:endParaRPr lang="zh-CN" altLang="en-US" sz="1400"/>
          </a:p>
        </p:txBody>
      </p:sp>
      <p:graphicFrame>
        <p:nvGraphicFramePr>
          <p:cNvPr id="6" name="表格 5"/>
          <p:cNvGraphicFramePr/>
          <p:nvPr/>
        </p:nvGraphicFramePr>
        <p:xfrm>
          <a:off x="1087120" y="1489710"/>
          <a:ext cx="7121525" cy="4638675"/>
        </p:xfrm>
        <a:graphic>
          <a:graphicData uri="http://schemas.openxmlformats.org/drawingml/2006/table">
            <a:tbl>
              <a:tblPr firstRow="1" bandRow="1">
                <a:tableStyleId>{5C22544A-7EE6-4342-B048-85BDC9FD1C3A}</a:tableStyleId>
              </a:tblPr>
              <a:tblGrid>
                <a:gridCol w="1779905"/>
                <a:gridCol w="1781175"/>
                <a:gridCol w="1780540"/>
                <a:gridCol w="1779905"/>
              </a:tblGrid>
              <a:tr h="356870">
                <a:tc>
                  <a:txBody>
                    <a:bodyPr/>
                    <a:p>
                      <a:pPr algn="ctr">
                        <a:buNone/>
                      </a:pPr>
                      <a:r>
                        <a:rPr lang="zh-CN" altLang="en-US" sz="1600">
                          <a:solidFill>
                            <a:schemeClr val="tx1"/>
                          </a:solidFill>
                        </a:rPr>
                        <a:t>表名</a:t>
                      </a:r>
                      <a:endParaRPr lang="zh-CN" altLang="en-US" sz="1600">
                        <a:solidFill>
                          <a:schemeClr val="tx1"/>
                        </a:solidFill>
                      </a:endParaRPr>
                    </a:p>
                  </a:txBody>
                  <a:tcPr anchor="ctr" anchorCtr="0"/>
                </a:tc>
                <a:tc>
                  <a:txBody>
                    <a:bodyPr/>
                    <a:p>
                      <a:pPr algn="ctr">
                        <a:buNone/>
                      </a:pPr>
                      <a:r>
                        <a:rPr lang="zh-CN" altLang="en-US" sz="1600">
                          <a:solidFill>
                            <a:schemeClr val="tx1"/>
                          </a:solidFill>
                        </a:rPr>
                        <a:t>属性名</a:t>
                      </a:r>
                      <a:endParaRPr lang="zh-CN" altLang="en-US" sz="1600">
                        <a:solidFill>
                          <a:schemeClr val="tx1"/>
                        </a:solidFill>
                      </a:endParaRPr>
                    </a:p>
                  </a:txBody>
                  <a:tcPr anchor="ctr" anchorCtr="0"/>
                </a:tc>
                <a:tc>
                  <a:txBody>
                    <a:bodyPr/>
                    <a:p>
                      <a:pPr algn="ctr">
                        <a:buNone/>
                      </a:pPr>
                      <a:r>
                        <a:rPr lang="zh-CN" altLang="en-US" sz="1600">
                          <a:solidFill>
                            <a:schemeClr val="tx1"/>
                          </a:solidFill>
                        </a:rPr>
                        <a:t>数据类型</a:t>
                      </a:r>
                      <a:endParaRPr lang="zh-CN" altLang="en-US" sz="1600">
                        <a:solidFill>
                          <a:schemeClr val="tx1"/>
                        </a:solidFill>
                      </a:endParaRPr>
                    </a:p>
                  </a:txBody>
                  <a:tcPr anchor="ctr" anchorCtr="0"/>
                </a:tc>
                <a:tc>
                  <a:txBody>
                    <a:bodyPr/>
                    <a:p>
                      <a:pPr algn="ctr">
                        <a:buNone/>
                      </a:pPr>
                      <a:r>
                        <a:rPr lang="zh-CN" altLang="en-US" sz="1600">
                          <a:solidFill>
                            <a:schemeClr val="tx1"/>
                          </a:solidFill>
                        </a:rPr>
                        <a:t>含义</a:t>
                      </a:r>
                      <a:endParaRPr lang="zh-CN" altLang="en-US" sz="1600">
                        <a:solidFill>
                          <a:schemeClr val="tx1"/>
                        </a:solidFill>
                      </a:endParaRPr>
                    </a:p>
                  </a:txBody>
                  <a:tcPr anchor="ctr" anchorCtr="0"/>
                </a:tc>
              </a:tr>
              <a:tr h="356870">
                <a:tc rowSpan="3">
                  <a:txBody>
                    <a:bodyPr/>
                    <a:p>
                      <a:pPr algn="ctr">
                        <a:buNone/>
                      </a:pPr>
                      <a:r>
                        <a:rPr lang="en-US" altLang="zh-CN" sz="1600">
                          <a:solidFill>
                            <a:schemeClr val="tx1"/>
                          </a:solidFill>
                        </a:rPr>
                        <a:t>Rankings</a:t>
                      </a:r>
                      <a:endParaRPr lang="en-US" altLang="zh-CN" sz="1600">
                        <a:solidFill>
                          <a:schemeClr val="tx1"/>
                        </a:solidFill>
                      </a:endParaRPr>
                    </a:p>
                  </a:txBody>
                  <a:tcPr anchor="ctr" anchorCtr="0"/>
                </a:tc>
                <a:tc>
                  <a:txBody>
                    <a:bodyPr/>
                    <a:p>
                      <a:pPr algn="ctr">
                        <a:buNone/>
                      </a:pPr>
                      <a:r>
                        <a:rPr lang="en-US" altLang="zh-CN" sz="1600">
                          <a:solidFill>
                            <a:schemeClr val="tx1"/>
                          </a:solidFill>
                        </a:rPr>
                        <a:t>pageURL</a:t>
                      </a:r>
                      <a:endParaRPr lang="en-US" altLang="zh-CN" sz="1600">
                        <a:solidFill>
                          <a:schemeClr val="tx1"/>
                        </a:solidFill>
                      </a:endParaRPr>
                    </a:p>
                  </a:txBody>
                  <a:tcPr anchor="ctr" anchorCtr="0"/>
                </a:tc>
                <a:tc>
                  <a:txBody>
                    <a:bodyPr/>
                    <a:p>
                      <a:pPr algn="ctr">
                        <a:buNone/>
                      </a:pPr>
                      <a:r>
                        <a:rPr lang="en-US" altLang="zh-CN" sz="1600">
                          <a:solidFill>
                            <a:schemeClr val="tx1"/>
                          </a:solidFill>
                        </a:rPr>
                        <a:t>VARCHAR</a:t>
                      </a:r>
                      <a:endParaRPr lang="en-US" altLang="zh-CN" sz="1600">
                        <a:solidFill>
                          <a:schemeClr val="tx1"/>
                        </a:solidFill>
                      </a:endParaRPr>
                    </a:p>
                  </a:txBody>
                  <a:tcPr anchor="ctr" anchorCtr="0"/>
                </a:tc>
                <a:tc>
                  <a:txBody>
                    <a:bodyPr/>
                    <a:p>
                      <a:pPr algn="ctr">
                        <a:buNone/>
                      </a:pPr>
                      <a:r>
                        <a:rPr lang="zh-CN" altLang="en-US" sz="1600">
                          <a:solidFill>
                            <a:schemeClr val="tx1"/>
                          </a:solidFill>
                        </a:rPr>
                        <a:t>网页</a:t>
                      </a:r>
                      <a:r>
                        <a:rPr lang="en-US" altLang="zh-CN" sz="1600">
                          <a:solidFill>
                            <a:schemeClr val="tx1"/>
                          </a:solidFill>
                        </a:rPr>
                        <a:t>URL</a:t>
                      </a:r>
                      <a:endParaRPr lang="en-US" altLang="zh-CN" sz="1600">
                        <a:solidFill>
                          <a:schemeClr val="tx1"/>
                        </a:solidFill>
                      </a:endParaRPr>
                    </a:p>
                  </a:txBody>
                  <a:tcPr anchor="ctr" anchorCtr="0"/>
                </a:tc>
              </a:tr>
              <a:tr h="357505">
                <a:tc vMerge="1">
                  <a:tcPr/>
                </a:tc>
                <a:tc>
                  <a:txBody>
                    <a:bodyPr/>
                    <a:p>
                      <a:pPr algn="ctr">
                        <a:buNone/>
                      </a:pPr>
                      <a:r>
                        <a:rPr lang="en-US" altLang="zh-CN" sz="1600">
                          <a:solidFill>
                            <a:schemeClr val="tx1"/>
                          </a:solidFill>
                        </a:rPr>
                        <a:t>pageRank</a:t>
                      </a:r>
                      <a:endParaRPr lang="en-US" altLang="zh-CN" sz="1600">
                        <a:solidFill>
                          <a:schemeClr val="tx1"/>
                        </a:solidFill>
                      </a:endParaRPr>
                    </a:p>
                  </a:txBody>
                  <a:tcPr anchor="ctr" anchorCtr="0"/>
                </a:tc>
                <a:tc>
                  <a:txBody>
                    <a:bodyPr/>
                    <a:p>
                      <a:pPr algn="ctr">
                        <a:buNone/>
                      </a:pPr>
                      <a:r>
                        <a:rPr lang="en-US" altLang="zh-CN" sz="1600">
                          <a:solidFill>
                            <a:schemeClr val="tx1"/>
                          </a:solidFill>
                        </a:rPr>
                        <a:t>INT</a:t>
                      </a:r>
                      <a:endParaRPr lang="en-US" altLang="zh-CN" sz="1600">
                        <a:solidFill>
                          <a:schemeClr val="tx1"/>
                        </a:solidFill>
                      </a:endParaRPr>
                    </a:p>
                  </a:txBody>
                  <a:tcPr anchor="ctr" anchorCtr="0"/>
                </a:tc>
                <a:tc>
                  <a:txBody>
                    <a:bodyPr/>
                    <a:p>
                      <a:pPr algn="ctr">
                        <a:buNone/>
                      </a:pPr>
                      <a:r>
                        <a:rPr lang="zh-CN" altLang="en-US" sz="1600">
                          <a:solidFill>
                            <a:schemeClr val="tx1"/>
                          </a:solidFill>
                        </a:rPr>
                        <a:t>网页排名</a:t>
                      </a:r>
                      <a:endParaRPr lang="zh-CN" altLang="en-US" sz="1600">
                        <a:solidFill>
                          <a:schemeClr val="tx1"/>
                        </a:solidFill>
                      </a:endParaRPr>
                    </a:p>
                  </a:txBody>
                  <a:tcPr anchor="ctr" anchorCtr="0"/>
                </a:tc>
              </a:tr>
              <a:tr h="355600">
                <a:tc vMerge="1">
                  <a:tcPr/>
                </a:tc>
                <a:tc>
                  <a:txBody>
                    <a:bodyPr/>
                    <a:p>
                      <a:pPr algn="ctr">
                        <a:buNone/>
                      </a:pPr>
                      <a:r>
                        <a:rPr lang="en-US" altLang="zh-CN" sz="1600">
                          <a:solidFill>
                            <a:schemeClr val="tx1"/>
                          </a:solidFill>
                        </a:rPr>
                        <a:t>avgDuration</a:t>
                      </a:r>
                      <a:endParaRPr lang="en-US" altLang="zh-CN" sz="1600">
                        <a:solidFill>
                          <a:schemeClr val="tx1"/>
                        </a:solidFill>
                      </a:endParaRPr>
                    </a:p>
                  </a:txBody>
                  <a:tcPr anchor="ctr" anchorCtr="0"/>
                </a:tc>
                <a:tc>
                  <a:txBody>
                    <a:bodyPr/>
                    <a:p>
                      <a:pPr algn="ctr">
                        <a:buNone/>
                      </a:pPr>
                      <a:r>
                        <a:rPr lang="en-US" altLang="zh-CN" sz="1600">
                          <a:solidFill>
                            <a:schemeClr val="tx1"/>
                          </a:solidFill>
                          <a:sym typeface="+mn-ea"/>
                        </a:rPr>
                        <a:t>INT</a:t>
                      </a:r>
                      <a:endParaRPr lang="zh-CN" altLang="en-US" sz="1600">
                        <a:solidFill>
                          <a:schemeClr val="tx1"/>
                        </a:solidFill>
                      </a:endParaRPr>
                    </a:p>
                  </a:txBody>
                  <a:tcPr anchor="ctr" anchorCtr="0"/>
                </a:tc>
                <a:tc>
                  <a:txBody>
                    <a:bodyPr/>
                    <a:p>
                      <a:pPr algn="ctr">
                        <a:buNone/>
                      </a:pPr>
                      <a:r>
                        <a:rPr lang="zh-CN" altLang="en-US" sz="1600">
                          <a:solidFill>
                            <a:schemeClr val="tx1"/>
                          </a:solidFill>
                        </a:rPr>
                        <a:t>平均停留时间</a:t>
                      </a:r>
                      <a:endParaRPr lang="zh-CN" altLang="en-US" sz="1600">
                        <a:solidFill>
                          <a:schemeClr val="tx1"/>
                        </a:solidFill>
                      </a:endParaRPr>
                    </a:p>
                  </a:txBody>
                  <a:tcPr anchor="ctr" anchorCtr="0"/>
                </a:tc>
              </a:tr>
              <a:tr h="357505">
                <a:tc rowSpan="9">
                  <a:txBody>
                    <a:bodyPr/>
                    <a:p>
                      <a:pPr algn="ctr">
                        <a:buNone/>
                      </a:pPr>
                      <a:r>
                        <a:rPr lang="en-US" altLang="zh-CN" sz="1600">
                          <a:solidFill>
                            <a:schemeClr val="tx1"/>
                          </a:solidFill>
                        </a:rPr>
                        <a:t>UserVisits</a:t>
                      </a:r>
                      <a:endParaRPr lang="en-US" altLang="zh-CN" sz="1600">
                        <a:solidFill>
                          <a:schemeClr val="tx1"/>
                        </a:solidFill>
                      </a:endParaRPr>
                    </a:p>
                  </a:txBody>
                  <a:tcPr anchor="ctr" anchorCtr="0"/>
                </a:tc>
                <a:tc>
                  <a:txBody>
                    <a:bodyPr/>
                    <a:p>
                      <a:pPr algn="ctr">
                        <a:buNone/>
                      </a:pPr>
                      <a:r>
                        <a:rPr lang="en-US" altLang="zh-CN" sz="1600">
                          <a:solidFill>
                            <a:schemeClr val="tx1"/>
                          </a:solidFill>
                        </a:rPr>
                        <a:t>sourceIP</a:t>
                      </a:r>
                      <a:endParaRPr lang="en-US" altLang="zh-CN" sz="1600">
                        <a:solidFill>
                          <a:schemeClr val="tx1"/>
                        </a:solidFill>
                      </a:endParaRPr>
                    </a:p>
                  </a:txBody>
                  <a:tcPr anchor="ctr" anchorCtr="0"/>
                </a:tc>
                <a:tc>
                  <a:txBody>
                    <a:bodyPr/>
                    <a:p>
                      <a:pPr algn="ctr">
                        <a:buNone/>
                      </a:pPr>
                      <a:r>
                        <a:rPr lang="en-US" altLang="zh-CN" sz="1600">
                          <a:solidFill>
                            <a:schemeClr val="tx1"/>
                          </a:solidFill>
                          <a:sym typeface="+mn-ea"/>
                        </a:rPr>
                        <a:t>VARCHAR</a:t>
                      </a:r>
                      <a:endParaRPr lang="zh-CN" altLang="en-US" sz="1600">
                        <a:solidFill>
                          <a:schemeClr val="tx1"/>
                        </a:solidFill>
                      </a:endParaRPr>
                    </a:p>
                  </a:txBody>
                  <a:tcPr anchor="ctr" anchorCtr="0"/>
                </a:tc>
                <a:tc>
                  <a:txBody>
                    <a:bodyPr/>
                    <a:p>
                      <a:pPr algn="ctr">
                        <a:buNone/>
                      </a:pPr>
                      <a:r>
                        <a:rPr lang="zh-CN" altLang="en-US" sz="1600">
                          <a:solidFill>
                            <a:schemeClr val="tx1"/>
                          </a:solidFill>
                        </a:rPr>
                        <a:t>源</a:t>
                      </a:r>
                      <a:r>
                        <a:rPr lang="en-US" altLang="zh-CN" sz="1600">
                          <a:solidFill>
                            <a:schemeClr val="tx1"/>
                          </a:solidFill>
                        </a:rPr>
                        <a:t>IP</a:t>
                      </a:r>
                      <a:r>
                        <a:rPr lang="zh-CN" altLang="en-US" sz="1600">
                          <a:solidFill>
                            <a:schemeClr val="tx1"/>
                          </a:solidFill>
                        </a:rPr>
                        <a:t>地址</a:t>
                      </a:r>
                      <a:endParaRPr lang="zh-CN" altLang="en-US" sz="1600">
                        <a:solidFill>
                          <a:schemeClr val="tx1"/>
                        </a:solidFill>
                      </a:endParaRPr>
                    </a:p>
                  </a:txBody>
                  <a:tcPr anchor="ctr" anchorCtr="0"/>
                </a:tc>
              </a:tr>
              <a:tr h="356235">
                <a:tc vMerge="1">
                  <a:tcPr/>
                </a:tc>
                <a:tc>
                  <a:txBody>
                    <a:bodyPr/>
                    <a:p>
                      <a:pPr algn="ctr">
                        <a:buNone/>
                      </a:pPr>
                      <a:r>
                        <a:rPr lang="en-US" altLang="zh-CN" sz="1600">
                          <a:solidFill>
                            <a:schemeClr val="tx1"/>
                          </a:solidFill>
                        </a:rPr>
                        <a:t>destURL</a:t>
                      </a:r>
                      <a:endParaRPr lang="en-US" altLang="zh-CN" sz="1600">
                        <a:solidFill>
                          <a:schemeClr val="tx1"/>
                        </a:solidFill>
                      </a:endParaRPr>
                    </a:p>
                  </a:txBody>
                  <a:tcPr anchor="ctr" anchorCtr="0"/>
                </a:tc>
                <a:tc>
                  <a:txBody>
                    <a:bodyPr/>
                    <a:p>
                      <a:pPr algn="ctr">
                        <a:buNone/>
                      </a:pPr>
                      <a:r>
                        <a:rPr lang="en-US" altLang="zh-CN" sz="1600">
                          <a:solidFill>
                            <a:schemeClr val="tx1"/>
                          </a:solidFill>
                          <a:sym typeface="+mn-ea"/>
                        </a:rPr>
                        <a:t>VARCHAR</a:t>
                      </a:r>
                      <a:endParaRPr lang="zh-CN" altLang="en-US" sz="1600">
                        <a:solidFill>
                          <a:schemeClr val="tx1"/>
                        </a:solidFill>
                      </a:endParaRPr>
                    </a:p>
                  </a:txBody>
                  <a:tcPr anchor="ctr" anchorCtr="0"/>
                </a:tc>
                <a:tc>
                  <a:txBody>
                    <a:bodyPr/>
                    <a:p>
                      <a:pPr algn="ctr">
                        <a:buNone/>
                      </a:pPr>
                      <a:r>
                        <a:rPr lang="zh-CN" altLang="en-US" sz="1600">
                          <a:solidFill>
                            <a:schemeClr val="tx1"/>
                          </a:solidFill>
                        </a:rPr>
                        <a:t>目标</a:t>
                      </a:r>
                      <a:r>
                        <a:rPr lang="en-US" altLang="zh-CN" sz="1600">
                          <a:solidFill>
                            <a:schemeClr val="tx1"/>
                          </a:solidFill>
                        </a:rPr>
                        <a:t>URL</a:t>
                      </a:r>
                      <a:r>
                        <a:rPr lang="zh-CN" altLang="en-US" sz="1600">
                          <a:solidFill>
                            <a:schemeClr val="tx1"/>
                          </a:solidFill>
                        </a:rPr>
                        <a:t>地址</a:t>
                      </a:r>
                      <a:endParaRPr lang="zh-CN" altLang="en-US" sz="1600">
                        <a:solidFill>
                          <a:schemeClr val="tx1"/>
                        </a:solidFill>
                      </a:endParaRPr>
                    </a:p>
                  </a:txBody>
                  <a:tcPr anchor="ctr" anchorCtr="0"/>
                </a:tc>
              </a:tr>
              <a:tr h="357505">
                <a:tc vMerge="1">
                  <a:tcPr/>
                </a:tc>
                <a:tc>
                  <a:txBody>
                    <a:bodyPr/>
                    <a:p>
                      <a:pPr algn="ctr">
                        <a:buNone/>
                      </a:pPr>
                      <a:r>
                        <a:rPr lang="en-US" altLang="zh-CN" sz="1600">
                          <a:solidFill>
                            <a:schemeClr val="tx1"/>
                          </a:solidFill>
                        </a:rPr>
                        <a:t>visitDate</a:t>
                      </a:r>
                      <a:endParaRPr lang="en-US" altLang="zh-CN" sz="1600">
                        <a:solidFill>
                          <a:schemeClr val="tx1"/>
                        </a:solidFill>
                      </a:endParaRPr>
                    </a:p>
                  </a:txBody>
                  <a:tcPr anchor="ctr" anchorCtr="0"/>
                </a:tc>
                <a:tc>
                  <a:txBody>
                    <a:bodyPr/>
                    <a:p>
                      <a:pPr algn="ctr">
                        <a:buNone/>
                      </a:pPr>
                      <a:r>
                        <a:rPr lang="en-US" altLang="zh-CN" sz="1600">
                          <a:solidFill>
                            <a:schemeClr val="tx1"/>
                          </a:solidFill>
                        </a:rPr>
                        <a:t>DATE</a:t>
                      </a:r>
                      <a:endParaRPr lang="en-US" altLang="zh-CN" sz="1600">
                        <a:solidFill>
                          <a:schemeClr val="tx1"/>
                        </a:solidFill>
                      </a:endParaRPr>
                    </a:p>
                  </a:txBody>
                  <a:tcPr anchor="ctr" anchorCtr="0"/>
                </a:tc>
                <a:tc>
                  <a:txBody>
                    <a:bodyPr/>
                    <a:p>
                      <a:pPr algn="ctr">
                        <a:buNone/>
                      </a:pPr>
                      <a:r>
                        <a:rPr lang="zh-CN" altLang="en-US" sz="1600">
                          <a:solidFill>
                            <a:schemeClr val="tx1"/>
                          </a:solidFill>
                        </a:rPr>
                        <a:t>访问日期</a:t>
                      </a:r>
                      <a:endParaRPr lang="zh-CN" altLang="en-US" sz="1600">
                        <a:solidFill>
                          <a:schemeClr val="tx1"/>
                        </a:solidFill>
                      </a:endParaRPr>
                    </a:p>
                  </a:txBody>
                  <a:tcPr anchor="ctr" anchorCtr="0"/>
                </a:tc>
              </a:tr>
              <a:tr h="356235">
                <a:tc vMerge="1">
                  <a:tcPr/>
                </a:tc>
                <a:tc>
                  <a:txBody>
                    <a:bodyPr/>
                    <a:p>
                      <a:pPr algn="ctr">
                        <a:buNone/>
                      </a:pPr>
                      <a:r>
                        <a:rPr lang="en-US" altLang="zh-CN" sz="1600">
                          <a:solidFill>
                            <a:schemeClr val="tx1"/>
                          </a:solidFill>
                        </a:rPr>
                        <a:t>adRevenue</a:t>
                      </a:r>
                      <a:endParaRPr lang="en-US" altLang="zh-CN" sz="1600">
                        <a:solidFill>
                          <a:schemeClr val="tx1"/>
                        </a:solidFill>
                      </a:endParaRPr>
                    </a:p>
                  </a:txBody>
                  <a:tcPr anchor="ctr" anchorCtr="0"/>
                </a:tc>
                <a:tc>
                  <a:txBody>
                    <a:bodyPr/>
                    <a:p>
                      <a:pPr algn="ctr">
                        <a:buNone/>
                      </a:pPr>
                      <a:r>
                        <a:rPr lang="en-US" altLang="zh-CN" sz="1600">
                          <a:solidFill>
                            <a:schemeClr val="tx1"/>
                          </a:solidFill>
                        </a:rPr>
                        <a:t>FLOAT</a:t>
                      </a:r>
                      <a:endParaRPr lang="en-US" altLang="zh-CN" sz="1600">
                        <a:solidFill>
                          <a:schemeClr val="tx1"/>
                        </a:solidFill>
                      </a:endParaRPr>
                    </a:p>
                  </a:txBody>
                  <a:tcPr anchor="ctr" anchorCtr="0"/>
                </a:tc>
                <a:tc>
                  <a:txBody>
                    <a:bodyPr/>
                    <a:p>
                      <a:pPr algn="ctr">
                        <a:buNone/>
                      </a:pPr>
                      <a:r>
                        <a:rPr lang="zh-CN" altLang="en-US" sz="1600">
                          <a:solidFill>
                            <a:schemeClr val="tx1"/>
                          </a:solidFill>
                        </a:rPr>
                        <a:t>广告收入</a:t>
                      </a:r>
                      <a:endParaRPr lang="zh-CN" altLang="en-US" sz="1600">
                        <a:solidFill>
                          <a:schemeClr val="tx1"/>
                        </a:solidFill>
                      </a:endParaRPr>
                    </a:p>
                  </a:txBody>
                  <a:tcPr anchor="ctr" anchorCtr="0"/>
                </a:tc>
              </a:tr>
              <a:tr h="357505">
                <a:tc vMerge="1">
                  <a:tcPr/>
                </a:tc>
                <a:tc>
                  <a:txBody>
                    <a:bodyPr/>
                    <a:p>
                      <a:pPr algn="ctr">
                        <a:buNone/>
                      </a:pPr>
                      <a:r>
                        <a:rPr lang="en-US" altLang="zh-CN" sz="1600">
                          <a:solidFill>
                            <a:schemeClr val="tx1"/>
                          </a:solidFill>
                        </a:rPr>
                        <a:t>userAgent</a:t>
                      </a:r>
                      <a:endParaRPr lang="en-US" altLang="zh-CN" sz="1600">
                        <a:solidFill>
                          <a:schemeClr val="tx1"/>
                        </a:solidFill>
                      </a:endParaRPr>
                    </a:p>
                  </a:txBody>
                  <a:tcPr anchor="ctr" anchorCtr="0"/>
                </a:tc>
                <a:tc>
                  <a:txBody>
                    <a:bodyPr/>
                    <a:p>
                      <a:pPr algn="ctr">
                        <a:buNone/>
                      </a:pPr>
                      <a:r>
                        <a:rPr lang="en-US" altLang="zh-CN" sz="1600">
                          <a:solidFill>
                            <a:schemeClr val="tx1"/>
                          </a:solidFill>
                          <a:sym typeface="+mn-ea"/>
                        </a:rPr>
                        <a:t>VARCHAR</a:t>
                      </a:r>
                      <a:endParaRPr lang="zh-CN" altLang="en-US" sz="1600">
                        <a:solidFill>
                          <a:schemeClr val="tx1"/>
                        </a:solidFill>
                      </a:endParaRPr>
                    </a:p>
                  </a:txBody>
                  <a:tcPr anchor="ctr" anchorCtr="0"/>
                </a:tc>
                <a:tc>
                  <a:txBody>
                    <a:bodyPr/>
                    <a:p>
                      <a:pPr algn="ctr">
                        <a:buNone/>
                      </a:pPr>
                      <a:r>
                        <a:rPr lang="zh-CN" altLang="en-US" sz="1600">
                          <a:solidFill>
                            <a:schemeClr val="tx1"/>
                          </a:solidFill>
                        </a:rPr>
                        <a:t>用户代理</a:t>
                      </a:r>
                      <a:endParaRPr lang="zh-CN" altLang="en-US" sz="1600">
                        <a:solidFill>
                          <a:schemeClr val="tx1"/>
                        </a:solidFill>
                      </a:endParaRPr>
                    </a:p>
                  </a:txBody>
                  <a:tcPr anchor="ctr" anchorCtr="0"/>
                </a:tc>
              </a:tr>
              <a:tr h="355600">
                <a:tc vMerge="1">
                  <a:tcPr/>
                </a:tc>
                <a:tc>
                  <a:txBody>
                    <a:bodyPr/>
                    <a:p>
                      <a:pPr algn="ctr">
                        <a:buNone/>
                      </a:pPr>
                      <a:r>
                        <a:rPr lang="en-US" altLang="zh-CN" sz="1600">
                          <a:solidFill>
                            <a:schemeClr val="tx1"/>
                          </a:solidFill>
                        </a:rPr>
                        <a:t>countryCode</a:t>
                      </a:r>
                      <a:endParaRPr lang="en-US" altLang="zh-CN" sz="1600">
                        <a:solidFill>
                          <a:schemeClr val="tx1"/>
                        </a:solidFill>
                      </a:endParaRPr>
                    </a:p>
                  </a:txBody>
                  <a:tcPr anchor="ctr" anchorCtr="0"/>
                </a:tc>
                <a:tc>
                  <a:txBody>
                    <a:bodyPr/>
                    <a:p>
                      <a:pPr algn="ctr">
                        <a:buNone/>
                      </a:pPr>
                      <a:r>
                        <a:rPr lang="en-US" altLang="zh-CN" sz="1600">
                          <a:solidFill>
                            <a:schemeClr val="tx1"/>
                          </a:solidFill>
                          <a:sym typeface="+mn-ea"/>
                        </a:rPr>
                        <a:t>VARCHAR</a:t>
                      </a:r>
                      <a:endParaRPr lang="zh-CN" altLang="en-US" sz="1600">
                        <a:solidFill>
                          <a:schemeClr val="tx1"/>
                        </a:solidFill>
                      </a:endParaRPr>
                    </a:p>
                  </a:txBody>
                  <a:tcPr anchor="ctr" anchorCtr="0"/>
                </a:tc>
                <a:tc>
                  <a:txBody>
                    <a:bodyPr/>
                    <a:p>
                      <a:pPr algn="ctr">
                        <a:buNone/>
                      </a:pPr>
                      <a:r>
                        <a:rPr lang="zh-CN" altLang="en-US" sz="1600">
                          <a:solidFill>
                            <a:schemeClr val="tx1"/>
                          </a:solidFill>
                        </a:rPr>
                        <a:t>城市编码</a:t>
                      </a:r>
                      <a:endParaRPr lang="zh-CN" altLang="en-US" sz="1600">
                        <a:solidFill>
                          <a:schemeClr val="tx1"/>
                        </a:solidFill>
                      </a:endParaRPr>
                    </a:p>
                  </a:txBody>
                  <a:tcPr anchor="ctr" anchorCtr="0"/>
                </a:tc>
              </a:tr>
              <a:tr h="357505">
                <a:tc vMerge="1">
                  <a:tcPr/>
                </a:tc>
                <a:tc>
                  <a:txBody>
                    <a:bodyPr/>
                    <a:p>
                      <a:pPr algn="ctr">
                        <a:buNone/>
                      </a:pPr>
                      <a:r>
                        <a:rPr lang="en-US" altLang="zh-CN" sz="1600">
                          <a:solidFill>
                            <a:schemeClr val="tx1"/>
                          </a:solidFill>
                        </a:rPr>
                        <a:t>languageCode</a:t>
                      </a:r>
                      <a:endParaRPr lang="en-US" altLang="zh-CN" sz="1600">
                        <a:solidFill>
                          <a:schemeClr val="tx1"/>
                        </a:solidFill>
                      </a:endParaRPr>
                    </a:p>
                  </a:txBody>
                  <a:tcPr anchor="ctr" anchorCtr="0"/>
                </a:tc>
                <a:tc>
                  <a:txBody>
                    <a:bodyPr/>
                    <a:p>
                      <a:pPr algn="ctr">
                        <a:buNone/>
                      </a:pPr>
                      <a:r>
                        <a:rPr lang="en-US" altLang="zh-CN" sz="1600">
                          <a:solidFill>
                            <a:schemeClr val="tx1"/>
                          </a:solidFill>
                          <a:sym typeface="+mn-ea"/>
                        </a:rPr>
                        <a:t>VARCHAR</a:t>
                      </a:r>
                      <a:endParaRPr lang="zh-CN" altLang="en-US" sz="1600">
                        <a:solidFill>
                          <a:schemeClr val="tx1"/>
                        </a:solidFill>
                      </a:endParaRPr>
                    </a:p>
                  </a:txBody>
                  <a:tcPr anchor="ctr" anchorCtr="0"/>
                </a:tc>
                <a:tc>
                  <a:txBody>
                    <a:bodyPr/>
                    <a:p>
                      <a:pPr algn="ctr">
                        <a:buNone/>
                      </a:pPr>
                      <a:r>
                        <a:rPr lang="zh-CN" altLang="en-US" sz="1600">
                          <a:solidFill>
                            <a:schemeClr val="tx1"/>
                          </a:solidFill>
                        </a:rPr>
                        <a:t>语言编码</a:t>
                      </a:r>
                      <a:endParaRPr lang="zh-CN" altLang="en-US" sz="1600">
                        <a:solidFill>
                          <a:schemeClr val="tx1"/>
                        </a:solidFill>
                      </a:endParaRPr>
                    </a:p>
                  </a:txBody>
                  <a:tcPr anchor="ctr" anchorCtr="0"/>
                </a:tc>
              </a:tr>
              <a:tr h="356870">
                <a:tc vMerge="1">
                  <a:tcPr/>
                </a:tc>
                <a:tc>
                  <a:txBody>
                    <a:bodyPr/>
                    <a:p>
                      <a:pPr algn="ctr">
                        <a:buNone/>
                      </a:pPr>
                      <a:r>
                        <a:rPr lang="en-US" altLang="zh-CN" sz="1600">
                          <a:solidFill>
                            <a:schemeClr val="tx1"/>
                          </a:solidFill>
                        </a:rPr>
                        <a:t>searchWord</a:t>
                      </a:r>
                      <a:endParaRPr lang="en-US" altLang="zh-CN" sz="1600">
                        <a:solidFill>
                          <a:schemeClr val="tx1"/>
                        </a:solidFill>
                      </a:endParaRPr>
                    </a:p>
                  </a:txBody>
                  <a:tcPr anchor="ctr" anchorCtr="0"/>
                </a:tc>
                <a:tc>
                  <a:txBody>
                    <a:bodyPr/>
                    <a:p>
                      <a:pPr algn="ctr">
                        <a:buNone/>
                      </a:pPr>
                      <a:r>
                        <a:rPr lang="en-US" altLang="zh-CN" sz="1600">
                          <a:solidFill>
                            <a:schemeClr val="tx1"/>
                          </a:solidFill>
                          <a:sym typeface="+mn-ea"/>
                        </a:rPr>
                        <a:t>VARCHAR</a:t>
                      </a:r>
                      <a:endParaRPr lang="zh-CN" altLang="en-US" sz="1600">
                        <a:solidFill>
                          <a:schemeClr val="tx1"/>
                        </a:solidFill>
                      </a:endParaRPr>
                    </a:p>
                  </a:txBody>
                  <a:tcPr anchor="ctr" anchorCtr="0"/>
                </a:tc>
                <a:tc>
                  <a:txBody>
                    <a:bodyPr/>
                    <a:p>
                      <a:pPr algn="ctr">
                        <a:buNone/>
                      </a:pPr>
                      <a:r>
                        <a:rPr lang="zh-CN" altLang="en-US" sz="1600">
                          <a:solidFill>
                            <a:schemeClr val="tx1"/>
                          </a:solidFill>
                        </a:rPr>
                        <a:t>搜索关键字</a:t>
                      </a:r>
                      <a:endParaRPr lang="zh-CN" altLang="en-US" sz="1600">
                        <a:solidFill>
                          <a:schemeClr val="tx1"/>
                        </a:solidFill>
                      </a:endParaRPr>
                    </a:p>
                  </a:txBody>
                  <a:tcPr anchor="ctr" anchorCtr="0"/>
                </a:tc>
              </a:tr>
              <a:tr h="356870">
                <a:tc vMerge="1">
                  <a:tcPr/>
                </a:tc>
                <a:tc>
                  <a:txBody>
                    <a:bodyPr/>
                    <a:p>
                      <a:pPr algn="ctr">
                        <a:buNone/>
                      </a:pPr>
                      <a:r>
                        <a:rPr lang="en-US" altLang="zh-CN" sz="1600">
                          <a:solidFill>
                            <a:schemeClr val="tx1"/>
                          </a:solidFill>
                        </a:rPr>
                        <a:t>duration</a:t>
                      </a:r>
                      <a:endParaRPr lang="en-US" altLang="zh-CN" sz="1600">
                        <a:solidFill>
                          <a:schemeClr val="tx1"/>
                        </a:solidFill>
                      </a:endParaRPr>
                    </a:p>
                  </a:txBody>
                  <a:tcPr anchor="ctr" anchorCtr="0"/>
                </a:tc>
                <a:tc>
                  <a:txBody>
                    <a:bodyPr/>
                    <a:p>
                      <a:pPr algn="ctr">
                        <a:buNone/>
                      </a:pPr>
                      <a:r>
                        <a:rPr lang="en-US" altLang="zh-CN" sz="1600">
                          <a:solidFill>
                            <a:schemeClr val="tx1"/>
                          </a:solidFill>
                          <a:sym typeface="+mn-ea"/>
                        </a:rPr>
                        <a:t>INT</a:t>
                      </a:r>
                      <a:endParaRPr lang="zh-CN" altLang="en-US" sz="1600">
                        <a:solidFill>
                          <a:schemeClr val="tx1"/>
                        </a:solidFill>
                      </a:endParaRPr>
                    </a:p>
                  </a:txBody>
                  <a:tcPr anchor="ctr" anchorCtr="0"/>
                </a:tc>
                <a:tc>
                  <a:txBody>
                    <a:bodyPr/>
                    <a:p>
                      <a:pPr algn="ctr">
                        <a:buNone/>
                      </a:pPr>
                      <a:r>
                        <a:rPr lang="zh-CN" altLang="en-US" sz="1600">
                          <a:solidFill>
                            <a:schemeClr val="tx1"/>
                          </a:solidFill>
                        </a:rPr>
                        <a:t>停留时间</a:t>
                      </a:r>
                      <a:endParaRPr lang="zh-CN" altLang="en-US" sz="1600">
                        <a:solidFill>
                          <a:schemeClr val="tx1"/>
                        </a:solidFill>
                      </a:endParaRPr>
                    </a:p>
                  </a:txBody>
                  <a:tcPr anchor="ctr" anchorCtr="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研究目标及内容</a:t>
            </a:r>
            <a:r>
              <a:rPr lang="en-US" altLang="zh-CN" sz="2800" dirty="0" smtClean="0"/>
              <a:t>--</a:t>
            </a:r>
            <a:r>
              <a:rPr lang="zh-CN" altLang="en-US" dirty="0" smtClean="0">
                <a:sym typeface="+mn-ea"/>
              </a:rPr>
              <a:t>工作负载（</a:t>
            </a:r>
            <a:r>
              <a:rPr lang="en-US" altLang="zh-CN" dirty="0" smtClean="0">
                <a:sym typeface="+mn-ea"/>
              </a:rPr>
              <a:t>SQL</a:t>
            </a:r>
            <a:r>
              <a:rPr lang="zh-CN" altLang="en-US" dirty="0" smtClean="0">
                <a:sym typeface="+mn-ea"/>
              </a:rPr>
              <a:t>）</a:t>
            </a:r>
            <a:endParaRPr lang="zh-CN" altLang="en-US" dirty="0" smtClean="0">
              <a:sym typeface="+mn-ea"/>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413385" y="1384300"/>
            <a:ext cx="8462645" cy="5394960"/>
          </a:xfrm>
          <a:prstGeom prst="rect">
            <a:avLst/>
          </a:prstGeom>
          <a:noFill/>
          <a:ln w="28575">
            <a:noFill/>
            <a:prstDash val="dash"/>
          </a:ln>
        </p:spPr>
        <p:txBody>
          <a:bodyPr wrap="square" rtlCol="0">
            <a:spAutoFit/>
          </a:bodyPr>
          <a:p>
            <a:pPr marL="342900" indent="-342900">
              <a:buFont typeface="Wingdings" panose="05000000000000000000" charset="0"/>
              <a:buChar char="l"/>
            </a:pPr>
            <a:r>
              <a:rPr lang="en-US" altLang="zh-CN" sz="2000" b="1" dirty="0" smtClean="0">
                <a:solidFill>
                  <a:schemeClr val="tx1"/>
                </a:solidFill>
                <a:uFillTx/>
                <a:latin typeface="Times New Roman" panose="02020603050405020304" pitchFamily="18" charset="0"/>
              </a:rPr>
              <a:t>Scan</a:t>
            </a:r>
            <a:endParaRPr lang="en-US" altLang="zh-CN" sz="2000" b="1" dirty="0" smtClean="0">
              <a:solidFill>
                <a:schemeClr val="tx1"/>
              </a:solidFill>
              <a:uFillTx/>
              <a:latin typeface="Times New Roman" panose="02020603050405020304" pitchFamily="18" charset="0"/>
            </a:endParaRPr>
          </a:p>
          <a:p>
            <a:pPr marL="0" indent="365760">
              <a:buFont typeface="Wingdings" panose="05000000000000000000" charset="0"/>
            </a:pPr>
            <a:r>
              <a:rPr lang="en-US" altLang="zh-CN" sz="2000" dirty="0" smtClean="0">
                <a:solidFill>
                  <a:schemeClr val="tx1"/>
                </a:solidFill>
                <a:uFillTx/>
                <a:latin typeface="Times New Roman" panose="02020603050405020304" pitchFamily="18" charset="0"/>
              </a:rPr>
              <a:t>针对单个二维表，提供基本过滤查询，如</a:t>
            </a:r>
            <a:r>
              <a:rPr lang="zh-CN" altLang="en-US" sz="2000" dirty="0" smtClean="0">
                <a:solidFill>
                  <a:schemeClr val="tx1"/>
                </a:solidFill>
                <a:uFillTx/>
                <a:latin typeface="Times New Roman" panose="02020603050405020304" pitchFamily="18" charset="0"/>
              </a:rPr>
              <a:t>：</a:t>
            </a:r>
            <a:endParaRPr lang="zh-CN" altLang="en-US" sz="2000" dirty="0" smtClean="0">
              <a:solidFill>
                <a:schemeClr val="tx1"/>
              </a:solidFill>
              <a:uFillTx/>
              <a:latin typeface="Times New Roman" panose="02020603050405020304" pitchFamily="18" charset="0"/>
            </a:endParaRPr>
          </a:p>
          <a:p>
            <a:pPr marL="0" indent="365760">
              <a:buFont typeface="Wingdings" panose="05000000000000000000" charset="0"/>
            </a:pPr>
            <a:r>
              <a:rPr lang="en-US" altLang="zh-CN" sz="2000" dirty="0" smtClean="0">
                <a:solidFill>
                  <a:schemeClr val="tx1"/>
                </a:solidFill>
                <a:uFillTx/>
                <a:latin typeface="Times New Roman" panose="02020603050405020304" pitchFamily="18" charset="0"/>
              </a:rPr>
              <a:t>	</a:t>
            </a:r>
            <a:r>
              <a:rPr lang="en-US" altLang="zh-CN" b="1" dirty="0" smtClean="0">
                <a:solidFill>
                  <a:schemeClr val="tx1"/>
                </a:solidFill>
                <a:uFillTx/>
                <a:latin typeface="Times New Roman" panose="02020603050405020304" pitchFamily="18" charset="0"/>
              </a:rPr>
              <a:t>SELECT </a:t>
            </a:r>
            <a:r>
              <a:rPr lang="en-US" altLang="zh-CN" dirty="0" smtClean="0">
                <a:solidFill>
                  <a:schemeClr val="tx1"/>
                </a:solidFill>
                <a:uFillTx/>
                <a:latin typeface="Times New Roman" panose="02020603050405020304" pitchFamily="18" charset="0"/>
              </a:rPr>
              <a:t>* </a:t>
            </a:r>
            <a:r>
              <a:rPr lang="en-US" altLang="zh-CN" b="1" dirty="0" smtClean="0">
                <a:solidFill>
                  <a:schemeClr val="tx1"/>
                </a:solidFill>
                <a:uFillTx/>
                <a:latin typeface="Times New Roman" panose="02020603050405020304" pitchFamily="18" charset="0"/>
              </a:rPr>
              <a:t>FROM </a:t>
            </a:r>
            <a:r>
              <a:rPr lang="en-US" altLang="zh-CN" dirty="0" smtClean="0">
                <a:solidFill>
                  <a:schemeClr val="tx1"/>
                </a:solidFill>
                <a:uFillTx/>
                <a:latin typeface="Times New Roman" panose="02020603050405020304" pitchFamily="18" charset="0"/>
              </a:rPr>
              <a:t>uservisits </a:t>
            </a:r>
            <a:r>
              <a:rPr lang="en-US" altLang="zh-CN" b="1" dirty="0" smtClean="0">
                <a:solidFill>
                  <a:schemeClr val="tx1"/>
                </a:solidFill>
                <a:uFillTx/>
                <a:latin typeface="Times New Roman" panose="02020603050405020304" pitchFamily="18" charset="0"/>
              </a:rPr>
              <a:t>WHERE </a:t>
            </a:r>
            <a:r>
              <a:rPr lang="en-US" altLang="zh-CN" dirty="0" smtClean="0">
                <a:solidFill>
                  <a:schemeClr val="tx1"/>
                </a:solidFill>
                <a:uFillTx/>
                <a:latin typeface="Times New Roman" panose="02020603050405020304" pitchFamily="18" charset="0"/>
              </a:rPr>
              <a:t>adRevenue &gt; X；</a:t>
            </a:r>
            <a:endParaRPr lang="en-US" altLang="zh-CN" dirty="0" smtClean="0">
              <a:solidFill>
                <a:schemeClr val="tx1"/>
              </a:solidFill>
              <a:uFillTx/>
              <a:latin typeface="Times New Roman" panose="02020603050405020304" pitchFamily="18" charset="0"/>
            </a:endParaRPr>
          </a:p>
          <a:p>
            <a:pPr marL="342900" indent="-342900">
              <a:buFont typeface="Wingdings" panose="05000000000000000000" charset="0"/>
              <a:buChar char="l"/>
            </a:pPr>
            <a:r>
              <a:rPr lang="en-US" altLang="zh-CN" sz="2000" b="1" dirty="0" smtClean="0">
                <a:solidFill>
                  <a:schemeClr val="tx1"/>
                </a:solidFill>
                <a:uFillTx/>
                <a:latin typeface="Times New Roman" panose="02020603050405020304" pitchFamily="18" charset="0"/>
              </a:rPr>
              <a:t>Aggregate</a:t>
            </a:r>
            <a:endParaRPr lang="en-US" altLang="zh-CN" sz="2000" b="1" dirty="0" smtClean="0">
              <a:solidFill>
                <a:schemeClr val="tx1"/>
              </a:solidFill>
              <a:uFillTx/>
              <a:latin typeface="Times New Roman" panose="02020603050405020304" pitchFamily="18" charset="0"/>
            </a:endParaRPr>
          </a:p>
          <a:p>
            <a:pPr marL="0" indent="346710">
              <a:buFont typeface="Wingdings" panose="05000000000000000000" charset="0"/>
            </a:pPr>
            <a:r>
              <a:rPr lang="en-US" altLang="zh-CN" sz="2000" dirty="0" smtClean="0">
                <a:solidFill>
                  <a:schemeClr val="tx1"/>
                </a:solidFill>
                <a:uFillTx/>
                <a:latin typeface="Times New Roman" panose="02020603050405020304" pitchFamily="18" charset="0"/>
              </a:rPr>
              <a:t>针对单个二维表，提供聚合操作，如</a:t>
            </a:r>
            <a:r>
              <a:rPr lang="zh-CN" altLang="en-US" sz="2000" dirty="0" smtClean="0">
                <a:solidFill>
                  <a:schemeClr val="tx1"/>
                </a:solidFill>
                <a:uFillTx/>
                <a:latin typeface="Times New Roman" panose="02020603050405020304" pitchFamily="18" charset="0"/>
              </a:rPr>
              <a:t>：</a:t>
            </a:r>
            <a:endParaRPr lang="zh-CN" altLang="en-US" sz="2000" dirty="0" smtClean="0">
              <a:solidFill>
                <a:schemeClr val="tx1"/>
              </a:solidFill>
              <a:uFillTx/>
              <a:latin typeface="Times New Roman" panose="02020603050405020304" pitchFamily="18" charset="0"/>
            </a:endParaRPr>
          </a:p>
          <a:p>
            <a:pPr marL="0" indent="346710">
              <a:buFont typeface="Wingdings" panose="05000000000000000000" charset="0"/>
            </a:pPr>
            <a:r>
              <a:rPr lang="en-US" altLang="zh-CN" sz="2000" dirty="0" smtClean="0">
                <a:solidFill>
                  <a:schemeClr val="tx1"/>
                </a:solidFill>
                <a:uFillTx/>
                <a:latin typeface="Times New Roman" panose="02020603050405020304" pitchFamily="18" charset="0"/>
              </a:rPr>
              <a:t>	</a:t>
            </a:r>
            <a:r>
              <a:rPr lang="en-US" altLang="zh-CN" b="1" dirty="0" smtClean="0">
                <a:solidFill>
                  <a:schemeClr val="tx1"/>
                </a:solidFill>
                <a:uFillTx/>
                <a:latin typeface="Times New Roman" panose="02020603050405020304" pitchFamily="18" charset="0"/>
              </a:rPr>
              <a:t>SELECT </a:t>
            </a:r>
            <a:r>
              <a:rPr lang="en-US" altLang="zh-CN" dirty="0" smtClean="0">
                <a:solidFill>
                  <a:schemeClr val="tx1"/>
                </a:solidFill>
                <a:uFillTx/>
                <a:latin typeface="Times New Roman" panose="02020603050405020304" pitchFamily="18" charset="0"/>
              </a:rPr>
              <a:t>destinationURL,sum(adRevenue) AS total </a:t>
            </a:r>
            <a:r>
              <a:rPr lang="en-US" altLang="zh-CN" b="1" dirty="0" smtClean="0">
                <a:solidFill>
                  <a:schemeClr val="tx1"/>
                </a:solidFill>
                <a:uFillTx/>
                <a:latin typeface="Times New Roman" panose="02020603050405020304" pitchFamily="18" charset="0"/>
              </a:rPr>
              <a:t>FROM </a:t>
            </a:r>
            <a:r>
              <a:rPr lang="en-US" altLang="zh-CN" dirty="0" smtClean="0">
                <a:solidFill>
                  <a:schemeClr val="tx1"/>
                </a:solidFill>
                <a:uFillTx/>
                <a:latin typeface="Times New Roman" panose="02020603050405020304" pitchFamily="18" charset="0"/>
              </a:rPr>
              <a:t>uservisits 			</a:t>
            </a:r>
            <a:r>
              <a:rPr lang="en-US" altLang="zh-CN" b="1" dirty="0" smtClean="0">
                <a:solidFill>
                  <a:schemeClr val="tx1"/>
                </a:solidFill>
                <a:uFillTx/>
                <a:latin typeface="Times New Roman" panose="02020603050405020304" pitchFamily="18" charset="0"/>
              </a:rPr>
              <a:t>GROUP BY </a:t>
            </a:r>
            <a:r>
              <a:rPr lang="en-US" altLang="zh-CN" dirty="0" smtClean="0">
                <a:solidFill>
                  <a:schemeClr val="tx1"/>
                </a:solidFill>
                <a:uFillTx/>
                <a:latin typeface="Times New Roman" panose="02020603050405020304" pitchFamily="18" charset="0"/>
              </a:rPr>
              <a:t>destinationURL </a:t>
            </a:r>
            <a:r>
              <a:rPr lang="en-US" altLang="zh-CN" b="1" dirty="0" smtClean="0">
                <a:solidFill>
                  <a:schemeClr val="tx1"/>
                </a:solidFill>
                <a:uFillTx/>
                <a:latin typeface="Times New Roman" panose="02020603050405020304" pitchFamily="18" charset="0"/>
              </a:rPr>
              <a:t>ORDER BY </a:t>
            </a:r>
            <a:r>
              <a:rPr lang="en-US" altLang="zh-CN" dirty="0" smtClean="0">
                <a:solidFill>
                  <a:schemeClr val="tx1"/>
                </a:solidFill>
                <a:uFillTx/>
                <a:latin typeface="Times New Roman" panose="02020603050405020304" pitchFamily="18" charset="0"/>
              </a:rPr>
              <a:t>total </a:t>
            </a:r>
            <a:r>
              <a:rPr lang="en-US" altLang="zh-CN" b="1" dirty="0" smtClean="0">
                <a:solidFill>
                  <a:schemeClr val="tx1"/>
                </a:solidFill>
                <a:uFillTx/>
                <a:latin typeface="Times New Roman" panose="02020603050405020304" pitchFamily="18" charset="0"/>
              </a:rPr>
              <a:t>DESC</a:t>
            </a:r>
            <a:r>
              <a:rPr lang="en-US" altLang="zh-CN" dirty="0" smtClean="0">
                <a:solidFill>
                  <a:schemeClr val="tx1"/>
                </a:solidFill>
                <a:uFillTx/>
                <a:latin typeface="Times New Roman" panose="02020603050405020304" pitchFamily="18" charset="0"/>
              </a:rPr>
              <a:t>;</a:t>
            </a:r>
            <a:endParaRPr lang="en-US" altLang="zh-CN" dirty="0" smtClean="0">
              <a:solidFill>
                <a:schemeClr val="tx1"/>
              </a:solidFill>
              <a:uFillTx/>
              <a:latin typeface="Times New Roman" panose="02020603050405020304" pitchFamily="18" charset="0"/>
            </a:endParaRPr>
          </a:p>
          <a:p>
            <a:pPr marL="342900" indent="-342900">
              <a:buFont typeface="Wingdings" panose="05000000000000000000" charset="0"/>
              <a:buChar char="l"/>
            </a:pPr>
            <a:r>
              <a:rPr lang="en-US" altLang="zh-CN" sz="2000" b="1" dirty="0" smtClean="0">
                <a:solidFill>
                  <a:schemeClr val="tx1"/>
                </a:solidFill>
                <a:uFillTx/>
                <a:latin typeface="Times New Roman" panose="02020603050405020304" pitchFamily="18" charset="0"/>
              </a:rPr>
              <a:t>Join</a:t>
            </a:r>
            <a:endParaRPr lang="en-US" altLang="zh-CN" sz="2000" b="1" dirty="0" smtClean="0">
              <a:solidFill>
                <a:schemeClr val="tx1"/>
              </a:solidFill>
              <a:uFillTx/>
              <a:latin typeface="Times New Roman" panose="02020603050405020304" pitchFamily="18" charset="0"/>
            </a:endParaRPr>
          </a:p>
          <a:p>
            <a:pPr marL="0" indent="346710">
              <a:buFont typeface="Wingdings" panose="05000000000000000000" charset="0"/>
            </a:pPr>
            <a:r>
              <a:rPr lang="en-US" altLang="zh-CN" sz="2000" dirty="0" smtClean="0">
                <a:solidFill>
                  <a:schemeClr val="tx1"/>
                </a:solidFill>
                <a:uFillTx/>
                <a:latin typeface="Times New Roman" panose="02020603050405020304" pitchFamily="18" charset="0"/>
              </a:rPr>
              <a:t>针对多个二维表，提供多表关联操作，如</a:t>
            </a:r>
            <a:r>
              <a:rPr lang="zh-CN" altLang="en-US" sz="2000" dirty="0" smtClean="0">
                <a:solidFill>
                  <a:schemeClr val="tx1"/>
                </a:solidFill>
                <a:uFillTx/>
                <a:latin typeface="Times New Roman" panose="02020603050405020304" pitchFamily="18" charset="0"/>
              </a:rPr>
              <a:t>：</a:t>
            </a:r>
            <a:endParaRPr lang="zh-CN" altLang="en-US" sz="2000" dirty="0" smtClean="0">
              <a:solidFill>
                <a:schemeClr val="tx1"/>
              </a:solidFill>
              <a:uFillTx/>
              <a:latin typeface="Times New Roman" panose="02020603050405020304" pitchFamily="18" charset="0"/>
            </a:endParaRPr>
          </a:p>
          <a:p>
            <a:pPr marL="0" indent="346710">
              <a:buFont typeface="Wingdings" panose="05000000000000000000" charset="0"/>
            </a:pPr>
            <a:r>
              <a:rPr lang="en-US" altLang="zh-CN" sz="2000" dirty="0" smtClean="0">
                <a:solidFill>
                  <a:schemeClr val="tx1"/>
                </a:solidFill>
                <a:uFillTx/>
                <a:latin typeface="Times New Roman" panose="02020603050405020304" pitchFamily="18" charset="0"/>
              </a:rPr>
              <a:t>	</a:t>
            </a:r>
            <a:r>
              <a:rPr lang="en-US" altLang="zh-CN" b="1" dirty="0" smtClean="0">
                <a:solidFill>
                  <a:schemeClr val="tx1"/>
                </a:solidFill>
                <a:uFillTx/>
                <a:latin typeface="Times New Roman" panose="02020603050405020304" pitchFamily="18" charset="0"/>
              </a:rPr>
              <a:t>SELECT </a:t>
            </a:r>
            <a:r>
              <a:rPr lang="en-US" altLang="zh-CN" dirty="0" smtClean="0">
                <a:solidFill>
                  <a:schemeClr val="tx1"/>
                </a:solidFill>
                <a:uFillTx/>
                <a:latin typeface="Times New Roman" panose="02020603050405020304" pitchFamily="18" charset="0"/>
              </a:rPr>
              <a:t>sourceipaddr,url,adrevenue </a:t>
            </a:r>
            <a:r>
              <a:rPr lang="en-US" altLang="zh-CN" b="1" dirty="0" smtClean="0">
                <a:solidFill>
                  <a:schemeClr val="tx1"/>
                </a:solidFill>
                <a:uFillTx/>
                <a:latin typeface="Times New Roman" panose="02020603050405020304" pitchFamily="18" charset="0"/>
              </a:rPr>
              <a:t>FROM </a:t>
            </a:r>
            <a:r>
              <a:rPr lang="en-US" altLang="zh-CN" dirty="0" smtClean="0">
                <a:solidFill>
                  <a:schemeClr val="tx1"/>
                </a:solidFill>
                <a:uFillTx/>
                <a:latin typeface="Times New Roman" panose="02020603050405020304" pitchFamily="18" charset="0"/>
              </a:rPr>
              <a:t>rankings </a:t>
            </a:r>
            <a:r>
              <a:rPr lang="en-US" altLang="zh-CN" b="1" dirty="0" smtClean="0">
                <a:solidFill>
                  <a:schemeClr val="tx1"/>
                </a:solidFill>
                <a:uFillTx/>
                <a:latin typeface="Times New Roman" panose="02020603050405020304" pitchFamily="18" charset="0"/>
              </a:rPr>
              <a:t>INNER JOIN </a:t>
            </a:r>
            <a:r>
              <a:rPr lang="en-US" altLang="zh-CN" dirty="0" smtClean="0">
                <a:solidFill>
                  <a:schemeClr val="tx1"/>
                </a:solidFill>
                <a:uFillTx/>
                <a:latin typeface="Times New Roman" panose="02020603050405020304" pitchFamily="18" charset="0"/>
              </a:rPr>
              <a:t>			uservisits </a:t>
            </a:r>
            <a:r>
              <a:rPr lang="en-US" altLang="zh-CN" b="1" dirty="0" smtClean="0">
                <a:solidFill>
                  <a:schemeClr val="tx1"/>
                </a:solidFill>
                <a:uFillTx/>
                <a:latin typeface="Times New Roman" panose="02020603050405020304" pitchFamily="18" charset="0"/>
              </a:rPr>
              <a:t>ON </a:t>
            </a:r>
            <a:r>
              <a:rPr lang="en-US" altLang="zh-CN" dirty="0" smtClean="0">
                <a:solidFill>
                  <a:schemeClr val="tx1"/>
                </a:solidFill>
                <a:uFillTx/>
                <a:latin typeface="Times New Roman" panose="02020603050405020304" pitchFamily="18" charset="0"/>
              </a:rPr>
              <a:t>url = destinationURL;</a:t>
            </a:r>
            <a:endParaRPr lang="en-US" altLang="zh-CN" dirty="0" smtClean="0">
              <a:solidFill>
                <a:schemeClr val="tx1"/>
              </a:solidFill>
              <a:uFillTx/>
              <a:latin typeface="Times New Roman" panose="02020603050405020304" pitchFamily="18" charset="0"/>
            </a:endParaRPr>
          </a:p>
          <a:p>
            <a:pPr marL="342900" indent="-342900">
              <a:buFont typeface="Wingdings" panose="05000000000000000000" charset="0"/>
              <a:buChar char="l"/>
            </a:pPr>
            <a:r>
              <a:rPr lang="en-US" altLang="zh-CN" sz="2000" b="1" dirty="0" smtClean="0">
                <a:solidFill>
                  <a:schemeClr val="tx1"/>
                </a:solidFill>
                <a:uFillTx/>
                <a:latin typeface="Times New Roman" panose="02020603050405020304" pitchFamily="18" charset="0"/>
              </a:rPr>
              <a:t>Mix</a:t>
            </a:r>
            <a:endParaRPr lang="en-US" altLang="zh-CN" sz="2000" b="1" dirty="0" smtClean="0">
              <a:solidFill>
                <a:schemeClr val="tx1"/>
              </a:solidFill>
              <a:uFillTx/>
              <a:latin typeface="Times New Roman" panose="02020603050405020304" pitchFamily="18" charset="0"/>
            </a:endParaRPr>
          </a:p>
          <a:p>
            <a:pPr marL="0" indent="365760">
              <a:buFont typeface="Wingdings" panose="05000000000000000000" charset="0"/>
            </a:pPr>
            <a:r>
              <a:rPr lang="en-US" altLang="zh-CN" sz="2000" dirty="0" smtClean="0">
                <a:solidFill>
                  <a:schemeClr val="tx1"/>
                </a:solidFill>
                <a:uFillTx/>
                <a:latin typeface="Times New Roman" panose="02020603050405020304" pitchFamily="18" charset="0"/>
              </a:rPr>
              <a:t>针对多个二维表，提供过滤、聚合及关联的混合操作，如</a:t>
            </a:r>
            <a:r>
              <a:rPr lang="zh-CN" altLang="en-US" sz="2000" dirty="0" smtClean="0">
                <a:solidFill>
                  <a:schemeClr val="tx1"/>
                </a:solidFill>
                <a:uFillTx/>
                <a:latin typeface="Times New Roman" panose="02020603050405020304" pitchFamily="18" charset="0"/>
              </a:rPr>
              <a:t>：</a:t>
            </a:r>
            <a:endParaRPr lang="zh-CN" altLang="en-US" sz="2000" dirty="0" smtClean="0">
              <a:solidFill>
                <a:schemeClr val="tx1"/>
              </a:solidFill>
              <a:uFillTx/>
              <a:latin typeface="Times New Roman" panose="02020603050405020304" pitchFamily="18" charset="0"/>
            </a:endParaRPr>
          </a:p>
          <a:p>
            <a:pPr marL="0" indent="365760">
              <a:buFont typeface="Wingdings" panose="05000000000000000000" charset="0"/>
            </a:pPr>
            <a:r>
              <a:rPr lang="en-US" altLang="zh-CN" sz="2000" dirty="0" smtClean="0">
                <a:solidFill>
                  <a:schemeClr val="tx1"/>
                </a:solidFill>
                <a:uFillTx/>
                <a:latin typeface="Times New Roman" panose="02020603050405020304" pitchFamily="18" charset="0"/>
              </a:rPr>
              <a:t>	</a:t>
            </a:r>
            <a:r>
              <a:rPr lang="en-US" altLang="zh-CN" b="1" dirty="0" smtClean="0">
                <a:solidFill>
                  <a:schemeClr val="tx1"/>
                </a:solidFill>
                <a:uFillTx/>
                <a:latin typeface="Times New Roman" panose="02020603050405020304" pitchFamily="18" charset="0"/>
              </a:rPr>
              <a:t>SELECT </a:t>
            </a:r>
            <a:r>
              <a:rPr lang="en-US" altLang="zh-CN" dirty="0" smtClean="0">
                <a:solidFill>
                  <a:schemeClr val="tx1"/>
                </a:solidFill>
                <a:uFillTx/>
                <a:latin typeface="Times New Roman" panose="02020603050405020304" pitchFamily="18" charset="0"/>
              </a:rPr>
              <a:t>sourceIPAddr, totalRevenue, avgPageRank </a:t>
            </a:r>
            <a:r>
              <a:rPr lang="en-US" altLang="zh-CN" b="1" dirty="0" smtClean="0">
                <a:solidFill>
                  <a:schemeClr val="tx1"/>
                </a:solidFill>
                <a:uFillTx/>
                <a:latin typeface="Times New Roman" panose="02020603050405020304" pitchFamily="18" charset="0"/>
              </a:rPr>
              <a:t>FROM </a:t>
            </a:r>
            <a:r>
              <a:rPr lang="en-US" altLang="zh-CN" dirty="0" smtClean="0">
                <a:solidFill>
                  <a:schemeClr val="tx1"/>
                </a:solidFill>
                <a:uFillTx/>
                <a:latin typeface="Times New Roman" panose="02020603050405020304" pitchFamily="18" charset="0"/>
              </a:rPr>
              <a:t>(</a:t>
            </a:r>
            <a:r>
              <a:rPr lang="en-US" altLang="zh-CN" b="1" dirty="0" smtClean="0">
                <a:solidFill>
                  <a:schemeClr val="tx1"/>
                </a:solidFill>
                <a:uFillTx/>
                <a:latin typeface="Times New Roman" panose="02020603050405020304" pitchFamily="18" charset="0"/>
              </a:rPr>
              <a:t>SELECT </a:t>
            </a:r>
            <a:r>
              <a:rPr lang="en-US" altLang="zh-CN" dirty="0" smtClean="0">
                <a:solidFill>
                  <a:schemeClr val="tx1"/>
                </a:solidFill>
                <a:uFillTx/>
                <a:latin typeface="Times New Roman" panose="02020603050405020304" pitchFamily="18" charset="0"/>
              </a:rPr>
              <a:t>sourceIPAddr, AVG(pageRank) as avgPageRank, SUM(adRevenue) as totalRevenue </a:t>
            </a:r>
            <a:r>
              <a:rPr lang="en-US" altLang="zh-CN" b="1" dirty="0" smtClean="0">
                <a:solidFill>
                  <a:schemeClr val="tx1"/>
                </a:solidFill>
                <a:uFillTx/>
                <a:latin typeface="Times New Roman" panose="02020603050405020304" pitchFamily="18" charset="0"/>
              </a:rPr>
              <a:t>FROM </a:t>
            </a:r>
            <a:r>
              <a:rPr lang="en-US" altLang="zh-CN" dirty="0" smtClean="0">
                <a:solidFill>
                  <a:schemeClr val="tx1"/>
                </a:solidFill>
                <a:uFillTx/>
                <a:latin typeface="Times New Roman" panose="02020603050405020304" pitchFamily="18" charset="0"/>
              </a:rPr>
              <a:t>Rankings AS R, Uservisits AS UV </a:t>
            </a:r>
            <a:r>
              <a:rPr lang="en-US" altLang="zh-CN" b="1" dirty="0" smtClean="0">
                <a:solidFill>
                  <a:schemeClr val="tx1"/>
                </a:solidFill>
                <a:uFillTx/>
                <a:latin typeface="Times New Roman" panose="02020603050405020304" pitchFamily="18" charset="0"/>
              </a:rPr>
              <a:t>WHERE </a:t>
            </a:r>
            <a:r>
              <a:rPr lang="en-US" altLang="zh-CN" dirty="0" smtClean="0">
                <a:solidFill>
                  <a:schemeClr val="tx1"/>
                </a:solidFill>
                <a:uFillTx/>
                <a:latin typeface="Times New Roman" panose="02020603050405020304" pitchFamily="18" charset="0"/>
              </a:rPr>
              <a:t>R.url = UV.destinationURL AND UV.avgTimeOnSite BETWEEN 30 AND 70 </a:t>
            </a:r>
            <a:r>
              <a:rPr lang="en-US" altLang="zh-CN" b="1" dirty="0" smtClean="0">
                <a:solidFill>
                  <a:schemeClr val="tx1"/>
                </a:solidFill>
                <a:uFillTx/>
                <a:latin typeface="Times New Roman" panose="02020603050405020304" pitchFamily="18" charset="0"/>
              </a:rPr>
              <a:t>GROUP BY </a:t>
            </a:r>
            <a:r>
              <a:rPr lang="en-US" altLang="zh-CN" dirty="0" smtClean="0">
                <a:solidFill>
                  <a:schemeClr val="tx1"/>
                </a:solidFill>
                <a:uFillTx/>
                <a:latin typeface="Times New Roman" panose="02020603050405020304" pitchFamily="18" charset="0"/>
              </a:rPr>
              <a:t>UV.sourceIPAddr) </a:t>
            </a:r>
            <a:r>
              <a:rPr lang="en-US" altLang="zh-CN" b="1" dirty="0" smtClean="0">
                <a:solidFill>
                  <a:schemeClr val="tx1"/>
                </a:solidFill>
                <a:uFillTx/>
                <a:latin typeface="Times New Roman" panose="02020603050405020304" pitchFamily="18" charset="0"/>
              </a:rPr>
              <a:t>ORDER BY </a:t>
            </a:r>
            <a:r>
              <a:rPr lang="en-US" altLang="zh-CN" dirty="0" smtClean="0">
                <a:solidFill>
                  <a:schemeClr val="tx1"/>
                </a:solidFill>
                <a:uFillTx/>
                <a:latin typeface="Times New Roman" panose="02020603050405020304" pitchFamily="18" charset="0"/>
              </a:rPr>
              <a:t>totalRevenue </a:t>
            </a:r>
            <a:r>
              <a:rPr lang="en-US" altLang="zh-CN" b="1" dirty="0" smtClean="0">
                <a:solidFill>
                  <a:schemeClr val="tx1"/>
                </a:solidFill>
                <a:uFillTx/>
                <a:latin typeface="Times New Roman" panose="02020603050405020304" pitchFamily="18" charset="0"/>
              </a:rPr>
              <a:t>DESC LIMIT </a:t>
            </a:r>
            <a:r>
              <a:rPr lang="en-US" altLang="zh-CN" dirty="0" smtClean="0">
                <a:solidFill>
                  <a:schemeClr val="tx1"/>
                </a:solidFill>
                <a:uFillTx/>
                <a:latin typeface="Times New Roman" panose="02020603050405020304" pitchFamily="18" charset="0"/>
              </a:rPr>
              <a:t>10</a:t>
            </a:r>
            <a:r>
              <a:rPr lang="en-US" altLang="zh-CN" dirty="0" smtClean="0">
                <a:solidFill>
                  <a:schemeClr val="tx1"/>
                </a:solidFill>
              </a:rPr>
              <a:t>。</a:t>
            </a:r>
            <a:endParaRPr lang="en-US" altLang="zh-CN" dirty="0" smtClean="0">
              <a:solidFill>
                <a:schemeClr val="tx1"/>
              </a:solidFill>
            </a:endParaRPr>
          </a:p>
        </p:txBody>
      </p:sp>
      <p:sp>
        <p:nvSpPr>
          <p:cNvPr id="2" name="文本框 1"/>
          <p:cNvSpPr txBox="1"/>
          <p:nvPr/>
        </p:nvSpPr>
        <p:spPr>
          <a:xfrm>
            <a:off x="95250" y="1018540"/>
            <a:ext cx="9098280" cy="365760"/>
          </a:xfrm>
          <a:prstGeom prst="rect">
            <a:avLst/>
          </a:prstGeom>
          <a:noFill/>
        </p:spPr>
        <p:txBody>
          <a:bodyPr wrap="none" rtlCol="0" anchor="t">
            <a:spAutoFit/>
          </a:bodyPr>
          <a:p>
            <a:pPr marL="285750" indent="-285750">
              <a:buFont typeface="Wingdings" panose="05000000000000000000" charset="0"/>
              <a:buChar char="p"/>
            </a:pPr>
            <a:r>
              <a:rPr lang="en-US" dirty="0">
                <a:solidFill>
                  <a:srgbClr val="0000FF"/>
                </a:solidFill>
                <a:sym typeface="+mn-ea"/>
              </a:rPr>
              <a:t>SQL</a:t>
            </a:r>
            <a:r>
              <a:rPr dirty="0">
                <a:solidFill>
                  <a:srgbClr val="0000FF"/>
                </a:solidFill>
                <a:sym typeface="+mn-ea"/>
              </a:rPr>
              <a:t>应用</a:t>
            </a:r>
            <a:r>
              <a:rPr lang="zh-CN" dirty="0">
                <a:solidFill>
                  <a:srgbClr val="0000FF"/>
                </a:solidFill>
                <a:sym typeface="+mn-ea"/>
              </a:rPr>
              <a:t>的</a:t>
            </a:r>
            <a:r>
              <a:rPr dirty="0">
                <a:solidFill>
                  <a:srgbClr val="0000FF"/>
                </a:solidFill>
                <a:sym typeface="+mn-ea"/>
              </a:rPr>
              <a:t>测试通过提供</a:t>
            </a:r>
            <a:r>
              <a:rPr lang="zh-CN" dirty="0">
                <a:solidFill>
                  <a:srgbClr val="0000FF"/>
                </a:solidFill>
                <a:sym typeface="+mn-ea"/>
              </a:rPr>
              <a:t>规模不同、倾斜程度不同的表文件</a:t>
            </a:r>
            <a:r>
              <a:rPr dirty="0">
                <a:solidFill>
                  <a:srgbClr val="0000FF"/>
                </a:solidFill>
                <a:sym typeface="+mn-ea"/>
              </a:rPr>
              <a:t>来测试</a:t>
            </a:r>
            <a:r>
              <a:rPr lang="en-US" dirty="0">
                <a:solidFill>
                  <a:srgbClr val="0000FF"/>
                </a:solidFill>
                <a:sym typeface="+mn-ea"/>
              </a:rPr>
              <a:t>SQL</a:t>
            </a:r>
            <a:r>
              <a:rPr dirty="0">
                <a:solidFill>
                  <a:srgbClr val="0000FF"/>
                </a:solidFill>
                <a:sym typeface="+mn-ea"/>
              </a:rPr>
              <a:t>应用的可靠性。</a:t>
            </a:r>
            <a:endParaRPr lang="zh-CN" altLang="en-US" dirty="0">
              <a:solidFill>
                <a:srgbClr val="0000FF"/>
              </a:solidFill>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研究目标及内容</a:t>
            </a:r>
            <a:r>
              <a:rPr lang="en-US" altLang="zh-CN" sz="2800" dirty="0" smtClean="0"/>
              <a:t>--</a:t>
            </a:r>
            <a:r>
              <a:rPr lang="zh-CN" altLang="en-US" dirty="0" smtClean="0">
                <a:sym typeface="+mn-ea"/>
              </a:rPr>
              <a:t>工作负载（</a:t>
            </a:r>
            <a:r>
              <a:rPr lang="en-US" altLang="zh-CN" dirty="0" smtClean="0">
                <a:sym typeface="+mn-ea"/>
              </a:rPr>
              <a:t>Graph</a:t>
            </a:r>
            <a:r>
              <a:rPr lang="zh-CN" altLang="en-US" dirty="0" smtClean="0">
                <a:sym typeface="+mn-ea"/>
              </a:rPr>
              <a:t>）</a:t>
            </a:r>
            <a:endParaRPr lang="zh-CN" altLang="en-US" dirty="0" smtClean="0">
              <a:sym typeface="+mn-ea"/>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349250" y="1889760"/>
            <a:ext cx="8615680" cy="4480560"/>
          </a:xfrm>
          <a:prstGeom prst="rect">
            <a:avLst/>
          </a:prstGeom>
          <a:noFill/>
        </p:spPr>
        <p:txBody>
          <a:bodyPr wrap="square" rtlCol="0" anchor="t">
            <a:spAutoFit/>
          </a:bodyPr>
          <a:p>
            <a:pPr marL="285750" indent="-285750">
              <a:buFont typeface="Wingdings" panose="05000000000000000000" charset="0"/>
              <a:buChar char="l"/>
            </a:pPr>
            <a:r>
              <a:rPr lang="zh-CN" altLang="en-US" b="1">
                <a:solidFill>
                  <a:schemeClr val="tx1"/>
                </a:solidFill>
              </a:rPr>
              <a:t>PageRank</a:t>
            </a:r>
            <a:endParaRPr lang="zh-CN" altLang="en-US" b="1">
              <a:solidFill>
                <a:schemeClr val="tx1"/>
              </a:solidFill>
            </a:endParaRPr>
          </a:p>
          <a:p>
            <a:pPr marL="0" indent="328295"/>
            <a:r>
              <a:rPr lang="zh-CN" altLang="en-US"/>
              <a:t>PageRank是Google提出的在搜索结果中对比网站排名的算法，通常应用于搜索引擎中对搜索结果排序的场景下。该算法在图计算中，通常使用迭代模型计算。</a:t>
            </a:r>
            <a:endParaRPr lang="zh-CN" altLang="en-US"/>
          </a:p>
          <a:p>
            <a:pPr marL="0" indent="328295"/>
            <a:endParaRPr lang="zh-CN" altLang="en-US"/>
          </a:p>
          <a:p>
            <a:pPr marL="285750" indent="-285750">
              <a:buFont typeface="Wingdings" panose="05000000000000000000" charset="0"/>
              <a:buChar char="l"/>
            </a:pPr>
            <a:r>
              <a:rPr lang="zh-CN" altLang="en-US" b="1">
                <a:solidFill>
                  <a:schemeClr val="tx1"/>
                </a:solidFill>
              </a:rPr>
              <a:t>TriangleCount</a:t>
            </a:r>
            <a:endParaRPr lang="zh-CN" altLang="en-US" b="1">
              <a:solidFill>
                <a:schemeClr val="tx1"/>
              </a:solidFill>
            </a:endParaRPr>
          </a:p>
          <a:p>
            <a:pPr marL="0" indent="347345"/>
            <a:r>
              <a:rPr lang="zh-CN" altLang="en-US"/>
              <a:t>TriangleCount用于统计（有向/无向）图中不同三角形的数目。一般运用在社交网络分析中。社交网络中的三角形越多，说明关系网越强。该算法在图计算中同样使用迭代计算模型。</a:t>
            </a:r>
            <a:endParaRPr lang="zh-CN" altLang="en-US"/>
          </a:p>
          <a:p>
            <a:pPr marL="0" indent="347345"/>
            <a:endParaRPr lang="zh-CN" altLang="en-US"/>
          </a:p>
          <a:p>
            <a:pPr marL="285750" indent="-285750">
              <a:buFont typeface="Wingdings" panose="05000000000000000000" charset="0"/>
              <a:buChar char="l"/>
            </a:pPr>
            <a:r>
              <a:rPr lang="zh-CN" altLang="en-US" b="1">
                <a:solidFill>
                  <a:schemeClr val="tx1"/>
                </a:solidFill>
              </a:rPr>
              <a:t>ConnectedComponents</a:t>
            </a:r>
            <a:endParaRPr lang="zh-CN" altLang="en-US" b="1">
              <a:solidFill>
                <a:schemeClr val="tx1"/>
              </a:solidFill>
            </a:endParaRPr>
          </a:p>
          <a:p>
            <a:pPr marL="0" indent="328295"/>
            <a:r>
              <a:rPr lang="zh-CN" altLang="en-US"/>
              <a:t>ConnectedComponents用于计算输入的图的连通分量。如果将顶点抽象为计算机，顶点之间的连通性抽象为网络，那么动态连接性问题可以减少不必要的布线。</a:t>
            </a:r>
            <a:endParaRPr lang="zh-CN" altLang="en-US"/>
          </a:p>
          <a:p>
            <a:pPr marL="0" indent="328295"/>
            <a:endParaRPr lang="zh-CN" altLang="en-US"/>
          </a:p>
          <a:p>
            <a:pPr marL="285750" indent="-285750">
              <a:buFont typeface="Wingdings" panose="05000000000000000000" charset="0"/>
              <a:buChar char="l"/>
            </a:pPr>
            <a:r>
              <a:rPr lang="zh-CN" altLang="en-US" b="1">
                <a:solidFill>
                  <a:schemeClr val="tx1"/>
                </a:solidFill>
              </a:rPr>
              <a:t>SingleSourceShortestPaths</a:t>
            </a:r>
            <a:endParaRPr lang="zh-CN" altLang="en-US" b="1">
              <a:solidFill>
                <a:schemeClr val="tx1"/>
              </a:solidFill>
            </a:endParaRPr>
          </a:p>
          <a:p>
            <a:pPr marL="0" indent="347345"/>
            <a:r>
              <a:rPr lang="zh-CN" altLang="en-US"/>
              <a:t>SingleSourceShortestPaths用于计算图中单源最短路径，可以评估大数据系统中的图处理框架是否可以有效地处理本地或子图计算。</a:t>
            </a:r>
            <a:endParaRPr lang="zh-CN" altLang="en-US"/>
          </a:p>
        </p:txBody>
      </p:sp>
      <p:sp>
        <p:nvSpPr>
          <p:cNvPr id="4" name="文本框 3"/>
          <p:cNvSpPr txBox="1"/>
          <p:nvPr/>
        </p:nvSpPr>
        <p:spPr>
          <a:xfrm>
            <a:off x="349250" y="1014095"/>
            <a:ext cx="8615680" cy="640080"/>
          </a:xfrm>
          <a:prstGeom prst="rect">
            <a:avLst/>
          </a:prstGeom>
          <a:noFill/>
        </p:spPr>
        <p:txBody>
          <a:bodyPr wrap="square" rtlCol="0" anchor="t">
            <a:spAutoFit/>
          </a:bodyPr>
          <a:p>
            <a:pPr marL="285750" indent="-285750">
              <a:buFont typeface="Wingdings" panose="05000000000000000000" charset="0"/>
              <a:buChar char="p"/>
            </a:pPr>
            <a:r>
              <a:rPr dirty="0">
                <a:solidFill>
                  <a:srgbClr val="0000FF"/>
                </a:solidFill>
                <a:sym typeface="+mn-ea"/>
              </a:rPr>
              <a:t>Graph应用</a:t>
            </a:r>
            <a:r>
              <a:rPr lang="zh-CN" dirty="0">
                <a:solidFill>
                  <a:srgbClr val="0000FF"/>
                </a:solidFill>
                <a:sym typeface="+mn-ea"/>
              </a:rPr>
              <a:t>的</a:t>
            </a:r>
            <a:r>
              <a:rPr dirty="0">
                <a:solidFill>
                  <a:srgbClr val="0000FF"/>
                </a:solidFill>
                <a:sym typeface="+mn-ea"/>
              </a:rPr>
              <a:t>测试通过提供</a:t>
            </a:r>
            <a:r>
              <a:rPr lang="zh-CN" dirty="0">
                <a:solidFill>
                  <a:srgbClr val="0000FF"/>
                </a:solidFill>
                <a:sym typeface="+mn-ea"/>
              </a:rPr>
              <a:t>规模</a:t>
            </a:r>
            <a:r>
              <a:rPr dirty="0">
                <a:solidFill>
                  <a:srgbClr val="0000FF"/>
                </a:solidFill>
                <a:sym typeface="+mn-ea"/>
              </a:rPr>
              <a:t>不同或顶点分布</a:t>
            </a:r>
            <a:r>
              <a:rPr lang="zh-CN" dirty="0">
                <a:solidFill>
                  <a:srgbClr val="0000FF"/>
                </a:solidFill>
                <a:sym typeface="+mn-ea"/>
              </a:rPr>
              <a:t>不同</a:t>
            </a:r>
            <a:r>
              <a:rPr dirty="0">
                <a:solidFill>
                  <a:srgbClr val="0000FF"/>
                </a:solidFill>
                <a:sym typeface="+mn-ea"/>
              </a:rPr>
              <a:t>的图数据文件来测试Graph应用的可靠性。</a:t>
            </a:r>
            <a:endParaRPr lang="zh-CN" altLang="en-US" dirty="0">
              <a:solidFill>
                <a:srgbClr val="0000FF"/>
              </a:solidFill>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研究目标及内容</a:t>
            </a:r>
            <a:r>
              <a:rPr lang="en-US" altLang="zh-CN" sz="2800" dirty="0" smtClean="0"/>
              <a:t>--</a:t>
            </a:r>
            <a:r>
              <a:rPr lang="zh-CN" altLang="en-US" dirty="0" smtClean="0">
                <a:sym typeface="+mn-ea"/>
              </a:rPr>
              <a:t>工作负载（</a:t>
            </a:r>
            <a:r>
              <a:rPr lang="en-US" altLang="zh-CN" dirty="0" smtClean="0">
                <a:sym typeface="+mn-ea"/>
              </a:rPr>
              <a:t>Machine Learning</a:t>
            </a:r>
            <a:r>
              <a:rPr lang="zh-CN" altLang="en-US" dirty="0" smtClean="0">
                <a:sym typeface="+mn-ea"/>
              </a:rPr>
              <a:t>）</a:t>
            </a:r>
            <a:endParaRPr lang="zh-CN" altLang="en-US" dirty="0" smtClean="0">
              <a:sym typeface="+mn-ea"/>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349250" y="1738630"/>
            <a:ext cx="8615680" cy="4683760"/>
          </a:xfrm>
          <a:prstGeom prst="rect">
            <a:avLst/>
          </a:prstGeom>
          <a:noFill/>
        </p:spPr>
        <p:txBody>
          <a:bodyPr wrap="square" rtlCol="0" anchor="t">
            <a:spAutoFit/>
          </a:bodyPr>
          <a:p>
            <a:pPr marL="285750" indent="-285750">
              <a:buFont typeface="Wingdings" panose="05000000000000000000" charset="0"/>
              <a:buChar char="l"/>
            </a:pPr>
            <a:r>
              <a:rPr lang="zh-CN" altLang="en-US" b="1">
                <a:solidFill>
                  <a:schemeClr val="tx1"/>
                </a:solidFill>
              </a:rPr>
              <a:t>LogisticsRegression</a:t>
            </a:r>
            <a:endParaRPr lang="zh-CN" altLang="en-US" b="1">
              <a:solidFill>
                <a:schemeClr val="tx1"/>
              </a:solidFill>
            </a:endParaRPr>
          </a:p>
          <a:p>
            <a:pPr marL="0" indent="347345">
              <a:spcAft>
                <a:spcPts val="400"/>
              </a:spcAft>
              <a:buFont typeface="Wingdings" panose="05000000000000000000" charset="0"/>
            </a:pPr>
            <a:r>
              <a:rPr lang="zh-CN" altLang="en-US">
                <a:solidFill>
                  <a:schemeClr val="tx1"/>
                </a:solidFill>
              </a:rPr>
              <a:t>LogisticsRegression用于预测连续或分类数据。该算法使用随机梯度下降或L-BFGS来训练分类模型。输入的数据集在每次迭代中计算、更新和广播参数向量。</a:t>
            </a:r>
            <a:endParaRPr lang="zh-CN" altLang="en-US">
              <a:solidFill>
                <a:schemeClr val="tx1"/>
              </a:solidFill>
            </a:endParaRPr>
          </a:p>
          <a:p>
            <a:pPr marL="285750" indent="-285750">
              <a:buFont typeface="Wingdings" panose="05000000000000000000" charset="0"/>
              <a:buChar char="l"/>
            </a:pPr>
            <a:r>
              <a:rPr lang="zh-CN" altLang="en-US" b="1">
                <a:solidFill>
                  <a:schemeClr val="tx1"/>
                </a:solidFill>
              </a:rPr>
              <a:t>K-means</a:t>
            </a:r>
            <a:endParaRPr lang="zh-CN" altLang="en-US" b="1">
              <a:solidFill>
                <a:schemeClr val="tx1"/>
              </a:solidFill>
            </a:endParaRPr>
          </a:p>
          <a:p>
            <a:pPr marL="0" indent="328295">
              <a:spcAft>
                <a:spcPts val="400"/>
              </a:spcAft>
              <a:buFont typeface="Wingdings" panose="05000000000000000000" charset="0"/>
            </a:pPr>
            <a:r>
              <a:rPr lang="zh-CN" altLang="en-US">
                <a:solidFill>
                  <a:schemeClr val="tx1"/>
                </a:solidFill>
              </a:rPr>
              <a:t>K-means是一种常见的聚类分析算法，使用无监督学习方法，通过迭代不断的选取离中心点最近均值进行聚类分析。</a:t>
            </a:r>
            <a:endParaRPr lang="zh-CN" altLang="en-US">
              <a:solidFill>
                <a:schemeClr val="tx1"/>
              </a:solidFill>
            </a:endParaRPr>
          </a:p>
          <a:p>
            <a:pPr marL="285750" indent="-285750">
              <a:buFont typeface="Wingdings" panose="05000000000000000000" charset="0"/>
              <a:buChar char="l"/>
            </a:pPr>
            <a:r>
              <a:rPr lang="zh-CN" altLang="en-US" b="1">
                <a:solidFill>
                  <a:schemeClr val="tx1"/>
                </a:solidFill>
              </a:rPr>
              <a:t>ALS</a:t>
            </a:r>
            <a:endParaRPr lang="zh-CN" altLang="en-US" b="1">
              <a:solidFill>
                <a:schemeClr val="tx1"/>
              </a:solidFill>
            </a:endParaRPr>
          </a:p>
          <a:p>
            <a:pPr marL="0" indent="328295">
              <a:spcAft>
                <a:spcPts val="400"/>
              </a:spcAft>
              <a:buFont typeface="Wingdings" panose="05000000000000000000" charset="0"/>
            </a:pPr>
            <a:r>
              <a:rPr lang="zh-CN" altLang="en-US">
                <a:solidFill>
                  <a:schemeClr val="tx1"/>
                </a:solidFill>
              </a:rPr>
              <a:t>ALS算法将稀疏评分矩阵分解为用户特征向量矩阵和产品特征向量矩阵的乘积，并使用交替最小二乘法算法来计算矩阵分解。</a:t>
            </a:r>
            <a:endParaRPr lang="zh-CN" altLang="en-US">
              <a:solidFill>
                <a:schemeClr val="tx1"/>
              </a:solidFill>
            </a:endParaRPr>
          </a:p>
          <a:p>
            <a:pPr marL="285750" indent="-285750">
              <a:buFont typeface="Wingdings" panose="05000000000000000000" charset="0"/>
              <a:buChar char="l"/>
            </a:pPr>
            <a:r>
              <a:rPr lang="zh-CN" altLang="en-US" b="1">
                <a:solidFill>
                  <a:schemeClr val="tx1"/>
                </a:solidFill>
              </a:rPr>
              <a:t>RandomForest</a:t>
            </a:r>
            <a:endParaRPr lang="zh-CN" altLang="en-US" b="1">
              <a:solidFill>
                <a:schemeClr val="tx1"/>
              </a:solidFill>
            </a:endParaRPr>
          </a:p>
          <a:p>
            <a:pPr marL="0" indent="328295">
              <a:spcAft>
                <a:spcPts val="400"/>
              </a:spcAft>
              <a:buFont typeface="Wingdings" panose="05000000000000000000" charset="0"/>
            </a:pPr>
            <a:r>
              <a:rPr lang="zh-CN" altLang="en-US">
                <a:solidFill>
                  <a:schemeClr val="tx1"/>
                </a:solidFill>
                <a:sym typeface="+mn-ea"/>
              </a:rPr>
              <a:t>RandomForest是</a:t>
            </a:r>
            <a:r>
              <a:rPr lang="zh-CN" altLang="en-US">
                <a:solidFill>
                  <a:schemeClr val="tx1"/>
                </a:solidFill>
              </a:rPr>
              <a:t>基于决策树的集成模型，通过对数据随机采样来单独训练每一棵树，并通过组合每棵独立树的结果进行预测；通过训练数据来构建一棵回归树，从而对未知数据进行回归预测。</a:t>
            </a:r>
            <a:endParaRPr lang="zh-CN" altLang="en-US">
              <a:solidFill>
                <a:schemeClr val="tx1"/>
              </a:solidFill>
            </a:endParaRPr>
          </a:p>
          <a:p>
            <a:pPr marL="285750" indent="-285750">
              <a:buFont typeface="Wingdings" panose="05000000000000000000" charset="0"/>
              <a:buChar char="l"/>
            </a:pPr>
            <a:r>
              <a:rPr lang="zh-CN" altLang="en-US" b="1">
                <a:solidFill>
                  <a:schemeClr val="tx1"/>
                </a:solidFill>
              </a:rPr>
              <a:t>SVM</a:t>
            </a:r>
            <a:endParaRPr lang="zh-CN" altLang="en-US" b="1">
              <a:solidFill>
                <a:schemeClr val="tx1"/>
              </a:solidFill>
            </a:endParaRPr>
          </a:p>
          <a:p>
            <a:pPr marL="0" indent="347345">
              <a:buFont typeface="Wingdings" panose="05000000000000000000" charset="0"/>
            </a:pPr>
            <a:r>
              <a:rPr lang="zh-CN" altLang="en-US">
                <a:solidFill>
                  <a:schemeClr val="tx1"/>
                </a:solidFill>
              </a:rPr>
              <a:t>SVM（支持向量机）模型使用基于hinge-loss的具有高效通信能力的分布式双梯度上升的方法，通过在高维或无限维空间中构建一组超平面来进行分类训练。</a:t>
            </a:r>
            <a:endParaRPr lang="zh-CN" altLang="en-US">
              <a:solidFill>
                <a:schemeClr val="tx1"/>
              </a:solidFill>
            </a:endParaRPr>
          </a:p>
        </p:txBody>
      </p:sp>
      <p:sp>
        <p:nvSpPr>
          <p:cNvPr id="2" name="文本框 1"/>
          <p:cNvSpPr txBox="1"/>
          <p:nvPr/>
        </p:nvSpPr>
        <p:spPr>
          <a:xfrm>
            <a:off x="349250" y="869950"/>
            <a:ext cx="8615680" cy="640080"/>
          </a:xfrm>
          <a:prstGeom prst="rect">
            <a:avLst/>
          </a:prstGeom>
          <a:noFill/>
        </p:spPr>
        <p:txBody>
          <a:bodyPr wrap="square" rtlCol="0" anchor="t">
            <a:spAutoFit/>
          </a:bodyPr>
          <a:p>
            <a:pPr marL="285750" indent="-285750">
              <a:buFont typeface="Wingdings" panose="05000000000000000000" charset="0"/>
              <a:buChar char="p"/>
            </a:pPr>
            <a:r>
              <a:rPr lang="zh-CN" altLang="en-US">
                <a:solidFill>
                  <a:srgbClr val="0000FF"/>
                </a:solidFill>
              </a:rPr>
              <a:t>Machine Learning应用的可靠性测试通过输入不同的数据集（如，数据规模、数据分布、数据维度等不同），并提供不同的参数组合，来进行参数组合测试</a:t>
            </a:r>
            <a:endParaRPr lang="zh-CN" altLang="en-US">
              <a:solidFill>
                <a:srgbClr val="0000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研究目标及内容</a:t>
            </a:r>
            <a:r>
              <a:rPr lang="en-US" altLang="zh-CN" sz="2800" dirty="0" smtClean="0"/>
              <a:t>--</a:t>
            </a:r>
            <a:r>
              <a:rPr lang="zh-CN" altLang="zh-CN" dirty="0" smtClean="0"/>
              <a:t>测试数据（</a:t>
            </a:r>
            <a:r>
              <a:rPr lang="en-US" altLang="zh-CN" dirty="0" smtClean="0"/>
              <a:t>SQL</a:t>
            </a:r>
            <a:r>
              <a:rPr lang="zh-CN" altLang="en-US" dirty="0" smtClean="0"/>
              <a:t>）</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341630" y="1874520"/>
            <a:ext cx="8808720" cy="2834640"/>
          </a:xfrm>
          <a:prstGeom prst="rect">
            <a:avLst/>
          </a:prstGeom>
          <a:noFill/>
        </p:spPr>
        <p:txBody>
          <a:bodyPr wrap="square" rtlCol="0" anchor="t">
            <a:spAutoFit/>
          </a:bodyPr>
          <a:p>
            <a:pPr marL="285750" indent="-285750">
              <a:buFont typeface="Wingdings" panose="05000000000000000000" charset="0"/>
              <a:buChar char="l"/>
            </a:pPr>
            <a:r>
              <a:rPr lang="zh-CN" altLang="en-US"/>
              <a:t>Rankings表中的数据格式为（pageURL,pageRank,avgDuration）。</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UserVisits表中的数据格式为（sourceIP, destURL, visitDate, adRevenue, userAgent, countryCode, languageCode, searchWord, duration）。</a:t>
            </a:r>
            <a:endParaRPr lang="zh-CN" altLang="en-US"/>
          </a:p>
          <a:p>
            <a:endParaRPr lang="zh-CN" altLang="en-US"/>
          </a:p>
          <a:p>
            <a:pPr marL="0" indent="339090"/>
            <a:r>
              <a:rPr lang="zh-CN" altLang="en-US"/>
              <a:t>其中，visitDate，adRevenue和sourceIP字段从特定范围内生成随机值，而其他字段（如countryCode、languageCode等）采用真实世界数据集进行挑选。</a:t>
            </a:r>
            <a:endParaRPr lang="zh-CN" altLang="en-US"/>
          </a:p>
          <a:p>
            <a:endParaRPr lang="zh-CN" altLang="en-US"/>
          </a:p>
          <a:p>
            <a:endParaRPr lang="zh-CN" altLang="en-US"/>
          </a:p>
          <a:p>
            <a:endParaRPr lang="zh-CN" altLang="en-US"/>
          </a:p>
        </p:txBody>
      </p:sp>
      <p:sp>
        <p:nvSpPr>
          <p:cNvPr id="4" name="文本框 3"/>
          <p:cNvSpPr txBox="1"/>
          <p:nvPr/>
        </p:nvSpPr>
        <p:spPr>
          <a:xfrm>
            <a:off x="527050" y="1055370"/>
            <a:ext cx="8103235" cy="365760"/>
          </a:xfrm>
          <a:prstGeom prst="rect">
            <a:avLst/>
          </a:prstGeom>
          <a:noFill/>
        </p:spPr>
        <p:txBody>
          <a:bodyPr wrap="none" rtlCol="0" anchor="t">
            <a:spAutoFit/>
          </a:bodyPr>
          <a:p>
            <a:pPr marL="285750" indent="-285750">
              <a:buFont typeface="Wingdings" panose="05000000000000000000" charset="0"/>
              <a:buChar char="p"/>
            </a:pPr>
            <a:r>
              <a:rPr lang="zh-CN" altLang="en-US">
                <a:solidFill>
                  <a:srgbClr val="0000FF"/>
                </a:solidFill>
                <a:sym typeface="+mn-ea"/>
              </a:rPr>
              <a:t>SQL数据根据前面给出的Rankings表和UserVisits表定义的具体模式来生成。</a:t>
            </a:r>
            <a:endParaRPr lang="zh-CN" altLang="en-US">
              <a:solidFill>
                <a:srgbClr val="0000FF"/>
              </a:solidFill>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研究目标及内容</a:t>
            </a:r>
            <a:r>
              <a:rPr lang="en-US" altLang="zh-CN" sz="2800" dirty="0" smtClean="0"/>
              <a:t>--</a:t>
            </a:r>
            <a:r>
              <a:rPr lang="zh-CN" altLang="zh-CN" dirty="0" smtClean="0"/>
              <a:t>测试数据（</a:t>
            </a:r>
            <a:r>
              <a:rPr lang="en-US" altLang="zh-CN" dirty="0" smtClean="0"/>
              <a:t>Graph</a:t>
            </a:r>
            <a:r>
              <a:rPr lang="zh-CN" altLang="en-US" dirty="0" smtClean="0"/>
              <a:t>）</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341630" y="1874520"/>
            <a:ext cx="8622665" cy="3383280"/>
          </a:xfrm>
          <a:prstGeom prst="rect">
            <a:avLst/>
          </a:prstGeom>
          <a:noFill/>
        </p:spPr>
        <p:txBody>
          <a:bodyPr wrap="square" rtlCol="0" anchor="t">
            <a:spAutoFit/>
          </a:bodyPr>
          <a:p>
            <a:pPr marL="285750" indent="-285750">
              <a:buFont typeface="Wingdings" panose="05000000000000000000" charset="0"/>
              <a:buChar char="l"/>
            </a:pPr>
            <a:r>
              <a:rPr lang="zh-CN" altLang="en-US"/>
              <a:t>Vertex定义为二元组，即 (vertexID,value)，其中vertexID是标识顶点的编号，value是顶点的值。</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Edge定义为三元组，即 (srcID,destID,value)，其中srcID为源顶点ID，destID为目的顶点ID，value为源顶点到目的顶点的边的权重。</a:t>
            </a:r>
            <a:endParaRPr lang="zh-CN" altLang="en-US"/>
          </a:p>
          <a:p>
            <a:pPr marL="285750" indent="-285750">
              <a:buFont typeface="Wingdings" panose="05000000000000000000" charset="0"/>
              <a:buChar char="l"/>
            </a:pPr>
            <a:endParaRPr lang="zh-CN" altLang="en-US"/>
          </a:p>
          <a:p>
            <a:pPr marL="0" indent="335915">
              <a:buFont typeface="Wingdings" panose="05000000000000000000" charset="0"/>
            </a:pPr>
            <a:r>
              <a:rPr lang="zh-CN" altLang="en-US"/>
              <a:t>Vertex中的vertexID采用范围内顺序生成的方式，value为满足某个范围的随机数据。Edge中的srcID和destID需要在Vertex的vertexID范围内生成，其权重value为特定范围内生成的随机值。</a:t>
            </a:r>
            <a:endParaRPr lang="zh-CN" altLang="en-US"/>
          </a:p>
          <a:p>
            <a:pPr marL="0" indent="335915">
              <a:buFont typeface="Wingdings" panose="05000000000000000000" charset="0"/>
            </a:pPr>
            <a:endParaRPr lang="zh-CN" altLang="en-US"/>
          </a:p>
          <a:p>
            <a:endParaRPr lang="zh-CN" altLang="en-US"/>
          </a:p>
          <a:p>
            <a:endParaRPr lang="zh-CN" altLang="en-US"/>
          </a:p>
        </p:txBody>
      </p:sp>
      <p:sp>
        <p:nvSpPr>
          <p:cNvPr id="4" name="文本框 3"/>
          <p:cNvSpPr txBox="1"/>
          <p:nvPr/>
        </p:nvSpPr>
        <p:spPr>
          <a:xfrm>
            <a:off x="527050" y="1055370"/>
            <a:ext cx="6856730" cy="365760"/>
          </a:xfrm>
          <a:prstGeom prst="rect">
            <a:avLst/>
          </a:prstGeom>
          <a:noFill/>
        </p:spPr>
        <p:txBody>
          <a:bodyPr wrap="none" rtlCol="0" anchor="t">
            <a:spAutoFit/>
          </a:bodyPr>
          <a:p>
            <a:pPr marL="285750" indent="-285750" algn="l">
              <a:buFont typeface="Wingdings" panose="05000000000000000000" charset="0"/>
              <a:buChar char="p"/>
            </a:pPr>
            <a:r>
              <a:rPr lang="zh-CN" altLang="en-US">
                <a:solidFill>
                  <a:srgbClr val="0000FF"/>
                </a:solidFill>
                <a:sym typeface="+mn-ea"/>
              </a:rPr>
              <a:t>Graph数据包括Vertex（顶点）数据集以及Edge（边）数据集。</a:t>
            </a:r>
            <a:endParaRPr lang="zh-CN" altLang="en-US">
              <a:solidFill>
                <a:srgbClr val="0000FF"/>
              </a:solidFill>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41287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rgbClr val="FF0000"/>
                </a:solidFill>
                <a:ea typeface="黑体" panose="02010609060101010101" pitchFamily="49" charset="-122"/>
              </a:rPr>
              <a:t>研究</a:t>
            </a:r>
            <a:r>
              <a:rPr lang="zh-CN" altLang="zh-CN" sz="2400" dirty="0" smtClean="0">
                <a:solidFill>
                  <a:srgbClr val="FF0000"/>
                </a:solidFill>
                <a:latin typeface="Arial" panose="020B0604020202020204" pitchFamily="34" charset="0"/>
                <a:ea typeface="黑体" panose="02010609060101010101" pitchFamily="49" charset="-122"/>
              </a:rPr>
              <a:t>背</a:t>
            </a:r>
            <a:r>
              <a:rPr lang="zh-CN" altLang="zh-CN" sz="2400" dirty="0">
                <a:solidFill>
                  <a:srgbClr val="FF0000"/>
                </a:solidFill>
                <a:latin typeface="Arial" panose="020B0604020202020204" pitchFamily="34" charset="0"/>
                <a:ea typeface="黑体" panose="02010609060101010101" pitchFamily="49" charset="-122"/>
              </a:rPr>
              <a:t>景及现状</a:t>
            </a:r>
            <a:endParaRPr lang="zh-CN" altLang="zh-CN" sz="2400" dirty="0">
              <a:solidFill>
                <a:srgbClr val="FF0000"/>
              </a:solidFill>
              <a:latin typeface="Arial" panose="020B0604020202020204" pitchFamily="34" charset="0"/>
              <a:ea typeface="黑体" panose="02010609060101010101" pitchFamily="49" charset="-122"/>
            </a:endParaRPr>
          </a:p>
        </p:txBody>
      </p:sp>
      <p:sp>
        <p:nvSpPr>
          <p:cNvPr id="10245" name="圆角矩形 6"/>
          <p:cNvSpPr/>
          <p:nvPr/>
        </p:nvSpPr>
        <p:spPr>
          <a:xfrm>
            <a:off x="1978025" y="314261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系统设计及实现</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27901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研究目标及内容</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00780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研究目标及内容</a:t>
            </a:r>
            <a:r>
              <a:rPr lang="en-US" altLang="zh-CN" sz="2800" dirty="0" smtClean="0"/>
              <a:t>--</a:t>
            </a:r>
            <a:r>
              <a:rPr lang="zh-CN" altLang="zh-CN" dirty="0" smtClean="0"/>
              <a:t>测试数据（</a:t>
            </a:r>
            <a:r>
              <a:rPr lang="en-US" altLang="zh-CN" dirty="0" smtClean="0"/>
              <a:t>Machine Learning</a:t>
            </a:r>
            <a:r>
              <a:rPr lang="zh-CN" altLang="en-US" dirty="0" smtClean="0"/>
              <a:t>）</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341630" y="1874520"/>
            <a:ext cx="8622665" cy="4206240"/>
          </a:xfrm>
          <a:prstGeom prst="rect">
            <a:avLst/>
          </a:prstGeom>
          <a:noFill/>
        </p:spPr>
        <p:txBody>
          <a:bodyPr wrap="square" rtlCol="0" anchor="t">
            <a:spAutoFit/>
          </a:bodyPr>
          <a:p>
            <a:pPr marL="285750" indent="-285750">
              <a:buFont typeface="Wingdings" panose="05000000000000000000" charset="0"/>
              <a:buChar char="l"/>
            </a:pPr>
            <a:r>
              <a:rPr lang="zh-CN" altLang="en-US">
                <a:solidFill>
                  <a:schemeClr val="tx1"/>
                </a:solidFill>
                <a:uFillTx/>
                <a:latin typeface="Times New Roman" panose="02020603050405020304" pitchFamily="18" charset="0"/>
              </a:rPr>
              <a:t>LogisticsRegression、RandomForest以及SVM都是有监督的学习。</a:t>
            </a:r>
            <a:endParaRPr lang="zh-CN" altLang="en-US">
              <a:solidFill>
                <a:schemeClr val="tx1"/>
              </a:solidFill>
              <a:uFillTx/>
              <a:latin typeface="Times New Roman" panose="02020603050405020304" pitchFamily="18" charset="0"/>
            </a:endParaRPr>
          </a:p>
          <a:p>
            <a:pPr marL="0" indent="354965">
              <a:buFont typeface="Wingdings" panose="05000000000000000000" charset="0"/>
            </a:pPr>
            <a:r>
              <a:rPr lang="zh-CN" altLang="en-US">
                <a:solidFill>
                  <a:schemeClr val="tx1"/>
                </a:solidFill>
                <a:uFillTx/>
                <a:latin typeface="Times New Roman" panose="02020603050405020304" pitchFamily="18" charset="0"/>
              </a:rPr>
              <a:t>这些应用使用带标签的数据，数据的格式为（label index0:value0 index1:value1）。其中label表示标签，在分类算法中为离散值（例如，二分类时，label取值为0或1），在回归算法中为连续值；index表示各个特征的序列号；value表示各个特征值。</a:t>
            </a:r>
            <a:endParaRPr lang="zh-CN" altLang="en-US">
              <a:solidFill>
                <a:schemeClr val="tx1"/>
              </a:solidFill>
              <a:uFillTx/>
              <a:latin typeface="Times New Roman" panose="02020603050405020304" pitchFamily="18" charset="0"/>
            </a:endParaRPr>
          </a:p>
          <a:p>
            <a:pPr marL="0" indent="354965">
              <a:buFont typeface="Wingdings" panose="05000000000000000000" charset="0"/>
            </a:pPr>
            <a:endParaRPr lang="zh-CN" altLang="en-US">
              <a:solidFill>
                <a:schemeClr val="tx1"/>
              </a:solidFill>
              <a:uFillTx/>
              <a:latin typeface="Times New Roman" panose="02020603050405020304" pitchFamily="18" charset="0"/>
            </a:endParaRPr>
          </a:p>
          <a:p>
            <a:pPr marL="285750" indent="-285750">
              <a:buFont typeface="Wingdings" panose="05000000000000000000" charset="0"/>
              <a:buChar char="l"/>
            </a:pPr>
            <a:r>
              <a:rPr lang="zh-CN" altLang="en-US">
                <a:solidFill>
                  <a:schemeClr val="tx1"/>
                </a:solidFill>
                <a:uFillTx/>
                <a:latin typeface="Times New Roman" panose="02020603050405020304" pitchFamily="18" charset="0"/>
              </a:rPr>
              <a:t>K-means是无监督学习，使用不带label的数据。数据的格式为（value0 value1 value2…）。value表示各个特征值。</a:t>
            </a:r>
            <a:endParaRPr lang="zh-CN" altLang="en-US">
              <a:solidFill>
                <a:schemeClr val="tx1"/>
              </a:solidFill>
              <a:uFillTx/>
              <a:latin typeface="Times New Roman" panose="02020603050405020304" pitchFamily="18" charset="0"/>
            </a:endParaRPr>
          </a:p>
          <a:p>
            <a:pPr marL="285750" indent="-285750">
              <a:buFont typeface="Wingdings" panose="05000000000000000000" charset="0"/>
              <a:buChar char="l"/>
            </a:pPr>
            <a:endParaRPr lang="zh-CN" altLang="en-US">
              <a:solidFill>
                <a:schemeClr val="tx1"/>
              </a:solidFill>
              <a:uFillTx/>
              <a:latin typeface="Times New Roman" panose="02020603050405020304" pitchFamily="18" charset="0"/>
            </a:endParaRPr>
          </a:p>
          <a:p>
            <a:pPr marL="285750" indent="-285750">
              <a:buFont typeface="Wingdings" panose="05000000000000000000" charset="0"/>
              <a:buChar char="l"/>
            </a:pPr>
            <a:r>
              <a:rPr lang="zh-CN" altLang="en-US">
                <a:solidFill>
                  <a:schemeClr val="tx1"/>
                </a:solidFill>
                <a:uFillTx/>
                <a:latin typeface="Times New Roman" panose="02020603050405020304" pitchFamily="18" charset="0"/>
              </a:rPr>
              <a:t>ALS数据使用Netflix数据集（电影评分数据集）格式（userId itemId rating timestamp）。其中userId为用户编号，itemID为电影编号，rating为电影评分，timestamp为时间戳。userId和itemId为某一范围内的随机值，rating为1~5范围内的随机数，timestamp为日期类型的数据。</a:t>
            </a:r>
            <a:endParaRPr lang="zh-CN" altLang="en-US">
              <a:solidFill>
                <a:schemeClr val="tx1"/>
              </a:solidFill>
              <a:uFillTx/>
              <a:latin typeface="Times New Roman" panose="02020603050405020304" pitchFamily="18" charset="0"/>
            </a:endParaRPr>
          </a:p>
          <a:p>
            <a:pPr marL="0" indent="335915">
              <a:buFont typeface="Wingdings" panose="05000000000000000000" charset="0"/>
            </a:pPr>
            <a:endParaRPr lang="zh-CN" altLang="en-US"/>
          </a:p>
          <a:p>
            <a:endParaRPr lang="zh-CN" altLang="en-US"/>
          </a:p>
          <a:p>
            <a:endParaRPr lang="zh-CN" altLang="en-US"/>
          </a:p>
        </p:txBody>
      </p:sp>
      <p:sp>
        <p:nvSpPr>
          <p:cNvPr id="4" name="文本框 3"/>
          <p:cNvSpPr txBox="1"/>
          <p:nvPr/>
        </p:nvSpPr>
        <p:spPr>
          <a:xfrm>
            <a:off x="527050" y="1055370"/>
            <a:ext cx="6856730" cy="365760"/>
          </a:xfrm>
          <a:prstGeom prst="rect">
            <a:avLst/>
          </a:prstGeom>
          <a:noFill/>
        </p:spPr>
        <p:txBody>
          <a:bodyPr wrap="none" rtlCol="0" anchor="t">
            <a:spAutoFit/>
          </a:bodyPr>
          <a:p>
            <a:pPr marL="285750" indent="-285750" algn="l">
              <a:buFont typeface="Wingdings" panose="05000000000000000000" charset="0"/>
              <a:buChar char="p"/>
            </a:pPr>
            <a:r>
              <a:rPr lang="en-US" altLang="zh-CN">
                <a:solidFill>
                  <a:srgbClr val="0000FF"/>
                </a:solidFill>
                <a:sym typeface="+mn-ea"/>
              </a:rPr>
              <a:t>Machine Learning</a:t>
            </a:r>
            <a:r>
              <a:rPr lang="zh-CN" altLang="en-US">
                <a:solidFill>
                  <a:srgbClr val="0000FF"/>
                </a:solidFill>
                <a:sym typeface="+mn-ea"/>
              </a:rPr>
              <a:t>的数据根据应用的不同，数据格式有所不同。</a:t>
            </a:r>
            <a:endParaRPr lang="zh-CN" altLang="en-US">
              <a:solidFill>
                <a:srgbClr val="0000FF"/>
              </a:solidFill>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研究目标及内容</a:t>
            </a:r>
            <a:r>
              <a:rPr lang="en-US" altLang="zh-CN" sz="2800" dirty="0" smtClean="0"/>
              <a:t>--</a:t>
            </a:r>
            <a:r>
              <a:rPr lang="zh-CN" altLang="zh-CN" dirty="0" smtClean="0"/>
              <a:t>测试</a:t>
            </a:r>
            <a:r>
              <a:rPr lang="zh-CN" dirty="0" smtClean="0"/>
              <a:t>流程</a:t>
            </a:r>
            <a:endParaRPr lang="zh-CN"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27050" y="1043940"/>
            <a:ext cx="8437880" cy="1615440"/>
          </a:xfrm>
          <a:prstGeom prst="rect">
            <a:avLst/>
          </a:prstGeom>
          <a:noFill/>
        </p:spPr>
        <p:txBody>
          <a:bodyPr wrap="square" rtlCol="0" anchor="t">
            <a:spAutoFit/>
          </a:bodyPr>
          <a:p>
            <a:pPr marL="285750" indent="-285750">
              <a:spcAft>
                <a:spcPts val="400"/>
              </a:spcAft>
              <a:buFont typeface="Wingdings" panose="05000000000000000000" charset="0"/>
              <a:buChar char="l"/>
            </a:pPr>
            <a:r>
              <a:rPr lang="zh-CN" altLang="en-US"/>
              <a:t>首先，</a:t>
            </a:r>
            <a:r>
              <a:rPr lang="zh-CN" altLang="en-US"/>
              <a:t>配置系统信息，包括待测系统和存储系统的访问路径等信息。</a:t>
            </a:r>
            <a:endParaRPr lang="zh-CN" altLang="en-US"/>
          </a:p>
          <a:p>
            <a:pPr marL="285750" indent="-285750">
              <a:spcAft>
                <a:spcPts val="400"/>
              </a:spcAft>
              <a:buFont typeface="Wingdings" panose="05000000000000000000" charset="0"/>
              <a:buChar char="l"/>
            </a:pPr>
            <a:r>
              <a:rPr lang="zh-CN" altLang="en-US"/>
              <a:t>其次，配置异常数据规则的参数信息，</a:t>
            </a:r>
            <a:r>
              <a:rPr lang="en-US" altLang="zh-CN"/>
              <a:t>生成自定义的数据集</a:t>
            </a:r>
            <a:r>
              <a:rPr lang="zh-CN" altLang="en-US"/>
              <a:t>到存储系统</a:t>
            </a:r>
            <a:r>
              <a:rPr lang="en-US" altLang="zh-CN"/>
              <a:t>。</a:t>
            </a:r>
            <a:endParaRPr lang="en-US" altLang="zh-CN"/>
          </a:p>
          <a:p>
            <a:pPr marL="285750" indent="-285750">
              <a:spcAft>
                <a:spcPts val="400"/>
              </a:spcAft>
              <a:buFont typeface="Wingdings" panose="05000000000000000000" charset="0"/>
              <a:buChar char="l"/>
            </a:pPr>
            <a:r>
              <a:rPr lang="zh-CN" altLang="en-US"/>
              <a:t>然后，</a:t>
            </a:r>
            <a:r>
              <a:rPr lang="en-US" altLang="zh-CN"/>
              <a:t>选择工作负载</a:t>
            </a:r>
            <a:r>
              <a:rPr lang="zh-CN" altLang="en-US"/>
              <a:t>和数据集，</a:t>
            </a:r>
            <a:r>
              <a:rPr lang="en-US" altLang="zh-CN"/>
              <a:t>并配置所需的系统参数和应用参数信息。通过触发脚本执行集群环境下的参数组合测试。</a:t>
            </a:r>
            <a:endParaRPr lang="en-US" altLang="zh-CN"/>
          </a:p>
          <a:p>
            <a:pPr marL="285750" indent="-285750">
              <a:buFont typeface="Wingdings" panose="05000000000000000000" charset="0"/>
              <a:buChar char="l"/>
            </a:pPr>
            <a:r>
              <a:rPr lang="zh-CN" altLang="en-US"/>
              <a:t>最后，在</a:t>
            </a:r>
            <a:r>
              <a:rPr lang="en-US" altLang="zh-CN"/>
              <a:t>测试完成后查看测试报告</a:t>
            </a:r>
            <a:r>
              <a:rPr lang="zh-CN" altLang="en-US"/>
              <a:t>。</a:t>
            </a:r>
            <a:endParaRPr lang="zh-CN" altLang="en-US"/>
          </a:p>
        </p:txBody>
      </p:sp>
      <p:pic>
        <p:nvPicPr>
          <p:cNvPr id="66" name="图片 66" descr="E:\工作空间\毕设\学位论文\image\测试流程图.png"/>
          <p:cNvPicPr/>
          <p:nvPr/>
        </p:nvPicPr>
        <p:blipFill>
          <a:blip r:embed="rId1">
            <a:extLst>
              <a:ext uri="{28A0092B-C50C-407E-A947-70E740481C1C}">
                <a14:useLocalDpi xmlns:a14="http://schemas.microsoft.com/office/drawing/2010/main" val="0"/>
              </a:ext>
            </a:extLst>
          </a:blip>
          <a:srcRect/>
          <a:stretch>
            <a:fillRect/>
          </a:stretch>
        </p:blipFill>
        <p:spPr bwMode="auto">
          <a:xfrm>
            <a:off x="986155" y="2926080"/>
            <a:ext cx="7250430" cy="35052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研究目标及内容</a:t>
            </a:r>
            <a:r>
              <a:rPr lang="en-US" altLang="zh-CN" sz="2800" dirty="0" smtClean="0"/>
              <a:t>--</a:t>
            </a:r>
            <a:r>
              <a:rPr lang="zh-CN" altLang="zh-CN" dirty="0" smtClean="0"/>
              <a:t>测试</a:t>
            </a:r>
            <a:r>
              <a:rPr lang="zh-CN" dirty="0" smtClean="0"/>
              <a:t>度量</a:t>
            </a:r>
            <a:endParaRPr lang="zh-CN"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19430" y="1124585"/>
            <a:ext cx="8104505" cy="1463040"/>
          </a:xfrm>
          <a:prstGeom prst="rect">
            <a:avLst/>
          </a:prstGeom>
          <a:noFill/>
        </p:spPr>
        <p:txBody>
          <a:bodyPr wrap="square" rtlCol="0" anchor="t">
            <a:spAutoFit/>
          </a:bodyPr>
          <a:p>
            <a:pPr marL="342900" indent="-342900">
              <a:buFont typeface="Wingdings" panose="05000000000000000000" charset="0"/>
              <a:buChar char="p"/>
            </a:pPr>
            <a:r>
              <a:rPr lang="zh-CN" altLang="en-US" dirty="0" smtClean="0">
                <a:solidFill>
                  <a:srgbClr val="0000FF"/>
                </a:solidFill>
                <a:sym typeface="+mn-ea"/>
              </a:rPr>
              <a:t>可靠性定义</a:t>
            </a:r>
            <a:endParaRPr lang="zh-CN" altLang="en-US" dirty="0" smtClean="0">
              <a:solidFill>
                <a:srgbClr val="0000FF"/>
              </a:solidFill>
            </a:endParaRPr>
          </a:p>
          <a:p>
            <a:pPr marL="800100" lvl="1" indent="-342900">
              <a:buFont typeface="Wingdings" panose="05000000000000000000" charset="0"/>
              <a:buChar char="l"/>
            </a:pPr>
            <a:r>
              <a:rPr lang="zh-CN" altLang="en-US" dirty="0" smtClean="0">
                <a:sym typeface="+mn-ea"/>
              </a:rPr>
              <a:t>IEEE 610.12-1990将可靠性定义为“系统或组件在规定的时间内以及在规定的条件下，执行其所需功能的能力”</a:t>
            </a:r>
            <a:endParaRPr lang="zh-CN" altLang="en-US" dirty="0" smtClean="0">
              <a:solidFill>
                <a:schemeClr val="tx1"/>
              </a:solidFill>
            </a:endParaRPr>
          </a:p>
          <a:p>
            <a:pPr marL="800100" lvl="1" indent="-342900">
              <a:buFont typeface="Wingdings" panose="05000000000000000000" charset="0"/>
              <a:buChar char="l"/>
            </a:pPr>
            <a:r>
              <a:rPr lang="zh-CN" altLang="en-US" dirty="0" smtClean="0">
                <a:solidFill>
                  <a:srgbClr val="FF0000"/>
                </a:solidFill>
                <a:sym typeface="+mn-ea"/>
              </a:rPr>
              <a:t>在给定应用（包括数据、代码、参数配置等）的情况下，大数据系统在指定的数据和参数配置下，执行该应用的能力</a:t>
            </a:r>
            <a:endParaRPr lang="zh-CN" altLang="en-US"/>
          </a:p>
        </p:txBody>
      </p:sp>
      <p:sp>
        <p:nvSpPr>
          <p:cNvPr id="4" name="文本框 3"/>
          <p:cNvSpPr txBox="1"/>
          <p:nvPr/>
        </p:nvSpPr>
        <p:spPr>
          <a:xfrm>
            <a:off x="519430" y="2804160"/>
            <a:ext cx="8445500" cy="2286000"/>
          </a:xfrm>
          <a:prstGeom prst="rect">
            <a:avLst/>
          </a:prstGeom>
          <a:noFill/>
        </p:spPr>
        <p:txBody>
          <a:bodyPr wrap="square" rtlCol="0" anchor="t">
            <a:spAutoFit/>
          </a:bodyPr>
          <a:p>
            <a:pPr marL="285750" indent="-285750">
              <a:buFont typeface="Wingdings" panose="05000000000000000000" charset="0"/>
              <a:buChar char="p"/>
            </a:pPr>
            <a:r>
              <a:rPr lang="zh-CN" altLang="en-US">
                <a:solidFill>
                  <a:srgbClr val="0000FF"/>
                </a:solidFill>
                <a:sym typeface="+mn-ea"/>
              </a:rPr>
              <a:t>系统不可靠的评测标准</a:t>
            </a:r>
            <a:endParaRPr lang="zh-CN" altLang="en-US">
              <a:solidFill>
                <a:srgbClr val="0000FF"/>
              </a:solidFill>
              <a:sym typeface="+mn-ea"/>
            </a:endParaRPr>
          </a:p>
          <a:p>
            <a:pPr marL="0" indent="348615"/>
            <a:r>
              <a:rPr lang="zh-CN" altLang="en-US"/>
              <a:t>1. 性能出现异常。如，在用户给定的时间内，出现无响应、假死等现象。</a:t>
            </a:r>
            <a:endParaRPr lang="zh-CN" altLang="en-US"/>
          </a:p>
          <a:p>
            <a:pPr marL="0" indent="367665"/>
            <a:r>
              <a:rPr lang="zh-CN" altLang="en-US"/>
              <a:t>2. 资源使用异常。如，出现IO异常、内存溢出、磁盘异常等现象。</a:t>
            </a:r>
            <a:endParaRPr lang="zh-CN" altLang="en-US"/>
          </a:p>
          <a:p>
            <a:pPr marL="0" indent="367665"/>
            <a:r>
              <a:rPr lang="zh-CN" altLang="en-US"/>
              <a:t>3. 计算结果异常。如，计算结果错误、计算数据丢失或重复计算等现象。</a:t>
            </a:r>
            <a:endParaRPr lang="zh-CN" altLang="en-US"/>
          </a:p>
          <a:p>
            <a:endParaRPr lang="zh-CN" altLang="en-US">
              <a:sym typeface="+mn-ea"/>
            </a:endParaRPr>
          </a:p>
          <a:p>
            <a:pPr marL="285750" indent="-285750">
              <a:buFont typeface="Wingdings" panose="05000000000000000000" charset="0"/>
              <a:buChar char="p"/>
            </a:pPr>
            <a:r>
              <a:rPr lang="zh-CN" altLang="en-US">
                <a:solidFill>
                  <a:srgbClr val="0000FF"/>
                </a:solidFill>
                <a:sym typeface="+mn-ea"/>
              </a:rPr>
              <a:t>大数据系统可靠性测试基准的度量指标</a:t>
            </a:r>
            <a:endParaRPr lang="zh-CN" altLang="en-US">
              <a:solidFill>
                <a:srgbClr val="0000FF"/>
              </a:solidFill>
              <a:sym typeface="+mn-ea"/>
            </a:endParaRPr>
          </a:p>
          <a:p>
            <a:pPr marL="0" indent="329565"/>
            <a:r>
              <a:rPr lang="zh-CN" altLang="en-US" b="1">
                <a:cs typeface="+mn-ea"/>
                <a:sym typeface="+mn-ea"/>
              </a:rPr>
              <a:t>大数据系统</a:t>
            </a:r>
            <a:r>
              <a:rPr lang="zh-CN" altLang="en-US" b="1"/>
              <a:t>在用户给定的数据和系统配置下，如果出现的现象满足上述系统不可靠的评测标准，则称该系统在给定的测试环境下是不可靠的。</a:t>
            </a:r>
            <a:endParaRPr lang="zh-CN" altLang="en-US"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41287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88556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系统设计及实现</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27711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可靠性测试基准设计</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73170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
        <p:nvSpPr>
          <p:cNvPr id="2" name="圆角矩形 7"/>
          <p:cNvSpPr/>
          <p:nvPr/>
        </p:nvSpPr>
        <p:spPr>
          <a:xfrm>
            <a:off x="1978025" y="308102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可靠性测试基准关键技术</a:t>
            </a:r>
            <a:endParaRPr lang="zh-CN" altLang="zh-CN" sz="2400">
              <a:solidFill>
                <a:srgbClr val="FF0000"/>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4" name="文本框 13"/>
          <p:cNvSpPr txBox="1"/>
          <p:nvPr/>
        </p:nvSpPr>
        <p:spPr>
          <a:xfrm>
            <a:off x="527050" y="1181735"/>
            <a:ext cx="7783830" cy="2834640"/>
          </a:xfrm>
          <a:prstGeom prst="rect">
            <a:avLst/>
          </a:prstGeom>
          <a:noFill/>
        </p:spPr>
        <p:txBody>
          <a:bodyPr wrap="square" rtlCol="0">
            <a:spAutoFit/>
          </a:bodyPr>
          <a:lstStyle/>
          <a:p>
            <a:pPr marL="285750" indent="-285750">
              <a:buFont typeface="Wingdings" panose="05000000000000000000" charset="0"/>
              <a:buChar char="p"/>
            </a:pPr>
            <a:r>
              <a:rPr lang="zh-CN">
                <a:solidFill>
                  <a:srgbClr val="0000FF"/>
                </a:solidFill>
              </a:rPr>
              <a:t>关键技术总结：</a:t>
            </a:r>
            <a:endParaRPr lang="zh-CN">
              <a:solidFill>
                <a:srgbClr val="0000FF"/>
              </a:solidFill>
            </a:endParaRPr>
          </a:p>
          <a:p>
            <a:pPr marL="285750" indent="-285750">
              <a:buFont typeface="Wingdings" panose="05000000000000000000" charset="0"/>
              <a:buChar char="p"/>
            </a:pPr>
            <a:endParaRPr lang="zh-CN">
              <a:solidFill>
                <a:srgbClr val="0000FF"/>
              </a:solidFill>
            </a:endParaRPr>
          </a:p>
          <a:p>
            <a:pPr marL="702945" indent="-342900">
              <a:buFont typeface="+mj-lt"/>
              <a:buAutoNum type="arabicPeriod"/>
            </a:pPr>
            <a:r>
              <a:rPr b="1">
                <a:sym typeface="+mn-ea"/>
              </a:rPr>
              <a:t>提出了针对大数据应用的异常数据生成方法</a:t>
            </a:r>
            <a:r>
              <a:rPr>
                <a:sym typeface="+mn-ea"/>
              </a:rPr>
              <a:t>。定义了异常数据的概念，并通过分析应用程序特征，给出了特定应用的异常数据的生成规则，进而生成相应的异常数据（如分布异常、维度过高等特征）。</a:t>
            </a:r>
            <a:endParaRPr>
              <a:sym typeface="+mn-ea"/>
            </a:endParaRPr>
          </a:p>
          <a:p>
            <a:pPr marL="702945" indent="-342900">
              <a:buFont typeface="+mj-lt"/>
              <a:buAutoNum type="arabicPeriod"/>
            </a:pPr>
            <a:endParaRPr>
              <a:sym typeface="+mn-ea"/>
            </a:endParaRPr>
          </a:p>
          <a:p>
            <a:pPr marL="702945" indent="-342900">
              <a:buFont typeface="+mj-lt"/>
              <a:buAutoNum type="arabicPeriod"/>
            </a:pPr>
            <a:r>
              <a:rPr>
                <a:sym typeface="+mn-ea"/>
              </a:rPr>
              <a:t> </a:t>
            </a:r>
            <a:r>
              <a:rPr b="1">
                <a:sym typeface="+mn-ea"/>
              </a:rPr>
              <a:t>提出了一种针对大数据应用的异常参数生成方法</a:t>
            </a:r>
            <a:r>
              <a:rPr>
                <a:sym typeface="+mn-ea"/>
              </a:rPr>
              <a:t>。采用贪心算法对系统和应用参数进行组合空间削减测试。提出一种探测性参数验证方法，通过指数增长的慢启动方式来确定最差的资源占用的参数取值。</a:t>
            </a:r>
            <a:endParaRPr>
              <a:sym typeface="+mn-ea"/>
            </a:endParaRPr>
          </a:p>
          <a:p>
            <a:pPr>
              <a:buFont typeface="Wingdings" panose="05000000000000000000" charset="0"/>
            </a:pPr>
            <a:endParaRPr lang="en-US" altLang="zh-CN"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r>
              <a:rPr lang="en-US" altLang="zh-CN" sz="2800" dirty="0">
                <a:sym typeface="+mn-ea"/>
              </a:rPr>
              <a:t>--</a:t>
            </a:r>
            <a:r>
              <a:rPr lang="zh-CN" dirty="0"/>
              <a:t>数</a:t>
            </a:r>
            <a:r>
              <a:rPr lang="zh-CN" dirty="0" smtClean="0"/>
              <a:t>据生成方法</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4" name="文本框 13"/>
          <p:cNvSpPr txBox="1"/>
          <p:nvPr/>
        </p:nvSpPr>
        <p:spPr>
          <a:xfrm>
            <a:off x="527050" y="1200785"/>
            <a:ext cx="7783830" cy="47345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rPr>
              <a:t>异常研究发现</a:t>
            </a:r>
            <a:endParaRPr lang="zh-CN" altLang="en-US">
              <a:solidFill>
                <a:srgbClr val="0000FF"/>
              </a:solidFill>
            </a:endParaRPr>
          </a:p>
          <a:p>
            <a:pPr lvl="1">
              <a:buFont typeface="Wingdings" panose="05000000000000000000" charset="0"/>
            </a:pPr>
            <a:r>
              <a:rPr lang="zh-CN" altLang="en-US"/>
              <a:t>极端数据容易导致系统或应用出现异常</a:t>
            </a:r>
            <a:endParaRPr lang="zh-CN" altLang="en-US"/>
          </a:p>
          <a:p>
            <a:pPr lvl="1">
              <a:buFont typeface="Wingdings" panose="05000000000000000000" charset="0"/>
            </a:pPr>
            <a:endParaRPr lang="zh-CN" altLang="en-US"/>
          </a:p>
          <a:p>
            <a:pPr marL="285750" lvl="0" indent="-285750">
              <a:buFont typeface="Wingdings" panose="05000000000000000000" charset="0"/>
              <a:buChar char="p"/>
            </a:pPr>
            <a:r>
              <a:rPr lang="zh-CN" altLang="en-US">
                <a:solidFill>
                  <a:srgbClr val="0000FF"/>
                </a:solidFill>
              </a:rPr>
              <a:t>异常数据特征</a:t>
            </a:r>
            <a:endParaRPr lang="zh-CN" altLang="en-US">
              <a:solidFill>
                <a:srgbClr val="0000FF"/>
              </a:solidFill>
            </a:endParaRPr>
          </a:p>
          <a:p>
            <a:pPr lvl="1">
              <a:buFont typeface="Wingdings" panose="05000000000000000000" charset="0"/>
            </a:pPr>
            <a:r>
              <a:rPr lang="en-US" altLang="zh-CN" b="1" dirty="0" smtClean="0">
                <a:solidFill>
                  <a:schemeClr val="tx1"/>
                </a:solidFill>
                <a:sym typeface="+mn-ea"/>
              </a:rPr>
              <a:t>数据量大、数据倾斜、维度过高、分布异常</a:t>
            </a:r>
            <a:r>
              <a:rPr lang="zh-CN" altLang="en-US" b="1" dirty="0" smtClean="0">
                <a:solidFill>
                  <a:schemeClr val="tx1"/>
                </a:solidFill>
                <a:sym typeface="+mn-ea"/>
              </a:rPr>
              <a:t>、</a:t>
            </a:r>
            <a:r>
              <a:rPr lang="en-US" altLang="zh-CN" b="1" dirty="0" err="1" smtClean="0">
                <a:solidFill>
                  <a:schemeClr val="tx1"/>
                </a:solidFill>
                <a:sym typeface="+mn-ea"/>
              </a:rPr>
              <a:t>数据稀疏</a:t>
            </a:r>
            <a:endParaRPr lang="en-US" altLang="zh-CN" b="1" dirty="0" err="1" smtClean="0">
              <a:solidFill>
                <a:schemeClr val="tx1"/>
              </a:solidFill>
              <a:sym typeface="+mn-ea"/>
            </a:endParaRPr>
          </a:p>
          <a:p>
            <a:pPr lvl="1">
              <a:buFont typeface="Wingdings" panose="05000000000000000000" charset="0"/>
            </a:pPr>
            <a:endParaRPr lang="en-US" altLang="zh-CN" b="1" dirty="0" err="1" smtClean="0">
              <a:solidFill>
                <a:schemeClr val="tx1"/>
              </a:solidFill>
              <a:sym typeface="+mn-ea"/>
            </a:endParaRPr>
          </a:p>
          <a:p>
            <a:pPr marL="741045" indent="-379730">
              <a:spcAft>
                <a:spcPts val="400"/>
              </a:spcAft>
              <a:buFont typeface="Wingdings" panose="05000000000000000000" charset="0"/>
              <a:buChar char="l"/>
            </a:pPr>
            <a:r>
              <a:rPr lang="zh-CN" altLang="en-US" b="1">
                <a:sym typeface="+mn-ea"/>
              </a:rPr>
              <a:t>数据量大</a:t>
            </a:r>
            <a:r>
              <a:rPr lang="zh-CN" altLang="en-US">
                <a:sym typeface="+mn-ea"/>
              </a:rPr>
              <a:t>，即数据规模巨大，在当前应用配置下无法正常应对；</a:t>
            </a:r>
            <a:endParaRPr lang="zh-CN" altLang="en-US"/>
          </a:p>
          <a:p>
            <a:pPr marL="721995" indent="-361950">
              <a:spcAft>
                <a:spcPts val="400"/>
              </a:spcAft>
              <a:buFont typeface="Wingdings" panose="05000000000000000000" charset="0"/>
              <a:buChar char="l"/>
            </a:pPr>
            <a:r>
              <a:rPr lang="zh-CN" altLang="en-US" b="1">
                <a:sym typeface="+mn-ea"/>
              </a:rPr>
              <a:t>数据稀疏</a:t>
            </a:r>
            <a:r>
              <a:rPr lang="zh-CN" altLang="en-US">
                <a:sym typeface="+mn-ea"/>
              </a:rPr>
              <a:t>，无用元素过多（如矩阵中的0），即增加数据信息量的元素很多；</a:t>
            </a:r>
            <a:endParaRPr lang="zh-CN" altLang="en-US"/>
          </a:p>
          <a:p>
            <a:pPr marL="721995" indent="-361950">
              <a:spcAft>
                <a:spcPts val="400"/>
              </a:spcAft>
              <a:buFont typeface="Wingdings" panose="05000000000000000000" charset="0"/>
              <a:buChar char="l"/>
            </a:pPr>
            <a:r>
              <a:rPr lang="zh-CN" altLang="en-US" b="1">
                <a:sym typeface="+mn-ea"/>
              </a:rPr>
              <a:t>数据维度高</a:t>
            </a:r>
            <a:r>
              <a:rPr lang="zh-CN" altLang="en-US">
                <a:sym typeface="+mn-ea"/>
              </a:rPr>
              <a:t>，即用于测试的数据维度过高；</a:t>
            </a:r>
            <a:endParaRPr lang="zh-CN" altLang="en-US"/>
          </a:p>
          <a:p>
            <a:pPr marL="721995" indent="-361950">
              <a:spcAft>
                <a:spcPts val="400"/>
              </a:spcAft>
              <a:buFont typeface="Wingdings" panose="05000000000000000000" charset="0"/>
              <a:buChar char="l"/>
            </a:pPr>
            <a:r>
              <a:rPr lang="zh-CN" altLang="en-US" b="1">
                <a:sym typeface="+mn-ea"/>
              </a:rPr>
              <a:t>数据分布异常</a:t>
            </a:r>
            <a:r>
              <a:rPr lang="zh-CN" altLang="en-US">
                <a:sym typeface="+mn-ea"/>
              </a:rPr>
              <a:t>，数据分布不均匀，呈现高斯分布、伽马分布、泊松分布、指数分布、Zipf分布或其混合等分布形式；</a:t>
            </a:r>
            <a:endParaRPr lang="zh-CN" altLang="en-US"/>
          </a:p>
          <a:p>
            <a:pPr marL="741045" indent="-381000">
              <a:spcAft>
                <a:spcPts val="400"/>
              </a:spcAft>
              <a:buFont typeface="Wingdings" panose="05000000000000000000" charset="0"/>
              <a:buChar char="l"/>
            </a:pPr>
            <a:r>
              <a:rPr lang="zh-CN" altLang="en-US" b="1">
                <a:sym typeface="+mn-ea"/>
              </a:rPr>
              <a:t>数据倾斜</a:t>
            </a:r>
            <a:r>
              <a:rPr lang="zh-CN" altLang="en-US">
                <a:sym typeface="+mn-ea"/>
              </a:rPr>
              <a:t>，如单个key多次出现，或value值过大。</a:t>
            </a:r>
            <a:endParaRPr lang="zh-CN" altLang="en-US"/>
          </a:p>
          <a:p>
            <a:pPr lvl="1">
              <a:buFont typeface="Wingdings" panose="05000000000000000000" charset="0"/>
            </a:pPr>
            <a:endParaRPr lang="en-US" altLang="zh-CN" b="1" dirty="0" err="1" smtClean="0">
              <a:solidFill>
                <a:schemeClr val="tx1"/>
              </a:solidFill>
              <a:sym typeface="+mn-ea"/>
            </a:endParaRPr>
          </a:p>
          <a:p>
            <a:pPr lvl="1">
              <a:buFont typeface="Wingdings" panose="05000000000000000000" charset="0"/>
            </a:pPr>
            <a:endParaRPr lang="en-US" altLang="zh-CN" b="1" dirty="0" err="1" smtClean="0">
              <a:solidFill>
                <a:schemeClr val="tx1"/>
              </a:solidFill>
              <a:sym typeface="+mn-ea"/>
            </a:endParaRPr>
          </a:p>
          <a:p>
            <a:pPr marL="285750" lvl="0" indent="-285750">
              <a:buFont typeface="Wingdings" panose="05000000000000000000" charset="0"/>
              <a:buChar char="p"/>
            </a:pPr>
            <a:endParaRPr lang="zh-CN" altLang="en-US"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r>
              <a:rPr lang="en-US" altLang="zh-CN" sz="2800" dirty="0">
                <a:sym typeface="+mn-ea"/>
              </a:rPr>
              <a:t>--</a:t>
            </a:r>
            <a:r>
              <a:rPr lang="zh-CN" dirty="0"/>
              <a:t>数</a:t>
            </a:r>
            <a:r>
              <a:rPr lang="zh-CN" dirty="0" smtClean="0"/>
              <a:t>据生成方法</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36575" y="1805940"/>
          <a:ext cx="8150860" cy="4693285"/>
        </p:xfrm>
        <a:graphic>
          <a:graphicData uri="http://schemas.openxmlformats.org/drawingml/2006/table">
            <a:tbl>
              <a:tblPr firstRow="1" bandRow="1">
                <a:tableStyleId>{5C22544A-7EE6-4342-B048-85BDC9FD1C3A}</a:tableStyleId>
              </a:tblPr>
              <a:tblGrid>
                <a:gridCol w="1212215"/>
                <a:gridCol w="5116830"/>
                <a:gridCol w="1821815"/>
              </a:tblGrid>
              <a:tr h="452120">
                <a:tc>
                  <a:txBody>
                    <a:bodyPr/>
                    <a:p>
                      <a:pPr algn="ctr">
                        <a:buNone/>
                      </a:pPr>
                      <a:r>
                        <a:rPr lang="zh-CN" altLang="en-US" sz="1600">
                          <a:solidFill>
                            <a:schemeClr val="tx1"/>
                          </a:solidFill>
                        </a:rPr>
                        <a:t>应用类型</a:t>
                      </a:r>
                      <a:endParaRPr lang="zh-CN" altLang="en-US" sz="1600">
                        <a:solidFill>
                          <a:schemeClr val="tx1"/>
                        </a:solidFill>
                      </a:endParaRPr>
                    </a:p>
                  </a:txBody>
                  <a:tcPr anchor="ctr" anchorCtr="0"/>
                </a:tc>
                <a:tc>
                  <a:txBody>
                    <a:bodyPr/>
                    <a:p>
                      <a:pPr algn="ctr">
                        <a:buNone/>
                      </a:pPr>
                      <a:r>
                        <a:rPr lang="zh-CN" altLang="en-US" sz="1600">
                          <a:solidFill>
                            <a:schemeClr val="tx1"/>
                          </a:solidFill>
                        </a:rPr>
                        <a:t>计算特性</a:t>
                      </a:r>
                      <a:endParaRPr lang="zh-CN" altLang="en-US" sz="1600">
                        <a:solidFill>
                          <a:schemeClr val="tx1"/>
                        </a:solidFill>
                      </a:endParaRPr>
                    </a:p>
                  </a:txBody>
                  <a:tcPr anchor="ctr" anchorCtr="0"/>
                </a:tc>
                <a:tc>
                  <a:txBody>
                    <a:bodyPr/>
                    <a:p>
                      <a:pPr algn="ctr">
                        <a:buNone/>
                      </a:pPr>
                      <a:r>
                        <a:rPr lang="zh-CN" altLang="en-US" sz="1600">
                          <a:solidFill>
                            <a:schemeClr val="tx1"/>
                          </a:solidFill>
                        </a:rPr>
                        <a:t>异常规则</a:t>
                      </a:r>
                      <a:endParaRPr lang="zh-CN" altLang="en-US" sz="1600">
                        <a:solidFill>
                          <a:schemeClr val="tx1"/>
                        </a:solidFill>
                      </a:endParaRPr>
                    </a:p>
                  </a:txBody>
                  <a:tcPr anchor="ctr" anchorCtr="0"/>
                </a:tc>
              </a:tr>
              <a:tr h="624840">
                <a:tc>
                  <a:txBody>
                    <a:bodyPr/>
                    <a:p>
                      <a:pPr algn="ctr">
                        <a:buNone/>
                      </a:pPr>
                      <a:r>
                        <a:rPr lang="en-US" altLang="zh-CN" sz="1600">
                          <a:solidFill>
                            <a:schemeClr val="tx1"/>
                          </a:solidFill>
                        </a:rPr>
                        <a:t>SQL</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SQL基础查询语句中Scan、Aggregate、Join等应用处理key/value对，其计算复杂度与key的分布相关。</a:t>
                      </a:r>
                      <a:endParaRPr lang="zh-CN" altLang="en-US" sz="1600">
                        <a:solidFill>
                          <a:schemeClr val="tx1"/>
                        </a:solidFill>
                      </a:endParaRPr>
                    </a:p>
                  </a:txBody>
                  <a:tcPr anchor="ctr" anchorCtr="0"/>
                </a:tc>
                <a:tc>
                  <a:txBody>
                    <a:bodyPr/>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数据倾斜</a:t>
                      </a:r>
                      <a:endParaRPr lang="zh-CN" altLang="en-US" sz="1600">
                        <a:solidFill>
                          <a:schemeClr val="tx1"/>
                        </a:solidFill>
                      </a:endParaRPr>
                    </a:p>
                  </a:txBody>
                  <a:tcPr anchor="ctr" anchorCtr="0"/>
                </a:tc>
              </a:tr>
              <a:tr h="1413510">
                <a:tc>
                  <a:txBody>
                    <a:bodyPr/>
                    <a:p>
                      <a:pPr algn="ctr">
                        <a:buNone/>
                      </a:pPr>
                      <a:r>
                        <a:rPr lang="en-US" altLang="zh-CN" sz="1600">
                          <a:solidFill>
                            <a:schemeClr val="tx1"/>
                          </a:solidFill>
                        </a:rPr>
                        <a:t>Graph</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Graph中的应用大多需要迭代计算，顶点收集消息阶段有很重的操作时，单个顶点的计算压力会增大。例如，PageRank需要由顶点向相邻顶点发送其贡献值，当出现数据倾斜时（即某一顶点的相邻顶点格外多），对单个顶点的压力过大，会产生运行超时等可靠性问题。</a:t>
                      </a:r>
                      <a:endParaRPr lang="zh-CN" altLang="en-US" sz="1600">
                        <a:solidFill>
                          <a:schemeClr val="tx1"/>
                        </a:solidFill>
                      </a:endParaRPr>
                    </a:p>
                  </a:txBody>
                  <a:tcPr anchor="ctr" anchorCtr="0"/>
                </a:tc>
                <a:tc>
                  <a:txBody>
                    <a:bodyPr/>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数据稀疏、</a:t>
                      </a:r>
                      <a:endParaRPr lang="zh-CN" altLang="en-US" sz="1600">
                        <a:solidFill>
                          <a:schemeClr val="tx1"/>
                        </a:solidFill>
                      </a:endParaRPr>
                    </a:p>
                    <a:p>
                      <a:pPr algn="ctr">
                        <a:buNone/>
                      </a:pPr>
                      <a:r>
                        <a:rPr lang="zh-CN" altLang="en-US" sz="1600">
                          <a:solidFill>
                            <a:schemeClr val="tx1"/>
                          </a:solidFill>
                        </a:rPr>
                        <a:t>数据分布异常</a:t>
                      </a:r>
                      <a:endParaRPr lang="zh-CN" altLang="en-US" sz="1600">
                        <a:solidFill>
                          <a:schemeClr val="tx1"/>
                        </a:solidFill>
                      </a:endParaRPr>
                    </a:p>
                  </a:txBody>
                  <a:tcPr anchor="ctr" anchorCtr="0"/>
                </a:tc>
              </a:tr>
              <a:tr h="2202815">
                <a:tc>
                  <a:txBody>
                    <a:bodyPr/>
                    <a:p>
                      <a:pPr algn="ctr">
                        <a:buNone/>
                      </a:pPr>
                      <a:r>
                        <a:rPr lang="en-US" altLang="zh-CN" sz="1600">
                          <a:solidFill>
                            <a:schemeClr val="tx1"/>
                          </a:solidFill>
                        </a:rPr>
                        <a:t>Machine Learning</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Machine Learning中的应用如LogisticRegression和K-means等采用矩阵特征作为输入数据，因此计算与矩阵特征（1）矩阵总大小，（2）矩阵维度，（3）每个矩阵列的分布，（4）矩阵稀疏性，等有关系。</a:t>
                      </a:r>
                      <a:endParaRPr lang="zh-CN" altLang="en-US" sz="1600">
                        <a:solidFill>
                          <a:schemeClr val="tx1"/>
                        </a:solidFill>
                      </a:endParaRPr>
                    </a:p>
                    <a:p>
                      <a:pPr algn="l">
                        <a:buNone/>
                      </a:pPr>
                      <a:r>
                        <a:rPr lang="zh-CN" altLang="en-US" sz="1600">
                          <a:solidFill>
                            <a:schemeClr val="tx1"/>
                          </a:solidFill>
                        </a:rPr>
                        <a:t>      其他的应用，如RandomForest等，需要在内存中保存宽度优先树，并使用随机采样来训练树。当数据维度过高时，资源利用率也高。此外，随机抽样方法将影响计算结果的稳定性。</a:t>
                      </a:r>
                      <a:endParaRPr lang="zh-CN" altLang="en-US" sz="1600">
                        <a:solidFill>
                          <a:schemeClr val="tx1"/>
                        </a:solidFill>
                      </a:endParaRPr>
                    </a:p>
                  </a:txBody>
                  <a:tcPr anchor="ctr" anchorCtr="0"/>
                </a:tc>
                <a:tc>
                  <a:txBody>
                    <a:bodyPr/>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数据稀疏、</a:t>
                      </a:r>
                      <a:endParaRPr lang="zh-CN" altLang="en-US" sz="1600">
                        <a:solidFill>
                          <a:schemeClr val="tx1"/>
                        </a:solidFill>
                      </a:endParaRPr>
                    </a:p>
                    <a:p>
                      <a:pPr algn="ctr">
                        <a:buNone/>
                      </a:pPr>
                      <a:r>
                        <a:rPr lang="zh-CN" altLang="en-US" sz="1600">
                          <a:solidFill>
                            <a:schemeClr val="tx1"/>
                          </a:solidFill>
                        </a:rPr>
                        <a:t>数据维度高、</a:t>
                      </a:r>
                      <a:endParaRPr lang="zh-CN" altLang="en-US" sz="1600">
                        <a:solidFill>
                          <a:schemeClr val="tx1"/>
                        </a:solidFill>
                      </a:endParaRPr>
                    </a:p>
                    <a:p>
                      <a:pPr algn="ctr">
                        <a:buNone/>
                      </a:pPr>
                      <a:r>
                        <a:rPr lang="zh-CN" altLang="en-US" sz="1600">
                          <a:solidFill>
                            <a:schemeClr val="tx1"/>
                          </a:solidFill>
                        </a:rPr>
                        <a:t>数据分布异常</a:t>
                      </a:r>
                      <a:endParaRPr lang="zh-CN" altLang="en-US" sz="1600">
                        <a:solidFill>
                          <a:schemeClr val="tx1"/>
                        </a:solidFill>
                      </a:endParaRPr>
                    </a:p>
                  </a:txBody>
                  <a:tcPr anchor="ctr" anchorCtr="0"/>
                </a:tc>
              </a:tr>
            </a:tbl>
          </a:graphicData>
        </a:graphic>
      </p:graphicFrame>
      <p:sp>
        <p:nvSpPr>
          <p:cNvPr id="3" name="文本框 2"/>
          <p:cNvSpPr txBox="1"/>
          <p:nvPr/>
        </p:nvSpPr>
        <p:spPr>
          <a:xfrm>
            <a:off x="527050" y="994410"/>
            <a:ext cx="8159750" cy="640080"/>
          </a:xfrm>
          <a:prstGeom prst="rect">
            <a:avLst/>
          </a:prstGeom>
          <a:noFill/>
        </p:spPr>
        <p:txBody>
          <a:bodyPr wrap="square" rtlCol="0" anchor="t">
            <a:spAutoFit/>
          </a:bodyPr>
          <a:p>
            <a:pPr marL="285750" lvl="0" indent="-285750">
              <a:buFont typeface="Wingdings" panose="05000000000000000000" charset="0"/>
              <a:buChar char="p"/>
            </a:pPr>
            <a:r>
              <a:rPr lang="zh-CN" altLang="en-US" dirty="0" err="1" smtClean="0">
                <a:solidFill>
                  <a:srgbClr val="0000FF"/>
                </a:solidFill>
                <a:sym typeface="+mn-ea"/>
              </a:rPr>
              <a:t>异常数据生成</a:t>
            </a:r>
            <a:endParaRPr lang="zh-CN" altLang="en-US" dirty="0" err="1" smtClean="0">
              <a:solidFill>
                <a:srgbClr val="0000FF"/>
              </a:solidFill>
              <a:sym typeface="+mn-ea"/>
            </a:endParaRPr>
          </a:p>
          <a:p>
            <a:pPr lvl="1">
              <a:buFont typeface="Wingdings" panose="05000000000000000000" charset="0"/>
            </a:pPr>
            <a:r>
              <a:rPr lang="zh-CN" altLang="en-US" dirty="0">
                <a:sym typeface="+mn-ea"/>
              </a:rPr>
              <a:t>抽取应用特征、定义异常规则</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r>
              <a:rPr lang="en-US" altLang="zh-CN" sz="2800" dirty="0">
                <a:sym typeface="+mn-ea"/>
              </a:rPr>
              <a:t>--</a:t>
            </a:r>
            <a:r>
              <a:rPr lang="zh-CN" dirty="0"/>
              <a:t>数</a:t>
            </a:r>
            <a:r>
              <a:rPr lang="zh-CN" dirty="0" smtClean="0"/>
              <a:t>据生成方法</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648335" y="1729740"/>
          <a:ext cx="7713345" cy="4531995"/>
        </p:xfrm>
        <a:graphic>
          <a:graphicData uri="http://schemas.openxmlformats.org/drawingml/2006/table">
            <a:tbl>
              <a:tblPr firstRow="1" bandRow="1">
                <a:tableStyleId>{5C22544A-7EE6-4342-B048-85BDC9FD1C3A}</a:tableStyleId>
              </a:tblPr>
              <a:tblGrid>
                <a:gridCol w="1147445"/>
                <a:gridCol w="3219450"/>
                <a:gridCol w="3346450"/>
              </a:tblGrid>
              <a:tr h="335280">
                <a:tc>
                  <a:txBody>
                    <a:bodyPr/>
                    <a:p>
                      <a:pPr algn="ctr">
                        <a:buNone/>
                      </a:pPr>
                      <a:r>
                        <a:rPr lang="zh-CN" altLang="en-US" sz="1600">
                          <a:solidFill>
                            <a:schemeClr val="tx1"/>
                          </a:solidFill>
                        </a:rPr>
                        <a:t>应用类型</a:t>
                      </a:r>
                      <a:endParaRPr lang="zh-CN" altLang="en-US" sz="1600">
                        <a:solidFill>
                          <a:schemeClr val="tx1"/>
                        </a:solidFill>
                      </a:endParaRPr>
                    </a:p>
                  </a:txBody>
                  <a:tcPr anchor="ctr" anchorCtr="0"/>
                </a:tc>
                <a:tc>
                  <a:txBody>
                    <a:bodyPr/>
                    <a:p>
                      <a:pPr algn="ctr">
                        <a:buNone/>
                      </a:pPr>
                      <a:r>
                        <a:rPr lang="zh-CN" altLang="en-US" sz="1600">
                          <a:solidFill>
                            <a:schemeClr val="tx1"/>
                          </a:solidFill>
                        </a:rPr>
                        <a:t>常规数据</a:t>
                      </a:r>
                      <a:endParaRPr lang="zh-CN" altLang="en-US" sz="1600">
                        <a:solidFill>
                          <a:schemeClr val="tx1"/>
                        </a:solidFill>
                      </a:endParaRPr>
                    </a:p>
                  </a:txBody>
                  <a:tcPr anchor="ctr" anchorCtr="0"/>
                </a:tc>
                <a:tc>
                  <a:txBody>
                    <a:bodyPr/>
                    <a:p>
                      <a:pPr algn="ctr">
                        <a:buNone/>
                      </a:pPr>
                      <a:r>
                        <a:rPr lang="zh-CN" altLang="en-US" sz="1600">
                          <a:solidFill>
                            <a:schemeClr val="tx1"/>
                          </a:solidFill>
                        </a:rPr>
                        <a:t>异常数据</a:t>
                      </a:r>
                      <a:endParaRPr lang="zh-CN" altLang="en-US" sz="1600">
                        <a:solidFill>
                          <a:schemeClr val="tx1"/>
                        </a:solidFill>
                      </a:endParaRPr>
                    </a:p>
                  </a:txBody>
                  <a:tcPr anchor="ctr" anchorCtr="0"/>
                </a:tc>
              </a:tr>
              <a:tr h="1310640">
                <a:tc>
                  <a:txBody>
                    <a:bodyPr/>
                    <a:p>
                      <a:pPr algn="ctr">
                        <a:buNone/>
                      </a:pPr>
                      <a:r>
                        <a:rPr lang="en-US" altLang="zh-CN" sz="1600">
                          <a:solidFill>
                            <a:schemeClr val="tx1"/>
                          </a:solidFill>
                        </a:rPr>
                        <a:t>SQL</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使用数据库评测基准（如，TPC-DS，TPC-H等）提供数据生成。</a:t>
                      </a:r>
                      <a:endParaRPr lang="zh-CN" altLang="en-US"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生成异常分布（如，Zipf分布、泊松分布等混合）的随机数据；生成倾斜数据（单个key多次出现）；数据大小异常（一行特别长，value值过大）等</a:t>
                      </a:r>
                      <a:endParaRPr lang="zh-CN" altLang="en-US" sz="1600">
                        <a:solidFill>
                          <a:schemeClr val="tx1"/>
                        </a:solidFill>
                      </a:endParaRPr>
                    </a:p>
                  </a:txBody>
                  <a:tcPr anchor="ctr" anchorCtr="0"/>
                </a:tc>
              </a:tr>
              <a:tr h="1310640">
                <a:tc>
                  <a:txBody>
                    <a:bodyPr/>
                    <a:p>
                      <a:pPr algn="ctr">
                        <a:buNone/>
                      </a:pPr>
                      <a:r>
                        <a:rPr lang="en-US" altLang="zh-CN" sz="1600">
                          <a:solidFill>
                            <a:schemeClr val="tx1"/>
                          </a:solidFill>
                        </a:rPr>
                        <a:t>Graph</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使用真实数据，如Amazon、WikiTalk、Friendster等数据集[42]；或使用LDBC社交网络基准（SNB）数据生成器（Datagen）生成的合成数据集。</a:t>
                      </a:r>
                      <a:endParaRPr lang="zh-CN" altLang="en-US"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借鉴Graphalytics的方法，生成顶点度异常分布（如Zipf、泊松分布等）、聚类系数或分类程度异常的稀疏图。</a:t>
                      </a:r>
                      <a:endParaRPr lang="zh-CN" altLang="en-US" sz="1600">
                        <a:solidFill>
                          <a:schemeClr val="tx1"/>
                        </a:solidFill>
                      </a:endParaRPr>
                    </a:p>
                  </a:txBody>
                  <a:tcPr anchor="ctr" anchorCtr="0"/>
                </a:tc>
              </a:tr>
              <a:tr h="1575435">
                <a:tc>
                  <a:txBody>
                    <a:bodyPr/>
                    <a:p>
                      <a:pPr algn="ctr">
                        <a:buNone/>
                      </a:pPr>
                      <a:r>
                        <a:rPr lang="en-US" altLang="zh-CN" sz="1600">
                          <a:solidFill>
                            <a:schemeClr val="tx1"/>
                          </a:solidFill>
                        </a:rPr>
                        <a:t>Machine Learning</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使用真实数据集，如SUSY、KDD2010以及ALS中使用的MovieLens MovieLens等。</a:t>
                      </a:r>
                      <a:endParaRPr lang="zh-CN" altLang="en-US"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随机合成不同维度、稀疏度、分布（高斯分布、伽马分布、泊松分布、指数分布、Zipf分布及其混合）等的数据。</a:t>
                      </a:r>
                      <a:endParaRPr lang="zh-CN" altLang="en-US" sz="1600">
                        <a:solidFill>
                          <a:schemeClr val="tx1"/>
                        </a:solidFill>
                      </a:endParaRPr>
                    </a:p>
                  </a:txBody>
                  <a:tcPr anchor="ctr" anchorCtr="0"/>
                </a:tc>
              </a:tr>
            </a:tbl>
          </a:graphicData>
        </a:graphic>
      </p:graphicFrame>
      <p:sp>
        <p:nvSpPr>
          <p:cNvPr id="3" name="文本框 2"/>
          <p:cNvSpPr txBox="1"/>
          <p:nvPr/>
        </p:nvSpPr>
        <p:spPr>
          <a:xfrm>
            <a:off x="527050" y="994410"/>
            <a:ext cx="8437880" cy="365760"/>
          </a:xfrm>
          <a:prstGeom prst="rect">
            <a:avLst/>
          </a:prstGeom>
          <a:noFill/>
        </p:spPr>
        <p:txBody>
          <a:bodyPr wrap="square" rtlCol="0" anchor="t">
            <a:spAutoFit/>
          </a:bodyPr>
          <a:p>
            <a:pPr marL="285750" lvl="0" indent="-285750">
              <a:buFont typeface="Wingdings" panose="05000000000000000000" charset="0"/>
              <a:buChar char="p"/>
            </a:pPr>
            <a:r>
              <a:rPr lang="zh-CN" altLang="en-US" dirty="0" err="1" smtClean="0">
                <a:solidFill>
                  <a:srgbClr val="0000FF"/>
                </a:solidFill>
                <a:sym typeface="+mn-ea"/>
              </a:rPr>
              <a:t>根据应用计算特性分析以及与数据异常特征对应关系给出了下表数据生成方法</a:t>
            </a:r>
            <a:endParaRPr lang="zh-CN" altLang="en-US" dirty="0" err="1" smtClean="0">
              <a:solidFill>
                <a:srgbClr val="0000FF"/>
              </a:solidFill>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r>
              <a:rPr lang="en-US" altLang="zh-CN" sz="2800" dirty="0" smtClean="0">
                <a:sym typeface="+mn-ea"/>
              </a:rPr>
              <a:t>--</a:t>
            </a:r>
            <a:r>
              <a:rPr lang="zh-CN" dirty="0">
                <a:sym typeface="+mn-ea"/>
              </a:rPr>
              <a:t>数</a:t>
            </a:r>
            <a:r>
              <a:rPr lang="zh-CN" dirty="0" smtClean="0">
                <a:sym typeface="+mn-ea"/>
              </a:rPr>
              <a:t>据生成方法</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94665" y="1054100"/>
            <a:ext cx="6880225" cy="365760"/>
          </a:xfrm>
          <a:prstGeom prst="rect">
            <a:avLst/>
          </a:prstGeom>
          <a:noFill/>
        </p:spPr>
        <p:txBody>
          <a:bodyPr wrap="square" rtlCol="0">
            <a:spAutoFit/>
          </a:bodyPr>
          <a:lstStyle/>
          <a:p>
            <a:pPr marL="285750" indent="-285750">
              <a:buFont typeface="Wingdings" panose="05000000000000000000" charset="0"/>
              <a:buChar char="p"/>
            </a:pPr>
            <a:r>
              <a:rPr lang="zh-CN">
                <a:solidFill>
                  <a:srgbClr val="0000FF"/>
                </a:solidFill>
              </a:rPr>
              <a:t>异常数据生成流程</a:t>
            </a:r>
            <a:endParaRPr lang="zh-CN" dirty="0" smtClean="0">
              <a:solidFill>
                <a:srgbClr val="0000FF"/>
              </a:solidFill>
              <a:sym typeface="+mn-ea"/>
            </a:endParaRPr>
          </a:p>
        </p:txBody>
      </p:sp>
      <p:pic>
        <p:nvPicPr>
          <p:cNvPr id="27" name="图片 27" descr="E:\工作空间\毕设\学位论文\image\异常数据生成.png"/>
          <p:cNvPicPr/>
          <p:nvPr/>
        </p:nvPicPr>
        <p:blipFill>
          <a:blip r:embed="rId1">
            <a:extLst>
              <a:ext uri="{28A0092B-C50C-407E-A947-70E740481C1C}">
                <a14:useLocalDpi xmlns:a14="http://schemas.microsoft.com/office/drawing/2010/main" val="0"/>
              </a:ext>
            </a:extLst>
          </a:blip>
          <a:srcRect/>
          <a:stretch>
            <a:fillRect/>
          </a:stretch>
        </p:blipFill>
        <p:spPr bwMode="auto">
          <a:xfrm>
            <a:off x="2407285" y="4253865"/>
            <a:ext cx="4676775" cy="2484120"/>
          </a:xfrm>
          <a:prstGeom prst="rect">
            <a:avLst/>
          </a:prstGeom>
          <a:noFill/>
          <a:ln>
            <a:noFill/>
          </a:ln>
        </p:spPr>
      </p:pic>
      <p:sp>
        <p:nvSpPr>
          <p:cNvPr id="2" name="文本框 1"/>
          <p:cNvSpPr txBox="1"/>
          <p:nvPr/>
        </p:nvSpPr>
        <p:spPr>
          <a:xfrm>
            <a:off x="494665" y="1556385"/>
            <a:ext cx="8300720" cy="2560320"/>
          </a:xfrm>
          <a:prstGeom prst="rect">
            <a:avLst/>
          </a:prstGeom>
          <a:noFill/>
        </p:spPr>
        <p:txBody>
          <a:bodyPr wrap="square" rtlCol="0" anchor="t">
            <a:spAutoFit/>
          </a:bodyPr>
          <a:p>
            <a:pPr marL="342900" indent="-342900">
              <a:buFont typeface="Wingdings" panose="05000000000000000000" charset="0"/>
              <a:buChar char="l"/>
            </a:pPr>
            <a:r>
              <a:rPr lang="zh-CN" altLang="en-US" b="1"/>
              <a:t>分析应用特征</a:t>
            </a:r>
            <a:endParaRPr lang="zh-CN" altLang="en-US" b="1"/>
          </a:p>
          <a:p>
            <a:r>
              <a:rPr lang="zh-CN" altLang="en-US"/>
              <a:t>      PageRank需要由顶点向相邻顶点发送其贡献值，当出现数据倾斜时（即某一顶点的相邻顶点格外多），对单个顶点的压力过大，会产生运行超时等问题。</a:t>
            </a:r>
            <a:endParaRPr lang="zh-CN" altLang="en-US"/>
          </a:p>
          <a:p>
            <a:pPr marL="285750" indent="-285750">
              <a:buFont typeface="Wingdings" panose="05000000000000000000" charset="0"/>
              <a:buChar char="l"/>
            </a:pPr>
            <a:r>
              <a:rPr lang="zh-CN" altLang="en-US" b="1"/>
              <a:t>选取异常规则</a:t>
            </a:r>
            <a:endParaRPr lang="zh-CN" altLang="en-US" b="1"/>
          </a:p>
          <a:p>
            <a:r>
              <a:rPr lang="zh-CN" altLang="en-US"/>
              <a:t>      根据应用特征，当某些顶点的压力过大，可能会出现内存溢出等问题。因此选择特征为数据规模大、数据稀疏以及顶点度分布异常。</a:t>
            </a:r>
            <a:endParaRPr lang="zh-CN" altLang="en-US"/>
          </a:p>
          <a:p>
            <a:pPr marL="285750" indent="-285750">
              <a:buFont typeface="Wingdings" panose="05000000000000000000" charset="0"/>
              <a:buChar char="l"/>
            </a:pPr>
            <a:r>
              <a:rPr lang="zh-CN" altLang="en-US" b="1"/>
              <a:t>生成异常数据</a:t>
            </a:r>
            <a:endParaRPr lang="zh-CN" altLang="en-US" b="1"/>
          </a:p>
          <a:p>
            <a:r>
              <a:rPr lang="zh-CN" altLang="en-US"/>
              <a:t>      根据异常规则，生成大规模的（超过50G）、稀疏的（稀疏度为0.1）、满足Zipf和伽马等混合分布的异常数据。</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r>
              <a:rPr lang="en-US" altLang="zh-CN" sz="2800" dirty="0" smtClean="0">
                <a:sym typeface="+mn-ea"/>
              </a:rPr>
              <a:t>--</a:t>
            </a:r>
            <a:r>
              <a:rPr lang="zh-CN" dirty="0"/>
              <a:t>参数</a:t>
            </a:r>
            <a:r>
              <a:rPr lang="zh-CN" dirty="0" smtClean="0">
                <a:sym typeface="+mn-ea"/>
              </a:rPr>
              <a:t>组</a:t>
            </a:r>
            <a:r>
              <a:rPr lang="zh-CN" dirty="0">
                <a:sym typeface="+mn-ea"/>
              </a:rPr>
              <a:t>合</a:t>
            </a:r>
            <a:r>
              <a:rPr lang="zh-CN" dirty="0"/>
              <a:t>测试方法</a:t>
            </a:r>
            <a:endParaRPr lang="zh-CN"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6" name="表格 5"/>
          <p:cNvGraphicFramePr/>
          <p:nvPr/>
        </p:nvGraphicFramePr>
        <p:xfrm>
          <a:off x="3438525" y="2089150"/>
          <a:ext cx="4637405" cy="1712485"/>
        </p:xfrm>
        <a:graphic>
          <a:graphicData uri="http://schemas.openxmlformats.org/drawingml/2006/table">
            <a:tbl>
              <a:tblPr firstRow="1" bandRow="1">
                <a:tableStyleId>{7E9639D4-E3E2-4D34-9284-5A2195B3D0D7}</a:tableStyleId>
              </a:tblPr>
              <a:tblGrid>
                <a:gridCol w="1915795"/>
                <a:gridCol w="2721610"/>
              </a:tblGrid>
              <a:tr h="360045">
                <a:tc>
                  <a:txBody>
                    <a:bodyPr/>
                    <a:lstStyle/>
                    <a:p>
                      <a:pPr algn="ctr">
                        <a:buNone/>
                      </a:pPr>
                      <a:r>
                        <a:rPr lang="zh-CN" altLang="en-US" sz="1600" dirty="0">
                          <a:solidFill>
                            <a:schemeClr val="tx1"/>
                          </a:solidFill>
                        </a:rPr>
                        <a:t>参数</a:t>
                      </a:r>
                      <a:endParaRPr lang="zh-CN" altLang="en-US" sz="1600" dirty="0">
                        <a:solidFill>
                          <a:schemeClr val="tx1"/>
                        </a:solidFill>
                      </a:endParaRPr>
                    </a:p>
                  </a:txBody>
                  <a:tcPr anchor="ctr">
                    <a:lnR w="6350" cap="flat" cmpd="sng" algn="ctr">
                      <a:solidFill>
                        <a:scrgbClr r="0" g="0" b="0"/>
                      </a:solidFill>
                      <a:prstDash val="solid"/>
                      <a:round/>
                      <a:headEnd type="none" w="med" len="med"/>
                      <a:tailEnd type="none" w="med" len="med"/>
                    </a:lnR>
                    <a:lnB w="635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a:buNone/>
                      </a:pPr>
                      <a:r>
                        <a:rPr lang="zh-CN" altLang="en-US" sz="1600" dirty="0">
                          <a:solidFill>
                            <a:schemeClr val="tx1"/>
                          </a:solidFill>
                        </a:rPr>
                        <a:t>含义</a:t>
                      </a:r>
                      <a:endParaRPr lang="zh-CN" altLang="en-US" sz="1600" dirty="0">
                        <a:solidFill>
                          <a:schemeClr val="tx1"/>
                        </a:solidFill>
                      </a:endParaRPr>
                    </a:p>
                  </a:txBody>
                  <a:tcPr anchor="ctr">
                    <a:lnL w="6350" cap="flat" cmpd="sng" algn="ctr">
                      <a:solidFill>
                        <a:scrgbClr r="0" g="0" b="0"/>
                      </a:solidFill>
                      <a:prstDash val="solid"/>
                      <a:round/>
                      <a:headEnd type="none" w="med" len="med"/>
                      <a:tailEnd type="none" w="med" len="med"/>
                    </a:lnL>
                    <a:lnB w="6350" cap="flat" cmpd="sng" algn="ctr">
                      <a:solidFill>
                        <a:scrgbClr r="0" g="0" b="0"/>
                      </a:solidFill>
                      <a:prstDash val="solid"/>
                      <a:round/>
                      <a:headEnd type="none" w="med" len="med"/>
                      <a:tailEnd type="none" w="med" len="med"/>
                    </a:lnB>
                    <a:solidFill>
                      <a:schemeClr val="bg1">
                        <a:lumMod val="75000"/>
                      </a:schemeClr>
                    </a:solidFill>
                  </a:tcPr>
                </a:tc>
              </a:tr>
              <a:tr h="447001">
                <a:tc>
                  <a:txBody>
                    <a:bodyPr/>
                    <a:lstStyle/>
                    <a:p>
                      <a:pPr algn="ctr">
                        <a:buNone/>
                      </a:pPr>
                      <a:r>
                        <a:rPr lang="en-US" altLang="zh-CN" sz="1500" dirty="0"/>
                        <a:t>input split</a:t>
                      </a:r>
                      <a:endParaRPr lang="en-US" altLang="zh-CN" sz="1500" dirty="0"/>
                    </a:p>
                  </a:txBody>
                  <a:tcPr anchor="ctr">
                    <a:lnR w="6350" cap="flat" cmpd="sng" algn="ctr">
                      <a:solidFill>
                        <a:scrgbClr r="0" g="0" b="0"/>
                      </a:solidFill>
                      <a:prstDash val="solid"/>
                      <a:round/>
                      <a:headEnd type="none" w="med" len="med"/>
                      <a:tailEnd type="none" w="med" len="med"/>
                    </a:lnR>
                    <a:solidFill>
                      <a:schemeClr val="bg1"/>
                    </a:solidFill>
                  </a:tcPr>
                </a:tc>
                <a:tc>
                  <a:txBody>
                    <a:bodyPr/>
                    <a:lstStyle/>
                    <a:p>
                      <a:pPr algn="ctr">
                        <a:buNone/>
                      </a:pPr>
                      <a:r>
                        <a:rPr lang="en-US" altLang="zh-CN" sz="1500" dirty="0"/>
                        <a:t>mapper</a:t>
                      </a:r>
                      <a:r>
                        <a:rPr lang="zh-CN" altLang="en-US" sz="1500" dirty="0"/>
                        <a:t>端分片数</a:t>
                      </a:r>
                      <a:endParaRPr lang="zh-CN" altLang="en-US" sz="1500" dirty="0"/>
                    </a:p>
                  </a:txBody>
                  <a:tcPr anchor="ctr">
                    <a:lnL w="6350" cap="flat" cmpd="sng" algn="ctr">
                      <a:solidFill>
                        <a:scrgbClr r="0" g="0" b="0"/>
                      </a:solidFill>
                      <a:prstDash val="solid"/>
                      <a:round/>
                      <a:headEnd type="none" w="med" len="med"/>
                      <a:tailEnd type="none" w="med" len="med"/>
                    </a:lnL>
                    <a:solidFill>
                      <a:schemeClr val="bg1"/>
                    </a:solidFill>
                  </a:tcPr>
                </a:tc>
              </a:tr>
              <a:tr h="458399">
                <a:tc>
                  <a:txBody>
                    <a:bodyPr/>
                    <a:lstStyle/>
                    <a:p>
                      <a:pPr algn="ctr">
                        <a:buNone/>
                      </a:pPr>
                      <a:r>
                        <a:rPr lang="en-US" altLang="zh-CN" sz="1500" dirty="0" smtClean="0"/>
                        <a:t>partition number</a:t>
                      </a:r>
                      <a:endParaRPr lang="zh-CN" altLang="en-US" sz="1500" dirty="0" smtClean="0"/>
                    </a:p>
                  </a:txBody>
                  <a:tcPr anchor="ctr">
                    <a:lnR w="6350" cap="flat" cmpd="sng" algn="ctr">
                      <a:solidFill>
                        <a:scrgbClr r="0" g="0" b="0"/>
                      </a:solidFill>
                      <a:prstDash val="solid"/>
                      <a:round/>
                      <a:headEnd type="none" w="med" len="med"/>
                      <a:tailEnd type="none" w="med" len="med"/>
                    </a:lnR>
                  </a:tcPr>
                </a:tc>
                <a:tc>
                  <a:txBody>
                    <a:bodyPr/>
                    <a:lstStyle/>
                    <a:p>
                      <a:pPr algn="ctr">
                        <a:buNone/>
                      </a:pPr>
                      <a:r>
                        <a:rPr lang="en-US" altLang="zh-CN" sz="1500" dirty="0"/>
                        <a:t>reducer</a:t>
                      </a:r>
                      <a:r>
                        <a:rPr lang="zh-CN" altLang="en-US" sz="1500" dirty="0"/>
                        <a:t>端</a:t>
                      </a:r>
                      <a:r>
                        <a:rPr lang="zh-CN" sz="1500" dirty="0"/>
                        <a:t>分片</a:t>
                      </a:r>
                      <a:r>
                        <a:rPr lang="zh-CN" altLang="en-US" sz="1500" dirty="0"/>
                        <a:t>数</a:t>
                      </a:r>
                      <a:endParaRPr lang="zh-CN" altLang="en-US" sz="1500" dirty="0"/>
                    </a:p>
                  </a:txBody>
                  <a:tcPr anchor="ctr">
                    <a:lnL w="6350" cap="flat" cmpd="sng" algn="ctr">
                      <a:solidFill>
                        <a:scrgbClr r="0" g="0" b="0"/>
                      </a:solidFill>
                      <a:prstDash val="solid"/>
                      <a:round/>
                      <a:headEnd type="none" w="med" len="med"/>
                      <a:tailEnd type="none" w="med" len="med"/>
                    </a:lnL>
                  </a:tcPr>
                </a:tc>
              </a:tr>
            </a:tbl>
          </a:graphicData>
        </a:graphic>
      </p:graphicFrame>
      <p:sp>
        <p:nvSpPr>
          <p:cNvPr id="5" name="文本框 4"/>
          <p:cNvSpPr txBox="1"/>
          <p:nvPr/>
        </p:nvSpPr>
        <p:spPr>
          <a:xfrm>
            <a:off x="710565" y="2498725"/>
            <a:ext cx="1890395" cy="365760"/>
          </a:xfrm>
          <a:prstGeom prst="rect">
            <a:avLst/>
          </a:prstGeom>
          <a:noFill/>
        </p:spPr>
        <p:txBody>
          <a:bodyPr wrap="square" rtlCol="0">
            <a:spAutoFit/>
          </a:bodyPr>
          <a:lstStyle/>
          <a:p>
            <a:pPr marL="285750" indent="-285750">
              <a:buFont typeface="Arial" panose="020B0604020202020204" pitchFamily="34" charset="0"/>
              <a:buChar char="•"/>
            </a:pPr>
            <a:r>
              <a:rPr lang="zh-CN" altLang="en-US" b="1"/>
              <a:t>系统参数</a:t>
            </a:r>
            <a:endParaRPr lang="zh-CN" altLang="en-US" b="1"/>
          </a:p>
        </p:txBody>
      </p:sp>
      <p:graphicFrame>
        <p:nvGraphicFramePr>
          <p:cNvPr id="8" name="表格 7"/>
          <p:cNvGraphicFramePr/>
          <p:nvPr/>
        </p:nvGraphicFramePr>
        <p:xfrm>
          <a:off x="3438525" y="3910330"/>
          <a:ext cx="4637405" cy="2170884"/>
        </p:xfrm>
        <a:graphic>
          <a:graphicData uri="http://schemas.openxmlformats.org/drawingml/2006/table">
            <a:tbl>
              <a:tblPr firstRow="1" bandRow="1">
                <a:tableStyleId>{7E9639D4-E3E2-4D34-9284-5A2195B3D0D7}</a:tableStyleId>
              </a:tblPr>
              <a:tblGrid>
                <a:gridCol w="1915795"/>
                <a:gridCol w="2721610"/>
              </a:tblGrid>
              <a:tr h="360045">
                <a:tc>
                  <a:txBody>
                    <a:bodyPr/>
                    <a:lstStyle/>
                    <a:p>
                      <a:pPr algn="ctr">
                        <a:buNone/>
                      </a:pPr>
                      <a:r>
                        <a:rPr lang="zh-CN" altLang="en-US" sz="1600" dirty="0">
                          <a:solidFill>
                            <a:schemeClr val="tx1"/>
                          </a:solidFill>
                        </a:rPr>
                        <a:t>参数</a:t>
                      </a:r>
                      <a:endParaRPr lang="zh-CN" altLang="en-US" sz="1600" dirty="0">
                        <a:solidFill>
                          <a:schemeClr val="tx1"/>
                        </a:solidFill>
                      </a:endParaRPr>
                    </a:p>
                  </a:txBody>
                  <a:tcPr anchor="ctr">
                    <a:lnR w="6350" cap="flat" cmpd="sng" algn="ctr">
                      <a:solidFill>
                        <a:scrgbClr r="0" g="0" b="0"/>
                      </a:solidFill>
                      <a:prstDash val="solid"/>
                      <a:round/>
                      <a:headEnd type="none" w="med" len="med"/>
                      <a:tailEnd type="none" w="med" len="med"/>
                    </a:lnR>
                    <a:lnB w="6350" cap="flat" cmpd="sng" algn="ctr">
                      <a:solidFill>
                        <a:scrgbClr r="0" g="0" b="0"/>
                      </a:solidFill>
                      <a:prstDash val="solid"/>
                      <a:round/>
                      <a:headEnd type="none" w="med" len="med"/>
                      <a:tailEnd type="none" w="med" len="med"/>
                    </a:lnB>
                    <a:solidFill>
                      <a:schemeClr val="bg1">
                        <a:lumMod val="75000"/>
                      </a:schemeClr>
                    </a:solidFill>
                  </a:tcPr>
                </a:tc>
                <a:tc>
                  <a:txBody>
                    <a:bodyPr/>
                    <a:lstStyle/>
                    <a:p>
                      <a:pPr algn="ctr">
                        <a:buNone/>
                      </a:pPr>
                      <a:r>
                        <a:rPr lang="zh-CN" altLang="en-US" sz="1600" dirty="0">
                          <a:solidFill>
                            <a:schemeClr val="tx1"/>
                          </a:solidFill>
                          <a:sym typeface="+mn-ea"/>
                        </a:rPr>
                        <a:t>含义</a:t>
                      </a:r>
                      <a:endParaRPr lang="zh-CN" altLang="en-US" sz="1600" dirty="0">
                        <a:solidFill>
                          <a:schemeClr val="tx1"/>
                        </a:solidFill>
                      </a:endParaRPr>
                    </a:p>
                  </a:txBody>
                  <a:tcPr anchor="ctr">
                    <a:lnL w="6350" cap="flat" cmpd="sng" algn="ctr">
                      <a:solidFill>
                        <a:scrgbClr r="0" g="0" b="0"/>
                      </a:solidFill>
                      <a:prstDash val="solid"/>
                      <a:round/>
                      <a:headEnd type="none" w="med" len="med"/>
                      <a:tailEnd type="none" w="med" len="med"/>
                    </a:lnL>
                    <a:lnB w="6350" cap="flat" cmpd="sng" algn="ctr">
                      <a:solidFill>
                        <a:scrgbClr r="0" g="0" b="0"/>
                      </a:solidFill>
                      <a:prstDash val="solid"/>
                      <a:round/>
                      <a:headEnd type="none" w="med" len="med"/>
                      <a:tailEnd type="none" w="med" len="med"/>
                    </a:lnB>
                    <a:solidFill>
                      <a:schemeClr val="bg1">
                        <a:lumMod val="75000"/>
                      </a:schemeClr>
                    </a:solidFill>
                  </a:tcPr>
                </a:tc>
              </a:tr>
              <a:tr h="447040">
                <a:tc>
                  <a:txBody>
                    <a:bodyPr/>
                    <a:lstStyle/>
                    <a:p>
                      <a:pPr algn="ctr">
                        <a:buNone/>
                      </a:pPr>
                      <a:r>
                        <a:rPr lang="en-US" altLang="zh-CN" sz="1500" dirty="0"/>
                        <a:t>maxBins</a:t>
                      </a:r>
                      <a:endParaRPr lang="en-US" altLang="zh-CN" sz="1500" dirty="0"/>
                    </a:p>
                  </a:txBody>
                  <a:tcPr anchor="ctr">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solidFill>
                      <a:schemeClr val="bg1"/>
                    </a:solidFill>
                  </a:tcPr>
                </a:tc>
                <a:tc>
                  <a:txBody>
                    <a:bodyPr/>
                    <a:lstStyle/>
                    <a:p>
                      <a:pPr algn="ctr">
                        <a:buNone/>
                      </a:pPr>
                      <a:r>
                        <a:rPr lang="en-US" altLang="zh-CN" sz="1500" dirty="0"/>
                        <a:t>最大</a:t>
                      </a:r>
                      <a:r>
                        <a:rPr lang="zh-CN" altLang="en-US" sz="1500" dirty="0"/>
                        <a:t>分箱</a:t>
                      </a:r>
                      <a:endParaRPr lang="zh-CN" altLang="en-US" sz="1500" dirty="0"/>
                    </a:p>
                  </a:txBody>
                  <a:tcPr anchor="ctr">
                    <a:lnL w="6350" cap="flat" cmpd="sng" algn="ctr">
                      <a:solidFill>
                        <a:scrgbClr r="0" g="0" b="0"/>
                      </a:solidFill>
                      <a:prstDash val="solid"/>
                      <a:round/>
                      <a:headEnd type="none" w="med" len="med"/>
                      <a:tailEnd type="none" w="med" len="med"/>
                    </a:lnL>
                    <a:lnT w="6350" cap="flat" cmpd="sng" algn="ctr">
                      <a:solidFill>
                        <a:scrgbClr r="0" g="0" b="0"/>
                      </a:solidFill>
                      <a:prstDash val="solid"/>
                      <a:round/>
                      <a:headEnd type="none" w="med" len="med"/>
                      <a:tailEnd type="none" w="med" len="med"/>
                    </a:lnT>
                    <a:solidFill>
                      <a:schemeClr val="bg1"/>
                    </a:solidFill>
                  </a:tcPr>
                </a:tc>
              </a:tr>
              <a:tr h="447001">
                <a:tc>
                  <a:txBody>
                    <a:bodyPr/>
                    <a:lstStyle/>
                    <a:p>
                      <a:pPr algn="ctr">
                        <a:buNone/>
                      </a:pPr>
                      <a:r>
                        <a:rPr lang="en-US" altLang="zh-CN" sz="1500" dirty="0">
                          <a:sym typeface="+mn-ea"/>
                        </a:rPr>
                        <a:t>numClasses</a:t>
                      </a:r>
                      <a:endParaRPr lang="en-US" altLang="zh-CN" sz="1500" dirty="0">
                        <a:sym typeface="+mn-ea"/>
                      </a:endParaRPr>
                    </a:p>
                  </a:txBody>
                  <a:tcPr anchor="ctr">
                    <a:lnR w="6350" cap="flat" cmpd="sng" algn="ctr">
                      <a:solidFill>
                        <a:scrgbClr r="0" g="0" b="0"/>
                      </a:solidFill>
                      <a:prstDash val="solid"/>
                      <a:round/>
                      <a:headEnd type="none" w="med" len="med"/>
                      <a:tailEnd type="none" w="med" len="med"/>
                    </a:lnR>
                    <a:solidFill>
                      <a:schemeClr val="bg1"/>
                    </a:solidFill>
                  </a:tcPr>
                </a:tc>
                <a:tc>
                  <a:txBody>
                    <a:bodyPr/>
                    <a:lstStyle/>
                    <a:p>
                      <a:pPr algn="ctr">
                        <a:buNone/>
                      </a:pPr>
                      <a:r>
                        <a:rPr lang="en-US" altLang="zh-CN" sz="1500" dirty="0"/>
                        <a:t>分类数</a:t>
                      </a:r>
                      <a:endParaRPr lang="en-US" altLang="zh-CN" sz="1500" dirty="0"/>
                    </a:p>
                  </a:txBody>
                  <a:tcPr anchor="ctr">
                    <a:lnL w="6350" cap="flat" cmpd="sng" algn="ctr">
                      <a:solidFill>
                        <a:scrgbClr r="0" g="0" b="0"/>
                      </a:solidFill>
                      <a:prstDash val="solid"/>
                      <a:round/>
                      <a:headEnd type="none" w="med" len="med"/>
                      <a:tailEnd type="none" w="med" len="med"/>
                    </a:lnL>
                    <a:solidFill>
                      <a:schemeClr val="bg1"/>
                    </a:solidFill>
                  </a:tcPr>
                </a:tc>
              </a:tr>
              <a:tr h="458399">
                <a:tc>
                  <a:txBody>
                    <a:bodyPr/>
                    <a:lstStyle/>
                    <a:p>
                      <a:pPr algn="ctr">
                        <a:buNone/>
                      </a:pPr>
                      <a:r>
                        <a:rPr lang="en-US" altLang="zh-CN" sz="1500" dirty="0"/>
                        <a:t>numTrees</a:t>
                      </a:r>
                      <a:endParaRPr lang="en-US" altLang="zh-CN" sz="1500" dirty="0"/>
                    </a:p>
                  </a:txBody>
                  <a:tcPr anchor="ctr">
                    <a:lnR w="6350" cap="flat" cmpd="sng" algn="ctr">
                      <a:solidFill>
                        <a:scrgbClr r="0" g="0" b="0"/>
                      </a:solidFill>
                      <a:prstDash val="solid"/>
                      <a:round/>
                      <a:headEnd type="none" w="med" len="med"/>
                      <a:tailEnd type="none" w="med" len="med"/>
                    </a:lnR>
                  </a:tcPr>
                </a:tc>
                <a:tc>
                  <a:txBody>
                    <a:bodyPr/>
                    <a:lstStyle/>
                    <a:p>
                      <a:pPr algn="ctr">
                        <a:buNone/>
                      </a:pPr>
                      <a:r>
                        <a:rPr lang="en-US" altLang="zh-CN" sz="1500" dirty="0"/>
                        <a:t>森林中树的个数</a:t>
                      </a:r>
                      <a:endParaRPr lang="en-US" altLang="zh-CN" sz="1500" dirty="0"/>
                    </a:p>
                  </a:txBody>
                  <a:tcPr anchor="ctr">
                    <a:lnL w="6350" cap="flat" cmpd="sng" algn="ctr">
                      <a:solidFill>
                        <a:scrgbClr r="0" g="0" b="0"/>
                      </a:solidFill>
                      <a:prstDash val="solid"/>
                      <a:round/>
                      <a:headEnd type="none" w="med" len="med"/>
                      <a:tailEnd type="none" w="med" len="med"/>
                    </a:lnL>
                  </a:tcPr>
                </a:tc>
              </a:tr>
              <a:tr h="458399">
                <a:tc>
                  <a:txBody>
                    <a:bodyPr/>
                    <a:lstStyle/>
                    <a:p>
                      <a:pPr algn="ctr">
                        <a:buNone/>
                      </a:pPr>
                      <a:r>
                        <a:rPr lang="en-US" altLang="zh-CN" sz="1500" dirty="0"/>
                        <a:t>maxDepth</a:t>
                      </a:r>
                      <a:endParaRPr lang="en-US" altLang="zh-CN" sz="1500" dirty="0"/>
                    </a:p>
                  </a:txBody>
                  <a:tcPr anchor="ctr">
                    <a:lnR w="6350" cap="flat" cmpd="sng" algn="ctr">
                      <a:solidFill>
                        <a:scrgbClr r="0" g="0" b="0"/>
                      </a:solidFill>
                      <a:prstDash val="solid"/>
                      <a:round/>
                      <a:headEnd type="none" w="med" len="med"/>
                      <a:tailEnd type="none" w="med" len="med"/>
                    </a:lnR>
                  </a:tcPr>
                </a:tc>
                <a:tc>
                  <a:txBody>
                    <a:bodyPr/>
                    <a:lstStyle/>
                    <a:p>
                      <a:pPr algn="ctr">
                        <a:buNone/>
                      </a:pPr>
                      <a:r>
                        <a:rPr lang="en-US" altLang="zh-CN" sz="1500" dirty="0"/>
                        <a:t>最大树深</a:t>
                      </a:r>
                      <a:endParaRPr lang="en-US" altLang="zh-CN" sz="1500" dirty="0"/>
                    </a:p>
                  </a:txBody>
                  <a:tcPr anchor="ctr">
                    <a:lnL w="6350" cap="flat" cmpd="sng" algn="ctr">
                      <a:solidFill>
                        <a:scrgbClr r="0" g="0" b="0"/>
                      </a:solidFill>
                      <a:prstDash val="solid"/>
                      <a:round/>
                      <a:headEnd type="none" w="med" len="med"/>
                      <a:tailEnd type="none" w="med" len="med"/>
                    </a:lnL>
                  </a:tcPr>
                </a:tc>
              </a:tr>
            </a:tbl>
          </a:graphicData>
        </a:graphic>
      </p:graphicFrame>
      <p:sp>
        <p:nvSpPr>
          <p:cNvPr id="9" name="文本框 8"/>
          <p:cNvSpPr txBox="1"/>
          <p:nvPr/>
        </p:nvSpPr>
        <p:spPr>
          <a:xfrm>
            <a:off x="617220" y="4779645"/>
            <a:ext cx="2077720" cy="365760"/>
          </a:xfrm>
          <a:prstGeom prst="rect">
            <a:avLst/>
          </a:prstGeom>
          <a:noFill/>
        </p:spPr>
        <p:txBody>
          <a:bodyPr wrap="square" rtlCol="0">
            <a:spAutoFit/>
          </a:bodyPr>
          <a:lstStyle/>
          <a:p>
            <a:pPr marL="285750" indent="-285750">
              <a:buFont typeface="Arial" panose="020B0604020202020204" pitchFamily="34" charset="0"/>
              <a:buChar char="•"/>
            </a:pPr>
            <a:r>
              <a:rPr lang="zh-CN" altLang="en-US" b="1"/>
              <a:t>应用参数</a:t>
            </a:r>
            <a:endParaRPr lang="zh-CN" altLang="en-US" b="1" i="1">
              <a:solidFill>
                <a:schemeClr val="bg1">
                  <a:lumMod val="65000"/>
                </a:schemeClr>
              </a:solidFill>
            </a:endParaRPr>
          </a:p>
        </p:txBody>
      </p:sp>
      <p:grpSp>
        <p:nvGrpSpPr>
          <p:cNvPr id="11" name="组合 10"/>
          <p:cNvGrpSpPr/>
          <p:nvPr/>
        </p:nvGrpSpPr>
        <p:grpSpPr>
          <a:xfrm>
            <a:off x="1242060" y="3622040"/>
            <a:ext cx="504190" cy="288290"/>
            <a:chOff x="2034" y="5759"/>
            <a:chExt cx="794" cy="454"/>
          </a:xfrm>
        </p:grpSpPr>
        <p:cxnSp>
          <p:nvCxnSpPr>
            <p:cNvPr id="10" name="Straight Connector 16"/>
            <p:cNvCxnSpPr/>
            <p:nvPr/>
          </p:nvCxnSpPr>
          <p:spPr>
            <a:xfrm>
              <a:off x="2034" y="5759"/>
              <a:ext cx="0" cy="4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2034" y="5759"/>
              <a:ext cx="794" cy="4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034" y="5759"/>
              <a:ext cx="794" cy="4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2828" y="5759"/>
              <a:ext cx="0" cy="4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 name="文本框 1"/>
          <p:cNvSpPr txBox="1"/>
          <p:nvPr/>
        </p:nvSpPr>
        <p:spPr>
          <a:xfrm>
            <a:off x="527050" y="1196340"/>
            <a:ext cx="6590030"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rPr>
              <a:t>组合系统与应用参数进行测试</a:t>
            </a:r>
            <a:endParaRPr lang="zh-CN" altLang="en-US">
              <a:solidFill>
                <a:srgbClr val="0000FF"/>
              </a:solidFill>
            </a:endParaRPr>
          </a:p>
        </p:txBody>
      </p:sp>
      <p:sp>
        <p:nvSpPr>
          <p:cNvPr id="3" name="文本框 2"/>
          <p:cNvSpPr txBox="1"/>
          <p:nvPr/>
        </p:nvSpPr>
        <p:spPr>
          <a:xfrm>
            <a:off x="4304030" y="6205855"/>
            <a:ext cx="2906395" cy="365760"/>
          </a:xfrm>
          <a:prstGeom prst="rect">
            <a:avLst/>
          </a:prstGeom>
          <a:noFill/>
        </p:spPr>
        <p:txBody>
          <a:bodyPr wrap="square" rtlCol="0">
            <a:spAutoFit/>
          </a:bodyPr>
          <a:p>
            <a:r>
              <a:rPr lang="zh-CN" altLang="en-US" b="1" i="1">
                <a:solidFill>
                  <a:schemeClr val="bg1">
                    <a:lumMod val="65000"/>
                  </a:schemeClr>
                </a:solidFill>
                <a:sym typeface="+mn-ea"/>
              </a:rPr>
              <a:t>（以随机森林为例）</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研究背景及现</a:t>
            </a:r>
            <a:r>
              <a:rPr lang="zh-CN" altLang="en-US" sz="2800" dirty="0" smtClean="0">
                <a:sym typeface="+mn-ea"/>
              </a:rPr>
              <a:t>状</a:t>
            </a:r>
            <a:endParaRPr lang="zh-CN" altLang="en-US" dirty="0" smtClean="0">
              <a:solidFill>
                <a:srgbClr val="FF0000"/>
              </a:solidFill>
              <a:sym typeface="+mn-ea"/>
            </a:endParaRPr>
          </a:p>
        </p:txBody>
      </p:sp>
      <p:cxnSp>
        <p:nvCxnSpPr>
          <p:cNvPr id="11266"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6151" name="Picture 5"/>
          <p:cNvPicPr>
            <a:picLocks noGrp="1" noChangeAspect="1"/>
          </p:cNvPicPr>
          <p:nvPr>
            <p:ph idx="1"/>
          </p:nvPr>
        </p:nvPicPr>
        <p:blipFill>
          <a:blip r:embed="rId1" cstate="print"/>
          <a:stretch>
            <a:fillRect/>
          </a:stretch>
        </p:blipFill>
        <p:spPr>
          <a:xfrm>
            <a:off x="5558155" y="2069465"/>
            <a:ext cx="2530475" cy="599440"/>
          </a:xfrm>
        </p:spPr>
      </p:pic>
      <p:sp>
        <p:nvSpPr>
          <p:cNvPr id="2" name="文本框 1"/>
          <p:cNvSpPr txBox="1"/>
          <p:nvPr/>
        </p:nvSpPr>
        <p:spPr>
          <a:xfrm>
            <a:off x="907088" y="1268760"/>
            <a:ext cx="1713230" cy="457200"/>
          </a:xfrm>
          <a:prstGeom prst="rect">
            <a:avLst/>
          </a:prstGeom>
          <a:noFill/>
        </p:spPr>
        <p:txBody>
          <a:bodyPr wrap="none" rtlCol="0" anchor="t">
            <a:spAutoFit/>
          </a:bodyPr>
          <a:lstStyle/>
          <a:p>
            <a:pPr>
              <a:buFont typeface="Arial" panose="020B0604020202020204" pitchFamily="34" charset="0"/>
            </a:pPr>
            <a:r>
              <a:rPr lang="zh-CN" altLang="en-US" sz="2400" b="1" dirty="0" smtClean="0">
                <a:solidFill>
                  <a:schemeClr val="tx1"/>
                </a:solidFill>
                <a:sym typeface="+mn-ea"/>
              </a:rPr>
              <a:t>大数据应用</a:t>
            </a:r>
            <a:endParaRPr lang="zh-CN" altLang="en-US" sz="2400" b="1" dirty="0" smtClean="0">
              <a:solidFill>
                <a:schemeClr val="tx1"/>
              </a:solidFill>
              <a:sym typeface="+mn-ea"/>
            </a:endParaRPr>
          </a:p>
        </p:txBody>
      </p:sp>
      <p:sp>
        <p:nvSpPr>
          <p:cNvPr id="15" name="文本框 1"/>
          <p:cNvSpPr txBox="1"/>
          <p:nvPr/>
        </p:nvSpPr>
        <p:spPr>
          <a:xfrm>
            <a:off x="5351269" y="1268884"/>
            <a:ext cx="1713230" cy="457200"/>
          </a:xfrm>
          <a:prstGeom prst="rect">
            <a:avLst/>
          </a:prstGeom>
          <a:noFill/>
        </p:spPr>
        <p:txBody>
          <a:bodyPr wrap="none" rtlCol="0" anchor="t">
            <a:spAutoFit/>
          </a:bodyPr>
          <a:lstStyle/>
          <a:p>
            <a:pPr algn="l">
              <a:buFont typeface="Arial" panose="020B0604020202020204" pitchFamily="34" charset="0"/>
            </a:pPr>
            <a:r>
              <a:rPr lang="zh-CN" altLang="en-US" sz="2400" b="1" dirty="0" smtClean="0">
                <a:solidFill>
                  <a:schemeClr val="tx1"/>
                </a:solidFill>
                <a:sym typeface="+mn-ea"/>
              </a:rPr>
              <a:t>大数据系统</a:t>
            </a:r>
            <a:endParaRPr lang="zh-CN" altLang="en-US" sz="2400" b="1" dirty="0" smtClean="0">
              <a:solidFill>
                <a:schemeClr val="tx1"/>
              </a:solidFill>
              <a:sym typeface="+mn-ea"/>
            </a:endParaRPr>
          </a:p>
        </p:txBody>
      </p:sp>
      <p:grpSp>
        <p:nvGrpSpPr>
          <p:cNvPr id="14" name="组合 13"/>
          <p:cNvGrpSpPr/>
          <p:nvPr/>
        </p:nvGrpSpPr>
        <p:grpSpPr>
          <a:xfrm>
            <a:off x="5558155" y="3013075"/>
            <a:ext cx="2816225" cy="830580"/>
            <a:chOff x="8540" y="4084"/>
            <a:chExt cx="4435" cy="1308"/>
          </a:xfrm>
        </p:grpSpPr>
        <p:pic>
          <p:nvPicPr>
            <p:cNvPr id="4" name="Picture 2"/>
            <p:cNvPicPr>
              <a:picLocks noChangeAspect="1"/>
            </p:cNvPicPr>
            <p:nvPr/>
          </p:nvPicPr>
          <p:blipFill>
            <a:blip r:embed="rId2" cstate="print"/>
            <a:stretch>
              <a:fillRect/>
            </a:stretch>
          </p:blipFill>
          <p:spPr>
            <a:xfrm>
              <a:off x="11811" y="4156"/>
              <a:ext cx="1165" cy="1165"/>
            </a:xfrm>
            <a:prstGeom prst="rect">
              <a:avLst/>
            </a:prstGeom>
          </p:spPr>
        </p:pic>
        <p:sp>
          <p:nvSpPr>
            <p:cNvPr id="21" name="TextBox 20"/>
            <p:cNvSpPr txBox="1"/>
            <p:nvPr/>
          </p:nvSpPr>
          <p:spPr>
            <a:xfrm>
              <a:off x="8540" y="4084"/>
              <a:ext cx="3742" cy="1309"/>
            </a:xfrm>
            <a:prstGeom prst="rect">
              <a:avLst/>
            </a:prstGeom>
            <a:noFill/>
          </p:spPr>
          <p:txBody>
            <a:bodyPr wrap="square" rtlCol="0">
              <a:spAutoFit/>
            </a:bodyPr>
            <a:lstStyle/>
            <a:p>
              <a:r>
                <a:rPr lang="en-US" altLang="zh-CN" sz="2400" dirty="0" smtClean="0"/>
                <a:t>Google </a:t>
              </a:r>
              <a:r>
                <a:rPr lang="en-US" sz="2400" dirty="0" smtClean="0"/>
                <a:t>Cloud Dataflow</a:t>
              </a:r>
              <a:endParaRPr lang="en-US" sz="2400" dirty="0"/>
            </a:p>
          </p:txBody>
        </p:sp>
      </p:grpSp>
      <p:pic>
        <p:nvPicPr>
          <p:cNvPr id="5" name="图片 4"/>
          <p:cNvPicPr>
            <a:picLocks noChangeAspect="1"/>
          </p:cNvPicPr>
          <p:nvPr/>
        </p:nvPicPr>
        <p:blipFill>
          <a:blip r:embed="rId3" cstate="print"/>
          <a:stretch>
            <a:fillRect/>
          </a:stretch>
        </p:blipFill>
        <p:spPr>
          <a:xfrm>
            <a:off x="5558041" y="4151170"/>
            <a:ext cx="1649095" cy="792480"/>
          </a:xfrm>
          <a:prstGeom prst="rect">
            <a:avLst/>
          </a:prstGeom>
          <a:noFill/>
          <a:ln w="9525">
            <a:noFill/>
          </a:ln>
        </p:spPr>
      </p:pic>
      <p:pic>
        <p:nvPicPr>
          <p:cNvPr id="11" name="图片 10" descr="[J`[24TS9PU{%]NO`_MZX[I"/>
          <p:cNvPicPr>
            <a:picLocks noChangeAspect="1"/>
          </p:cNvPicPr>
          <p:nvPr/>
        </p:nvPicPr>
        <p:blipFill>
          <a:blip r:embed="rId4" cstate="print"/>
          <a:stretch>
            <a:fillRect/>
          </a:stretch>
        </p:blipFill>
        <p:spPr>
          <a:xfrm>
            <a:off x="5558155" y="5132070"/>
            <a:ext cx="1845310" cy="973455"/>
          </a:xfrm>
          <a:prstGeom prst="rect">
            <a:avLst/>
          </a:prstGeom>
        </p:spPr>
      </p:pic>
      <p:pic>
        <p:nvPicPr>
          <p:cNvPr id="8" name="图片 7" descr="SQL"/>
          <p:cNvPicPr>
            <a:picLocks noChangeAspect="1"/>
          </p:cNvPicPr>
          <p:nvPr/>
        </p:nvPicPr>
        <p:blipFill>
          <a:blip r:embed="rId5"/>
          <a:stretch>
            <a:fillRect/>
          </a:stretch>
        </p:blipFill>
        <p:spPr>
          <a:xfrm>
            <a:off x="1330960" y="1873885"/>
            <a:ext cx="1713230" cy="1285240"/>
          </a:xfrm>
          <a:prstGeom prst="rect">
            <a:avLst/>
          </a:prstGeom>
        </p:spPr>
      </p:pic>
      <p:pic>
        <p:nvPicPr>
          <p:cNvPr id="9" name="图片 8" descr="MLO$$1_}{K68S6_%[9S90~U"/>
          <p:cNvPicPr>
            <a:picLocks noChangeAspect="1"/>
          </p:cNvPicPr>
          <p:nvPr/>
        </p:nvPicPr>
        <p:blipFill>
          <a:blip r:embed="rId6"/>
          <a:stretch>
            <a:fillRect/>
          </a:stretch>
        </p:blipFill>
        <p:spPr>
          <a:xfrm>
            <a:off x="527050" y="2907665"/>
            <a:ext cx="1327150" cy="1489075"/>
          </a:xfrm>
          <a:prstGeom prst="rect">
            <a:avLst/>
          </a:prstGeom>
        </p:spPr>
      </p:pic>
      <p:pic>
        <p:nvPicPr>
          <p:cNvPr id="10" name="图片 9" descr="machinelearning"/>
          <p:cNvPicPr>
            <a:picLocks noChangeAspect="1"/>
          </p:cNvPicPr>
          <p:nvPr/>
        </p:nvPicPr>
        <p:blipFill>
          <a:blip r:embed="rId7"/>
          <a:stretch>
            <a:fillRect/>
          </a:stretch>
        </p:blipFill>
        <p:spPr>
          <a:xfrm>
            <a:off x="1854200" y="3698240"/>
            <a:ext cx="1604010" cy="1245235"/>
          </a:xfrm>
          <a:prstGeom prst="rect">
            <a:avLst/>
          </a:prstGeom>
        </p:spPr>
      </p:pic>
      <p:pic>
        <p:nvPicPr>
          <p:cNvPr id="13" name="图片 12" descr="Y{1UH99I52NWU6K%XZIG6ND"/>
          <p:cNvPicPr>
            <a:picLocks noChangeAspect="1"/>
          </p:cNvPicPr>
          <p:nvPr/>
        </p:nvPicPr>
        <p:blipFill>
          <a:blip r:embed="rId8"/>
          <a:stretch>
            <a:fillRect/>
          </a:stretch>
        </p:blipFill>
        <p:spPr>
          <a:xfrm>
            <a:off x="632460" y="5132070"/>
            <a:ext cx="2411730" cy="1400175"/>
          </a:xfrm>
          <a:prstGeom prst="rect">
            <a:avLst/>
          </a:prstGeom>
        </p:spPr>
      </p:pic>
      <p:sp>
        <p:nvSpPr>
          <p:cNvPr id="16" name="左右箭头 15"/>
          <p:cNvSpPr/>
          <p:nvPr/>
        </p:nvSpPr>
        <p:spPr>
          <a:xfrm>
            <a:off x="3959860" y="3698240"/>
            <a:ext cx="1224280" cy="431800"/>
          </a:xfrm>
          <a:prstGeom prst="lef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r>
              <a:rPr lang="en-US" altLang="zh-CN" dirty="0" smtClean="0">
                <a:sym typeface="+mn-ea"/>
              </a:rPr>
              <a:t>--</a:t>
            </a:r>
            <a:r>
              <a:rPr lang="zh-CN" dirty="0">
                <a:sym typeface="+mn-ea"/>
              </a:rPr>
              <a:t>参数</a:t>
            </a:r>
            <a:r>
              <a:rPr lang="zh-CN" dirty="0" smtClean="0">
                <a:sym typeface="+mn-ea"/>
              </a:rPr>
              <a:t>组</a:t>
            </a:r>
            <a:r>
              <a:rPr lang="zh-CN" dirty="0">
                <a:sym typeface="+mn-ea"/>
              </a:rPr>
              <a:t>合</a:t>
            </a:r>
            <a:r>
              <a:rPr lang="zh-CN" dirty="0">
                <a:sym typeface="+mn-ea"/>
              </a:rPr>
              <a:t>测试方法</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32385" y="1322070"/>
            <a:ext cx="4731385" cy="1463040"/>
          </a:xfrm>
          <a:prstGeom prst="rect">
            <a:avLst/>
          </a:prstGeom>
          <a:noFill/>
        </p:spPr>
        <p:txBody>
          <a:bodyPr wrap="square" rtlCol="0" anchor="t">
            <a:spAutoFit/>
          </a:bodyPr>
          <a:lstStyle/>
          <a:p>
            <a:pPr marL="457200" lvl="1" indent="0">
              <a:buNone/>
            </a:pPr>
            <a:r>
              <a:rPr lang="zh-CN" altLang="en-US" b="1" dirty="0">
                <a:solidFill>
                  <a:srgbClr val="FF0000"/>
                </a:solidFill>
                <a:sym typeface="+mn-ea"/>
              </a:rPr>
              <a:t>假设</a:t>
            </a:r>
            <a:r>
              <a:rPr lang="en-US" altLang="zh-CN" b="1" dirty="0">
                <a:solidFill>
                  <a:srgbClr val="FF0000"/>
                </a:solidFill>
                <a:sym typeface="+mn-ea"/>
              </a:rPr>
              <a:t>:</a:t>
            </a:r>
            <a:endParaRPr lang="en-US" altLang="zh-CN" b="1" dirty="0">
              <a:solidFill>
                <a:srgbClr val="FF0000"/>
              </a:solidFill>
              <a:sym typeface="+mn-ea"/>
            </a:endParaRPr>
          </a:p>
          <a:p>
            <a:pPr marL="457200" lvl="1" indent="0">
              <a:buNone/>
            </a:pPr>
            <a:r>
              <a:rPr lang="en-US" altLang="zh-CN" dirty="0">
                <a:sym typeface="+mn-ea"/>
              </a:rPr>
              <a:t>	1.</a:t>
            </a:r>
            <a:r>
              <a:rPr lang="zh-CN" altLang="en-US" dirty="0">
                <a:sym typeface="+mn-ea"/>
              </a:rPr>
              <a:t>有</a:t>
            </a:r>
            <a:r>
              <a:rPr lang="en-US" altLang="zh-CN" i="1" dirty="0">
                <a:latin typeface="Times New Roman" panose="02020603050405020304" pitchFamily="18" charset="0"/>
                <a:sym typeface="+mn-ea"/>
              </a:rPr>
              <a:t>n</a:t>
            </a:r>
            <a:r>
              <a:rPr lang="en-US" altLang="zh-CN" dirty="0">
                <a:sym typeface="+mn-ea"/>
              </a:rPr>
              <a:t> </a:t>
            </a:r>
            <a:r>
              <a:rPr lang="zh-CN" altLang="en-US" dirty="0">
                <a:sym typeface="+mn-ea"/>
              </a:rPr>
              <a:t>个配置参数（</a:t>
            </a:r>
            <a:r>
              <a:rPr lang="en-US" altLang="zh-CN" dirty="0">
                <a:sym typeface="+mn-ea"/>
              </a:rPr>
              <a:t>P1,P2...Pn</a:t>
            </a:r>
            <a:r>
              <a:rPr lang="zh-CN" altLang="en-US" dirty="0">
                <a:sym typeface="+mn-ea"/>
              </a:rPr>
              <a:t>）</a:t>
            </a:r>
            <a:endParaRPr lang="zh-CN" altLang="en-US" dirty="0">
              <a:sym typeface="+mn-ea"/>
            </a:endParaRPr>
          </a:p>
          <a:p>
            <a:pPr marL="457200" lvl="1" indent="0">
              <a:buNone/>
            </a:pPr>
            <a:r>
              <a:rPr lang="en-US" altLang="zh-CN" dirty="0">
                <a:sym typeface="+mn-ea"/>
              </a:rPr>
              <a:t>	2.</a:t>
            </a:r>
            <a:r>
              <a:rPr lang="zh-CN" altLang="en-US" dirty="0">
                <a:sym typeface="+mn-ea"/>
              </a:rPr>
              <a:t>第</a:t>
            </a:r>
            <a:r>
              <a:rPr lang="en-US" altLang="zh-CN" dirty="0">
                <a:sym typeface="+mn-ea"/>
              </a:rPr>
              <a:t>i</a:t>
            </a:r>
            <a:r>
              <a:rPr lang="zh-CN" altLang="en-US" dirty="0">
                <a:sym typeface="+mn-ea"/>
              </a:rPr>
              <a:t>个参数有</a:t>
            </a:r>
            <a:r>
              <a:rPr lang="en-US" altLang="zh-CN" dirty="0">
                <a:sym typeface="+mn-ea"/>
              </a:rPr>
              <a:t>Pi</a:t>
            </a:r>
            <a:r>
              <a:rPr lang="zh-CN" altLang="en-US" dirty="0">
                <a:sym typeface="+mn-ea"/>
              </a:rPr>
              <a:t>个可选值。</a:t>
            </a:r>
            <a:endParaRPr lang="zh-CN" altLang="en-US" dirty="0">
              <a:sym typeface="+mn-ea"/>
            </a:endParaRPr>
          </a:p>
          <a:p>
            <a:pPr marL="457200" lvl="1" indent="0">
              <a:buNone/>
            </a:pPr>
            <a:endParaRPr lang="zh-CN" altLang="en-US" dirty="0">
              <a:sym typeface="+mn-ea"/>
            </a:endParaRPr>
          </a:p>
          <a:p>
            <a:pPr marL="457200" lvl="1" indent="0">
              <a:buNone/>
            </a:pPr>
            <a:r>
              <a:rPr lang="zh-CN" altLang="en-US" b="1" dirty="0">
                <a:solidFill>
                  <a:srgbClr val="FF0000"/>
                </a:solidFill>
                <a:sym typeface="+mn-ea"/>
              </a:rPr>
              <a:t>则其组合空间为</a:t>
            </a:r>
            <a:r>
              <a:rPr lang="en-US" altLang="zh-CN" b="1" dirty="0">
                <a:solidFill>
                  <a:srgbClr val="FF0000"/>
                </a:solidFill>
                <a:sym typeface="+mn-ea"/>
              </a:rPr>
              <a:t>: </a:t>
            </a:r>
            <a:endParaRPr lang="en-US" altLang="zh-CN" b="1">
              <a:solidFill>
                <a:srgbClr val="FF0000"/>
              </a:solidFill>
              <a:sym typeface="+mn-ea"/>
            </a:endParaRPr>
          </a:p>
        </p:txBody>
      </p:sp>
      <p:grpSp>
        <p:nvGrpSpPr>
          <p:cNvPr id="181" name="组合 180"/>
          <p:cNvGrpSpPr/>
          <p:nvPr/>
        </p:nvGrpSpPr>
        <p:grpSpPr>
          <a:xfrm>
            <a:off x="527050" y="3256280"/>
            <a:ext cx="5508625" cy="2858135"/>
            <a:chOff x="4594" y="4196"/>
            <a:chExt cx="8675" cy="4501"/>
          </a:xfrm>
        </p:grpSpPr>
        <p:sp>
          <p:nvSpPr>
            <p:cNvPr id="4" name="椭圆 3"/>
            <p:cNvSpPr/>
            <p:nvPr/>
          </p:nvSpPr>
          <p:spPr>
            <a:xfrm>
              <a:off x="4796"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1" name="文本框 10"/>
            <p:cNvSpPr txBox="1"/>
            <p:nvPr/>
          </p:nvSpPr>
          <p:spPr>
            <a:xfrm>
              <a:off x="4594" y="4196"/>
              <a:ext cx="5761" cy="624"/>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12" name="文本框 11"/>
            <p:cNvSpPr txBox="1"/>
            <p:nvPr/>
          </p:nvSpPr>
          <p:spPr>
            <a:xfrm>
              <a:off x="4911" y="4772"/>
              <a:ext cx="1488" cy="916"/>
            </a:xfrm>
            <a:prstGeom prst="rect">
              <a:avLst/>
            </a:prstGeom>
            <a:noFill/>
          </p:spPr>
          <p:txBody>
            <a:bodyPr wrap="square" rtlCol="0">
              <a:spAutoFit/>
            </a:bodyPr>
            <a:lstStyle/>
            <a:p>
              <a:r>
                <a:rPr lang="en-US" altLang="zh-CN" sz="1600" b="1" i="1" dirty="0">
                  <a:solidFill>
                    <a:schemeClr val="bg2">
                      <a:lumMod val="50000"/>
                    </a:schemeClr>
                  </a:solidFill>
                </a:rPr>
                <a:t>max</a:t>
              </a:r>
              <a:endParaRPr lang="en-US" altLang="zh-CN" sz="1600" b="1" i="1" dirty="0">
                <a:solidFill>
                  <a:schemeClr val="bg2">
                    <a:lumMod val="50000"/>
                  </a:schemeClr>
                </a:solidFill>
              </a:endParaRPr>
            </a:p>
            <a:p>
              <a:r>
                <a:rPr lang="en-US" altLang="zh-CN" sz="1600" b="1" i="1" dirty="0" smtClean="0">
                  <a:solidFill>
                    <a:schemeClr val="bg2">
                      <a:lumMod val="50000"/>
                    </a:schemeClr>
                  </a:solidFill>
                </a:rPr>
                <a:t>Bins</a:t>
              </a:r>
              <a:endParaRPr lang="en-US" altLang="zh-CN" sz="1600" b="1" i="1" dirty="0" smtClean="0">
                <a:solidFill>
                  <a:schemeClr val="bg2">
                    <a:lumMod val="50000"/>
                  </a:schemeClr>
                </a:solidFill>
              </a:endParaRPr>
            </a:p>
          </p:txBody>
        </p:sp>
        <p:sp>
          <p:nvSpPr>
            <p:cNvPr id="20" name="文本框 19"/>
            <p:cNvSpPr txBox="1"/>
            <p:nvPr/>
          </p:nvSpPr>
          <p:spPr>
            <a:xfrm>
              <a:off x="6453" y="4772"/>
              <a:ext cx="1814" cy="916"/>
            </a:xfrm>
            <a:prstGeom prst="rect">
              <a:avLst/>
            </a:prstGeom>
            <a:noFill/>
          </p:spPr>
          <p:txBody>
            <a:bodyPr wrap="square" rtlCol="0">
              <a:spAutoFit/>
            </a:bodyPr>
            <a:lstStyle/>
            <a:p>
              <a:r>
                <a:rPr lang="en-US" altLang="zh-CN" sz="1600" b="1" i="1">
                  <a:solidFill>
                    <a:schemeClr val="bg2">
                      <a:lumMod val="50000"/>
                    </a:schemeClr>
                  </a:solidFill>
                </a:rPr>
                <a:t>num</a:t>
              </a:r>
              <a:endParaRPr lang="en-US" altLang="zh-CN" sz="1600" b="1" i="1">
                <a:solidFill>
                  <a:schemeClr val="bg2">
                    <a:lumMod val="50000"/>
                  </a:schemeClr>
                </a:solidFill>
              </a:endParaRPr>
            </a:p>
            <a:p>
              <a:r>
                <a:rPr lang="en-US" altLang="zh-CN" sz="1600" b="1" i="1">
                  <a:solidFill>
                    <a:schemeClr val="bg2">
                      <a:lumMod val="50000"/>
                    </a:schemeClr>
                  </a:solidFill>
                </a:rPr>
                <a:t>Classes</a:t>
              </a:r>
              <a:endParaRPr lang="en-US" altLang="zh-CN" sz="1600" b="1" i="1">
                <a:solidFill>
                  <a:schemeClr val="bg2">
                    <a:lumMod val="50000"/>
                  </a:schemeClr>
                </a:solidFill>
              </a:endParaRPr>
            </a:p>
          </p:txBody>
        </p:sp>
        <p:sp>
          <p:nvSpPr>
            <p:cNvPr id="21" name="文本框 20"/>
            <p:cNvSpPr txBox="1"/>
            <p:nvPr/>
          </p:nvSpPr>
          <p:spPr>
            <a:xfrm>
              <a:off x="8267" y="4772"/>
              <a:ext cx="1814" cy="916"/>
            </a:xfrm>
            <a:prstGeom prst="rect">
              <a:avLst/>
            </a:prstGeom>
            <a:noFill/>
          </p:spPr>
          <p:txBody>
            <a:bodyPr wrap="square" rtlCol="0">
              <a:spAutoFit/>
            </a:bodyPr>
            <a:lstStyle/>
            <a:p>
              <a:r>
                <a:rPr lang="en-US" altLang="zh-CN" sz="1600" b="1" i="1">
                  <a:solidFill>
                    <a:schemeClr val="bg2">
                      <a:lumMod val="50000"/>
                    </a:schemeClr>
                  </a:solidFill>
                </a:rPr>
                <a:t>num</a:t>
              </a:r>
              <a:endParaRPr lang="en-US" altLang="zh-CN" sz="1600" b="1" i="1">
                <a:solidFill>
                  <a:schemeClr val="bg2">
                    <a:lumMod val="50000"/>
                  </a:schemeClr>
                </a:solidFill>
              </a:endParaRPr>
            </a:p>
            <a:p>
              <a:r>
                <a:rPr lang="en-US" altLang="zh-CN" sz="1600" b="1" i="1">
                  <a:solidFill>
                    <a:schemeClr val="bg2">
                      <a:lumMod val="50000"/>
                    </a:schemeClr>
                  </a:solidFill>
                </a:rPr>
                <a:t>Trees</a:t>
              </a:r>
              <a:endParaRPr lang="en-US" altLang="zh-CN" sz="1600" b="1" i="1">
                <a:solidFill>
                  <a:schemeClr val="bg2">
                    <a:lumMod val="50000"/>
                  </a:schemeClr>
                </a:solidFill>
              </a:endParaRPr>
            </a:p>
          </p:txBody>
        </p:sp>
        <p:sp>
          <p:nvSpPr>
            <p:cNvPr id="22" name="文本框 21"/>
            <p:cNvSpPr txBox="1"/>
            <p:nvPr/>
          </p:nvSpPr>
          <p:spPr>
            <a:xfrm>
              <a:off x="9875" y="4772"/>
              <a:ext cx="1814" cy="916"/>
            </a:xfrm>
            <a:prstGeom prst="rect">
              <a:avLst/>
            </a:prstGeom>
            <a:noFill/>
          </p:spPr>
          <p:txBody>
            <a:bodyPr wrap="square" rtlCol="0">
              <a:spAutoFit/>
            </a:bodyPr>
            <a:lstStyle/>
            <a:p>
              <a:r>
                <a:rPr lang="en-US" altLang="zh-CN" sz="1600" b="1" i="1">
                  <a:solidFill>
                    <a:schemeClr val="bg2">
                      <a:lumMod val="50000"/>
                    </a:schemeClr>
                  </a:solidFill>
                </a:rPr>
                <a:t>max</a:t>
              </a:r>
              <a:endParaRPr lang="en-US" altLang="zh-CN" sz="1600" b="1" i="1">
                <a:solidFill>
                  <a:schemeClr val="bg2">
                    <a:lumMod val="50000"/>
                  </a:schemeClr>
                </a:solidFill>
              </a:endParaRPr>
            </a:p>
            <a:p>
              <a:r>
                <a:rPr lang="en-US" altLang="zh-CN" sz="1600" b="1" i="1">
                  <a:solidFill>
                    <a:schemeClr val="bg2">
                      <a:lumMod val="50000"/>
                    </a:schemeClr>
                  </a:solidFill>
                </a:rPr>
                <a:t>Depth</a:t>
              </a:r>
              <a:endParaRPr lang="en-US" altLang="zh-CN" sz="1600" b="1" i="1">
                <a:solidFill>
                  <a:schemeClr val="bg2">
                    <a:lumMod val="50000"/>
                  </a:schemeClr>
                </a:solidFill>
              </a:endParaRPr>
            </a:p>
          </p:txBody>
        </p:sp>
        <p:sp>
          <p:nvSpPr>
            <p:cNvPr id="23" name="文本框 22"/>
            <p:cNvSpPr txBox="1"/>
            <p:nvPr/>
          </p:nvSpPr>
          <p:spPr>
            <a:xfrm>
              <a:off x="11455" y="4772"/>
              <a:ext cx="1814" cy="916"/>
            </a:xfrm>
            <a:prstGeom prst="rect">
              <a:avLst/>
            </a:prstGeom>
            <a:noFill/>
          </p:spPr>
          <p:txBody>
            <a:bodyPr wrap="square" rtlCol="0">
              <a:spAutoFit/>
            </a:bodyPr>
            <a:lstStyle/>
            <a:p>
              <a:r>
                <a:rPr lang="en-US" altLang="zh-CN" sz="1600" b="1" i="1" dirty="0">
                  <a:solidFill>
                    <a:schemeClr val="bg2">
                      <a:lumMod val="50000"/>
                    </a:schemeClr>
                  </a:solidFill>
                </a:rPr>
                <a:t>partition number</a:t>
              </a:r>
              <a:endParaRPr lang="en-US" altLang="zh-CN" sz="1600" b="1" i="1" dirty="0">
                <a:solidFill>
                  <a:schemeClr val="bg2">
                    <a:lumMod val="50000"/>
                  </a:schemeClr>
                </a:solidFill>
              </a:endParaRPr>
            </a:p>
          </p:txBody>
        </p:sp>
        <p:sp>
          <p:nvSpPr>
            <p:cNvPr id="13" name="椭圆 12"/>
            <p:cNvSpPr/>
            <p:nvPr/>
          </p:nvSpPr>
          <p:spPr>
            <a:xfrm>
              <a:off x="6453"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5" name="椭圆 24"/>
            <p:cNvSpPr/>
            <p:nvPr/>
          </p:nvSpPr>
          <p:spPr>
            <a:xfrm>
              <a:off x="8110"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6" name="椭圆 25"/>
            <p:cNvSpPr/>
            <p:nvPr/>
          </p:nvSpPr>
          <p:spPr>
            <a:xfrm>
              <a:off x="9767"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7" name="椭圆 26"/>
            <p:cNvSpPr/>
            <p:nvPr/>
          </p:nvSpPr>
          <p:spPr>
            <a:xfrm>
              <a:off x="11424"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4" name="文本框 13"/>
            <p:cNvSpPr txBox="1"/>
            <p:nvPr/>
          </p:nvSpPr>
          <p:spPr>
            <a:xfrm>
              <a:off x="5139" y="6138"/>
              <a:ext cx="851" cy="2327"/>
            </a:xfrm>
            <a:prstGeom prst="rect">
              <a:avLst/>
            </a:prstGeom>
            <a:noFill/>
          </p:spPr>
          <p:txBody>
            <a:bodyPr wrap="square" rtlCol="0">
              <a:spAutoFit/>
            </a:bodyPr>
            <a:lstStyle/>
            <a:p>
              <a:r>
                <a:rPr lang="en-US" altLang="zh-CN" i="1" dirty="0" smtClean="0">
                  <a:solidFill>
                    <a:srgbClr val="0000FF"/>
                  </a:solidFill>
                </a:rPr>
                <a:t>2</a:t>
              </a:r>
              <a:endParaRPr lang="en-US" altLang="zh-CN" i="1" dirty="0" smtClean="0">
                <a:solidFill>
                  <a:srgbClr val="0000FF"/>
                </a:solidFill>
              </a:endParaRPr>
            </a:p>
            <a:p>
              <a:r>
                <a:rPr lang="en-US" altLang="zh-CN" i="1" dirty="0">
                  <a:solidFill>
                    <a:srgbClr val="0000FF"/>
                  </a:solidFill>
                </a:rPr>
                <a:t>3</a:t>
              </a:r>
              <a:endParaRPr lang="en-US" altLang="zh-CN" i="1" dirty="0">
                <a:solidFill>
                  <a:srgbClr val="0000FF"/>
                </a:solidFill>
              </a:endParaRPr>
            </a:p>
            <a:p>
              <a:r>
                <a:rPr lang="en-US" altLang="zh-CN" i="1" dirty="0" smtClean="0">
                  <a:solidFill>
                    <a:srgbClr val="0000FF"/>
                  </a:solidFill>
                </a:rPr>
                <a:t>.</a:t>
              </a:r>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1</a:t>
              </a:r>
              <a:endParaRPr lang="en-US" altLang="zh-CN" i="1" baseline="-25000" dirty="0">
                <a:solidFill>
                  <a:srgbClr val="0000FF"/>
                </a:solidFill>
              </a:endParaRPr>
            </a:p>
          </p:txBody>
        </p:sp>
        <p:sp>
          <p:nvSpPr>
            <p:cNvPr id="47" name="文本框 46"/>
            <p:cNvSpPr txBox="1"/>
            <p:nvPr/>
          </p:nvSpPr>
          <p:spPr>
            <a:xfrm>
              <a:off x="6796" y="6138"/>
              <a:ext cx="851" cy="2304"/>
            </a:xfrm>
            <a:prstGeom prst="rect">
              <a:avLst/>
            </a:prstGeom>
            <a:noFill/>
            <a:ln>
              <a:noFill/>
            </a:ln>
          </p:spPr>
          <p:txBody>
            <a:bodyPr wrap="square" rtlCol="0">
              <a:spAutoFit/>
            </a:bodyPr>
            <a:lstStyle/>
            <a:p>
              <a:r>
                <a:rPr lang="en-US" altLang="zh-CN" i="1" dirty="0">
                  <a:solidFill>
                    <a:srgbClr val="0000FF"/>
                  </a:solidFill>
                </a:rPr>
                <a:t>2</a:t>
              </a:r>
              <a:endParaRPr lang="en-US" altLang="zh-CN" i="1" dirty="0">
                <a:solidFill>
                  <a:srgbClr val="0000FF"/>
                </a:solidFill>
              </a:endParaRPr>
            </a:p>
            <a:p>
              <a:r>
                <a:rPr lang="en-US" altLang="zh-CN" i="1" dirty="0">
                  <a:solidFill>
                    <a:srgbClr val="0000FF"/>
                  </a:solidFill>
                </a:rPr>
                <a:t>3</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2</a:t>
              </a:r>
              <a:endParaRPr lang="en-US" altLang="zh-CN" i="1" baseline="-25000" dirty="0">
                <a:solidFill>
                  <a:srgbClr val="0000FF"/>
                </a:solidFill>
              </a:endParaRPr>
            </a:p>
          </p:txBody>
        </p:sp>
        <p:sp>
          <p:nvSpPr>
            <p:cNvPr id="48" name="文本框 47"/>
            <p:cNvSpPr txBox="1"/>
            <p:nvPr/>
          </p:nvSpPr>
          <p:spPr>
            <a:xfrm>
              <a:off x="8365" y="6139"/>
              <a:ext cx="851" cy="2304"/>
            </a:xfrm>
            <a:prstGeom prst="rect">
              <a:avLst/>
            </a:prstGeom>
            <a:noFill/>
            <a:ln>
              <a:noFill/>
            </a:ln>
          </p:spPr>
          <p:txBody>
            <a:bodyPr wrap="square" rtlCol="0">
              <a:spAutoFit/>
            </a:bodyPr>
            <a:lstStyle/>
            <a:p>
              <a:r>
                <a:rPr lang="en-US" altLang="zh-CN" i="1" dirty="0">
                  <a:solidFill>
                    <a:srgbClr val="0000FF"/>
                  </a:solidFill>
                </a:rPr>
                <a:t>1</a:t>
              </a:r>
              <a:endParaRPr lang="en-US" altLang="zh-CN" i="1" dirty="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3</a:t>
              </a:r>
              <a:endParaRPr lang="en-US" altLang="zh-CN" i="1" baseline="-25000" dirty="0">
                <a:solidFill>
                  <a:srgbClr val="0000FF"/>
                </a:solidFill>
              </a:endParaRPr>
            </a:p>
          </p:txBody>
        </p:sp>
        <p:sp>
          <p:nvSpPr>
            <p:cNvPr id="49" name="文本框 48"/>
            <p:cNvSpPr txBox="1"/>
            <p:nvPr/>
          </p:nvSpPr>
          <p:spPr>
            <a:xfrm>
              <a:off x="10113" y="6139"/>
              <a:ext cx="851" cy="2304"/>
            </a:xfrm>
            <a:prstGeom prst="rect">
              <a:avLst/>
            </a:prstGeom>
            <a:noFill/>
            <a:ln>
              <a:noFill/>
            </a:ln>
          </p:spPr>
          <p:txBody>
            <a:bodyPr wrap="square" rtlCol="0">
              <a:spAutoFit/>
            </a:bodyPr>
            <a:lstStyle/>
            <a:p>
              <a:r>
                <a:rPr lang="en-US" altLang="zh-CN" i="1" dirty="0">
                  <a:solidFill>
                    <a:srgbClr val="0000FF"/>
                  </a:solidFill>
                </a:rPr>
                <a:t>1</a:t>
              </a:r>
              <a:endParaRPr lang="en-US" altLang="zh-CN" i="1" dirty="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smtClean="0">
                  <a:solidFill>
                    <a:srgbClr val="0000FF"/>
                  </a:solidFill>
                </a:rPr>
                <a:t>.</a:t>
              </a:r>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sym typeface="+mn-ea"/>
                </a:rPr>
                <a:t>m</a:t>
              </a:r>
              <a:r>
                <a:rPr lang="en-US" altLang="zh-CN" i="1" baseline="-25000" dirty="0">
                  <a:solidFill>
                    <a:srgbClr val="0000FF"/>
                  </a:solidFill>
                  <a:sym typeface="+mn-ea"/>
                </a:rPr>
                <a:t>4</a:t>
              </a:r>
              <a:endParaRPr lang="en-US" altLang="zh-CN" i="1" baseline="-25000" dirty="0">
                <a:solidFill>
                  <a:srgbClr val="0000FF"/>
                </a:solidFill>
              </a:endParaRPr>
            </a:p>
          </p:txBody>
        </p:sp>
        <p:sp>
          <p:nvSpPr>
            <p:cNvPr id="50" name="文本框 49"/>
            <p:cNvSpPr txBox="1"/>
            <p:nvPr/>
          </p:nvSpPr>
          <p:spPr>
            <a:xfrm>
              <a:off x="11689" y="6139"/>
              <a:ext cx="851" cy="2327"/>
            </a:xfrm>
            <a:prstGeom prst="rect">
              <a:avLst/>
            </a:prstGeom>
            <a:noFill/>
          </p:spPr>
          <p:txBody>
            <a:bodyPr wrap="square" rtlCol="0">
              <a:spAutoFit/>
            </a:bodyPr>
            <a:lstStyle/>
            <a:p>
              <a:r>
                <a:rPr lang="en-US" altLang="zh-CN" i="1" dirty="0" smtClean="0">
                  <a:solidFill>
                    <a:srgbClr val="0000FF"/>
                  </a:solidFill>
                </a:rPr>
                <a:t>1</a:t>
              </a:r>
              <a:endParaRPr lang="en-US" altLang="zh-CN" i="1" dirty="0" smtClean="0">
                <a:solidFill>
                  <a:srgbClr val="0000FF"/>
                </a:solidFill>
              </a:endParaRPr>
            </a:p>
            <a:p>
              <a:r>
                <a:rPr lang="en-US" altLang="zh-CN" i="1" dirty="0" smtClean="0">
                  <a:solidFill>
                    <a:srgbClr val="0000FF"/>
                  </a:solidFill>
                </a:rPr>
                <a:t>2</a:t>
              </a:r>
              <a:endParaRPr lang="en-US" altLang="zh-CN" i="1" dirty="0" smtClean="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5</a:t>
              </a:r>
              <a:endParaRPr lang="en-US" altLang="zh-CN" i="1" baseline="-25000" dirty="0">
                <a:solidFill>
                  <a:srgbClr val="0000FF"/>
                </a:solidFill>
              </a:endParaRPr>
            </a:p>
          </p:txBody>
        </p:sp>
        <p:cxnSp>
          <p:nvCxnSpPr>
            <p:cNvPr id="52" name="直接连接符 51"/>
            <p:cNvCxnSpPr/>
            <p:nvPr/>
          </p:nvCxnSpPr>
          <p:spPr>
            <a:xfrm>
              <a:off x="5616" y="6432"/>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756" y="6532"/>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96" y="6572"/>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696" y="6692"/>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5596" y="6470"/>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5636" y="6810"/>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636" y="6972"/>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656" y="7032"/>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5696" y="6470"/>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5696" y="6810"/>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56" y="7572"/>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636" y="7592"/>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5756" y="6470"/>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5776" y="6810"/>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5756" y="7604"/>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785" y="8144"/>
              <a:ext cx="963" cy="2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7233" y="6432"/>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373" y="6532"/>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7313" y="6572"/>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313" y="6692"/>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7213" y="6470"/>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7253" y="6810"/>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7253" y="6972"/>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7273" y="7032"/>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7313" y="6470"/>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7313" y="6810"/>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273" y="7572"/>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7253" y="7592"/>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7373" y="6470"/>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7393" y="6810"/>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7373" y="7604"/>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373" y="8144"/>
              <a:ext cx="992" cy="2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8949" y="6470"/>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9089" y="6570"/>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9029" y="6610"/>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9029" y="6730"/>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V="1">
              <a:off x="8929" y="6508"/>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V="1">
              <a:off x="8969" y="6848"/>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8969" y="7010"/>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8989" y="7070"/>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9029" y="6508"/>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V="1">
              <a:off x="9029" y="6848"/>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8989" y="7610"/>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8969" y="7630"/>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V="1">
              <a:off x="9089" y="6508"/>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9109" y="6848"/>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9089" y="7642"/>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9074" y="8144"/>
              <a:ext cx="1007" cy="6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0557" y="6394"/>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697" y="6494"/>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37" y="6534"/>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10637" y="6654"/>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10537" y="6432"/>
              <a:ext cx="1152" cy="4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V="1">
              <a:off x="10577" y="6772"/>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0577" y="6934"/>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0597" y="6994"/>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V="1">
              <a:off x="10637" y="6432"/>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V="1">
              <a:off x="10637" y="6772"/>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0597" y="7534"/>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0577" y="7554"/>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10775" y="6432"/>
              <a:ext cx="914" cy="171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V="1">
              <a:off x="10775" y="6772"/>
              <a:ext cx="914" cy="137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10775" y="7566"/>
              <a:ext cx="914" cy="5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V="1">
              <a:off x="10775" y="8133"/>
              <a:ext cx="914" cy="1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5737" y="6550"/>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5677" y="6710"/>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5617" y="6828"/>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2" name="文本框 181"/>
          <p:cNvSpPr txBox="1"/>
          <p:nvPr/>
        </p:nvSpPr>
        <p:spPr>
          <a:xfrm>
            <a:off x="6243320" y="5248910"/>
            <a:ext cx="2444750" cy="640080"/>
          </a:xfrm>
          <a:prstGeom prst="rect">
            <a:avLst/>
          </a:prstGeom>
          <a:noFill/>
        </p:spPr>
        <p:txBody>
          <a:bodyPr wrap="square" rtlCol="0">
            <a:spAutoFit/>
          </a:bodyPr>
          <a:lstStyle/>
          <a:p>
            <a:r>
              <a:rPr lang="zh-CN" altLang="en-US">
                <a:solidFill>
                  <a:srgbClr val="FF0000"/>
                </a:solidFill>
              </a:rPr>
              <a:t>组合空间为：</a:t>
            </a:r>
            <a:r>
              <a:rPr lang="zh-CN" altLang="en-US"/>
              <a:t>m1*m2*m3*</a:t>
            </a:r>
            <a:r>
              <a:rPr lang="en-US" altLang="zh-CN"/>
              <a:t>m4</a:t>
            </a:r>
            <a:r>
              <a:rPr lang="zh-CN" altLang="en-US"/>
              <a:t>*m5</a:t>
            </a:r>
            <a:endParaRPr lang="zh-CN" altLang="en-US"/>
          </a:p>
        </p:txBody>
      </p:sp>
      <p:graphicFrame>
        <p:nvGraphicFramePr>
          <p:cNvPr id="261" name="对象 260">
            <a:hlinkClick r:id="" action="ppaction://ole?verb=0"/>
          </p:cNvPr>
          <p:cNvGraphicFramePr>
            <a:graphicFrameLocks noChangeAspect="1"/>
          </p:cNvGraphicFramePr>
          <p:nvPr/>
        </p:nvGraphicFramePr>
        <p:xfrm>
          <a:off x="2304415" y="2133600"/>
          <a:ext cx="730885" cy="802005"/>
        </p:xfrm>
        <a:graphic>
          <a:graphicData uri="http://schemas.openxmlformats.org/presentationml/2006/ole">
            <mc:AlternateContent xmlns:mc="http://schemas.openxmlformats.org/markup-compatibility/2006">
              <mc:Choice xmlns:v="urn:schemas-microsoft-com:vml" Requires="v">
                <p:oleObj spid="_x0000_s1025" name="" r:id="rId1" imgW="393700" imgH="431800" progId="Equation.3">
                  <p:embed/>
                </p:oleObj>
              </mc:Choice>
              <mc:Fallback>
                <p:oleObj name="" r:id="rId1" imgW="393700" imgH="431800" progId="Equation.3">
                  <p:embed/>
                  <p:pic>
                    <p:nvPicPr>
                      <p:cNvPr id="0" name="图片 1024"/>
                      <p:cNvPicPr>
                        <a:picLocks noChangeAspect="1"/>
                      </p:cNvPicPr>
                      <p:nvPr/>
                    </p:nvPicPr>
                    <p:blipFill>
                      <a:blip r:embed="rId2"/>
                      <a:stretch>
                        <a:fillRect/>
                      </a:stretch>
                    </p:blipFill>
                    <p:spPr>
                      <a:xfrm>
                        <a:off x="2304415" y="2133600"/>
                        <a:ext cx="730885" cy="802005"/>
                      </a:xfrm>
                      <a:prstGeom prst="rect">
                        <a:avLst/>
                      </a:prstGeom>
                      <a:noFill/>
                      <a:ln w="9525">
                        <a:noFill/>
                      </a:ln>
                    </p:spPr>
                  </p:pic>
                </p:oleObj>
              </mc:Fallback>
            </mc:AlternateContent>
          </a:graphicData>
        </a:graphic>
      </p:graphicFrame>
      <p:sp>
        <p:nvSpPr>
          <p:cNvPr id="263" name="云形标注 262"/>
          <p:cNvSpPr/>
          <p:nvPr/>
        </p:nvSpPr>
        <p:spPr>
          <a:xfrm rot="4920000">
            <a:off x="3683635" y="1715770"/>
            <a:ext cx="1235710" cy="1946910"/>
          </a:xfrm>
          <a:prstGeom prst="cloudCallout">
            <a:avLst/>
          </a:prstGeom>
          <a:solidFill>
            <a:schemeClr val="tx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64" name="文本框 263"/>
          <p:cNvSpPr txBox="1"/>
          <p:nvPr/>
        </p:nvSpPr>
        <p:spPr>
          <a:xfrm>
            <a:off x="3811905" y="2245995"/>
            <a:ext cx="1096645" cy="701040"/>
          </a:xfrm>
          <a:prstGeom prst="rect">
            <a:avLst/>
          </a:prstGeom>
          <a:noFill/>
        </p:spPr>
        <p:txBody>
          <a:bodyPr wrap="square" rtlCol="0">
            <a:spAutoFit/>
          </a:bodyPr>
          <a:lstStyle/>
          <a:p>
            <a:r>
              <a:rPr lang="zh-CN" altLang="en-US" sz="2000" b="1">
                <a:solidFill>
                  <a:srgbClr val="FF0000"/>
                </a:solidFill>
              </a:rPr>
              <a:t>组合空间爆炸</a:t>
            </a:r>
            <a:endParaRPr lang="zh-CN" altLang="en-US" sz="2000" b="1">
              <a:solidFill>
                <a:srgbClr val="FF0000"/>
              </a:solidFill>
            </a:endParaRPr>
          </a:p>
        </p:txBody>
      </p:sp>
      <p:graphicFrame>
        <p:nvGraphicFramePr>
          <p:cNvPr id="3" name="对象 2">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32" name="" r:id="rId3" imgW="914400" imgH="215900" progId="Equation.3">
                  <p:embed/>
                </p:oleObj>
              </mc:Choice>
              <mc:Fallback>
                <p:oleObj name="" r:id="rId3" imgW="914400" imgH="215900" progId="Equation.3">
                  <p:embed/>
                  <p:pic>
                    <p:nvPicPr>
                      <p:cNvPr id="0" name="图片 1031"/>
                      <p:cNvPicPr>
                        <a:picLocks noChangeAspect="1"/>
                      </p:cNvPicPr>
                      <p:nvPr/>
                    </p:nvPicPr>
                    <p:blipFill>
                      <a:blip r:embed="rId4"/>
                      <a:stretch>
                        <a:fillRect/>
                      </a:stretch>
                    </p:blipFill>
                    <p:spPr>
                      <a:xfrm>
                        <a:off x="4114800" y="3321050"/>
                        <a:ext cx="914400" cy="215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可靠性测试基准关键技术</a:t>
            </a:r>
            <a:r>
              <a:rPr lang="en-US" altLang="zh-CN" dirty="0" smtClean="0">
                <a:sym typeface="+mn-ea"/>
              </a:rPr>
              <a:t>--</a:t>
            </a:r>
            <a:r>
              <a:rPr lang="zh-CN" dirty="0">
                <a:sym typeface="+mn-ea"/>
              </a:rPr>
              <a:t>参数</a:t>
            </a:r>
            <a:r>
              <a:rPr lang="zh-CN" dirty="0" smtClean="0">
                <a:sym typeface="+mn-ea"/>
              </a:rPr>
              <a:t>组</a:t>
            </a:r>
            <a:r>
              <a:rPr lang="zh-CN" dirty="0">
                <a:sym typeface="+mn-ea"/>
              </a:rPr>
              <a:t>合</a:t>
            </a:r>
            <a:r>
              <a:rPr lang="zh-CN" dirty="0">
                <a:sym typeface="+mn-ea"/>
              </a:rPr>
              <a:t>测试方法</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5" name="文本框 4"/>
          <p:cNvSpPr txBox="1"/>
          <p:nvPr/>
        </p:nvSpPr>
        <p:spPr>
          <a:xfrm>
            <a:off x="16510" y="1929765"/>
            <a:ext cx="9190355" cy="2286000"/>
          </a:xfrm>
          <a:prstGeom prst="rect">
            <a:avLst/>
          </a:prstGeom>
          <a:noFill/>
        </p:spPr>
        <p:txBody>
          <a:bodyPr wrap="square" rtlCol="0" anchor="t">
            <a:spAutoFit/>
          </a:bodyPr>
          <a:lstStyle/>
          <a:p>
            <a:pPr lvl="1" algn="l"/>
            <a:r>
              <a:rPr lang="zh-CN" altLang="en-US" b="1" dirty="0" smtClean="0">
                <a:solidFill>
                  <a:srgbClr val="FF0000"/>
                </a:solidFill>
                <a:latin typeface="+mn-lt"/>
                <a:sym typeface="+mn-ea"/>
              </a:rPr>
              <a:t>基于两个假设：</a:t>
            </a:r>
            <a:endParaRPr lang="zh-CN" altLang="en-US" b="1" dirty="0" smtClean="0">
              <a:solidFill>
                <a:srgbClr val="FF0000"/>
              </a:solidFill>
              <a:latin typeface="+mn-lt"/>
              <a:sym typeface="+mn-ea"/>
            </a:endParaRPr>
          </a:p>
          <a:p>
            <a:pPr lvl="1" algn="l">
              <a:buFont typeface="Arial" panose="020B0604020202020204" pitchFamily="34" charset="0"/>
            </a:pPr>
            <a:r>
              <a:rPr lang="en-US" dirty="0" smtClean="0">
                <a:solidFill>
                  <a:srgbClr val="C00000"/>
                </a:solidFill>
                <a:latin typeface="+mn-lt"/>
                <a:sym typeface="+mn-ea"/>
              </a:rPr>
              <a:t>	</a:t>
            </a:r>
            <a:r>
              <a:rPr lang="en-US" dirty="0" smtClean="0">
                <a:solidFill>
                  <a:schemeClr val="tx1"/>
                </a:solidFill>
                <a:latin typeface="+mn-lt"/>
                <a:sym typeface="+mn-ea"/>
              </a:rPr>
              <a:t>1.</a:t>
            </a:r>
            <a:r>
              <a:rPr lang="en-US" dirty="0" smtClean="0">
                <a:solidFill>
                  <a:srgbClr val="C00000"/>
                </a:solidFill>
                <a:latin typeface="+mn-lt"/>
                <a:sym typeface="+mn-ea"/>
              </a:rPr>
              <a:t> </a:t>
            </a:r>
            <a:r>
              <a:rPr lang="en-US" altLang="zh-CN" i="1" dirty="0">
                <a:sym typeface="+mn-ea"/>
              </a:rPr>
              <a:t>n </a:t>
            </a:r>
            <a:r>
              <a:rPr lang="zh-CN" altLang="en-US" dirty="0">
                <a:sym typeface="+mn-ea"/>
              </a:rPr>
              <a:t>个配置参数（</a:t>
            </a:r>
            <a:r>
              <a:rPr lang="en-US" altLang="zh-CN" dirty="0">
                <a:sym typeface="+mn-ea"/>
              </a:rPr>
              <a:t>P1,P2...Pn</a:t>
            </a:r>
            <a:r>
              <a:rPr lang="zh-CN" altLang="en-US" dirty="0">
                <a:sym typeface="+mn-ea"/>
              </a:rPr>
              <a:t>）</a:t>
            </a:r>
            <a:r>
              <a:rPr lang="zh-CN" altLang="en-US" b="1" dirty="0">
                <a:sym typeface="+mn-ea"/>
              </a:rPr>
              <a:t>相互独立</a:t>
            </a:r>
            <a:endParaRPr lang="zh-CN" altLang="en-US" b="1" dirty="0">
              <a:sym typeface="+mn-ea"/>
            </a:endParaRPr>
          </a:p>
          <a:p>
            <a:pPr lvl="2">
              <a:buFont typeface="Arial" panose="020B0604020202020204" pitchFamily="34" charset="0"/>
            </a:pPr>
            <a:r>
              <a:rPr lang="en-US" dirty="0" smtClean="0">
                <a:solidFill>
                  <a:schemeClr val="tx1"/>
                </a:solidFill>
                <a:sym typeface="+mn-ea"/>
              </a:rPr>
              <a:t>2. </a:t>
            </a:r>
            <a:r>
              <a:rPr lang="zh-CN" altLang="en-US" dirty="0" smtClean="0">
                <a:solidFill>
                  <a:schemeClr val="tx1"/>
                </a:solidFill>
                <a:sym typeface="+mn-ea"/>
              </a:rPr>
              <a:t>第</a:t>
            </a:r>
            <a:r>
              <a:rPr lang="en-US" altLang="zh-CN" dirty="0" smtClean="0">
                <a:solidFill>
                  <a:schemeClr val="tx1"/>
                </a:solidFill>
                <a:sym typeface="+mn-ea"/>
              </a:rPr>
              <a:t>i</a:t>
            </a:r>
            <a:r>
              <a:rPr lang="zh-CN" altLang="en-US" dirty="0" smtClean="0">
                <a:solidFill>
                  <a:schemeClr val="tx1"/>
                </a:solidFill>
                <a:sym typeface="+mn-ea"/>
              </a:rPr>
              <a:t>个</a:t>
            </a:r>
            <a:r>
              <a:rPr lang="zh-CN" altLang="en-US" dirty="0">
                <a:sym typeface="+mn-ea"/>
              </a:rPr>
              <a:t>参数的</a:t>
            </a:r>
            <a:r>
              <a:rPr lang="en-US" altLang="zh-CN" i="1" dirty="0">
                <a:sym typeface="+mn-ea"/>
              </a:rPr>
              <a:t>Pi</a:t>
            </a:r>
            <a:r>
              <a:rPr lang="zh-CN" altLang="en-US" dirty="0">
                <a:sym typeface="+mn-ea"/>
              </a:rPr>
              <a:t>个可选值</a:t>
            </a:r>
            <a:r>
              <a:rPr lang="zh-CN" altLang="en-US" dirty="0" smtClean="0">
                <a:sym typeface="+mn-ea"/>
              </a:rPr>
              <a:t>与性能</a:t>
            </a:r>
            <a:r>
              <a:rPr lang="en-US" altLang="zh-CN" dirty="0">
                <a:sym typeface="+mn-ea"/>
              </a:rPr>
              <a:t>/</a:t>
            </a:r>
            <a:r>
              <a:rPr lang="zh-CN" altLang="en-US" dirty="0" smtClean="0">
                <a:sym typeface="+mn-ea"/>
              </a:rPr>
              <a:t>资</a:t>
            </a:r>
            <a:r>
              <a:rPr lang="zh-CN" altLang="en-US" dirty="0" smtClean="0">
                <a:solidFill>
                  <a:schemeClr val="tx1"/>
                </a:solidFill>
                <a:sym typeface="+mn-ea"/>
              </a:rPr>
              <a:t>源占用</a:t>
            </a:r>
            <a:r>
              <a:rPr lang="zh-CN" altLang="en-US" b="1" dirty="0" smtClean="0">
                <a:solidFill>
                  <a:schemeClr val="tx1"/>
                </a:solidFill>
                <a:sym typeface="+mn-ea"/>
              </a:rPr>
              <a:t>正相关或负相关</a:t>
            </a:r>
            <a:endParaRPr lang="zh-CN" altLang="en-US" b="1" dirty="0" smtClean="0">
              <a:solidFill>
                <a:schemeClr val="tx1"/>
              </a:solidFill>
              <a:sym typeface="+mn-ea"/>
            </a:endParaRPr>
          </a:p>
          <a:p>
            <a:pPr lvl="1">
              <a:buFont typeface="Arial" panose="020B0604020202020204" pitchFamily="34" charset="0"/>
            </a:pPr>
            <a:r>
              <a:rPr lang="zh-CN" altLang="en-US" b="1" dirty="0" smtClean="0">
                <a:solidFill>
                  <a:srgbClr val="FF0000"/>
                </a:solidFill>
                <a:sym typeface="+mn-ea"/>
              </a:rPr>
              <a:t>结论</a:t>
            </a:r>
            <a:r>
              <a:rPr lang="en-US" altLang="zh-CN" b="1" dirty="0" smtClean="0">
                <a:solidFill>
                  <a:srgbClr val="FF0000"/>
                </a:solidFill>
                <a:sym typeface="+mn-ea"/>
              </a:rPr>
              <a:t>:</a:t>
            </a:r>
            <a:r>
              <a:rPr lang="en-US" altLang="zh-CN" b="1" dirty="0" smtClean="0">
                <a:solidFill>
                  <a:srgbClr val="C00000"/>
                </a:solidFill>
                <a:sym typeface="+mn-ea"/>
              </a:rPr>
              <a:t> </a:t>
            </a:r>
            <a:endParaRPr lang="en-US" altLang="zh-CN" b="1" dirty="0" smtClean="0">
              <a:solidFill>
                <a:srgbClr val="C00000"/>
              </a:solidFill>
              <a:sym typeface="+mn-ea"/>
            </a:endParaRPr>
          </a:p>
          <a:p>
            <a:pPr lvl="2">
              <a:buFont typeface="Arial" panose="020B0604020202020204" pitchFamily="34" charset="0"/>
            </a:pPr>
            <a:r>
              <a:rPr lang="zh-CN" altLang="en-US" dirty="0" smtClean="0">
                <a:sym typeface="+mn-ea"/>
              </a:rPr>
              <a:t>参数取得临界值时应用性能最差或资源消耗最高</a:t>
            </a:r>
            <a:endParaRPr lang="zh-CN" altLang="en-US" dirty="0" smtClean="0">
              <a:sym typeface="+mn-ea"/>
            </a:endParaRPr>
          </a:p>
          <a:p>
            <a:pPr lvl="2">
              <a:buFont typeface="Arial" panose="020B0604020202020204" pitchFamily="34" charset="0"/>
            </a:pPr>
            <a:endParaRPr lang="zh-CN" altLang="en-US" dirty="0"/>
          </a:p>
          <a:p>
            <a:pPr marL="0" lvl="2"/>
            <a:r>
              <a:rPr lang="zh-CN" altLang="en-US" dirty="0" smtClean="0">
                <a:sym typeface="+mn-ea"/>
              </a:rPr>
              <a:t>       </a:t>
            </a:r>
            <a:endParaRPr lang="zh-CN" altLang="en-US" b="1" dirty="0" smtClean="0">
              <a:solidFill>
                <a:srgbClr val="FF0000"/>
              </a:solidFill>
              <a:sym typeface="+mn-ea"/>
            </a:endParaRPr>
          </a:p>
          <a:p>
            <a:pPr marL="0" lvl="2"/>
            <a:r>
              <a:rPr lang="en-US" altLang="zh-CN" dirty="0" smtClean="0">
                <a:sym typeface="+mn-ea"/>
              </a:rPr>
              <a:t>	</a:t>
            </a:r>
            <a:endParaRPr lang="zh-CN" altLang="en-US" dirty="0"/>
          </a:p>
        </p:txBody>
      </p:sp>
      <p:sp>
        <p:nvSpPr>
          <p:cNvPr id="2" name="文本框 1"/>
          <p:cNvSpPr txBox="1"/>
          <p:nvPr/>
        </p:nvSpPr>
        <p:spPr>
          <a:xfrm>
            <a:off x="527050" y="1143635"/>
            <a:ext cx="5480050"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rPr>
              <a:t>一种削减组合测试空间的测试方法</a:t>
            </a:r>
            <a:endParaRPr lang="zh-CN" altLang="en-US">
              <a:solidFill>
                <a:srgbClr val="0000FF"/>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sp>
        <p:nvSpPr>
          <p:cNvPr id="3" name="文本框 2"/>
          <p:cNvSpPr txBox="1"/>
          <p:nvPr/>
        </p:nvSpPr>
        <p:spPr>
          <a:xfrm>
            <a:off x="892810" y="1054100"/>
            <a:ext cx="7489190" cy="365760"/>
          </a:xfrm>
          <a:prstGeom prst="rect">
            <a:avLst/>
          </a:prstGeom>
          <a:noFill/>
        </p:spPr>
        <p:txBody>
          <a:bodyPr wrap="square" rtlCol="0">
            <a:spAutoFit/>
          </a:bodyPr>
          <a:lstStyle/>
          <a:p>
            <a:r>
              <a:rPr lang="en-US" altLang="zh-CN">
                <a:solidFill>
                  <a:srgbClr val="0000FF"/>
                </a:solidFill>
                <a:sym typeface="+mn-ea"/>
              </a:rPr>
              <a:t>a. </a:t>
            </a:r>
            <a:r>
              <a:rPr lang="zh-CN" altLang="en-US">
                <a:solidFill>
                  <a:srgbClr val="0000FF"/>
                </a:solidFill>
                <a:sym typeface="+mn-ea"/>
              </a:rPr>
              <a:t>通过经验分析，给定n个参数中每个参数具体取值范围</a:t>
            </a:r>
            <a:endParaRPr lang="zh-CN" altLang="en-US" dirty="0">
              <a:solidFill>
                <a:srgbClr val="0000FF"/>
              </a:solidFill>
              <a:sym typeface="+mn-ea"/>
            </a:endParaRPr>
          </a:p>
        </p:txBody>
      </p:sp>
      <p:sp>
        <p:nvSpPr>
          <p:cNvPr id="6" name="文本框 5"/>
          <p:cNvSpPr txBox="1"/>
          <p:nvPr/>
        </p:nvSpPr>
        <p:spPr>
          <a:xfrm>
            <a:off x="817245" y="2061210"/>
            <a:ext cx="7301865" cy="640080"/>
          </a:xfrm>
          <a:prstGeom prst="rect">
            <a:avLst/>
          </a:prstGeom>
          <a:noFill/>
          <a:ln w="28575">
            <a:solidFill>
              <a:schemeClr val="bg1">
                <a:lumMod val="50000"/>
              </a:schemeClr>
            </a:solidFill>
            <a:prstDash val="dash"/>
          </a:ln>
        </p:spPr>
        <p:txBody>
          <a:bodyPr wrap="square" rtlCol="0">
            <a:spAutoFit/>
          </a:bodyPr>
          <a:lstStyle/>
          <a:p>
            <a:r>
              <a:rPr lang="zh-CN">
                <a:solidFill>
                  <a:srgbClr val="FF0000"/>
                </a:solidFill>
              </a:rPr>
              <a:t>假设：</a:t>
            </a:r>
            <a:endParaRPr lang="zh-CN">
              <a:solidFill>
                <a:srgbClr val="FF0000"/>
              </a:solidFill>
            </a:endParaRPr>
          </a:p>
          <a:p>
            <a:r>
              <a:rPr lang="zh-CN"/>
              <a:t>      随机森林应用中每个参数都满足假设的两个条件</a:t>
            </a:r>
            <a:endParaRPr lang="zh-CN"/>
          </a:p>
        </p:txBody>
      </p:sp>
      <p:sp>
        <p:nvSpPr>
          <p:cNvPr id="7" name="文本框 6"/>
          <p:cNvSpPr txBox="1"/>
          <p:nvPr/>
        </p:nvSpPr>
        <p:spPr>
          <a:xfrm>
            <a:off x="817245" y="1664970"/>
            <a:ext cx="3658235" cy="396240"/>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892810" y="1054100"/>
            <a:ext cx="7489190" cy="365760"/>
          </a:xfrm>
          <a:prstGeom prst="rect">
            <a:avLst/>
          </a:prstGeom>
          <a:noFill/>
        </p:spPr>
        <p:txBody>
          <a:bodyPr wrap="square" rtlCol="0">
            <a:spAutoFit/>
          </a:bodyPr>
          <a:lstStyle/>
          <a:p>
            <a:r>
              <a:rPr lang="en-US" altLang="zh-CN">
                <a:solidFill>
                  <a:srgbClr val="0000FF"/>
                </a:solidFill>
              </a:rPr>
              <a:t>b.</a:t>
            </a:r>
            <a:r>
              <a:rPr lang="zh-CN" altLang="en-US">
                <a:solidFill>
                  <a:srgbClr val="0000FF"/>
                </a:solidFill>
                <a:sym typeface="+mn-ea"/>
              </a:rPr>
              <a:t>选择每个参数的某一临界值组合，进行测试，并记录资源占用情况</a:t>
            </a:r>
            <a:endParaRPr lang="zh-CN" altLang="en-US" dirty="0">
              <a:solidFill>
                <a:srgbClr val="0000FF"/>
              </a:solidFill>
              <a:sym typeface="+mn-ea"/>
            </a:endParaRPr>
          </a:p>
        </p:txBody>
      </p:sp>
      <p:grpSp>
        <p:nvGrpSpPr>
          <p:cNvPr id="20" name="组合 19"/>
          <p:cNvGrpSpPr/>
          <p:nvPr/>
        </p:nvGrpSpPr>
        <p:grpSpPr>
          <a:xfrm>
            <a:off x="699135" y="1615440"/>
            <a:ext cx="3295015" cy="1850391"/>
            <a:chOff x="713105" y="1381761"/>
            <a:chExt cx="3566803" cy="2233585"/>
          </a:xfrm>
        </p:grpSpPr>
        <p:pic>
          <p:nvPicPr>
            <p:cNvPr id="21" name="图片 20"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22" name="文本框 21"/>
            <p:cNvSpPr txBox="1"/>
            <p:nvPr/>
          </p:nvSpPr>
          <p:spPr>
            <a:xfrm>
              <a:off x="1528335" y="3173841"/>
              <a:ext cx="2052510" cy="441505"/>
            </a:xfrm>
            <a:prstGeom prst="rect">
              <a:avLst/>
            </a:prstGeom>
            <a:noFill/>
          </p:spPr>
          <p:txBody>
            <a:bodyPr wrap="square" rtlCol="0">
              <a:spAutoFit/>
            </a:bodyPr>
            <a:lstStyle/>
            <a:p>
              <a:r>
                <a:rPr lang="zh-CN" altLang="en-US" dirty="0" smtClean="0">
                  <a:solidFill>
                    <a:schemeClr val="tx1"/>
                  </a:solidFill>
                </a:rPr>
                <a:t>资源占用</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6" name="直接连接符 15"/>
          <p:cNvCxnSpPr/>
          <p:nvPr/>
        </p:nvCxnSpPr>
        <p:spPr>
          <a:xfrm flipV="1">
            <a:off x="1665322" y="494114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a:stCxn id="235" idx="0"/>
          </p:cNvCxnSpPr>
          <p:nvPr/>
        </p:nvCxnSpPr>
        <p:spPr>
          <a:xfrm flipV="1">
            <a:off x="1604645" y="3140710"/>
            <a:ext cx="1238885" cy="160972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3" name="组合 22"/>
          <p:cNvGrpSpPr/>
          <p:nvPr/>
        </p:nvGrpSpPr>
        <p:grpSpPr>
          <a:xfrm>
            <a:off x="4720590" y="1616075"/>
            <a:ext cx="3052445" cy="1807844"/>
            <a:chOff x="4754879" y="1381761"/>
            <a:chExt cx="3564519" cy="2246797"/>
          </a:xfrm>
        </p:grpSpPr>
        <p:pic>
          <p:nvPicPr>
            <p:cNvPr id="24" name="图片 23" descr="QQ图片20161011173554"/>
            <p:cNvPicPr>
              <a:picLocks noChangeAspect="1"/>
            </p:cNvPicPr>
            <p:nvPr/>
          </p:nvPicPr>
          <p:blipFill>
            <a:blip r:embed="rId1" cstate="print"/>
            <a:stretch>
              <a:fillRect/>
            </a:stretch>
          </p:blipFill>
          <p:spPr>
            <a:xfrm>
              <a:off x="4754879" y="1381761"/>
              <a:ext cx="3564519" cy="1791970"/>
            </a:xfrm>
            <a:prstGeom prst="rect">
              <a:avLst/>
            </a:prstGeom>
          </p:spPr>
        </p:pic>
        <p:sp>
          <p:nvSpPr>
            <p:cNvPr id="152" name="文本框 151"/>
            <p:cNvSpPr txBox="1"/>
            <p:nvPr/>
          </p:nvSpPr>
          <p:spPr>
            <a:xfrm>
              <a:off x="5679563" y="3173990"/>
              <a:ext cx="2065893" cy="454568"/>
            </a:xfrm>
            <a:prstGeom prst="rect">
              <a:avLst/>
            </a:prstGeom>
            <a:noFill/>
          </p:spPr>
          <p:txBody>
            <a:bodyPr wrap="square" rtlCol="0">
              <a:spAutoFit/>
            </a:bodyPr>
            <a:lstStyle/>
            <a:p>
              <a:r>
                <a:rPr lang="zh-CN" altLang="en-US" dirty="0" smtClean="0">
                  <a:solidFill>
                    <a:schemeClr val="tx1"/>
                  </a:solidFill>
                </a:rPr>
                <a:t>资源占用</a:t>
              </a:r>
              <a:endParaRPr lang="zh-CN" altLang="en-US" dirty="0" smtClean="0">
                <a:solidFill>
                  <a:schemeClr val="tx1"/>
                </a:solidFill>
              </a:endParaRPr>
            </a:p>
          </p:txBody>
        </p:sp>
      </p:grpSp>
      <p:sp>
        <p:nvSpPr>
          <p:cNvPr id="31" name="文本框 30"/>
          <p:cNvSpPr txBox="1"/>
          <p:nvPr/>
        </p:nvSpPr>
        <p:spPr>
          <a:xfrm>
            <a:off x="892810" y="1054100"/>
            <a:ext cx="7349490" cy="365760"/>
          </a:xfrm>
          <a:prstGeom prst="rect">
            <a:avLst/>
          </a:prstGeom>
          <a:noFill/>
        </p:spPr>
        <p:txBody>
          <a:bodyPr wrap="square" rtlCol="0">
            <a:spAutoFit/>
          </a:bodyPr>
          <a:lstStyle/>
          <a:p>
            <a:r>
              <a:rPr lang="en-US" altLang="zh-CN">
                <a:solidFill>
                  <a:srgbClr val="0000FF"/>
                </a:solidFill>
              </a:rPr>
              <a:t>c.</a:t>
            </a:r>
            <a:r>
              <a:rPr lang="zh-CN" altLang="en-US">
                <a:solidFill>
                  <a:srgbClr val="0000FF"/>
                </a:solidFill>
              </a:rPr>
              <a:t>改变某一个参数取值为另一临界值，进行组合测试，记录资源使用率</a:t>
            </a:r>
            <a:endParaRPr lang="zh-CN" altLang="en-US">
              <a:solidFill>
                <a:srgbClr val="0000FF"/>
              </a:solidFill>
            </a:endParaRPr>
          </a:p>
        </p:txBody>
      </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2" name="直接连接符 1"/>
          <p:cNvCxnSpPr/>
          <p:nvPr/>
        </p:nvCxnSpPr>
        <p:spPr>
          <a:xfrm flipV="1">
            <a:off x="1665322" y="494114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4"/>
          <p:cNvCxnSpPr/>
          <p:nvPr/>
        </p:nvCxnSpPr>
        <p:spPr>
          <a:xfrm flipV="1">
            <a:off x="1691640" y="3093720"/>
            <a:ext cx="5210175" cy="285559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1" name="文本框 30"/>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d.比较两次参数组合中资源</a:t>
            </a:r>
            <a:r>
              <a:rPr lang="zh-CN" altLang="en-US">
                <a:solidFill>
                  <a:srgbClr val="0000FF"/>
                </a:solidFill>
              </a:rPr>
              <a:t>占用</a:t>
            </a:r>
            <a:r>
              <a:rPr lang="en-US" altLang="zh-CN">
                <a:solidFill>
                  <a:srgbClr val="0000FF"/>
                </a:solidFill>
              </a:rPr>
              <a:t>情况，保留较差性能的临界值</a:t>
            </a:r>
            <a:endParaRPr lang="en-US" altLang="zh-CN">
              <a:solidFill>
                <a:srgbClr val="0000FF"/>
              </a:solidFill>
            </a:endParaRPr>
          </a:p>
        </p:txBody>
      </p:sp>
      <p:grpSp>
        <p:nvGrpSpPr>
          <p:cNvPr id="2" name="组合 1"/>
          <p:cNvGrpSpPr/>
          <p:nvPr/>
        </p:nvGrpSpPr>
        <p:grpSpPr>
          <a:xfrm>
            <a:off x="699135" y="1615440"/>
            <a:ext cx="3295015" cy="1839350"/>
            <a:chOff x="713105" y="1381761"/>
            <a:chExt cx="3566803" cy="2220258"/>
          </a:xfrm>
        </p:grpSpPr>
        <p:pic>
          <p:nvPicPr>
            <p:cNvPr id="3" name="图片 2"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4" name="文本框 3"/>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olidFill>
                    <a:schemeClr val="tx1"/>
                  </a:solidFill>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5" name="组合 4"/>
          <p:cNvGrpSpPr/>
          <p:nvPr/>
        </p:nvGrpSpPr>
        <p:grpSpPr>
          <a:xfrm>
            <a:off x="4720590" y="1616075"/>
            <a:ext cx="3052445" cy="1802864"/>
            <a:chOff x="4754879" y="1381761"/>
            <a:chExt cx="3564519" cy="2240607"/>
          </a:xfrm>
        </p:grpSpPr>
        <p:pic>
          <p:nvPicPr>
            <p:cNvPr id="8" name="图片 7"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9" name="文本框 8"/>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olidFill>
                    <a:schemeClr val="tx1"/>
                  </a:solidFill>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7" name="直接连接符 6"/>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4"/>
          <p:cNvCxnSpPr/>
          <p:nvPr/>
        </p:nvCxnSpPr>
        <p:spPr>
          <a:xfrm flipV="1">
            <a:off x="1691640" y="3100070"/>
            <a:ext cx="5210175" cy="285559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34"/>
          <p:cNvCxnSpPr>
            <a:stCxn id="235" idx="0"/>
          </p:cNvCxnSpPr>
          <p:nvPr/>
        </p:nvCxnSpPr>
        <p:spPr>
          <a:xfrm flipV="1">
            <a:off x="1604645" y="3140710"/>
            <a:ext cx="1167130" cy="160972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5" name="直接箭头连接符 34"/>
          <p:cNvCxnSpPr/>
          <p:nvPr/>
        </p:nvCxnSpPr>
        <p:spPr>
          <a:xfrm flipH="1" flipV="1">
            <a:off x="2195736" y="3573016"/>
            <a:ext cx="288032" cy="1224136"/>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1" name="文本框 30"/>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e.</a:t>
            </a:r>
            <a:r>
              <a:rPr lang="zh-CN" altLang="en-US">
                <a:solidFill>
                  <a:srgbClr val="0000FF"/>
                </a:solidFill>
              </a:rPr>
              <a:t>重复前面的步骤，直到出现异常或组合测试结束</a:t>
            </a:r>
            <a:endParaRPr lang="zh-CN" altLang="en-US">
              <a:solidFill>
                <a:srgbClr val="0000FF"/>
              </a:solidFill>
            </a:endParaRPr>
          </a:p>
        </p:txBody>
      </p: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占用率</a:t>
              </a:r>
              <a:r>
                <a:rPr lang="zh-CN" altLang="en-US" dirty="0" smtClean="0">
                  <a:solidFill>
                    <a:schemeClr val="tx1"/>
                  </a:solidFill>
                </a:rPr>
                <a:t>－低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7" name="直接连接符 6"/>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p:nvPr/>
        </p:nvCxnSpPr>
        <p:spPr>
          <a:xfrm flipV="1">
            <a:off x="2699385" y="3284855"/>
            <a:ext cx="3600450" cy="273621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9938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cxnSp>
        <p:nvCxnSpPr>
          <p:cNvPr id="185" name="直接箭头连接符 34"/>
          <p:cNvCxnSpPr/>
          <p:nvPr/>
        </p:nvCxnSpPr>
        <p:spPr>
          <a:xfrm flipH="1" flipV="1">
            <a:off x="2987675" y="3213100"/>
            <a:ext cx="535940" cy="1565910"/>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9938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p:nvPr/>
        </p:nvCxnSpPr>
        <p:spPr>
          <a:xfrm flipV="1">
            <a:off x="3563620" y="3288665"/>
            <a:ext cx="2704465" cy="2660650"/>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33495" y="506539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993867" y="602509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33495" y="506539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3806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38" idx="0"/>
          </p:cNvCxnSpPr>
          <p:nvPr/>
        </p:nvCxnSpPr>
        <p:spPr>
          <a:xfrm flipH="1" flipV="1">
            <a:off x="2412365" y="3429000"/>
            <a:ext cx="2366010" cy="132778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cxnSp>
        <p:nvCxnSpPr>
          <p:cNvPr id="16" name="直接箭头连接符 15"/>
          <p:cNvCxnSpPr>
            <a:endCxn id="14" idx="2"/>
          </p:cNvCxnSpPr>
          <p:nvPr/>
        </p:nvCxnSpPr>
        <p:spPr>
          <a:xfrm flipV="1">
            <a:off x="4716145" y="3418840"/>
            <a:ext cx="1567815" cy="253047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30</a:t>
              </a:r>
              <a:endParaRPr lang="en-US" altLang="zh-CN" baseline="-25000" dirty="0">
                <a:solidFill>
                  <a:srgbClr val="FF0000"/>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833212" y="602509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5005422" y="601937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3806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2750185" y="3361055"/>
            <a:ext cx="2757805" cy="2588260"/>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cxnSp>
        <p:nvCxnSpPr>
          <p:cNvPr id="16" name="直接箭头连接符 15"/>
          <p:cNvCxnSpPr>
            <a:stCxn id="239" idx="0"/>
          </p:cNvCxnSpPr>
          <p:nvPr/>
        </p:nvCxnSpPr>
        <p:spPr>
          <a:xfrm flipV="1">
            <a:off x="5791200" y="3429000"/>
            <a:ext cx="5080" cy="134556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758" y="1227104"/>
            <a:ext cx="8139697" cy="222504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sz="2000" dirty="0" smtClean="0">
                <a:solidFill>
                  <a:srgbClr val="0000FF"/>
                </a:solidFill>
              </a:rPr>
              <a:t>大数据系统经常遇到的错误</a:t>
            </a:r>
            <a:endParaRPr lang="zh-CN" altLang="en-US" sz="2000" dirty="0" smtClean="0">
              <a:solidFill>
                <a:srgbClr val="0000FF"/>
              </a:solidFill>
            </a:endParaRPr>
          </a:p>
          <a:p>
            <a:pPr marL="800100" lvl="1" indent="-342900">
              <a:buFont typeface="Wingdings" panose="05000000000000000000" charset="0"/>
              <a:buChar char="l"/>
            </a:pPr>
            <a:r>
              <a:rPr lang="zh-CN" altLang="en-US" sz="2000" dirty="0" smtClean="0"/>
              <a:t>运行时错误</a:t>
            </a:r>
            <a:endParaRPr lang="en-US" altLang="zh-CN" sz="2000" dirty="0" smtClean="0"/>
          </a:p>
          <a:p>
            <a:pPr marL="1257300" lvl="2" indent="-342900"/>
            <a:r>
              <a:rPr lang="zh-CN" altLang="en-US" sz="2000" dirty="0" smtClean="0"/>
              <a:t>    内存溢出、</a:t>
            </a:r>
            <a:r>
              <a:rPr lang="en-US" altLang="zh-CN" sz="2000" dirty="0" smtClean="0"/>
              <a:t>IO</a:t>
            </a:r>
            <a:r>
              <a:rPr lang="zh-CN" altLang="en-US" sz="2000" dirty="0" smtClean="0"/>
              <a:t>异常、任务超时等</a:t>
            </a:r>
            <a:endParaRPr lang="zh-CN" altLang="en-US" sz="2000" dirty="0" smtClean="0">
              <a:solidFill>
                <a:srgbClr val="0000FF"/>
              </a:solidFill>
            </a:endParaRPr>
          </a:p>
          <a:p>
            <a:pPr marL="800100" lvl="1" indent="-342900">
              <a:buFont typeface="Wingdings" panose="05000000000000000000" charset="0"/>
              <a:buChar char="l"/>
            </a:pPr>
            <a:r>
              <a:rPr lang="zh-CN" altLang="en-US" sz="2000" dirty="0" smtClean="0"/>
              <a:t>数据和计算完整性</a:t>
            </a:r>
            <a:endParaRPr lang="en-US" altLang="zh-CN" sz="2000" dirty="0" smtClean="0"/>
          </a:p>
          <a:p>
            <a:pPr marL="1257300" lvl="2" indent="-342900"/>
            <a:r>
              <a:rPr lang="en-US" altLang="zh-CN" sz="2000" dirty="0" smtClean="0"/>
              <a:t>	</a:t>
            </a:r>
            <a:r>
              <a:rPr lang="zh-CN" altLang="en-US" sz="2000" dirty="0" smtClean="0"/>
              <a:t>数据丢失、数据重复计算、计算结果不正确</a:t>
            </a:r>
            <a:endParaRPr lang="en-US" altLang="zh-CN" sz="2000" dirty="0" smtClean="0"/>
          </a:p>
          <a:p>
            <a:pPr marL="342900" indent="-342900"/>
            <a:endParaRPr lang="en-US" altLang="zh-CN" sz="2000" dirty="0" smtClean="0"/>
          </a:p>
          <a:p>
            <a:pPr marL="342900" indent="-342900"/>
            <a:r>
              <a:rPr lang="zh-CN" altLang="en-US" sz="2000" dirty="0" smtClean="0">
                <a:solidFill>
                  <a:srgbClr val="FF0000"/>
                </a:solidFill>
              </a:rPr>
              <a:t>这些错误会直接造成应用执行失败，导致严重后果。</a:t>
            </a:r>
            <a:endParaRPr lang="zh-CN" altLang="en-US" sz="2000" dirty="0" smtClean="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7"/>
          <p:cNvGrpSpPr/>
          <p:nvPr/>
        </p:nvGrpSpPr>
        <p:grpSpPr>
          <a:xfrm>
            <a:off x="6444208" y="3861048"/>
            <a:ext cx="2800350" cy="2340610"/>
            <a:chOff x="10035" y="6407"/>
            <a:chExt cx="4410" cy="3686"/>
          </a:xfrm>
        </p:grpSpPr>
        <p:sp>
          <p:nvSpPr>
            <p:cNvPr id="21" name=" 2050"/>
            <p:cNvSpPr/>
            <p:nvPr/>
          </p:nvSpPr>
          <p:spPr bwMode="auto">
            <a:xfrm flipH="1">
              <a:off x="10035" y="6773"/>
              <a:ext cx="340" cy="3276"/>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accent1"/>
            </a:solidFill>
            <a:ln>
              <a:noFill/>
            </a:ln>
          </p:spPr>
          <p:txBody>
            <a:bodyPr anchor="ctr"/>
            <a:lstStyle/>
            <a:p>
              <a:endParaRPr lang="zh-CN" altLang="en-US"/>
            </a:p>
          </p:txBody>
        </p:sp>
        <p:sp>
          <p:nvSpPr>
            <p:cNvPr id="22" name="文本框 9"/>
            <p:cNvSpPr txBox="1"/>
            <p:nvPr/>
          </p:nvSpPr>
          <p:spPr>
            <a:xfrm>
              <a:off x="10542" y="6407"/>
              <a:ext cx="3903" cy="1454"/>
            </a:xfrm>
            <a:prstGeom prst="rect">
              <a:avLst/>
            </a:prstGeom>
            <a:noFill/>
          </p:spPr>
          <p:txBody>
            <a:bodyPr wrap="square" rtlCol="0">
              <a:spAutoFit/>
            </a:bodyPr>
            <a:lstStyle/>
            <a:p>
              <a:r>
                <a:rPr lang="zh-CN" altLang="en-US" dirty="0" smtClean="0">
                  <a:solidFill>
                    <a:srgbClr val="800000"/>
                  </a:solidFill>
                </a:rPr>
                <a:t>发生错误❌：</a:t>
              </a:r>
              <a:endParaRPr lang="zh-CN" altLang="en-US" dirty="0">
                <a:solidFill>
                  <a:srgbClr val="800000"/>
                </a:solidFill>
              </a:endParaRPr>
            </a:p>
            <a:p>
              <a:r>
                <a:rPr lang="zh-CN" altLang="en-US" dirty="0"/>
                <a:t>应用</a:t>
              </a:r>
              <a:r>
                <a:rPr lang="en-US" altLang="zh-CN" dirty="0"/>
                <a:t>+</a:t>
              </a:r>
              <a:r>
                <a:rPr lang="zh-CN" altLang="en-US" dirty="0" err="1"/>
                <a:t>数据</a:t>
              </a:r>
              <a:r>
                <a:rPr lang="en-US" altLang="zh-CN" dirty="0" err="1"/>
                <a:t>+</a:t>
              </a:r>
              <a:r>
                <a:rPr lang="zh-CN" altLang="en-US" dirty="0" err="1"/>
                <a:t>配置</a:t>
              </a:r>
              <a:endParaRPr lang="zh-CN" altLang="en-US" dirty="0" err="1"/>
            </a:p>
            <a:p>
              <a:r>
                <a:rPr lang="en-US" altLang="zh-CN" dirty="0" smtClean="0"/>
                <a:t>=&gt;</a:t>
              </a:r>
              <a:r>
                <a:rPr lang="zh-CN" altLang="en-US" dirty="0" smtClean="0"/>
                <a:t>错误症状</a:t>
              </a:r>
              <a:endParaRPr lang="zh-CN" altLang="en-US" dirty="0"/>
            </a:p>
          </p:txBody>
        </p:sp>
        <p:sp>
          <p:nvSpPr>
            <p:cNvPr id="23" name="文本框 10"/>
            <p:cNvSpPr txBox="1"/>
            <p:nvPr/>
          </p:nvSpPr>
          <p:spPr>
            <a:xfrm>
              <a:off x="10542" y="8653"/>
              <a:ext cx="3715" cy="1440"/>
            </a:xfrm>
            <a:prstGeom prst="rect">
              <a:avLst/>
            </a:prstGeom>
            <a:noFill/>
          </p:spPr>
          <p:txBody>
            <a:bodyPr wrap="square" rtlCol="0">
              <a:spAutoFit/>
            </a:bodyPr>
            <a:lstStyle/>
            <a:p>
              <a:r>
                <a:rPr lang="zh-CN" altLang="en-US" dirty="0" smtClean="0">
                  <a:solidFill>
                    <a:srgbClr val="800000"/>
                  </a:solidFill>
                </a:rPr>
                <a:t>没有发生错误：</a:t>
              </a:r>
              <a:endParaRPr lang="zh-CN" altLang="en-US" dirty="0">
                <a:solidFill>
                  <a:srgbClr val="800000"/>
                </a:solidFill>
              </a:endParaRPr>
            </a:p>
            <a:p>
              <a:r>
                <a:rPr lang="zh-CN" altLang="en-US" dirty="0">
                  <a:sym typeface="+mn-ea"/>
                </a:rPr>
                <a:t>应用</a:t>
              </a:r>
              <a:r>
                <a:rPr lang="en-US" altLang="zh-CN" dirty="0">
                  <a:sym typeface="+mn-ea"/>
                </a:rPr>
                <a:t>+</a:t>
              </a:r>
              <a:r>
                <a:rPr lang="zh-CN" altLang="en-US" dirty="0">
                  <a:sym typeface="+mn-ea"/>
                </a:rPr>
                <a:t>数据</a:t>
              </a:r>
              <a:r>
                <a:rPr lang="en-US" altLang="zh-CN" dirty="0">
                  <a:sym typeface="+mn-ea"/>
                </a:rPr>
                <a:t>+</a:t>
              </a:r>
              <a:r>
                <a:rPr lang="zh-CN" altLang="en-US" dirty="0">
                  <a:sym typeface="+mn-ea"/>
                </a:rPr>
                <a:t>配置</a:t>
              </a:r>
              <a:endParaRPr lang="zh-CN" altLang="en-US" dirty="0">
                <a:sym typeface="+mn-ea"/>
              </a:endParaRPr>
            </a:p>
            <a:p>
              <a:r>
                <a:rPr lang="en-US" altLang="zh-CN" dirty="0" smtClean="0">
                  <a:sym typeface="+mn-ea"/>
                </a:rPr>
                <a:t>=&gt;</a:t>
              </a:r>
              <a:r>
                <a:rPr lang="zh-CN" altLang="en-US" dirty="0" smtClean="0">
                  <a:sym typeface="+mn-ea"/>
                </a:rPr>
                <a:t>最差资源使用情况</a:t>
              </a:r>
              <a:endParaRPr lang="zh-CN" altLang="en-US" dirty="0">
                <a:sym typeface="+mn-ea"/>
              </a:endParaRPr>
            </a:p>
          </p:txBody>
        </p:sp>
      </p:gr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6" name="组合 5"/>
          <p:cNvGrpSpPr/>
          <p:nvPr/>
        </p:nvGrpSpPr>
        <p:grpSpPr>
          <a:xfrm>
            <a:off x="1131287" y="4595073"/>
            <a:ext cx="5013960" cy="1786255"/>
            <a:chOff x="1489" y="7422"/>
            <a:chExt cx="7896" cy="2813"/>
          </a:xfrm>
        </p:grpSpPr>
        <p:sp>
          <p:nvSpPr>
            <p:cNvPr id="13" name="椭圆 12"/>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9" name="文本框 28"/>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30" name="文本框 29"/>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31" name="文本框 30"/>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30</a:t>
              </a:r>
              <a:endParaRPr lang="en-US" altLang="zh-CN" baseline="-25000" dirty="0">
                <a:solidFill>
                  <a:srgbClr val="FF0000"/>
                </a:solidFill>
              </a:endParaRPr>
            </a:p>
          </p:txBody>
        </p:sp>
        <p:sp>
          <p:nvSpPr>
            <p:cNvPr id="32" name="文本框 31"/>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FF0000"/>
                  </a:solidFill>
                </a:rPr>
                <a:t>1</a:t>
              </a:r>
              <a:endParaRPr lang="en-US" altLang="zh-CN" dirty="0" smtClean="0">
                <a:solidFill>
                  <a:srgbClr val="FF0000"/>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3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3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3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3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3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39" name="直接连接符 38"/>
          <p:cNvCxnSpPr/>
          <p:nvPr/>
        </p:nvCxnSpPr>
        <p:spPr>
          <a:xfrm flipV="1">
            <a:off x="3833212" y="602509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838065" y="5069840"/>
            <a:ext cx="775335" cy="8813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960755" y="2061210"/>
            <a:ext cx="7301865" cy="1188720"/>
          </a:xfrm>
          <a:prstGeom prst="rect">
            <a:avLst/>
          </a:prstGeom>
          <a:noFill/>
          <a:ln w="28575">
            <a:solidFill>
              <a:schemeClr val="bg1">
                <a:lumMod val="50000"/>
              </a:schemeClr>
            </a:solidFill>
            <a:prstDash val="dash"/>
          </a:ln>
        </p:spPr>
        <p:txBody>
          <a:bodyPr wrap="square" rtlCol="0">
            <a:spAutoFit/>
          </a:bodyPr>
          <a:lstStyle/>
          <a:p>
            <a:r>
              <a:rPr lang="zh-CN" altLang="en-US" dirty="0">
                <a:solidFill>
                  <a:srgbClr val="FF0000"/>
                </a:solidFill>
                <a:sym typeface="+mn-ea"/>
              </a:rPr>
              <a:t>组合空间近似：</a:t>
            </a:r>
            <a:r>
              <a:rPr lang="en-US" altLang="zh-CN" b="1" dirty="0" smtClean="0">
                <a:solidFill>
                  <a:srgbClr val="FF0000"/>
                </a:solidFill>
                <a:sym typeface="+mn-ea"/>
              </a:rPr>
              <a:t> </a:t>
            </a:r>
            <a:r>
              <a:rPr lang="en-US" altLang="zh-CN" i="1" dirty="0" smtClean="0">
                <a:latin typeface="Arial" panose="020B0604020202020204"/>
                <a:cs typeface="Arial" panose="020B0604020202020204"/>
                <a:sym typeface="+mn-ea"/>
              </a:rPr>
              <a:t>O</a:t>
            </a:r>
            <a:r>
              <a:rPr lang="en-US" altLang="zh-CN" dirty="0" smtClean="0">
                <a:latin typeface="Arial" panose="020B0604020202020204"/>
                <a:cs typeface="Arial" panose="020B0604020202020204"/>
                <a:sym typeface="+mn-ea"/>
              </a:rPr>
              <a:t>(</a:t>
            </a:r>
            <a:r>
              <a:rPr lang="en-US" altLang="zh-CN" i="1" dirty="0" smtClean="0">
                <a:latin typeface="Arial" panose="020B0604020202020204"/>
                <a:cs typeface="Arial" panose="020B0604020202020204"/>
                <a:sym typeface="+mn-ea"/>
              </a:rPr>
              <a:t>n</a:t>
            </a:r>
            <a:r>
              <a:rPr lang="en-US" altLang="zh-CN" dirty="0" smtClean="0">
                <a:latin typeface="Arial" panose="020B0604020202020204"/>
                <a:cs typeface="Arial" panose="020B0604020202020204"/>
                <a:sym typeface="+mn-ea"/>
              </a:rPr>
              <a:t>+1)</a:t>
            </a:r>
            <a:endParaRPr lang="en-US" altLang="zh-CN" dirty="0" smtClean="0">
              <a:latin typeface="Arial" panose="020B0604020202020204"/>
              <a:cs typeface="Arial" panose="020B0604020202020204"/>
              <a:sym typeface="+mn-ea"/>
            </a:endParaRPr>
          </a:p>
          <a:p>
            <a:r>
              <a:rPr lang="zh-CN">
                <a:solidFill>
                  <a:srgbClr val="FF0000"/>
                </a:solidFill>
              </a:rPr>
              <a:t>测试结果</a:t>
            </a:r>
            <a:r>
              <a:rPr lang="zh-CN"/>
              <a:t>：</a:t>
            </a:r>
            <a:endParaRPr lang="zh-CN"/>
          </a:p>
          <a:p>
            <a:r>
              <a:rPr lang="zh-CN"/>
              <a:t>    </a:t>
            </a:r>
            <a:r>
              <a:rPr lang="en-US" altLang="zh-CN"/>
              <a:t>1. </a:t>
            </a:r>
            <a:r>
              <a:rPr lang="zh-CN" altLang="en-US"/>
              <a:t>发现错误</a:t>
            </a:r>
            <a:endParaRPr lang="zh-CN" altLang="en-US"/>
          </a:p>
          <a:p>
            <a:r>
              <a:rPr lang="zh-CN" altLang="en-US"/>
              <a:t>    </a:t>
            </a:r>
            <a:r>
              <a:rPr lang="en-US" altLang="zh-CN"/>
              <a:t>2. </a:t>
            </a:r>
            <a:r>
              <a:rPr lang="zh-CN" altLang="en-US"/>
              <a:t>没有发现错误</a:t>
            </a:r>
            <a:endParaRPr lang="zh-CN" altLang="en-US"/>
          </a:p>
        </p:txBody>
      </p:sp>
      <p:sp>
        <p:nvSpPr>
          <p:cNvPr id="51" name="文本框 50"/>
          <p:cNvSpPr txBox="1"/>
          <p:nvPr/>
        </p:nvSpPr>
        <p:spPr>
          <a:xfrm>
            <a:off x="960755" y="1664970"/>
            <a:ext cx="3658235" cy="396240"/>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52" name="文本框 51"/>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f.</a:t>
            </a:r>
            <a:r>
              <a:rPr lang="zh-CN" altLang="en-US">
                <a:solidFill>
                  <a:srgbClr val="0000FF"/>
                </a:solidFill>
              </a:rPr>
              <a:t>组合测试结束，得出测试结论</a:t>
            </a:r>
            <a:endParaRPr lang="zh-CN" altLang="en-US">
              <a:solidFill>
                <a:srgbClr val="0000FF"/>
              </a:solidFill>
            </a:endParaRPr>
          </a:p>
        </p:txBody>
      </p:sp>
      <p:sp>
        <p:nvSpPr>
          <p:cNvPr id="3"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dirty="0" smtClean="0">
                <a:solidFill>
                  <a:srgbClr val="0000FF"/>
                </a:solidFill>
                <a:sym typeface="+mn-ea"/>
              </a:rPr>
              <a:t>探测性参数验证方法</a:t>
            </a:r>
            <a:endParaRPr dirty="0" smtClean="0">
              <a:solidFill>
                <a:srgbClr val="0000FF"/>
              </a:solidFill>
              <a:sym typeface="+mn-ea"/>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可靠性测试基准关键技术</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黑体" panose="02010609060101010101" pitchFamily="49" charset="-122"/>
                <a:ea typeface="黑体" panose="02010609060101010101" pitchFamily="49" charset="-122"/>
                <a:sym typeface="+mn-ea"/>
              </a:rPr>
              <a:t>参数</a:t>
            </a:r>
            <a:r>
              <a:rPr lang="zh-CN" sz="2400" dirty="0" smtClean="0">
                <a:latin typeface="黑体" panose="02010609060101010101" pitchFamily="49" charset="-122"/>
                <a:ea typeface="黑体" panose="02010609060101010101" pitchFamily="49" charset="-122"/>
                <a:sym typeface="+mn-ea"/>
              </a:rPr>
              <a:t>组</a:t>
            </a:r>
            <a:r>
              <a:rPr lang="zh-CN" sz="2400" dirty="0">
                <a:latin typeface="黑体" panose="02010609060101010101" pitchFamily="49" charset="-122"/>
                <a:ea typeface="黑体" panose="02010609060101010101" pitchFamily="49" charset="-122"/>
                <a:sym typeface="+mn-ea"/>
              </a:rPr>
              <a:t>合测试方法</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6" name="文本框 5"/>
          <p:cNvSpPr txBox="1"/>
          <p:nvPr/>
        </p:nvSpPr>
        <p:spPr>
          <a:xfrm>
            <a:off x="527050" y="1729740"/>
            <a:ext cx="8437880" cy="2011680"/>
          </a:xfrm>
          <a:prstGeom prst="rect">
            <a:avLst/>
          </a:prstGeom>
          <a:noFill/>
        </p:spPr>
        <p:txBody>
          <a:bodyPr wrap="square" rtlCol="0" anchor="t">
            <a:spAutoFit/>
          </a:bodyPr>
          <a:p>
            <a:r>
              <a:rPr lang="zh-CN" altLang="en-US"/>
              <a:t>针对某一参数的探测性参数验证的方法如下：</a:t>
            </a:r>
            <a:endParaRPr lang="zh-CN" altLang="en-US"/>
          </a:p>
          <a:p>
            <a:pPr marL="342900" indent="-342900">
              <a:buFont typeface="+mj-lt"/>
              <a:buAutoNum type="arabicPeriod"/>
            </a:pPr>
            <a:r>
              <a:rPr lang="zh-CN" altLang="en-US"/>
              <a:t>设定参数的初始值f(0)，以及最大测试次数t。</a:t>
            </a:r>
            <a:endParaRPr lang="zh-CN" altLang="en-US"/>
          </a:p>
          <a:p>
            <a:pPr marL="342900" indent="-342900">
              <a:buFont typeface="+mj-lt"/>
              <a:buAutoNum type="arabicPeriod"/>
            </a:pPr>
            <a:r>
              <a:rPr lang="zh-CN" altLang="en-US"/>
              <a:t>参数按照f(n)=⌊α×2^n ⌋+β函数进行取值，并进行测试，同时记录资源占用情况。 </a:t>
            </a:r>
            <a:endParaRPr lang="zh-CN" altLang="en-US"/>
          </a:p>
          <a:p>
            <a:pPr marL="342900" indent="-342900">
              <a:buFont typeface="+mj-lt"/>
              <a:buAutoNum type="arabicPeriod"/>
            </a:pPr>
            <a:r>
              <a:rPr lang="zh-CN" altLang="en-US"/>
              <a:t>当测试次数达到设定的最大测试次数t，或者测试过程中出现了错误，则该参数的探测性参数验证测试结束。</a:t>
            </a:r>
            <a:endParaRPr lang="zh-CN" altLang="en-US"/>
          </a:p>
          <a:p>
            <a:pPr marL="342900" indent="-342900">
              <a:buAutoNum type="arabicPeriod"/>
            </a:pPr>
            <a:r>
              <a:rPr lang="zh-CN" altLang="en-US"/>
              <a:t>测试结束后，比较t次测试中资源占用情况，从而确定该参数的最差取值。</a:t>
            </a:r>
            <a:endParaRPr lang="zh-CN" altLang="en-US"/>
          </a:p>
        </p:txBody>
      </p:sp>
      <p:graphicFrame>
        <p:nvGraphicFramePr>
          <p:cNvPr id="8" name="对象 7">
            <a:hlinkClick r:id="" action="ppaction://ole?verb="/>
          </p:cNvPr>
          <p:cNvGraphicFramePr>
            <a:graphicFrameLocks noChangeAspect="1"/>
          </p:cNvGraphicFramePr>
          <p:nvPr/>
        </p:nvGraphicFramePr>
        <p:xfrm>
          <a:off x="6841490" y="47307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6841490" y="4730750"/>
                        <a:ext cx="914400" cy="215900"/>
                      </a:xfrm>
                      <a:prstGeom prst="rect">
                        <a:avLst/>
                      </a:prstGeom>
                    </p:spPr>
                  </p:pic>
                </p:oleObj>
              </mc:Fallback>
            </mc:AlternateContent>
          </a:graphicData>
        </a:graphic>
      </p:graphicFrame>
      <p:sp>
        <p:nvSpPr>
          <p:cNvPr id="10" name="文本框 9"/>
          <p:cNvSpPr txBox="1"/>
          <p:nvPr/>
        </p:nvSpPr>
        <p:spPr>
          <a:xfrm>
            <a:off x="526415" y="4248150"/>
            <a:ext cx="8438515" cy="914400"/>
          </a:xfrm>
          <a:prstGeom prst="rect">
            <a:avLst/>
          </a:prstGeom>
          <a:noFill/>
        </p:spPr>
        <p:txBody>
          <a:bodyPr wrap="square" rtlCol="0" anchor="t">
            <a:spAutoFit/>
          </a:bodyPr>
          <a:p>
            <a:r>
              <a:rPr lang="en-US" altLang="zh-CN"/>
              <a:t>      </a:t>
            </a:r>
            <a:r>
              <a:rPr lang="zh-CN" altLang="en-US"/>
              <a:t>探测过程中使用的指数函数f(n)=⌊α×2^n ⌋+β，表示第n次测试时，该参数的取值为f(n)。其中，α和β分别是控制因子，用于调控参数值的变化情况，即控制指数的增长速度。</a:t>
            </a:r>
            <a:endParaRPr lang="zh-CN" altLang="en-US"/>
          </a:p>
        </p:txBody>
      </p:sp>
      <p:sp>
        <p:nvSpPr>
          <p:cNvPr id="11" name="文本框 10"/>
          <p:cNvSpPr txBox="1"/>
          <p:nvPr/>
        </p:nvSpPr>
        <p:spPr>
          <a:xfrm>
            <a:off x="607060" y="5162550"/>
            <a:ext cx="8276590" cy="914400"/>
          </a:xfrm>
          <a:prstGeom prst="rect">
            <a:avLst/>
          </a:prstGeom>
          <a:noFill/>
        </p:spPr>
        <p:txBody>
          <a:bodyPr wrap="square" rtlCol="0" anchor="t">
            <a:spAutoFit/>
          </a:bodyPr>
          <a:p>
            <a:r>
              <a:rPr lang="en-US" altLang="zh-CN"/>
              <a:t>      </a:t>
            </a:r>
            <a:r>
              <a:rPr lang="zh-CN" altLang="en-US"/>
              <a:t>由于在参数取值过程中，能够发现错误的上限值通常并不能通过经验来确定。同时，考虑到参数取值范围一般能够在指数增长的取值内涵盖，因此，探测性参数验证方法中，将探测次数，即最大测试次数t，作为上限确定的因素。</a:t>
            </a: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41287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88556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系统设计及实现</a:t>
            </a:r>
            <a:endParaRPr lang="zh-CN" altLang="zh-CN" sz="2400">
              <a:solidFill>
                <a:srgbClr val="FF0000"/>
              </a:solidFill>
              <a:latin typeface="Arial" panose="020B0604020202020204" pitchFamily="34" charset="0"/>
              <a:ea typeface="黑体" panose="02010609060101010101" pitchFamily="49" charset="-122"/>
            </a:endParaRPr>
          </a:p>
        </p:txBody>
      </p:sp>
      <p:sp>
        <p:nvSpPr>
          <p:cNvPr id="10246" name="圆角矩形 7"/>
          <p:cNvSpPr/>
          <p:nvPr/>
        </p:nvSpPr>
        <p:spPr>
          <a:xfrm>
            <a:off x="1978025" y="227711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可靠性测试基准设计</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73170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
        <p:nvSpPr>
          <p:cNvPr id="2" name="圆角矩形 7"/>
          <p:cNvSpPr/>
          <p:nvPr/>
        </p:nvSpPr>
        <p:spPr>
          <a:xfrm>
            <a:off x="1978025" y="308102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可靠性测试基准关键技术</a:t>
            </a:r>
            <a:endParaRPr lang="zh-CN" altLang="zh-CN" sz="2400">
              <a:solidFill>
                <a:schemeClr val="bg1"/>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sz="2800"/>
              <a:t>--</a:t>
            </a:r>
            <a:r>
              <a:rPr lang="zh-CN" altLang="en-US"/>
              <a:t>系统架构</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03" name="组合 202"/>
          <p:cNvGrpSpPr/>
          <p:nvPr/>
        </p:nvGrpSpPr>
        <p:grpSpPr>
          <a:xfrm>
            <a:off x="869950" y="956945"/>
            <a:ext cx="6561455" cy="5684520"/>
            <a:chOff x="3626" y="1188"/>
            <a:chExt cx="10333" cy="8952"/>
          </a:xfrm>
        </p:grpSpPr>
        <p:sp>
          <p:nvSpPr>
            <p:cNvPr id="204" name="圆角矩形 203"/>
            <p:cNvSpPr/>
            <p:nvPr/>
          </p:nvSpPr>
          <p:spPr>
            <a:xfrm>
              <a:off x="7320" y="4644"/>
              <a:ext cx="768" cy="2352"/>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流程图: 可选过程 204"/>
            <p:cNvSpPr/>
            <p:nvPr/>
          </p:nvSpPr>
          <p:spPr>
            <a:xfrm>
              <a:off x="4248" y="8844"/>
              <a:ext cx="7225" cy="1296"/>
            </a:xfrm>
            <a:prstGeom prst="flowChartAlternateProcess">
              <a:avLst/>
            </a:prstGeom>
            <a:solidFill>
              <a:srgbClr val="00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6" name="圆角矩形 205"/>
            <p:cNvSpPr/>
            <p:nvPr/>
          </p:nvSpPr>
          <p:spPr>
            <a:xfrm>
              <a:off x="4044" y="3852"/>
              <a:ext cx="7357" cy="4704"/>
            </a:xfrm>
            <a:prstGeom prst="roundRect">
              <a:avLst/>
            </a:prstGeom>
            <a:solidFill>
              <a:srgbClr val="00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206"/>
            <p:cNvSpPr/>
            <p:nvPr/>
          </p:nvSpPr>
          <p:spPr>
            <a:xfrm>
              <a:off x="4560" y="4284"/>
              <a:ext cx="1464" cy="3840"/>
            </a:xfrm>
            <a:prstGeom prst="rect">
              <a:avLst/>
            </a:prstGeom>
            <a:solidFill>
              <a:srgbClr val="00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圆角矩形 207"/>
            <p:cNvSpPr/>
            <p:nvPr/>
          </p:nvSpPr>
          <p:spPr>
            <a:xfrm>
              <a:off x="4680" y="4644"/>
              <a:ext cx="1200" cy="55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圆角矩形 208"/>
            <p:cNvSpPr/>
            <p:nvPr/>
          </p:nvSpPr>
          <p:spPr>
            <a:xfrm>
              <a:off x="4692" y="5444"/>
              <a:ext cx="1200" cy="55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圆角矩形 209"/>
            <p:cNvSpPr/>
            <p:nvPr/>
          </p:nvSpPr>
          <p:spPr>
            <a:xfrm>
              <a:off x="4680" y="6244"/>
              <a:ext cx="1200" cy="55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圆角矩形 210"/>
            <p:cNvSpPr/>
            <p:nvPr/>
          </p:nvSpPr>
          <p:spPr>
            <a:xfrm>
              <a:off x="4680" y="7068"/>
              <a:ext cx="1200" cy="55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211"/>
            <p:cNvSpPr/>
            <p:nvPr/>
          </p:nvSpPr>
          <p:spPr>
            <a:xfrm>
              <a:off x="6780" y="4308"/>
              <a:ext cx="3289" cy="3792"/>
            </a:xfrm>
            <a:prstGeom prst="rect">
              <a:avLst/>
            </a:prstGeom>
            <a:solidFill>
              <a:srgbClr val="00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7416" y="4964"/>
              <a:ext cx="504" cy="4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7404" y="5676"/>
              <a:ext cx="504" cy="4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7416" y="6316"/>
              <a:ext cx="504" cy="4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8616" y="5196"/>
              <a:ext cx="504" cy="4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8616" y="5940"/>
              <a:ext cx="504" cy="4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8" name="直接箭头连接符 217"/>
            <p:cNvCxnSpPr>
              <a:stCxn id="213" idx="5"/>
              <a:endCxn id="216" idx="2"/>
            </p:cNvCxnSpPr>
            <p:nvPr/>
          </p:nvCxnSpPr>
          <p:spPr>
            <a:xfrm>
              <a:off x="7870" y="5374"/>
              <a:ext cx="770" cy="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9" name="直接箭头连接符 218"/>
            <p:cNvCxnSpPr>
              <a:endCxn id="217" idx="3"/>
            </p:cNvCxnSpPr>
            <p:nvPr/>
          </p:nvCxnSpPr>
          <p:spPr>
            <a:xfrm>
              <a:off x="7896" y="5364"/>
              <a:ext cx="818" cy="9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0" name="直接箭头连接符 219"/>
            <p:cNvCxnSpPr>
              <a:stCxn id="214" idx="6"/>
              <a:endCxn id="216" idx="2"/>
            </p:cNvCxnSpPr>
            <p:nvPr/>
          </p:nvCxnSpPr>
          <p:spPr>
            <a:xfrm flipV="1">
              <a:off x="7932" y="5436"/>
              <a:ext cx="708" cy="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1" name="直接箭头连接符 220"/>
            <p:cNvCxnSpPr>
              <a:stCxn id="214" idx="6"/>
            </p:cNvCxnSpPr>
            <p:nvPr/>
          </p:nvCxnSpPr>
          <p:spPr>
            <a:xfrm>
              <a:off x="7932" y="5916"/>
              <a:ext cx="768" cy="4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直接箭头连接符 221"/>
            <p:cNvCxnSpPr>
              <a:stCxn id="215" idx="6"/>
            </p:cNvCxnSpPr>
            <p:nvPr/>
          </p:nvCxnSpPr>
          <p:spPr>
            <a:xfrm flipV="1">
              <a:off x="7944" y="5532"/>
              <a:ext cx="672" cy="1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3" name="任意多边形 222"/>
            <p:cNvSpPr/>
            <p:nvPr/>
          </p:nvSpPr>
          <p:spPr>
            <a:xfrm>
              <a:off x="4776" y="4739"/>
              <a:ext cx="984" cy="290"/>
            </a:xfrm>
            <a:custGeom>
              <a:avLst/>
              <a:gdLst>
                <a:gd name="connisteX0" fmla="*/ 0 w 624840"/>
                <a:gd name="connsiteY0" fmla="*/ 137648 h 184207"/>
                <a:gd name="connisteX1" fmla="*/ 152400 w 624840"/>
                <a:gd name="connsiteY1" fmla="*/ 488 h 184207"/>
                <a:gd name="connisteX2" fmla="*/ 167640 w 624840"/>
                <a:gd name="connsiteY2" fmla="*/ 183368 h 184207"/>
                <a:gd name="connisteX3" fmla="*/ 289560 w 624840"/>
                <a:gd name="connsiteY3" fmla="*/ 61448 h 184207"/>
                <a:gd name="connisteX4" fmla="*/ 472440 w 624840"/>
                <a:gd name="connsiteY4" fmla="*/ 122408 h 184207"/>
                <a:gd name="connisteX5" fmla="*/ 624840 w 624840"/>
                <a:gd name="connsiteY5" fmla="*/ 488 h 18420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624840" h="184207">
                  <a:moveTo>
                    <a:pt x="0" y="137649"/>
                  </a:moveTo>
                  <a:cubicBezTo>
                    <a:pt x="30480" y="106534"/>
                    <a:pt x="118745" y="-8401"/>
                    <a:pt x="152400" y="489"/>
                  </a:cubicBezTo>
                  <a:cubicBezTo>
                    <a:pt x="186055" y="9379"/>
                    <a:pt x="140335" y="171304"/>
                    <a:pt x="167640" y="183369"/>
                  </a:cubicBezTo>
                  <a:cubicBezTo>
                    <a:pt x="194945" y="195434"/>
                    <a:pt x="228600" y="73514"/>
                    <a:pt x="289560" y="61449"/>
                  </a:cubicBezTo>
                  <a:cubicBezTo>
                    <a:pt x="350520" y="49384"/>
                    <a:pt x="405130" y="134474"/>
                    <a:pt x="472440" y="122409"/>
                  </a:cubicBezTo>
                  <a:cubicBezTo>
                    <a:pt x="539750" y="110344"/>
                    <a:pt x="598170" y="25889"/>
                    <a:pt x="624840" y="4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任意多边形 223"/>
            <p:cNvSpPr/>
            <p:nvPr/>
          </p:nvSpPr>
          <p:spPr>
            <a:xfrm>
              <a:off x="4752" y="5650"/>
              <a:ext cx="960" cy="170"/>
            </a:xfrm>
            <a:custGeom>
              <a:avLst/>
              <a:gdLst>
                <a:gd name="connisteX0" fmla="*/ 0 w 609600"/>
                <a:gd name="connsiteY0" fmla="*/ 61922 h 107642"/>
                <a:gd name="connisteX1" fmla="*/ 167640 w 609600"/>
                <a:gd name="connsiteY1" fmla="*/ 962 h 107642"/>
                <a:gd name="connisteX2" fmla="*/ 350520 w 609600"/>
                <a:gd name="connsiteY2" fmla="*/ 107642 h 107642"/>
                <a:gd name="connisteX3" fmla="*/ 441960 w 609600"/>
                <a:gd name="connsiteY3" fmla="*/ 962 h 107642"/>
                <a:gd name="connisteX4" fmla="*/ 609600 w 609600"/>
                <a:gd name="connsiteY4" fmla="*/ 61922 h 107642"/>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609600" h="107642">
                  <a:moveTo>
                    <a:pt x="0" y="61922"/>
                  </a:moveTo>
                  <a:cubicBezTo>
                    <a:pt x="29845" y="47317"/>
                    <a:pt x="97790" y="-7928"/>
                    <a:pt x="167640" y="962"/>
                  </a:cubicBezTo>
                  <a:cubicBezTo>
                    <a:pt x="237490" y="9852"/>
                    <a:pt x="295910" y="107642"/>
                    <a:pt x="350520" y="107642"/>
                  </a:cubicBezTo>
                  <a:cubicBezTo>
                    <a:pt x="405130" y="107642"/>
                    <a:pt x="389890" y="9852"/>
                    <a:pt x="441960" y="962"/>
                  </a:cubicBezTo>
                  <a:cubicBezTo>
                    <a:pt x="494030" y="-7928"/>
                    <a:pt x="577850" y="47317"/>
                    <a:pt x="609600" y="619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任意多边形 224"/>
            <p:cNvSpPr/>
            <p:nvPr/>
          </p:nvSpPr>
          <p:spPr>
            <a:xfrm>
              <a:off x="4824" y="6300"/>
              <a:ext cx="936" cy="337"/>
            </a:xfrm>
            <a:custGeom>
              <a:avLst/>
              <a:gdLst>
                <a:gd name="connisteX0" fmla="*/ 0 w 594360"/>
                <a:gd name="connsiteY0" fmla="*/ 183077 h 213882"/>
                <a:gd name="connisteX1" fmla="*/ 91440 w 594360"/>
                <a:gd name="connsiteY1" fmla="*/ 197 h 213882"/>
                <a:gd name="connisteX2" fmla="*/ 152400 w 594360"/>
                <a:gd name="connsiteY2" fmla="*/ 213557 h 213882"/>
                <a:gd name="connisteX3" fmla="*/ 289560 w 594360"/>
                <a:gd name="connsiteY3" fmla="*/ 45917 h 213882"/>
                <a:gd name="connisteX4" fmla="*/ 396240 w 594360"/>
                <a:gd name="connsiteY4" fmla="*/ 213557 h 213882"/>
                <a:gd name="connisteX5" fmla="*/ 502920 w 594360"/>
                <a:gd name="connsiteY5" fmla="*/ 15437 h 213882"/>
                <a:gd name="connisteX6" fmla="*/ 594360 w 594360"/>
                <a:gd name="connsiteY6" fmla="*/ 137357 h 21388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594360" h="213882">
                  <a:moveTo>
                    <a:pt x="0" y="183078"/>
                  </a:moveTo>
                  <a:cubicBezTo>
                    <a:pt x="17145" y="142438"/>
                    <a:pt x="60960" y="-6152"/>
                    <a:pt x="91440" y="198"/>
                  </a:cubicBezTo>
                  <a:cubicBezTo>
                    <a:pt x="121920" y="6548"/>
                    <a:pt x="113030" y="204668"/>
                    <a:pt x="152400" y="213558"/>
                  </a:cubicBezTo>
                  <a:cubicBezTo>
                    <a:pt x="191770" y="222448"/>
                    <a:pt x="240665" y="45918"/>
                    <a:pt x="289560" y="45918"/>
                  </a:cubicBezTo>
                  <a:cubicBezTo>
                    <a:pt x="338455" y="45918"/>
                    <a:pt x="353695" y="219908"/>
                    <a:pt x="396240" y="213558"/>
                  </a:cubicBezTo>
                  <a:cubicBezTo>
                    <a:pt x="438785" y="207208"/>
                    <a:pt x="463550" y="30678"/>
                    <a:pt x="502920" y="15438"/>
                  </a:cubicBezTo>
                  <a:cubicBezTo>
                    <a:pt x="542290" y="198"/>
                    <a:pt x="578485" y="108783"/>
                    <a:pt x="594360" y="13735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任意多边形 225"/>
            <p:cNvSpPr/>
            <p:nvPr/>
          </p:nvSpPr>
          <p:spPr>
            <a:xfrm>
              <a:off x="4704" y="7116"/>
              <a:ext cx="1032" cy="409"/>
            </a:xfrm>
            <a:custGeom>
              <a:avLst/>
              <a:gdLst>
                <a:gd name="connisteX0" fmla="*/ 0 w 655320"/>
                <a:gd name="connsiteY0" fmla="*/ 228760 h 259769"/>
                <a:gd name="connisteX1" fmla="*/ 121920 w 655320"/>
                <a:gd name="connsiteY1" fmla="*/ 160 h 259769"/>
                <a:gd name="connisteX2" fmla="*/ 198120 w 655320"/>
                <a:gd name="connsiteY2" fmla="*/ 259240 h 259769"/>
                <a:gd name="connisteX3" fmla="*/ 579120 w 655320"/>
                <a:gd name="connsiteY3" fmla="*/ 61120 h 259769"/>
                <a:gd name="connisteX4" fmla="*/ 655320 w 655320"/>
                <a:gd name="connsiteY4" fmla="*/ 198280 h 259769"/>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655320" h="259769">
                  <a:moveTo>
                    <a:pt x="0" y="228760"/>
                  </a:moveTo>
                  <a:cubicBezTo>
                    <a:pt x="22860" y="177960"/>
                    <a:pt x="82550" y="-6190"/>
                    <a:pt x="121920" y="160"/>
                  </a:cubicBezTo>
                  <a:cubicBezTo>
                    <a:pt x="161290" y="6510"/>
                    <a:pt x="106680" y="247175"/>
                    <a:pt x="198120" y="259240"/>
                  </a:cubicBezTo>
                  <a:cubicBezTo>
                    <a:pt x="289560" y="271305"/>
                    <a:pt x="487680" y="73185"/>
                    <a:pt x="579120" y="61120"/>
                  </a:cubicBezTo>
                  <a:cubicBezTo>
                    <a:pt x="670560" y="49055"/>
                    <a:pt x="647700" y="167165"/>
                    <a:pt x="655320" y="1982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箭头连接符 226"/>
            <p:cNvCxnSpPr>
              <a:stCxn id="208" idx="3"/>
            </p:cNvCxnSpPr>
            <p:nvPr/>
          </p:nvCxnSpPr>
          <p:spPr>
            <a:xfrm>
              <a:off x="5904" y="4920"/>
              <a:ext cx="1272" cy="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8" name="直接箭头连接符 227"/>
            <p:cNvCxnSpPr>
              <a:stCxn id="209" idx="3"/>
            </p:cNvCxnSpPr>
            <p:nvPr/>
          </p:nvCxnSpPr>
          <p:spPr>
            <a:xfrm>
              <a:off x="5916" y="5720"/>
              <a:ext cx="1116" cy="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9" name="直接箭头连接符 228"/>
            <p:cNvCxnSpPr>
              <a:stCxn id="210" idx="3"/>
            </p:cNvCxnSpPr>
            <p:nvPr/>
          </p:nvCxnSpPr>
          <p:spPr>
            <a:xfrm flipV="1">
              <a:off x="5904" y="6204"/>
              <a:ext cx="1104" cy="3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0" name="直接箭头连接符 229"/>
            <p:cNvCxnSpPr>
              <a:stCxn id="211" idx="3"/>
            </p:cNvCxnSpPr>
            <p:nvPr/>
          </p:nvCxnSpPr>
          <p:spPr>
            <a:xfrm flipV="1">
              <a:off x="5904" y="6444"/>
              <a:ext cx="1128" cy="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1" name="圆角矩形 230"/>
            <p:cNvSpPr/>
            <p:nvPr/>
          </p:nvSpPr>
          <p:spPr>
            <a:xfrm>
              <a:off x="3984" y="1188"/>
              <a:ext cx="8420" cy="2280"/>
            </a:xfrm>
            <a:prstGeom prst="roundRect">
              <a:avLst/>
            </a:prstGeom>
            <a:noFill/>
            <a:ln>
              <a:solidFill>
                <a:schemeClr val="tx1"/>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231"/>
            <p:cNvSpPr/>
            <p:nvPr/>
          </p:nvSpPr>
          <p:spPr>
            <a:xfrm>
              <a:off x="4320" y="1548"/>
              <a:ext cx="1621" cy="15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sym typeface="+mn-ea"/>
                </a:rPr>
                <a:t>  </a:t>
              </a:r>
              <a:r>
                <a:rPr lang="zh-CN" altLang="en-US" dirty="0">
                  <a:solidFill>
                    <a:schemeClr val="tx1"/>
                  </a:solidFill>
                  <a:sym typeface="+mn-ea"/>
                </a:rPr>
                <a:t>异常数</a:t>
              </a:r>
              <a:endParaRPr lang="zh-CN" altLang="en-US" dirty="0">
                <a:solidFill>
                  <a:schemeClr val="tx1"/>
                </a:solidFill>
                <a:sym typeface="+mn-ea"/>
              </a:endParaRPr>
            </a:p>
            <a:p>
              <a:pPr algn="ctr"/>
              <a:r>
                <a:rPr lang="zh-CN" altLang="en-US" dirty="0">
                  <a:solidFill>
                    <a:schemeClr val="tx1"/>
                  </a:solidFill>
                  <a:sym typeface="+mn-ea"/>
                </a:rPr>
                <a:t>据生</a:t>
              </a:r>
              <a:r>
                <a:rPr lang="zh-CN" altLang="en-US" dirty="0" smtClean="0">
                  <a:solidFill>
                    <a:schemeClr val="tx1"/>
                  </a:solidFill>
                  <a:sym typeface="+mn-ea"/>
                </a:rPr>
                <a:t>成</a:t>
              </a:r>
              <a:endParaRPr lang="zh-CN" altLang="en-US" dirty="0">
                <a:solidFill>
                  <a:schemeClr val="tx1"/>
                </a:solidFill>
                <a:sym typeface="+mn-ea"/>
              </a:endParaRPr>
            </a:p>
          </p:txBody>
        </p:sp>
        <p:sp>
          <p:nvSpPr>
            <p:cNvPr id="233" name="矩形 232"/>
            <p:cNvSpPr/>
            <p:nvPr/>
          </p:nvSpPr>
          <p:spPr>
            <a:xfrm>
              <a:off x="6508" y="1548"/>
              <a:ext cx="1602" cy="15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sym typeface="+mn-ea"/>
                </a:rPr>
                <a:t>组合参</a:t>
              </a:r>
              <a:endParaRPr lang="zh-CN" altLang="en-US" dirty="0">
                <a:solidFill>
                  <a:schemeClr val="tx1"/>
                </a:solidFill>
                <a:sym typeface="+mn-ea"/>
              </a:endParaRPr>
            </a:p>
            <a:p>
              <a:pPr algn="ctr"/>
              <a:r>
                <a:rPr lang="zh-CN" altLang="en-US" dirty="0" smtClean="0">
                  <a:solidFill>
                    <a:schemeClr val="tx1"/>
                  </a:solidFill>
                  <a:sym typeface="+mn-ea"/>
                </a:rPr>
                <a:t>数测试</a:t>
              </a:r>
              <a:endParaRPr lang="zh-CN" altLang="en-US" dirty="0">
                <a:solidFill>
                  <a:schemeClr val="tx1"/>
                </a:solidFill>
                <a:sym typeface="+mn-ea"/>
              </a:endParaRPr>
            </a:p>
          </p:txBody>
        </p:sp>
        <p:sp>
          <p:nvSpPr>
            <p:cNvPr id="234" name="矩形 233"/>
            <p:cNvSpPr/>
            <p:nvPr/>
          </p:nvSpPr>
          <p:spPr>
            <a:xfrm>
              <a:off x="8693" y="1548"/>
              <a:ext cx="1393" cy="1512"/>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信息</a:t>
              </a:r>
              <a:endParaRPr lang="zh-CN" altLang="en-US">
                <a:solidFill>
                  <a:schemeClr val="tx1"/>
                </a:solidFill>
              </a:endParaRPr>
            </a:p>
            <a:p>
              <a:pPr algn="ctr"/>
              <a:r>
                <a:rPr lang="zh-CN" altLang="en-US">
                  <a:solidFill>
                    <a:schemeClr val="tx1"/>
                  </a:solidFill>
                </a:rPr>
                <a:t>收集</a:t>
              </a:r>
              <a:endParaRPr lang="zh-CN" altLang="en-US">
                <a:solidFill>
                  <a:schemeClr val="tx1"/>
                </a:solidFill>
              </a:endParaRPr>
            </a:p>
          </p:txBody>
        </p:sp>
        <p:cxnSp>
          <p:nvCxnSpPr>
            <p:cNvPr id="235" name="直接箭头连接符 234"/>
            <p:cNvCxnSpPr/>
            <p:nvPr/>
          </p:nvCxnSpPr>
          <p:spPr>
            <a:xfrm flipV="1">
              <a:off x="7440" y="7644"/>
              <a:ext cx="192" cy="1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6" name="直接箭头连接符 235"/>
            <p:cNvCxnSpPr/>
            <p:nvPr/>
          </p:nvCxnSpPr>
          <p:spPr>
            <a:xfrm flipH="1" flipV="1">
              <a:off x="7896" y="7620"/>
              <a:ext cx="504" cy="12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p:nvPr/>
          </p:nvCxnSpPr>
          <p:spPr>
            <a:xfrm flipH="1" flipV="1">
              <a:off x="8472" y="7620"/>
              <a:ext cx="1272" cy="1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p:nvPr/>
          </p:nvCxnSpPr>
          <p:spPr>
            <a:xfrm flipH="1" flipV="1">
              <a:off x="8376" y="7632"/>
              <a:ext cx="744" cy="12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9" name="圆角矩形 238"/>
            <p:cNvSpPr/>
            <p:nvPr/>
          </p:nvSpPr>
          <p:spPr>
            <a:xfrm>
              <a:off x="8472" y="4644"/>
              <a:ext cx="768" cy="2352"/>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0" name="曲线连接符 239"/>
            <p:cNvCxnSpPr>
              <a:stCxn id="239" idx="3"/>
              <a:endCxn id="264" idx="2"/>
            </p:cNvCxnSpPr>
            <p:nvPr/>
          </p:nvCxnSpPr>
          <p:spPr>
            <a:xfrm flipV="1">
              <a:off x="9240" y="3060"/>
              <a:ext cx="2144" cy="2760"/>
            </a:xfrm>
            <a:prstGeom prst="curvedConnector2">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41" name="曲线连接符 240"/>
            <p:cNvCxnSpPr/>
            <p:nvPr/>
          </p:nvCxnSpPr>
          <p:spPr>
            <a:xfrm rot="5400000" flipH="1" flipV="1">
              <a:off x="9002" y="3267"/>
              <a:ext cx="2381" cy="1928"/>
            </a:xfrm>
            <a:prstGeom prst="curvedConnector3">
              <a:avLst>
                <a:gd name="adj1" fmla="val 50000"/>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42" name="曲线连接符 241"/>
            <p:cNvCxnSpPr>
              <a:stCxn id="233" idx="2"/>
              <a:endCxn id="213" idx="0"/>
            </p:cNvCxnSpPr>
            <p:nvPr/>
          </p:nvCxnSpPr>
          <p:spPr>
            <a:xfrm rot="16200000" flipH="1">
              <a:off x="6560" y="3856"/>
              <a:ext cx="1856" cy="359"/>
            </a:xfrm>
            <a:prstGeom prst="curved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3" name="曲线连接符 242"/>
            <p:cNvCxnSpPr>
              <a:endCxn id="214" idx="1"/>
            </p:cNvCxnSpPr>
            <p:nvPr/>
          </p:nvCxnSpPr>
          <p:spPr>
            <a:xfrm rot="16200000" flipH="1">
              <a:off x="5866" y="4135"/>
              <a:ext cx="2593" cy="630"/>
            </a:xfrm>
            <a:prstGeom prst="curved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4" name="曲线连接符 243"/>
            <p:cNvCxnSpPr/>
            <p:nvPr/>
          </p:nvCxnSpPr>
          <p:spPr>
            <a:xfrm rot="16200000" flipH="1">
              <a:off x="5234" y="4540"/>
              <a:ext cx="3448" cy="674"/>
            </a:xfrm>
            <a:prstGeom prst="curved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5" name="直接箭头连接符 244"/>
            <p:cNvCxnSpPr/>
            <p:nvPr/>
          </p:nvCxnSpPr>
          <p:spPr>
            <a:xfrm>
              <a:off x="8095" y="2328"/>
              <a:ext cx="70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6" name="文本框 245"/>
            <p:cNvSpPr txBox="1"/>
            <p:nvPr/>
          </p:nvSpPr>
          <p:spPr>
            <a:xfrm>
              <a:off x="6167" y="3834"/>
              <a:ext cx="480" cy="576"/>
            </a:xfrm>
            <a:prstGeom prst="rect">
              <a:avLst/>
            </a:prstGeom>
            <a:noFill/>
          </p:spPr>
          <p:txBody>
            <a:bodyPr wrap="square" rtlCol="0">
              <a:spAutoFit/>
            </a:bodyPr>
            <a:lstStyle/>
            <a:p>
              <a:r>
                <a:rPr lang="zh-CN" altLang="en-US" dirty="0">
                  <a:sym typeface="Wingdings" panose="05000000000000000000" charset="0"/>
                </a:rPr>
                <a:t></a:t>
              </a:r>
              <a:endParaRPr lang="zh-CN" altLang="en-US" dirty="0">
                <a:sym typeface="Wingdings" panose="05000000000000000000" charset="0"/>
              </a:endParaRPr>
            </a:p>
          </p:txBody>
        </p:sp>
        <p:sp>
          <p:nvSpPr>
            <p:cNvPr id="247" name="文本框 246"/>
            <p:cNvSpPr txBox="1"/>
            <p:nvPr/>
          </p:nvSpPr>
          <p:spPr>
            <a:xfrm>
              <a:off x="6848" y="3834"/>
              <a:ext cx="537" cy="576"/>
            </a:xfrm>
            <a:prstGeom prst="rect">
              <a:avLst/>
            </a:prstGeom>
            <a:noFill/>
          </p:spPr>
          <p:txBody>
            <a:bodyPr wrap="square" rtlCol="0">
              <a:spAutoFit/>
            </a:bodyPr>
            <a:lstStyle/>
            <a:p>
              <a:r>
                <a:rPr lang="zh-CN" altLang="en-US" dirty="0">
                  <a:sym typeface="Wingdings" panose="05000000000000000000" charset="0"/>
                </a:rPr>
                <a:t></a:t>
              </a:r>
              <a:endParaRPr lang="zh-CN" altLang="en-US" dirty="0">
                <a:sym typeface="Wingdings" panose="05000000000000000000" charset="0"/>
              </a:endParaRPr>
            </a:p>
          </p:txBody>
        </p:sp>
        <p:sp>
          <p:nvSpPr>
            <p:cNvPr id="248" name="文本框 247"/>
            <p:cNvSpPr txBox="1"/>
            <p:nvPr/>
          </p:nvSpPr>
          <p:spPr>
            <a:xfrm>
              <a:off x="7415" y="3720"/>
              <a:ext cx="408" cy="576"/>
            </a:xfrm>
            <a:prstGeom prst="rect">
              <a:avLst/>
            </a:prstGeom>
            <a:noFill/>
          </p:spPr>
          <p:txBody>
            <a:bodyPr wrap="square" rtlCol="0">
              <a:spAutoFit/>
            </a:bodyPr>
            <a:lstStyle/>
            <a:p>
              <a:r>
                <a:rPr lang="zh-CN" altLang="en-US" dirty="0">
                  <a:sym typeface="Wingdings" panose="05000000000000000000" charset="0"/>
                </a:rPr>
                <a:t></a:t>
              </a:r>
              <a:endParaRPr lang="zh-CN" altLang="en-US" dirty="0">
                <a:sym typeface="Wingdings" panose="05000000000000000000" charset="0"/>
              </a:endParaRPr>
            </a:p>
          </p:txBody>
        </p:sp>
        <p:sp>
          <p:nvSpPr>
            <p:cNvPr id="249" name="文本框 248"/>
            <p:cNvSpPr txBox="1"/>
            <p:nvPr/>
          </p:nvSpPr>
          <p:spPr>
            <a:xfrm>
              <a:off x="3626" y="3468"/>
              <a:ext cx="2134" cy="576"/>
            </a:xfrm>
            <a:prstGeom prst="rect">
              <a:avLst/>
            </a:prstGeom>
            <a:noFill/>
          </p:spPr>
          <p:txBody>
            <a:bodyPr wrap="square" rtlCol="0">
              <a:spAutoFit/>
            </a:bodyPr>
            <a:lstStyle/>
            <a:p>
              <a:r>
                <a:rPr lang="zh-CN" altLang="en-US">
                  <a:solidFill>
                    <a:srgbClr val="FF0000"/>
                  </a:solidFill>
                </a:rPr>
                <a:t>流数据负载</a:t>
              </a:r>
              <a:endParaRPr lang="zh-CN" altLang="en-US">
                <a:solidFill>
                  <a:srgbClr val="FF0000"/>
                </a:solidFill>
              </a:endParaRPr>
            </a:p>
          </p:txBody>
        </p:sp>
        <p:sp>
          <p:nvSpPr>
            <p:cNvPr id="250" name="文本框 249"/>
            <p:cNvSpPr txBox="1"/>
            <p:nvPr/>
          </p:nvSpPr>
          <p:spPr>
            <a:xfrm>
              <a:off x="4776" y="8268"/>
              <a:ext cx="2319" cy="576"/>
            </a:xfrm>
            <a:prstGeom prst="rect">
              <a:avLst/>
            </a:prstGeom>
            <a:noFill/>
          </p:spPr>
          <p:txBody>
            <a:bodyPr wrap="square" rtlCol="0">
              <a:spAutoFit/>
            </a:bodyPr>
            <a:lstStyle/>
            <a:p>
              <a:r>
                <a:rPr lang="zh-CN" altLang="en-US">
                  <a:solidFill>
                    <a:srgbClr val="FF0000"/>
                  </a:solidFill>
                </a:rPr>
                <a:t>异常数据</a:t>
              </a:r>
              <a:endParaRPr lang="zh-CN" altLang="en-US">
                <a:solidFill>
                  <a:srgbClr val="FF0000"/>
                </a:solidFill>
              </a:endParaRPr>
            </a:p>
          </p:txBody>
        </p:sp>
        <p:sp>
          <p:nvSpPr>
            <p:cNvPr id="251" name="流程图: 磁盘 250"/>
            <p:cNvSpPr/>
            <p:nvPr/>
          </p:nvSpPr>
          <p:spPr>
            <a:xfrm>
              <a:off x="4704" y="8988"/>
              <a:ext cx="1224" cy="1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流程图: 磁盘 251"/>
            <p:cNvSpPr/>
            <p:nvPr/>
          </p:nvSpPr>
          <p:spPr>
            <a:xfrm>
              <a:off x="6358" y="8988"/>
              <a:ext cx="1224" cy="1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流程图: 磁盘 252"/>
            <p:cNvSpPr/>
            <p:nvPr/>
          </p:nvSpPr>
          <p:spPr>
            <a:xfrm>
              <a:off x="9656" y="8988"/>
              <a:ext cx="1224" cy="1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流程图: 磁盘 253"/>
            <p:cNvSpPr/>
            <p:nvPr/>
          </p:nvSpPr>
          <p:spPr>
            <a:xfrm>
              <a:off x="8022" y="8988"/>
              <a:ext cx="1224" cy="1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文本框 254"/>
            <p:cNvSpPr txBox="1"/>
            <p:nvPr/>
          </p:nvSpPr>
          <p:spPr>
            <a:xfrm>
              <a:off x="9561" y="4453"/>
              <a:ext cx="2521" cy="576"/>
            </a:xfrm>
            <a:prstGeom prst="rect">
              <a:avLst/>
            </a:prstGeom>
            <a:noFill/>
          </p:spPr>
          <p:txBody>
            <a:bodyPr wrap="square" rtlCol="0">
              <a:spAutoFit/>
            </a:bodyPr>
            <a:lstStyle/>
            <a:p>
              <a:r>
                <a:rPr lang="zh-CN" altLang="en-US">
                  <a:solidFill>
                    <a:srgbClr val="FF0000"/>
                  </a:solidFill>
                </a:rPr>
                <a:t>收集信息</a:t>
              </a:r>
              <a:endParaRPr lang="zh-CN" altLang="en-US">
                <a:solidFill>
                  <a:srgbClr val="FF0000"/>
                </a:solidFill>
              </a:endParaRPr>
            </a:p>
          </p:txBody>
        </p:sp>
        <p:cxnSp>
          <p:nvCxnSpPr>
            <p:cNvPr id="256" name="曲线连接符 255"/>
            <p:cNvCxnSpPr>
              <a:endCxn id="239" idx="0"/>
            </p:cNvCxnSpPr>
            <p:nvPr/>
          </p:nvCxnSpPr>
          <p:spPr>
            <a:xfrm rot="5400000">
              <a:off x="8524" y="3485"/>
              <a:ext cx="1491" cy="827"/>
            </a:xfrm>
            <a:prstGeom prst="curvedConnector3">
              <a:avLst>
                <a:gd name="adj1" fmla="val 50000"/>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57" name="曲线连接符 256"/>
            <p:cNvCxnSpPr>
              <a:stCxn id="234" idx="2"/>
              <a:endCxn id="239" idx="1"/>
            </p:cNvCxnSpPr>
            <p:nvPr/>
          </p:nvCxnSpPr>
          <p:spPr>
            <a:xfrm rot="5400000">
              <a:off x="7551" y="3981"/>
              <a:ext cx="2760" cy="918"/>
            </a:xfrm>
            <a:prstGeom prst="curvedConnector4">
              <a:avLst>
                <a:gd name="adj1" fmla="val 28696"/>
                <a:gd name="adj2" fmla="val 139228"/>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58" name="文本框 257"/>
            <p:cNvSpPr txBox="1"/>
            <p:nvPr/>
          </p:nvSpPr>
          <p:spPr>
            <a:xfrm>
              <a:off x="8472" y="3468"/>
              <a:ext cx="2024" cy="576"/>
            </a:xfrm>
            <a:prstGeom prst="rect">
              <a:avLst/>
            </a:prstGeom>
            <a:noFill/>
          </p:spPr>
          <p:txBody>
            <a:bodyPr wrap="square" rtlCol="0">
              <a:spAutoFit/>
            </a:bodyPr>
            <a:lstStyle/>
            <a:p>
              <a:r>
                <a:rPr lang="zh-CN" altLang="en-US">
                  <a:solidFill>
                    <a:srgbClr val="FF0000"/>
                  </a:solidFill>
                </a:rPr>
                <a:t>监测系统</a:t>
              </a:r>
              <a:endParaRPr lang="zh-CN" altLang="en-US">
                <a:solidFill>
                  <a:srgbClr val="FF0000"/>
                </a:solidFill>
              </a:endParaRPr>
            </a:p>
          </p:txBody>
        </p:sp>
        <p:cxnSp>
          <p:nvCxnSpPr>
            <p:cNvPr id="259" name="肘形连接符 258"/>
            <p:cNvCxnSpPr>
              <a:stCxn id="212" idx="3"/>
              <a:endCxn id="205" idx="3"/>
            </p:cNvCxnSpPr>
            <p:nvPr/>
          </p:nvCxnSpPr>
          <p:spPr>
            <a:xfrm>
              <a:off x="10093" y="6204"/>
              <a:ext cx="1404" cy="3288"/>
            </a:xfrm>
            <a:prstGeom prst="bentConnector3">
              <a:avLst>
                <a:gd name="adj1" fmla="val 13001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曲线连接符 259"/>
            <p:cNvCxnSpPr>
              <a:endCxn id="251" idx="1"/>
            </p:cNvCxnSpPr>
            <p:nvPr/>
          </p:nvCxnSpPr>
          <p:spPr>
            <a:xfrm rot="5400000">
              <a:off x="2537" y="5887"/>
              <a:ext cx="5880" cy="322"/>
            </a:xfrm>
            <a:prstGeom prst="curvedConnector3">
              <a:avLst>
                <a:gd name="adj1" fmla="val 50017"/>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1" name="曲线连接符 260"/>
            <p:cNvCxnSpPr>
              <a:stCxn id="232" idx="2"/>
              <a:endCxn id="210" idx="1"/>
            </p:cNvCxnSpPr>
            <p:nvPr/>
          </p:nvCxnSpPr>
          <p:spPr>
            <a:xfrm rot="5400000">
              <a:off x="3199" y="4589"/>
              <a:ext cx="3412" cy="450"/>
            </a:xfrm>
            <a:prstGeom prst="curvedConnector4">
              <a:avLst>
                <a:gd name="adj1" fmla="val 45955"/>
                <a:gd name="adj2" fmla="val 179942"/>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2" name="直接箭头连接符 261"/>
            <p:cNvCxnSpPr>
              <a:stCxn id="234" idx="3"/>
            </p:cNvCxnSpPr>
            <p:nvPr/>
          </p:nvCxnSpPr>
          <p:spPr>
            <a:xfrm>
              <a:off x="10086" y="2304"/>
              <a:ext cx="69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3" name="文本框 262"/>
            <p:cNvSpPr txBox="1"/>
            <p:nvPr/>
          </p:nvSpPr>
          <p:spPr>
            <a:xfrm>
              <a:off x="6358" y="4284"/>
              <a:ext cx="1848" cy="576"/>
            </a:xfrm>
            <a:prstGeom prst="rect">
              <a:avLst/>
            </a:prstGeom>
            <a:noFill/>
          </p:spPr>
          <p:txBody>
            <a:bodyPr wrap="square" rtlCol="0">
              <a:spAutoFit/>
            </a:bodyPr>
            <a:lstStyle/>
            <a:p>
              <a:r>
                <a:rPr lang="zh-CN" altLang="en-US" dirty="0">
                  <a:solidFill>
                    <a:srgbClr val="FF0000"/>
                  </a:solidFill>
                </a:rPr>
                <a:t>组合参数</a:t>
              </a:r>
              <a:endParaRPr lang="zh-CN" altLang="en-US" dirty="0">
                <a:solidFill>
                  <a:srgbClr val="FF0000"/>
                </a:solidFill>
              </a:endParaRPr>
            </a:p>
          </p:txBody>
        </p:sp>
        <p:sp>
          <p:nvSpPr>
            <p:cNvPr id="264" name="矩形 263"/>
            <p:cNvSpPr/>
            <p:nvPr/>
          </p:nvSpPr>
          <p:spPr>
            <a:xfrm>
              <a:off x="10687" y="1548"/>
              <a:ext cx="1393" cy="1512"/>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汇总</a:t>
              </a:r>
              <a:endParaRPr lang="zh-CN" altLang="en-US">
                <a:solidFill>
                  <a:schemeClr val="tx1"/>
                </a:solidFill>
              </a:endParaRPr>
            </a:p>
            <a:p>
              <a:pPr algn="ctr"/>
              <a:r>
                <a:rPr lang="zh-CN" altLang="en-US">
                  <a:solidFill>
                    <a:schemeClr val="tx1"/>
                  </a:solidFill>
                </a:rPr>
                <a:t>分析</a:t>
              </a:r>
              <a:endParaRPr lang="zh-CN" altLang="en-US">
                <a:solidFill>
                  <a:schemeClr val="tx1"/>
                </a:solidFill>
              </a:endParaRPr>
            </a:p>
          </p:txBody>
        </p:sp>
        <p:sp>
          <p:nvSpPr>
            <p:cNvPr id="266" name="流程图: 多文档 265"/>
            <p:cNvSpPr/>
            <p:nvPr/>
          </p:nvSpPr>
          <p:spPr>
            <a:xfrm>
              <a:off x="12745" y="4741"/>
              <a:ext cx="1214" cy="2728"/>
            </a:xfrm>
            <a:prstGeom prst="flowChartMulti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测试报告</a:t>
              </a:r>
              <a:endParaRPr lang="zh-CN" altLang="en-US" dirty="0">
                <a:solidFill>
                  <a:schemeClr val="tx1"/>
                </a:solidFill>
              </a:endParaRPr>
            </a:p>
          </p:txBody>
        </p:sp>
      </p:grpSp>
      <p:cxnSp>
        <p:nvCxnSpPr>
          <p:cNvPr id="267" name="直接箭头连接符 266"/>
          <p:cNvCxnSpPr/>
          <p:nvPr/>
        </p:nvCxnSpPr>
        <p:spPr>
          <a:xfrm>
            <a:off x="2267744" y="1664970"/>
            <a:ext cx="44323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形状 85"/>
          <p:cNvCxnSpPr>
            <a:stCxn id="264" idx="3"/>
            <a:endCxn id="266" idx="0"/>
          </p:cNvCxnSpPr>
          <p:nvPr/>
        </p:nvCxnSpPr>
        <p:spPr bwMode="auto">
          <a:xfrm>
            <a:off x="6238379" y="1665605"/>
            <a:ext cx="860231" cy="1547371"/>
          </a:xfrm>
          <a:prstGeom prst="bentConnector2">
            <a:avLst/>
          </a:prstGeom>
          <a:solidFill>
            <a:schemeClr val="accent1"/>
          </a:solidFill>
          <a:ln w="9525" cap="flat" cmpd="sng" algn="ctr">
            <a:solidFill>
              <a:schemeClr val="tx1"/>
            </a:solidFill>
            <a:prstDash val="solid"/>
            <a:round/>
            <a:headEnd type="none" w="med" len="med"/>
            <a:tailEnd type="arrow"/>
          </a:ln>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系统设计及实现</a:t>
            </a:r>
            <a:r>
              <a:rPr lang="en-US" altLang="zh-CN" sz="2800"/>
              <a:t>--</a:t>
            </a:r>
            <a:r>
              <a:rPr lang="zh-CN" altLang="en-US"/>
              <a:t>异常数据生成器</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圆角矩形 3"/>
          <p:cNvSpPr/>
          <p:nvPr/>
        </p:nvSpPr>
        <p:spPr>
          <a:xfrm>
            <a:off x="527050" y="1215390"/>
            <a:ext cx="8160385" cy="909955"/>
          </a:xfrm>
          <a:prstGeom prst="roundRect">
            <a:avLst/>
          </a:prstGeom>
          <a:solidFill>
            <a:schemeClr val="bg1">
              <a:lumMod val="95000"/>
            </a:schemeClr>
          </a:solid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pPr>
            <a:r>
              <a:rPr lang="zh-CN" altLang="en-US" sz="2000" dirty="0" smtClean="0">
                <a:solidFill>
                  <a:schemeClr val="accent6">
                    <a:lumMod val="75000"/>
                  </a:schemeClr>
                </a:solidFill>
              </a:rPr>
              <a:t>异常数据生成器根据规则库提供异常数据生成脚本，并通过分布式集群并发生成异常数据集。</a:t>
            </a:r>
            <a:endParaRPr lang="zh-CN" altLang="en-US" sz="2000" dirty="0" smtClean="0">
              <a:solidFill>
                <a:schemeClr val="accent6">
                  <a:lumMod val="75000"/>
                </a:schemeClr>
              </a:solidFill>
            </a:endParaRPr>
          </a:p>
        </p:txBody>
      </p:sp>
      <p:sp>
        <p:nvSpPr>
          <p:cNvPr id="3" name="文本框 2"/>
          <p:cNvSpPr txBox="1"/>
          <p:nvPr/>
        </p:nvSpPr>
        <p:spPr>
          <a:xfrm>
            <a:off x="180340" y="6019800"/>
            <a:ext cx="8070215" cy="518160"/>
          </a:xfrm>
          <a:prstGeom prst="rect">
            <a:avLst/>
          </a:prstGeom>
          <a:noFill/>
        </p:spPr>
        <p:txBody>
          <a:bodyPr wrap="square" rtlCol="0">
            <a:spAutoFit/>
          </a:bodyPr>
          <a:lstStyle/>
          <a:p>
            <a:r>
              <a:rPr lang="en-US" altLang="zh-CN" sz="1400" dirty="0">
                <a:latin typeface="Times New Roman" panose="02020603050405020304" pitchFamily="18" charset="0"/>
              </a:rPr>
              <a:t>[1] </a:t>
            </a:r>
            <a:r>
              <a:rPr lang="en-US" altLang="zh-CN" sz="1400" dirty="0" err="1">
                <a:latin typeface="Times New Roman" panose="02020603050405020304" pitchFamily="18" charset="0"/>
              </a:rPr>
              <a:t>Agrawal</a:t>
            </a:r>
            <a:r>
              <a:rPr lang="en-US" altLang="zh-CN" sz="1400" dirty="0">
                <a:latin typeface="Times New Roman" panose="02020603050405020304" pitchFamily="18" charset="0"/>
              </a:rPr>
              <a:t>, </a:t>
            </a:r>
            <a:r>
              <a:rPr lang="en-US" altLang="zh-CN" sz="1400" dirty="0" err="1">
                <a:latin typeface="Times New Roman" panose="02020603050405020304" pitchFamily="18" charset="0"/>
              </a:rPr>
              <a:t>Dakshi</a:t>
            </a:r>
            <a:r>
              <a:rPr lang="en-US" altLang="zh-CN" sz="1400" dirty="0">
                <a:latin typeface="Times New Roman" panose="02020603050405020304" pitchFamily="18" charset="0"/>
              </a:rPr>
              <a:t>, et al. "</a:t>
            </a:r>
            <a:r>
              <a:rPr lang="en-US" altLang="zh-CN" sz="1400" dirty="0" err="1">
                <a:latin typeface="Times New Roman" panose="02020603050405020304" pitchFamily="18" charset="0"/>
              </a:rPr>
              <a:t>SparkBench</a:t>
            </a:r>
            <a:r>
              <a:rPr lang="en-US" altLang="zh-CN" sz="1400" dirty="0">
                <a:latin typeface="Times New Roman" panose="02020603050405020304" pitchFamily="18" charset="0"/>
              </a:rPr>
              <a:t>–A Spark Performance Testing Suite."Technology Conference on Performance Evaluation and Benchmarking. Springer International Publishing, 2015.</a:t>
            </a:r>
            <a:endParaRPr lang="en-US" altLang="zh-CN" sz="1400" dirty="0">
              <a:latin typeface="Times New Roman" panose="02020603050405020304" pitchFamily="18" charset="0"/>
            </a:endParaRPr>
          </a:p>
        </p:txBody>
      </p:sp>
      <p:sp>
        <p:nvSpPr>
          <p:cNvPr id="13" name="文本框 12"/>
          <p:cNvSpPr txBox="1"/>
          <p:nvPr/>
        </p:nvSpPr>
        <p:spPr>
          <a:xfrm>
            <a:off x="536575" y="2423160"/>
            <a:ext cx="4211955" cy="1463040"/>
          </a:xfrm>
          <a:prstGeom prst="rect">
            <a:avLst/>
          </a:prstGeom>
          <a:noFill/>
          <a:ln w="28575">
            <a:noFill/>
            <a:prstDash val="dash"/>
          </a:ln>
        </p:spPr>
        <p:txBody>
          <a:bodyPr wrap="square" rtlCol="0">
            <a:spAutoFit/>
          </a:bodyPr>
          <a:lstStyle/>
          <a:p>
            <a:pPr marL="285750" indent="-285750">
              <a:buFont typeface="Wingdings" panose="05000000000000000000" charset="0"/>
              <a:buChar char="p"/>
            </a:pPr>
            <a:r>
              <a:rPr lang="zh-CN" altLang="en-US" dirty="0" smtClean="0">
                <a:solidFill>
                  <a:srgbClr val="0000FF"/>
                </a:solidFill>
              </a:rPr>
              <a:t>之前的</a:t>
            </a:r>
            <a:r>
              <a:rPr lang="zh-CN" dirty="0" smtClean="0">
                <a:solidFill>
                  <a:srgbClr val="0000FF"/>
                </a:solidFill>
              </a:rPr>
              <a:t>数</a:t>
            </a:r>
            <a:r>
              <a:rPr lang="zh-CN" dirty="0">
                <a:solidFill>
                  <a:srgbClr val="0000FF"/>
                </a:solidFill>
              </a:rPr>
              <a:t>据生成器特点</a:t>
            </a:r>
            <a:r>
              <a:rPr lang="en-US" altLang="zh-CN" sz="1400" dirty="0"/>
              <a:t>[1]</a:t>
            </a:r>
            <a:r>
              <a:rPr lang="zh-CN" dirty="0"/>
              <a:t>：</a:t>
            </a:r>
            <a:endParaRPr lang="zh-CN" dirty="0"/>
          </a:p>
          <a:p>
            <a:pPr marL="742950" lvl="1" indent="-285750">
              <a:buFont typeface="Wingdings" panose="05000000000000000000" charset="0"/>
              <a:buChar char="l"/>
            </a:pPr>
            <a:r>
              <a:rPr lang="zh-CN" altLang="en-US" dirty="0"/>
              <a:t>接近实际的</a:t>
            </a:r>
            <a:endParaRPr lang="zh-CN" altLang="en-US" dirty="0"/>
          </a:p>
          <a:p>
            <a:pPr marL="742950" lvl="1" indent="-285750">
              <a:buFont typeface="Wingdings" panose="05000000000000000000" charset="0"/>
              <a:buChar char="l"/>
            </a:pPr>
            <a:r>
              <a:rPr lang="zh-CN" altLang="en-US" dirty="0"/>
              <a:t>随机但可预测的</a:t>
            </a:r>
            <a:endParaRPr lang="zh-CN" altLang="en-US" dirty="0"/>
          </a:p>
          <a:p>
            <a:pPr marL="742950" lvl="1" indent="-285750">
              <a:buFont typeface="Wingdings" panose="05000000000000000000" charset="0"/>
              <a:buChar char="l"/>
            </a:pPr>
            <a:r>
              <a:rPr lang="zh-CN" altLang="en-US" dirty="0"/>
              <a:t>并行和分布的</a:t>
            </a:r>
            <a:endParaRPr lang="zh-CN" altLang="en-US" dirty="0"/>
          </a:p>
          <a:p>
            <a:pPr marL="742950" lvl="1" indent="-285750">
              <a:buFont typeface="Wingdings" panose="05000000000000000000" charset="0"/>
              <a:buChar char="l"/>
            </a:pPr>
            <a:r>
              <a:rPr lang="zh-CN" altLang="en-US" dirty="0"/>
              <a:t>可扩展的</a:t>
            </a:r>
            <a:endParaRPr lang="zh-CN" altLang="en-US" dirty="0"/>
          </a:p>
        </p:txBody>
      </p:sp>
      <p:sp>
        <p:nvSpPr>
          <p:cNvPr id="33" name="文本框 32"/>
          <p:cNvSpPr txBox="1"/>
          <p:nvPr/>
        </p:nvSpPr>
        <p:spPr>
          <a:xfrm>
            <a:off x="536575" y="4097655"/>
            <a:ext cx="3834130" cy="1188720"/>
          </a:xfrm>
          <a:prstGeom prst="rect">
            <a:avLst/>
          </a:prstGeom>
          <a:noFill/>
        </p:spPr>
        <p:txBody>
          <a:bodyPr wrap="square" rtlCol="0" anchor="t">
            <a:spAutoFit/>
          </a:bodyPr>
          <a:lstStyle/>
          <a:p>
            <a:pPr marL="285750" indent="-285750">
              <a:buFont typeface="Wingdings" panose="05000000000000000000" charset="0"/>
              <a:buChar char="p"/>
            </a:pPr>
            <a:r>
              <a:rPr lang="zh-CN" altLang="en-US" dirty="0">
                <a:solidFill>
                  <a:srgbClr val="0000FF"/>
                </a:solidFill>
                <a:sym typeface="+mn-ea"/>
              </a:rPr>
              <a:t>还应具备的特点：</a:t>
            </a:r>
            <a:endParaRPr lang="zh-CN" altLang="en-US" dirty="0">
              <a:solidFill>
                <a:srgbClr val="0000FF"/>
              </a:solidFill>
              <a:sym typeface="+mn-ea"/>
            </a:endParaRPr>
          </a:p>
          <a:p>
            <a:pPr marL="742950" lvl="1" indent="-285750">
              <a:buFont typeface="Wingdings" panose="05000000000000000000" charset="0"/>
              <a:buChar char="l"/>
            </a:pPr>
            <a:r>
              <a:rPr lang="zh-CN" altLang="en-US" dirty="0">
                <a:sym typeface="+mn-ea"/>
              </a:rPr>
              <a:t>与应用相关的</a:t>
            </a:r>
            <a:endParaRPr lang="zh-CN" altLang="en-US" dirty="0">
              <a:sym typeface="+mn-ea"/>
            </a:endParaRPr>
          </a:p>
          <a:p>
            <a:pPr marL="742950" lvl="1" indent="-285750">
              <a:buFont typeface="Wingdings" panose="05000000000000000000" charset="0"/>
              <a:buChar char="l"/>
            </a:pPr>
            <a:r>
              <a:rPr lang="zh-CN" altLang="en-US" dirty="0">
                <a:sym typeface="+mn-ea"/>
              </a:rPr>
              <a:t>符合异常数据特征的</a:t>
            </a:r>
            <a:endParaRPr lang="zh-CN" altLang="en-US" dirty="0">
              <a:sym typeface="+mn-ea"/>
            </a:endParaRPr>
          </a:p>
          <a:p>
            <a:pPr marL="742950" lvl="1" indent="-285750">
              <a:buFont typeface="Wingdings" panose="05000000000000000000" charset="0"/>
              <a:buChar char="l"/>
            </a:pPr>
            <a:r>
              <a:rPr lang="zh-CN" altLang="en-US" dirty="0">
                <a:sym typeface="+mn-ea"/>
              </a:rPr>
              <a:t>问题可放大化的</a:t>
            </a:r>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2051685" y="1989455"/>
            <a:ext cx="2160270" cy="194437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系统设计及实现</a:t>
            </a:r>
            <a:r>
              <a:rPr lang="en-US" altLang="zh-CN" sz="2800"/>
              <a:t>--</a:t>
            </a:r>
            <a:r>
              <a:rPr lang="zh-CN" altLang="en-US"/>
              <a:t>异常数据生成器</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5" name="圆角矩形 4"/>
          <p:cNvSpPr/>
          <p:nvPr/>
        </p:nvSpPr>
        <p:spPr>
          <a:xfrm>
            <a:off x="1635125" y="1511935"/>
            <a:ext cx="5690235" cy="2639695"/>
          </a:xfrm>
          <a:prstGeom prst="roundRect">
            <a:avLst/>
          </a:prstGeom>
          <a:noFill/>
          <a:ln w="952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6" name="流程图: 多文档 5"/>
          <p:cNvSpPr/>
          <p:nvPr/>
        </p:nvSpPr>
        <p:spPr>
          <a:xfrm>
            <a:off x="363220" y="2681605"/>
            <a:ext cx="1021080" cy="570230"/>
          </a:xfrm>
          <a:prstGeom prst="flowChartMultidocumen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7" name="文本框 6"/>
          <p:cNvSpPr txBox="1"/>
          <p:nvPr/>
        </p:nvSpPr>
        <p:spPr>
          <a:xfrm>
            <a:off x="363855" y="3329305"/>
            <a:ext cx="1121410" cy="335280"/>
          </a:xfrm>
          <a:prstGeom prst="rect">
            <a:avLst/>
          </a:prstGeom>
          <a:noFill/>
        </p:spPr>
        <p:txBody>
          <a:bodyPr wrap="square" rtlCol="0">
            <a:spAutoFit/>
          </a:bodyPr>
          <a:lstStyle/>
          <a:p>
            <a:r>
              <a:rPr lang="zh-CN" altLang="en-US" sz="1600"/>
              <a:t>配置信息</a:t>
            </a:r>
            <a:endParaRPr lang="zh-CN" altLang="en-US" sz="1600"/>
          </a:p>
        </p:txBody>
      </p:sp>
      <p:sp>
        <p:nvSpPr>
          <p:cNvPr id="8" name="右箭头 7"/>
          <p:cNvSpPr/>
          <p:nvPr/>
        </p:nvSpPr>
        <p:spPr>
          <a:xfrm>
            <a:off x="1485265" y="2782570"/>
            <a:ext cx="504190" cy="28829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圆角矩形 8"/>
          <p:cNvSpPr/>
          <p:nvPr/>
        </p:nvSpPr>
        <p:spPr>
          <a:xfrm rot="16200000">
            <a:off x="2826703" y="1737995"/>
            <a:ext cx="648335" cy="158432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0" name="文本框 9"/>
          <p:cNvSpPr txBox="1"/>
          <p:nvPr/>
        </p:nvSpPr>
        <p:spPr>
          <a:xfrm rot="16200000">
            <a:off x="2922270" y="1928495"/>
            <a:ext cx="457200" cy="1121410"/>
          </a:xfrm>
          <a:prstGeom prst="rect">
            <a:avLst/>
          </a:prstGeom>
          <a:noFill/>
        </p:spPr>
        <p:txBody>
          <a:bodyPr vert="eaVert" wrap="square" rtlCol="0">
            <a:spAutoFit/>
          </a:bodyPr>
          <a:lstStyle/>
          <a:p>
            <a:r>
              <a:rPr lang="zh-CN" altLang="en-US"/>
              <a:t>应用类型</a:t>
            </a:r>
            <a:endParaRPr lang="zh-CN" altLang="en-US"/>
          </a:p>
        </p:txBody>
      </p:sp>
      <p:sp>
        <p:nvSpPr>
          <p:cNvPr id="12" name="圆角矩形 11"/>
          <p:cNvSpPr/>
          <p:nvPr/>
        </p:nvSpPr>
        <p:spPr>
          <a:xfrm rot="16200000">
            <a:off x="2827020" y="2673985"/>
            <a:ext cx="648335" cy="158432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4" name="文本框 13"/>
          <p:cNvSpPr txBox="1"/>
          <p:nvPr/>
        </p:nvSpPr>
        <p:spPr>
          <a:xfrm rot="16200000">
            <a:off x="2922270" y="2921000"/>
            <a:ext cx="457200" cy="1090295"/>
          </a:xfrm>
          <a:prstGeom prst="rect">
            <a:avLst/>
          </a:prstGeom>
          <a:noFill/>
        </p:spPr>
        <p:txBody>
          <a:bodyPr vert="eaVert" wrap="square" rtlCol="0">
            <a:spAutoFit/>
          </a:bodyPr>
          <a:lstStyle/>
          <a:p>
            <a:r>
              <a:rPr lang="zh-CN" altLang="en-US"/>
              <a:t>异常参数</a:t>
            </a:r>
            <a:endParaRPr lang="zh-CN" altLang="en-US"/>
          </a:p>
        </p:txBody>
      </p:sp>
      <p:sp>
        <p:nvSpPr>
          <p:cNvPr id="15" name="右箭头 14"/>
          <p:cNvSpPr/>
          <p:nvPr/>
        </p:nvSpPr>
        <p:spPr>
          <a:xfrm>
            <a:off x="4369435" y="2822575"/>
            <a:ext cx="504190" cy="28829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6" name="圆角矩形 15"/>
          <p:cNvSpPr/>
          <p:nvPr/>
        </p:nvSpPr>
        <p:spPr>
          <a:xfrm>
            <a:off x="4966970" y="2174875"/>
            <a:ext cx="648335" cy="158432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7" name="文本框 16"/>
          <p:cNvSpPr txBox="1"/>
          <p:nvPr/>
        </p:nvSpPr>
        <p:spPr>
          <a:xfrm>
            <a:off x="5062220" y="2174875"/>
            <a:ext cx="457200" cy="1583690"/>
          </a:xfrm>
          <a:prstGeom prst="rect">
            <a:avLst/>
          </a:prstGeom>
          <a:noFill/>
        </p:spPr>
        <p:txBody>
          <a:bodyPr vert="eaVert" wrap="square" rtlCol="0">
            <a:spAutoFit/>
          </a:bodyPr>
          <a:lstStyle/>
          <a:p>
            <a:r>
              <a:rPr lang="zh-CN" altLang="en-US"/>
              <a:t>数据生成脚本</a:t>
            </a:r>
            <a:endParaRPr lang="zh-CN" altLang="en-US"/>
          </a:p>
        </p:txBody>
      </p:sp>
      <p:sp>
        <p:nvSpPr>
          <p:cNvPr id="18" name="右箭头 17"/>
          <p:cNvSpPr/>
          <p:nvPr/>
        </p:nvSpPr>
        <p:spPr>
          <a:xfrm>
            <a:off x="5766435" y="2823210"/>
            <a:ext cx="504190" cy="28829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9" name="流程图: 磁盘 18"/>
          <p:cNvSpPr/>
          <p:nvPr/>
        </p:nvSpPr>
        <p:spPr>
          <a:xfrm>
            <a:off x="7841615" y="2493645"/>
            <a:ext cx="1008380" cy="1007745"/>
          </a:xfrm>
          <a:prstGeom prst="flowChartMagneticDisk">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0" name="文本框 19"/>
          <p:cNvSpPr txBox="1"/>
          <p:nvPr/>
        </p:nvSpPr>
        <p:spPr>
          <a:xfrm>
            <a:off x="7841615" y="3512185"/>
            <a:ext cx="1121410" cy="335280"/>
          </a:xfrm>
          <a:prstGeom prst="rect">
            <a:avLst/>
          </a:prstGeom>
          <a:noFill/>
        </p:spPr>
        <p:txBody>
          <a:bodyPr wrap="square" rtlCol="0">
            <a:spAutoFit/>
          </a:bodyPr>
          <a:lstStyle/>
          <a:p>
            <a:r>
              <a:rPr lang="zh-CN" altLang="en-US" sz="1600"/>
              <a:t>存储介质</a:t>
            </a:r>
            <a:endParaRPr lang="zh-CN" altLang="en-US" sz="1600"/>
          </a:p>
        </p:txBody>
      </p:sp>
      <p:sp>
        <p:nvSpPr>
          <p:cNvPr id="22" name="圆角矩形 21"/>
          <p:cNvSpPr/>
          <p:nvPr/>
        </p:nvSpPr>
        <p:spPr>
          <a:xfrm>
            <a:off x="3947160" y="5531485"/>
            <a:ext cx="1184910" cy="525145"/>
          </a:xfrm>
          <a:prstGeom prst="round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SQL</a:t>
            </a:r>
            <a:endPar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3" name="圆角矩形 22"/>
          <p:cNvSpPr/>
          <p:nvPr/>
        </p:nvSpPr>
        <p:spPr>
          <a:xfrm>
            <a:off x="3947160" y="4798060"/>
            <a:ext cx="1184910" cy="525145"/>
          </a:xfrm>
          <a:prstGeom prst="round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Graph</a:t>
            </a:r>
            <a:endPar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4" name="圆角矩形 23"/>
          <p:cNvSpPr/>
          <p:nvPr/>
        </p:nvSpPr>
        <p:spPr>
          <a:xfrm>
            <a:off x="2558415" y="4798060"/>
            <a:ext cx="1285875" cy="525145"/>
          </a:xfrm>
          <a:prstGeom prst="round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ML</a:t>
            </a:r>
            <a:endPar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5" name="圆角矩形 24"/>
          <p:cNvSpPr/>
          <p:nvPr/>
        </p:nvSpPr>
        <p:spPr>
          <a:xfrm>
            <a:off x="2558415" y="5531485"/>
            <a:ext cx="1285875" cy="525145"/>
          </a:xfrm>
          <a:prstGeom prst="round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Streaming</a:t>
            </a:r>
            <a:endPar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9" name="圆角矩形 28"/>
          <p:cNvSpPr/>
          <p:nvPr/>
        </p:nvSpPr>
        <p:spPr>
          <a:xfrm>
            <a:off x="6423025" y="2205990"/>
            <a:ext cx="648335" cy="158432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0" name="文本框 29"/>
          <p:cNvSpPr txBox="1"/>
          <p:nvPr/>
        </p:nvSpPr>
        <p:spPr>
          <a:xfrm>
            <a:off x="6518275" y="2541905"/>
            <a:ext cx="457200" cy="822325"/>
          </a:xfrm>
          <a:prstGeom prst="rect">
            <a:avLst/>
          </a:prstGeom>
          <a:noFill/>
        </p:spPr>
        <p:txBody>
          <a:bodyPr vert="eaVert" wrap="square" rtlCol="0">
            <a:spAutoFit/>
          </a:bodyPr>
          <a:lstStyle/>
          <a:p>
            <a:r>
              <a:rPr lang="zh-CN" altLang="en-US"/>
              <a:t>分布式</a:t>
            </a:r>
            <a:endParaRPr lang="zh-CN" altLang="en-US"/>
          </a:p>
        </p:txBody>
      </p:sp>
      <p:sp>
        <p:nvSpPr>
          <p:cNvPr id="31" name="右箭头 30"/>
          <p:cNvSpPr/>
          <p:nvPr/>
        </p:nvSpPr>
        <p:spPr>
          <a:xfrm>
            <a:off x="7204710" y="2853690"/>
            <a:ext cx="504190" cy="28829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2" name="文本框 31"/>
          <p:cNvSpPr txBox="1"/>
          <p:nvPr/>
        </p:nvSpPr>
        <p:spPr>
          <a:xfrm>
            <a:off x="3333115" y="1511935"/>
            <a:ext cx="2331720" cy="457200"/>
          </a:xfrm>
          <a:prstGeom prst="rect">
            <a:avLst/>
          </a:prstGeom>
          <a:noFill/>
        </p:spPr>
        <p:txBody>
          <a:bodyPr wrap="square" rtlCol="0">
            <a:spAutoFit/>
          </a:bodyPr>
          <a:lstStyle/>
          <a:p>
            <a:r>
              <a:rPr lang="zh-CN" altLang="en-US" sz="2400" i="1" dirty="0"/>
              <a:t>异常数据生成器</a:t>
            </a:r>
            <a:endParaRPr lang="zh-CN" altLang="en-US" sz="2400" i="1" dirty="0"/>
          </a:p>
        </p:txBody>
      </p:sp>
      <p:sp>
        <p:nvSpPr>
          <p:cNvPr id="34" name="圆角矩形 33"/>
          <p:cNvSpPr/>
          <p:nvPr/>
        </p:nvSpPr>
        <p:spPr>
          <a:xfrm>
            <a:off x="5766435" y="4592955"/>
            <a:ext cx="2597150" cy="1633855"/>
          </a:xfrm>
          <a:prstGeom prst="roundRect">
            <a:avLst/>
          </a:prstGeom>
          <a:noFill/>
          <a:ln w="28575" cap="flat" cmpd="sng" algn="ctr">
            <a:solidFill>
              <a:schemeClr val="bg1">
                <a:lumMod val="65000"/>
              </a:schemeClr>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6" name="圆角矩形 35"/>
          <p:cNvSpPr/>
          <p:nvPr/>
        </p:nvSpPr>
        <p:spPr>
          <a:xfrm>
            <a:off x="6002020" y="4778375"/>
            <a:ext cx="973455" cy="544830"/>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数据量</a:t>
            </a: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7" name="圆角矩形 36"/>
          <p:cNvSpPr/>
          <p:nvPr/>
        </p:nvSpPr>
        <p:spPr>
          <a:xfrm>
            <a:off x="7204710" y="4778375"/>
            <a:ext cx="972185" cy="544830"/>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维度</a:t>
            </a: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8" name="圆角矩形 37"/>
          <p:cNvSpPr/>
          <p:nvPr/>
        </p:nvSpPr>
        <p:spPr>
          <a:xfrm>
            <a:off x="6003290" y="5531485"/>
            <a:ext cx="972185" cy="525145"/>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分布</a:t>
            </a: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9" name="圆角矩形 38"/>
          <p:cNvSpPr/>
          <p:nvPr/>
        </p:nvSpPr>
        <p:spPr>
          <a:xfrm>
            <a:off x="7204710" y="5531485"/>
            <a:ext cx="972185" cy="525145"/>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稀疏度</a:t>
            </a: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0" name="圆角矩形 39"/>
          <p:cNvSpPr/>
          <p:nvPr/>
        </p:nvSpPr>
        <p:spPr>
          <a:xfrm>
            <a:off x="2359025" y="4592320"/>
            <a:ext cx="3065780" cy="1633855"/>
          </a:xfrm>
          <a:prstGeom prst="roundRect">
            <a:avLst/>
          </a:prstGeom>
          <a:noFill/>
          <a:ln w="28575" cap="flat" cmpd="sng" algn="ctr">
            <a:solidFill>
              <a:schemeClr val="bg1">
                <a:lumMod val="65000"/>
              </a:schemeClr>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41" name="直接箭头连接符 40"/>
          <p:cNvCxnSpPr/>
          <p:nvPr/>
        </p:nvCxnSpPr>
        <p:spPr>
          <a:xfrm flipH="1">
            <a:off x="3891915" y="3758565"/>
            <a:ext cx="1398905" cy="833755"/>
          </a:xfrm>
          <a:prstGeom prst="straightConnector1">
            <a:avLst/>
          </a:prstGeom>
          <a:solidFill>
            <a:schemeClr val="accent1"/>
          </a:solidFill>
          <a:ln w="28575" cap="flat" cmpd="sng" algn="ctr">
            <a:solidFill>
              <a:srgbClr val="FF0000"/>
            </a:solidFill>
            <a:prstDash val="solid"/>
            <a:round/>
            <a:headEnd type="none" w="med" len="med"/>
            <a:tailEnd type="arrow" w="med" len="med"/>
          </a:ln>
        </p:spPr>
      </p:cxnSp>
      <p:cxnSp>
        <p:nvCxnSpPr>
          <p:cNvPr id="42" name="直接箭头连接符 41"/>
          <p:cNvCxnSpPr/>
          <p:nvPr/>
        </p:nvCxnSpPr>
        <p:spPr>
          <a:xfrm>
            <a:off x="5290820" y="3758565"/>
            <a:ext cx="1774190" cy="834390"/>
          </a:xfrm>
          <a:prstGeom prst="straightConnector1">
            <a:avLst/>
          </a:prstGeom>
          <a:solidFill>
            <a:schemeClr val="accent1"/>
          </a:solidFill>
          <a:ln w="28575" cap="flat" cmpd="sng" algn="ctr">
            <a:solidFill>
              <a:srgbClr val="FF0000"/>
            </a:solidFill>
            <a:prstDash val="solid"/>
            <a:round/>
            <a:headEnd type="none" w="med" len="med"/>
            <a:tailEnd type="arrow" w="med" len="med"/>
          </a:ln>
        </p:spPr>
      </p:cxnSp>
      <p:sp>
        <p:nvSpPr>
          <p:cNvPr id="43" name="文本框 42"/>
          <p:cNvSpPr txBox="1"/>
          <p:nvPr/>
        </p:nvSpPr>
        <p:spPr>
          <a:xfrm>
            <a:off x="1706880" y="4799330"/>
            <a:ext cx="487680" cy="1560195"/>
          </a:xfrm>
          <a:prstGeom prst="rect">
            <a:avLst/>
          </a:prstGeom>
          <a:noFill/>
        </p:spPr>
        <p:txBody>
          <a:bodyPr vert="eaVert" wrap="square" rtlCol="0">
            <a:spAutoFit/>
          </a:bodyPr>
          <a:lstStyle/>
          <a:p>
            <a:r>
              <a:rPr lang="zh-CN" altLang="en-US" sz="2000">
                <a:solidFill>
                  <a:srgbClr val="0000FF"/>
                </a:solidFill>
              </a:rPr>
              <a:t>应用特征</a:t>
            </a:r>
            <a:endParaRPr lang="zh-CN" altLang="en-US" sz="2000">
              <a:solidFill>
                <a:srgbClr val="0000FF"/>
              </a:solidFill>
            </a:endParaRPr>
          </a:p>
        </p:txBody>
      </p:sp>
      <p:sp>
        <p:nvSpPr>
          <p:cNvPr id="44" name="文本框 43"/>
          <p:cNvSpPr txBox="1"/>
          <p:nvPr/>
        </p:nvSpPr>
        <p:spPr>
          <a:xfrm>
            <a:off x="8475345" y="4799330"/>
            <a:ext cx="487680" cy="1560195"/>
          </a:xfrm>
          <a:prstGeom prst="rect">
            <a:avLst/>
          </a:prstGeom>
          <a:noFill/>
        </p:spPr>
        <p:txBody>
          <a:bodyPr vert="eaVert" wrap="square" rtlCol="0">
            <a:spAutoFit/>
          </a:bodyPr>
          <a:lstStyle/>
          <a:p>
            <a:r>
              <a:rPr lang="zh-CN" altLang="en-US" sz="2000">
                <a:solidFill>
                  <a:srgbClr val="0000FF"/>
                </a:solidFill>
              </a:rPr>
              <a:t>数据特征</a:t>
            </a:r>
            <a:endParaRPr lang="zh-CN" altLang="en-US" sz="2000">
              <a:solidFill>
                <a:srgbClr val="0000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3059430" y="2853055"/>
            <a:ext cx="2016760" cy="2261235"/>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系统设计及实现</a:t>
            </a:r>
            <a:r>
              <a:rPr lang="en-US" altLang="zh-CN" sz="2800">
                <a:sym typeface="+mn-ea"/>
              </a:rPr>
              <a:t>--</a:t>
            </a:r>
            <a:r>
              <a:rPr lang="zh-CN"/>
              <a:t>参数组合发生器</a:t>
            </a:r>
            <a:endParaRPr lang="zh-CN"/>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0" name="圆角矩形 79"/>
          <p:cNvSpPr/>
          <p:nvPr/>
        </p:nvSpPr>
        <p:spPr>
          <a:xfrm>
            <a:off x="527050" y="1166495"/>
            <a:ext cx="8160385" cy="909955"/>
          </a:xfrm>
          <a:prstGeom prst="roundRect">
            <a:avLst/>
          </a:prstGeom>
          <a:solidFill>
            <a:schemeClr val="bg1">
              <a:lumMod val="95000"/>
            </a:schemeClr>
          </a:solid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pPr>
            <a:r>
              <a:rPr lang="zh-CN" altLang="en-US" sz="2000" dirty="0" smtClean="0">
                <a:solidFill>
                  <a:schemeClr val="accent6">
                    <a:lumMod val="75000"/>
                  </a:schemeClr>
                </a:solidFill>
              </a:rPr>
              <a:t>针对特定的应用，组合应用运行时需要的系统参数和应用参数</a:t>
            </a:r>
            <a:endParaRPr lang="zh-CN" altLang="en-US" sz="2000" dirty="0" smtClean="0">
              <a:solidFill>
                <a:schemeClr val="accent6">
                  <a:lumMod val="75000"/>
                </a:schemeClr>
              </a:solidFill>
            </a:endParaRPr>
          </a:p>
        </p:txBody>
      </p:sp>
      <p:sp>
        <p:nvSpPr>
          <p:cNvPr id="7" name="圆角矩形 6"/>
          <p:cNvSpPr/>
          <p:nvPr/>
        </p:nvSpPr>
        <p:spPr>
          <a:xfrm>
            <a:off x="1672590" y="2372995"/>
            <a:ext cx="5652770" cy="3194685"/>
          </a:xfrm>
          <a:prstGeom prst="roundRect">
            <a:avLst/>
          </a:prstGeom>
          <a:noFill/>
          <a:ln w="952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 name="流程图: 多文档 7"/>
          <p:cNvSpPr/>
          <p:nvPr/>
        </p:nvSpPr>
        <p:spPr>
          <a:xfrm>
            <a:off x="363855" y="3627755"/>
            <a:ext cx="1021080" cy="570230"/>
          </a:xfrm>
          <a:prstGeom prst="flowChartMultidocumen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文本框 8"/>
          <p:cNvSpPr txBox="1"/>
          <p:nvPr/>
        </p:nvSpPr>
        <p:spPr>
          <a:xfrm>
            <a:off x="363855" y="3165475"/>
            <a:ext cx="1121410" cy="335280"/>
          </a:xfrm>
          <a:prstGeom prst="rect">
            <a:avLst/>
          </a:prstGeom>
          <a:noFill/>
        </p:spPr>
        <p:txBody>
          <a:bodyPr wrap="square" rtlCol="0">
            <a:spAutoFit/>
          </a:bodyPr>
          <a:lstStyle/>
          <a:p>
            <a:r>
              <a:rPr lang="zh-CN" altLang="en-US" sz="1600"/>
              <a:t>配置信息</a:t>
            </a:r>
            <a:endParaRPr lang="zh-CN" altLang="en-US" sz="1600"/>
          </a:p>
        </p:txBody>
      </p:sp>
      <p:sp>
        <p:nvSpPr>
          <p:cNvPr id="10" name="右箭头 9"/>
          <p:cNvSpPr/>
          <p:nvPr/>
        </p:nvSpPr>
        <p:spPr>
          <a:xfrm>
            <a:off x="1485265" y="3768725"/>
            <a:ext cx="504190" cy="28829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1" name="圆角矩形 10"/>
          <p:cNvSpPr/>
          <p:nvPr/>
        </p:nvSpPr>
        <p:spPr>
          <a:xfrm>
            <a:off x="2124710" y="3035935"/>
            <a:ext cx="551815" cy="158432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2" name="文本框 11"/>
          <p:cNvSpPr txBox="1"/>
          <p:nvPr/>
        </p:nvSpPr>
        <p:spPr>
          <a:xfrm>
            <a:off x="2219960" y="3226435"/>
            <a:ext cx="457200" cy="1121410"/>
          </a:xfrm>
          <a:prstGeom prst="rect">
            <a:avLst/>
          </a:prstGeom>
          <a:noFill/>
        </p:spPr>
        <p:txBody>
          <a:bodyPr vert="eaVert" wrap="square" rtlCol="0">
            <a:spAutoFit/>
          </a:bodyPr>
          <a:lstStyle/>
          <a:p>
            <a:r>
              <a:rPr lang="zh-CN" altLang="en-US"/>
              <a:t>应用分类</a:t>
            </a:r>
            <a:endParaRPr lang="zh-CN" altLang="en-US"/>
          </a:p>
        </p:txBody>
      </p:sp>
      <p:sp>
        <p:nvSpPr>
          <p:cNvPr id="13" name="右箭头 12"/>
          <p:cNvSpPr/>
          <p:nvPr/>
        </p:nvSpPr>
        <p:spPr>
          <a:xfrm>
            <a:off x="2828925" y="3768090"/>
            <a:ext cx="504190" cy="28829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0" name="右箭头 19"/>
          <p:cNvSpPr/>
          <p:nvPr/>
        </p:nvSpPr>
        <p:spPr>
          <a:xfrm>
            <a:off x="4932045" y="3768725"/>
            <a:ext cx="504190" cy="28829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2" name="文本框 21"/>
          <p:cNvSpPr txBox="1"/>
          <p:nvPr/>
        </p:nvSpPr>
        <p:spPr>
          <a:xfrm>
            <a:off x="7792085" y="3067050"/>
            <a:ext cx="1121410" cy="335280"/>
          </a:xfrm>
          <a:prstGeom prst="rect">
            <a:avLst/>
          </a:prstGeom>
          <a:noFill/>
        </p:spPr>
        <p:txBody>
          <a:bodyPr wrap="square" rtlCol="0">
            <a:spAutoFit/>
          </a:bodyPr>
          <a:lstStyle/>
          <a:p>
            <a:r>
              <a:rPr lang="zh-CN" altLang="en-US" sz="1600"/>
              <a:t>待测系统</a:t>
            </a:r>
            <a:endParaRPr lang="zh-CN" altLang="en-US" sz="1600"/>
          </a:p>
        </p:txBody>
      </p:sp>
      <p:sp>
        <p:nvSpPr>
          <p:cNvPr id="31" name="圆角矩形 30"/>
          <p:cNvSpPr/>
          <p:nvPr/>
        </p:nvSpPr>
        <p:spPr>
          <a:xfrm rot="16200000">
            <a:off x="5981065" y="3120390"/>
            <a:ext cx="648335" cy="158432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2" name="文本框 31"/>
          <p:cNvSpPr txBox="1"/>
          <p:nvPr/>
        </p:nvSpPr>
        <p:spPr>
          <a:xfrm rot="16200000">
            <a:off x="6076950" y="3351530"/>
            <a:ext cx="457200" cy="1122680"/>
          </a:xfrm>
          <a:prstGeom prst="rect">
            <a:avLst/>
          </a:prstGeom>
          <a:noFill/>
        </p:spPr>
        <p:txBody>
          <a:bodyPr vert="eaVert" wrap="square" rtlCol="0">
            <a:spAutoFit/>
          </a:bodyPr>
          <a:lstStyle/>
          <a:p>
            <a:r>
              <a:rPr lang="zh-CN" altLang="en-US"/>
              <a:t>组合参数</a:t>
            </a:r>
            <a:endParaRPr lang="zh-CN" altLang="en-US"/>
          </a:p>
        </p:txBody>
      </p:sp>
      <p:sp>
        <p:nvSpPr>
          <p:cNvPr id="33" name="右箭头 32"/>
          <p:cNvSpPr/>
          <p:nvPr/>
        </p:nvSpPr>
        <p:spPr>
          <a:xfrm>
            <a:off x="7204710" y="3714750"/>
            <a:ext cx="504190" cy="28829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4" name="文本框 33"/>
          <p:cNvSpPr txBox="1"/>
          <p:nvPr/>
        </p:nvSpPr>
        <p:spPr>
          <a:xfrm>
            <a:off x="3333115" y="2372995"/>
            <a:ext cx="2331720" cy="457200"/>
          </a:xfrm>
          <a:prstGeom prst="rect">
            <a:avLst/>
          </a:prstGeom>
          <a:noFill/>
        </p:spPr>
        <p:txBody>
          <a:bodyPr wrap="square" rtlCol="0">
            <a:spAutoFit/>
          </a:bodyPr>
          <a:lstStyle/>
          <a:p>
            <a:r>
              <a:rPr lang="zh-CN" altLang="en-US" sz="2400" i="1"/>
              <a:t>参数组合发生器</a:t>
            </a:r>
            <a:endParaRPr lang="zh-CN" altLang="en-US" sz="2400" i="1"/>
          </a:p>
        </p:txBody>
      </p:sp>
      <p:sp>
        <p:nvSpPr>
          <p:cNvPr id="35" name="流程图: 预定义过程 34"/>
          <p:cNvSpPr/>
          <p:nvPr/>
        </p:nvSpPr>
        <p:spPr>
          <a:xfrm>
            <a:off x="7740650" y="3500755"/>
            <a:ext cx="1224280" cy="720090"/>
          </a:xfrm>
          <a:prstGeom prst="flowChartPredefined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69" name="圆角矩形 68"/>
          <p:cNvSpPr/>
          <p:nvPr/>
        </p:nvSpPr>
        <p:spPr>
          <a:xfrm>
            <a:off x="5513705" y="4375150"/>
            <a:ext cx="1584325" cy="6172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 </a:t>
            </a:r>
            <a:r>
              <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资源监测</a:t>
            </a: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7" name="圆角矩形 16"/>
          <p:cNvSpPr/>
          <p:nvPr/>
        </p:nvSpPr>
        <p:spPr>
          <a:xfrm>
            <a:off x="3204210" y="3068955"/>
            <a:ext cx="1727835" cy="43180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lang="zh-CN" altLang="en-US" dirty="0" smtClean="0">
                <a:solidFill>
                  <a:schemeClr val="tx1"/>
                </a:solidFill>
                <a:sym typeface="+mn-ea"/>
              </a:rPr>
              <a:t>探测性的验证</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sym typeface="+mn-ea"/>
            </a:endParaRPr>
          </a:p>
        </p:txBody>
      </p:sp>
      <p:sp>
        <p:nvSpPr>
          <p:cNvPr id="18" name="圆角矩形 17"/>
          <p:cNvSpPr/>
          <p:nvPr/>
        </p:nvSpPr>
        <p:spPr>
          <a:xfrm>
            <a:off x="3204210" y="4467860"/>
            <a:ext cx="1727835" cy="43180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lang="zh-CN" altLang="en-US" dirty="0" smtClean="0">
                <a:solidFill>
                  <a:schemeClr val="tx1"/>
                </a:solidFill>
                <a:sym typeface="+mn-ea"/>
              </a:rPr>
              <a:t>自动空间降维</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sym typeface="+mn-ea"/>
            </a:endParaRPr>
          </a:p>
        </p:txBody>
      </p:sp>
      <p:cxnSp>
        <p:nvCxnSpPr>
          <p:cNvPr id="19" name="肘形连接符 18"/>
          <p:cNvCxnSpPr>
            <a:stCxn id="69" idx="3"/>
            <a:endCxn id="35" idx="2"/>
          </p:cNvCxnSpPr>
          <p:nvPr/>
        </p:nvCxnSpPr>
        <p:spPr>
          <a:xfrm flipV="1">
            <a:off x="7098030" y="4220845"/>
            <a:ext cx="1254760" cy="462915"/>
          </a:xfrm>
          <a:prstGeom prst="bentConnector2">
            <a:avLst/>
          </a:prstGeom>
          <a:solidFill>
            <a:schemeClr val="accent1"/>
          </a:solidFill>
          <a:ln w="28575" cap="flat" cmpd="sng" algn="ctr">
            <a:solidFill>
              <a:srgbClr val="FF0000"/>
            </a:solidFill>
            <a:prstDash val="solid"/>
            <a:round/>
            <a:headEnd type="arrow" w="med" len="med"/>
            <a:tailEnd type="arrow" w="med" len="med"/>
          </a:ln>
        </p:spPr>
      </p:cxnSp>
      <p:cxnSp>
        <p:nvCxnSpPr>
          <p:cNvPr id="21" name="直接箭头连接符 20"/>
          <p:cNvCxnSpPr>
            <a:stCxn id="69" idx="1"/>
            <a:endCxn id="18" idx="3"/>
          </p:cNvCxnSpPr>
          <p:nvPr/>
        </p:nvCxnSpPr>
        <p:spPr>
          <a:xfrm flipH="1">
            <a:off x="4932045" y="4683760"/>
            <a:ext cx="581660" cy="0"/>
          </a:xfrm>
          <a:prstGeom prst="straightConnector1">
            <a:avLst/>
          </a:prstGeom>
          <a:solidFill>
            <a:schemeClr val="accent1"/>
          </a:solidFill>
          <a:ln w="28575" cap="flat" cmpd="sng" algn="ctr">
            <a:solidFill>
              <a:srgbClr val="FF0000"/>
            </a:solidFill>
            <a:prstDash val="solid"/>
            <a:round/>
            <a:headEnd type="none" w="med" len="med"/>
            <a:tailEnd type="arrow" w="med" len="med"/>
          </a:ln>
        </p:spPr>
      </p:cxnSp>
      <p:cxnSp>
        <p:nvCxnSpPr>
          <p:cNvPr id="23" name="直接箭头连接符 22"/>
          <p:cNvCxnSpPr>
            <a:endCxn id="17" idx="3"/>
          </p:cNvCxnSpPr>
          <p:nvPr/>
        </p:nvCxnSpPr>
        <p:spPr>
          <a:xfrm flipH="1" flipV="1">
            <a:off x="4932045" y="3284855"/>
            <a:ext cx="575945" cy="1368425"/>
          </a:xfrm>
          <a:prstGeom prst="straightConnector1">
            <a:avLst/>
          </a:prstGeom>
          <a:solidFill>
            <a:schemeClr val="accent1"/>
          </a:solidFill>
          <a:ln w="2857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系统设计及实现</a:t>
            </a:r>
            <a:r>
              <a:rPr lang="en-US" altLang="zh-CN" sz="2800">
                <a:sym typeface="+mn-ea"/>
              </a:rPr>
              <a:t>--</a:t>
            </a:r>
            <a:r>
              <a:rPr lang="zh-CN"/>
              <a:t>测试报告生成器</a:t>
            </a:r>
            <a:endParaRPr lang="zh-CN"/>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0" name="圆角矩形 79"/>
          <p:cNvSpPr/>
          <p:nvPr/>
        </p:nvSpPr>
        <p:spPr>
          <a:xfrm>
            <a:off x="527050" y="1215390"/>
            <a:ext cx="8160385" cy="909955"/>
          </a:xfrm>
          <a:prstGeom prst="roundRect">
            <a:avLst/>
          </a:prstGeom>
          <a:solidFill>
            <a:schemeClr val="bg1">
              <a:lumMod val="95000"/>
            </a:schemeClr>
          </a:solid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pPr>
            <a:r>
              <a:rPr lang="zh-CN" altLang="en-US" sz="2000" dirty="0" smtClean="0">
                <a:solidFill>
                  <a:schemeClr val="accent6">
                    <a:lumMod val="75000"/>
                  </a:schemeClr>
                </a:solidFill>
              </a:rPr>
              <a:t>测试报告生成器用来提取测试信息、监测系统运行，同时提供可靠性分析</a:t>
            </a:r>
            <a:endParaRPr lang="zh-CN" altLang="en-US" sz="2000" dirty="0" smtClean="0">
              <a:solidFill>
                <a:schemeClr val="accent6">
                  <a:lumMod val="75000"/>
                </a:schemeClr>
              </a:solidFill>
            </a:endParaRPr>
          </a:p>
        </p:txBody>
      </p:sp>
      <p:sp>
        <p:nvSpPr>
          <p:cNvPr id="2" name="文本框 1"/>
          <p:cNvSpPr txBox="1"/>
          <p:nvPr/>
        </p:nvSpPr>
        <p:spPr>
          <a:xfrm>
            <a:off x="527050" y="2359660"/>
            <a:ext cx="7232015" cy="1188720"/>
          </a:xfrm>
          <a:prstGeom prst="rect">
            <a:avLst/>
          </a:prstGeom>
          <a:noFill/>
        </p:spPr>
        <p:txBody>
          <a:bodyPr wrap="square" rtlCol="0">
            <a:spAutoFit/>
          </a:bodyPr>
          <a:lstStyle/>
          <a:p>
            <a:r>
              <a:rPr lang="zh-CN" altLang="en-US" dirty="0">
                <a:solidFill>
                  <a:srgbClr val="FF0000"/>
                </a:solidFill>
              </a:rPr>
              <a:t>监测器：</a:t>
            </a:r>
            <a:endParaRPr lang="zh-CN" altLang="en-US" dirty="0">
              <a:solidFill>
                <a:srgbClr val="FF0000"/>
              </a:solidFill>
            </a:endParaRPr>
          </a:p>
          <a:p>
            <a:r>
              <a:rPr lang="en-US" altLang="zh-CN" dirty="0"/>
              <a:t>1.</a:t>
            </a:r>
            <a:r>
              <a:rPr lang="zh-CN" altLang="en-US" dirty="0"/>
              <a:t>提取配置信息：</a:t>
            </a:r>
            <a:r>
              <a:rPr lang="zh-CN" altLang="en-US" dirty="0">
                <a:sym typeface="+mn-ea"/>
              </a:rPr>
              <a:t>如应用名称、测试数据、系统参数以及应用参数等</a:t>
            </a:r>
            <a:endParaRPr lang="zh-CN" altLang="en-US" dirty="0"/>
          </a:p>
          <a:p>
            <a:r>
              <a:rPr lang="en-US" altLang="zh-CN" dirty="0"/>
              <a:t>2.</a:t>
            </a:r>
            <a:r>
              <a:rPr lang="zh-CN" altLang="en-US" dirty="0"/>
              <a:t>监测系统资源：</a:t>
            </a:r>
            <a:r>
              <a:rPr lang="zh-CN" altLang="en-US" dirty="0">
                <a:sym typeface="+mn-ea"/>
              </a:rPr>
              <a:t>监测系统运行使用的内存、CPU等资源的占有情况</a:t>
            </a:r>
            <a:endParaRPr lang="zh-CN" altLang="en-US" dirty="0"/>
          </a:p>
          <a:p>
            <a:r>
              <a:rPr lang="en-US" altLang="zh-CN" dirty="0"/>
              <a:t>3.</a:t>
            </a:r>
            <a:r>
              <a:rPr lang="zh-CN" altLang="en-US" dirty="0"/>
              <a:t>监测系统运行：</a:t>
            </a:r>
            <a:r>
              <a:rPr lang="zh-CN" altLang="en-US" dirty="0">
                <a:sym typeface="+mn-ea"/>
              </a:rPr>
              <a:t>监测系统运行是否出现异常以及异常类型等</a:t>
            </a:r>
            <a:endParaRPr lang="zh-CN" altLang="en-US" dirty="0"/>
          </a:p>
        </p:txBody>
      </p:sp>
      <p:sp>
        <p:nvSpPr>
          <p:cNvPr id="3" name="文本框 2"/>
          <p:cNvSpPr txBox="1"/>
          <p:nvPr/>
        </p:nvSpPr>
        <p:spPr>
          <a:xfrm>
            <a:off x="527050" y="3921760"/>
            <a:ext cx="7232015" cy="2286000"/>
          </a:xfrm>
          <a:prstGeom prst="rect">
            <a:avLst/>
          </a:prstGeom>
          <a:noFill/>
        </p:spPr>
        <p:txBody>
          <a:bodyPr wrap="square" rtlCol="0">
            <a:spAutoFit/>
          </a:bodyPr>
          <a:lstStyle/>
          <a:p>
            <a:r>
              <a:rPr lang="zh-CN" altLang="en-US" dirty="0">
                <a:solidFill>
                  <a:srgbClr val="FF0000"/>
                </a:solidFill>
              </a:rPr>
              <a:t>分析器：</a:t>
            </a:r>
            <a:endParaRPr lang="zh-CN" altLang="en-US" dirty="0">
              <a:solidFill>
                <a:srgbClr val="FF0000"/>
              </a:solidFill>
            </a:endParaRPr>
          </a:p>
          <a:p>
            <a:r>
              <a:rPr lang="zh-CN" altLang="en-US" dirty="0">
                <a:sym typeface="+mn-ea"/>
              </a:rPr>
              <a:t>针对出现的错误或未出错时的参数组合情况，并结合基准测试中已经积累的错误信息进行分析</a:t>
            </a:r>
            <a:endParaRPr lang="zh-CN" altLang="en-US" dirty="0">
              <a:sym typeface="+mn-ea"/>
            </a:endParaRPr>
          </a:p>
          <a:p>
            <a:r>
              <a:rPr lang="en-US" altLang="zh-CN" dirty="0"/>
              <a:t>1.</a:t>
            </a:r>
            <a:r>
              <a:rPr lang="zh-CN" altLang="en-US" dirty="0">
                <a:sym typeface="+mn-ea"/>
              </a:rPr>
              <a:t>应用在什么配置下性能最差或资源占用最多</a:t>
            </a:r>
            <a:endParaRPr lang="zh-CN" altLang="en-US" dirty="0">
              <a:sym typeface="+mn-ea"/>
            </a:endParaRPr>
          </a:p>
          <a:p>
            <a:r>
              <a:rPr lang="en-US" altLang="zh-CN" dirty="0">
                <a:sym typeface="+mn-ea"/>
              </a:rPr>
              <a:t>2.</a:t>
            </a:r>
            <a:r>
              <a:rPr lang="zh-CN" altLang="en-US" dirty="0">
                <a:sym typeface="+mn-ea"/>
              </a:rPr>
              <a:t>应用在什么配置下可能会产生什么样的错误</a:t>
            </a:r>
            <a:endParaRPr lang="zh-CN" altLang="en-US" dirty="0">
              <a:sym typeface="+mn-ea"/>
            </a:endParaRPr>
          </a:p>
          <a:p>
            <a:r>
              <a:rPr lang="en-US" altLang="zh-CN" dirty="0" smtClean="0">
                <a:sym typeface="+mn-ea"/>
              </a:rPr>
              <a:t>3.</a:t>
            </a:r>
            <a:r>
              <a:rPr lang="zh-CN" altLang="en-US" dirty="0" smtClean="0">
                <a:sym typeface="+mn-ea"/>
              </a:rPr>
              <a:t>应用参数的相关性</a:t>
            </a:r>
            <a:endParaRPr lang="zh-CN" altLang="en-US" dirty="0" smtClean="0">
              <a:sym typeface="+mn-ea"/>
            </a:endParaRPr>
          </a:p>
          <a:p>
            <a:endParaRPr lang="zh-CN" altLang="en-US" dirty="0" smtClean="0">
              <a:solidFill>
                <a:srgbClr val="0000FF"/>
              </a:solidFill>
              <a:sym typeface="+mn-ea"/>
            </a:endParaRPr>
          </a:p>
          <a:p>
            <a:endParaRPr lang="zh-CN" altLang="en-US"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系统设计及实现</a:t>
            </a:r>
            <a:r>
              <a:rPr lang="en-US" altLang="zh-CN" sz="2800">
                <a:sym typeface="+mn-ea"/>
              </a:rPr>
              <a:t>--</a:t>
            </a:r>
            <a:r>
              <a:rPr lang="zh-CN" dirty="0"/>
              <a:t>发现的异</a:t>
            </a:r>
            <a:r>
              <a:rPr lang="zh-CN" dirty="0" smtClean="0"/>
              <a:t>常</a:t>
            </a:r>
            <a:endParaRPr lang="zh-CN" dirty="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表格 -1"/>
          <p:cNvGraphicFramePr/>
          <p:nvPr/>
        </p:nvGraphicFramePr>
        <p:xfrm>
          <a:off x="671195" y="1115060"/>
          <a:ext cx="7800975" cy="3580765"/>
        </p:xfrm>
        <a:graphic>
          <a:graphicData uri="http://schemas.openxmlformats.org/drawingml/2006/table">
            <a:tbl>
              <a:tblPr firstRow="1" bandRow="1">
                <a:tableStyleId>{7E9639D4-E3E2-4D34-9284-5A2195B3D0D7}</a:tableStyleId>
              </a:tblPr>
              <a:tblGrid>
                <a:gridCol w="1598930"/>
                <a:gridCol w="2589272"/>
                <a:gridCol w="1947545"/>
                <a:gridCol w="1665228"/>
              </a:tblGrid>
              <a:tr h="400685">
                <a:tc>
                  <a:txBody>
                    <a:bodyPr/>
                    <a:lstStyle/>
                    <a:p>
                      <a:pPr marL="0" indent="0" algn="ctr">
                        <a:buNone/>
                      </a:pPr>
                      <a:r>
                        <a:rPr lang="zh-CN" altLang="en-US" sz="1800" u="none" dirty="0">
                          <a:solidFill>
                            <a:schemeClr val="tx1"/>
                          </a:solidFill>
                        </a:rPr>
                        <a:t>应用</a:t>
                      </a:r>
                      <a:endParaRPr lang="zh-CN" altLang="en-US" sz="1800" u="none" dirty="0">
                        <a:solidFill>
                          <a:schemeClr val="tx1"/>
                        </a:solidFill>
                      </a:endParaRPr>
                    </a:p>
                  </a:txBody>
                  <a:tcPr marL="68580" marR="68580" marT="0" marB="50800">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lumMod val="75000"/>
                      </a:schemeClr>
                    </a:solidFill>
                  </a:tcPr>
                </a:tc>
                <a:tc>
                  <a:txBody>
                    <a:bodyPr/>
                    <a:lstStyle/>
                    <a:p>
                      <a:pPr marL="0" indent="0" algn="ctr">
                        <a:buNone/>
                      </a:pPr>
                      <a:r>
                        <a:rPr lang="zh-CN" altLang="en-US" sz="1800" u="none" dirty="0">
                          <a:solidFill>
                            <a:schemeClr val="tx1"/>
                          </a:solidFill>
                        </a:rPr>
                        <a:t>数据</a:t>
                      </a:r>
                      <a:endParaRPr lang="zh-CN" altLang="en-US" sz="1800" u="none" dirty="0">
                        <a:solidFill>
                          <a:schemeClr val="tx1"/>
                        </a:solidFill>
                      </a:endParaRPr>
                    </a:p>
                  </a:txBody>
                  <a:tcPr marL="68580" marR="68580" marT="0" marB="50800">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lumMod val="75000"/>
                      </a:schemeClr>
                    </a:solidFill>
                  </a:tcPr>
                </a:tc>
                <a:tc>
                  <a:txBody>
                    <a:bodyPr/>
                    <a:lstStyle/>
                    <a:p>
                      <a:pPr marL="0" indent="0" algn="ctr">
                        <a:buNone/>
                      </a:pPr>
                      <a:r>
                        <a:rPr lang="zh-CN" altLang="en-US" sz="1800" u="none" dirty="0">
                          <a:solidFill>
                            <a:schemeClr val="tx1"/>
                          </a:solidFill>
                        </a:rPr>
                        <a:t>配置</a:t>
                      </a:r>
                      <a:endParaRPr lang="zh-CN" altLang="en-US" sz="1800" u="none" dirty="0">
                        <a:solidFill>
                          <a:schemeClr val="tx1"/>
                        </a:solidFill>
                      </a:endParaRPr>
                    </a:p>
                  </a:txBody>
                  <a:tcPr marL="68580" marR="68580" marT="0" marB="50800">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lumMod val="75000"/>
                      </a:schemeClr>
                    </a:solidFill>
                  </a:tcPr>
                </a:tc>
                <a:tc>
                  <a:txBody>
                    <a:bodyPr/>
                    <a:lstStyle/>
                    <a:p>
                      <a:pPr marL="0" indent="0" algn="ctr">
                        <a:buNone/>
                      </a:pPr>
                      <a:r>
                        <a:rPr lang="zh-CN" altLang="en-US" sz="1800" u="none">
                          <a:solidFill>
                            <a:schemeClr val="tx1"/>
                          </a:solidFill>
                        </a:rPr>
                        <a:t>错误</a:t>
                      </a:r>
                      <a:endParaRPr lang="zh-CN" altLang="en-US" sz="1800" u="none">
                        <a:solidFill>
                          <a:schemeClr val="tx1"/>
                        </a:solidFill>
                      </a:endParaRPr>
                    </a:p>
                  </a:txBody>
                  <a:tcPr marL="68580" marR="68580" marT="0" marB="50800">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lumMod val="75000"/>
                      </a:schemeClr>
                    </a:solidFill>
                  </a:tcPr>
                </a:tc>
              </a:tr>
              <a:tr h="538480">
                <a:tc>
                  <a:txBody>
                    <a:bodyPr/>
                    <a:lstStyle/>
                    <a:p>
                      <a:pPr marL="0" indent="0" algn="ctr">
                        <a:buNone/>
                      </a:pPr>
                      <a:r>
                        <a:rPr lang="en-US" altLang="zh-CN" sz="1600" b="0" u="none">
                          <a:solidFill>
                            <a:srgbClr val="FF0000"/>
                          </a:solidFill>
                        </a:rPr>
                        <a:t>Logistic Regression withLBFGS</a:t>
                      </a:r>
                      <a:endParaRPr lang="en-US" altLang="zh-CN" sz="1600" b="0" u="none">
                        <a:solidFill>
                          <a:srgbClr val="FF0000"/>
                        </a:solidFill>
                      </a:endParaRPr>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en-US" altLang="zh-CN" sz="1600" u="none" dirty="0" smtClean="0"/>
                        <a:t>80</a:t>
                      </a:r>
                      <a:r>
                        <a:rPr lang="zh-CN" altLang="en-US" sz="1600" u="none" dirty="0" smtClean="0"/>
                        <a:t>万样例</a:t>
                      </a:r>
                      <a:r>
                        <a:rPr lang="en-US" altLang="zh-CN" sz="1600" u="none" dirty="0" smtClean="0"/>
                        <a:t>,</a:t>
                      </a:r>
                      <a:endParaRPr lang="en-US" altLang="zh-CN" sz="1600" u="none" dirty="0" smtClean="0"/>
                    </a:p>
                    <a:p>
                      <a:pPr marL="0" indent="0" algn="ctr">
                        <a:buNone/>
                      </a:pPr>
                      <a:r>
                        <a:rPr lang="en-US" altLang="zh-CN" sz="1600" u="none" dirty="0" smtClean="0"/>
                        <a:t>1000 </a:t>
                      </a:r>
                      <a:r>
                        <a:rPr lang="zh-CN" altLang="en-US" sz="1600" u="none" dirty="0" smtClean="0"/>
                        <a:t>维，</a:t>
                      </a:r>
                      <a:endParaRPr lang="en-US" altLang="zh-CN" sz="1600" u="none" dirty="0" smtClean="0"/>
                    </a:p>
                    <a:p>
                      <a:pPr marL="0" indent="0" algn="ctr">
                        <a:buNone/>
                      </a:pPr>
                      <a:r>
                        <a:rPr lang="zh-CN" altLang="en-US" sz="1600" u="none" dirty="0" smtClean="0"/>
                        <a:t>高斯混合分布</a:t>
                      </a:r>
                      <a:endParaRPr lang="zh-CN" altLang="en-US" sz="1600" u="none" dirty="0"/>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en-US" altLang="zh-CN" sz="1600" u="none"/>
                        <a:t>maxIteration=100</a:t>
                      </a:r>
                      <a:endParaRPr lang="en-US" altLang="zh-CN" sz="1600" u="none"/>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zh-CN" altLang="en-US" sz="1600" u="none" dirty="0" smtClean="0"/>
                        <a:t>迭代结果不收敛</a:t>
                      </a:r>
                      <a:endParaRPr lang="en-US" altLang="zh-CN" sz="1600" u="none" dirty="0" smtClean="0"/>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r h="782320">
                <a:tc>
                  <a:txBody>
                    <a:bodyPr/>
                    <a:lstStyle/>
                    <a:p>
                      <a:pPr marL="0" indent="0" algn="ctr">
                        <a:buNone/>
                      </a:pPr>
                      <a:r>
                        <a:rPr lang="en-US" altLang="zh-CN" sz="1600" b="0" u="none" dirty="0">
                          <a:solidFill>
                            <a:srgbClr val="FF0000"/>
                          </a:solidFill>
                        </a:rPr>
                        <a:t>Random Forest</a:t>
                      </a:r>
                      <a:endParaRPr lang="en-US" altLang="zh-CN" sz="1600" b="0" u="none" dirty="0">
                        <a:solidFill>
                          <a:srgbClr val="FF0000"/>
                        </a:solidFill>
                      </a:endParaRPr>
                    </a:p>
                    <a:p>
                      <a:pPr marL="0" indent="0" algn="ctr">
                        <a:buNone/>
                      </a:pPr>
                      <a:r>
                        <a:rPr lang="en-US" altLang="zh-CN" sz="1600" b="0" u="none" dirty="0">
                          <a:solidFill>
                            <a:srgbClr val="FF0000"/>
                          </a:solidFill>
                        </a:rPr>
                        <a:t>Classification</a:t>
                      </a:r>
                      <a:endParaRPr lang="en-US" altLang="zh-CN" sz="1600" b="0" u="none" dirty="0">
                        <a:solidFill>
                          <a:srgbClr val="FF0000"/>
                        </a:solidFill>
                      </a:endParaRPr>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en-US" altLang="zh-CN" sz="1600" u="none" dirty="0" smtClean="0"/>
                        <a:t>100</a:t>
                      </a:r>
                      <a:r>
                        <a:rPr lang="zh-CN" altLang="en-US" sz="1600" u="none" dirty="0" smtClean="0"/>
                        <a:t>万样例</a:t>
                      </a:r>
                      <a:r>
                        <a:rPr lang="en-US" altLang="zh-CN" sz="1600" u="none" dirty="0" smtClean="0"/>
                        <a:t>,</a:t>
                      </a:r>
                      <a:endParaRPr lang="en-US" altLang="zh-CN" sz="1600" u="none" dirty="0"/>
                    </a:p>
                    <a:p>
                      <a:pPr marL="0" indent="0" algn="ctr">
                        <a:buNone/>
                      </a:pPr>
                      <a:r>
                        <a:rPr lang="en-US" altLang="zh-CN" sz="1600" u="none" dirty="0" smtClean="0"/>
                        <a:t>1000 </a:t>
                      </a:r>
                      <a:r>
                        <a:rPr lang="zh-CN" altLang="en-US" sz="1600" u="none" dirty="0"/>
                        <a:t>维，</a:t>
                      </a:r>
                      <a:endParaRPr lang="zh-CN" altLang="en-US" sz="1600" u="none" dirty="0"/>
                    </a:p>
                    <a:p>
                      <a:pPr marL="0" indent="0" algn="ctr">
                        <a:buNone/>
                      </a:pPr>
                      <a:r>
                        <a:rPr lang="zh-CN" altLang="en-US" sz="1600" u="none" dirty="0" smtClean="0"/>
                        <a:t>伽马</a:t>
                      </a:r>
                      <a:r>
                        <a:rPr lang="en-US" altLang="zh-CN" sz="1600" u="none" dirty="0" smtClean="0"/>
                        <a:t>/</a:t>
                      </a:r>
                      <a:r>
                        <a:rPr lang="zh-CN" altLang="en-US" sz="1600" u="none" dirty="0" smtClean="0"/>
                        <a:t>柏松</a:t>
                      </a:r>
                      <a:r>
                        <a:rPr lang="en-US" altLang="zh-CN" sz="1600" u="none" dirty="0" smtClean="0"/>
                        <a:t>/</a:t>
                      </a:r>
                      <a:r>
                        <a:rPr lang="zh-CN" altLang="en-US" sz="1600" u="none" dirty="0" smtClean="0"/>
                        <a:t>指数混合</a:t>
                      </a:r>
                      <a:r>
                        <a:rPr lang="zh-CN" altLang="en-US" sz="1600" u="none" dirty="0"/>
                        <a:t>分布</a:t>
                      </a:r>
                      <a:endParaRPr lang="zh-CN" altLang="en-US" sz="1600" u="none" dirty="0"/>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en-US" altLang="zh-CN" sz="1600" u="none" dirty="0"/>
                        <a:t>numTrees=100</a:t>
                      </a:r>
                      <a:endParaRPr lang="en-US" altLang="zh-CN" sz="1600" u="none" dirty="0"/>
                    </a:p>
                    <a:p>
                      <a:pPr marL="0" indent="0" algn="ctr">
                        <a:buNone/>
                      </a:pPr>
                      <a:r>
                        <a:rPr lang="en-US" altLang="zh-CN" sz="1600" u="none" dirty="0"/>
                        <a:t>maxDepth=30</a:t>
                      </a:r>
                      <a:endParaRPr lang="en-US" altLang="zh-CN" sz="1600" u="none" dirty="0"/>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en-US" altLang="zh-CN" sz="1600" u="none" dirty="0" smtClean="0"/>
                        <a:t>Out </a:t>
                      </a:r>
                      <a:r>
                        <a:rPr lang="en-US" altLang="zh-CN" sz="1600" u="none" dirty="0"/>
                        <a:t>of memory</a:t>
                      </a:r>
                      <a:endParaRPr lang="en-US" altLang="zh-CN" sz="1600" u="none" dirty="0"/>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r h="538480">
                <a:tc>
                  <a:txBody>
                    <a:bodyPr/>
                    <a:lstStyle/>
                    <a:p>
                      <a:pPr marL="0" indent="0" algn="ctr">
                        <a:buNone/>
                      </a:pPr>
                      <a:r>
                        <a:rPr lang="en-US" altLang="zh-CN" sz="1600" b="0" u="none" dirty="0">
                          <a:solidFill>
                            <a:srgbClr val="FF0000"/>
                          </a:solidFill>
                        </a:rPr>
                        <a:t>Join</a:t>
                      </a:r>
                      <a:endParaRPr lang="en-US" altLang="zh-CN" sz="1600" b="0" u="none" dirty="0">
                        <a:solidFill>
                          <a:srgbClr val="FF0000"/>
                        </a:solidFill>
                      </a:endParaRPr>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en-US" altLang="zh-CN" sz="1600" dirty="0" smtClean="0">
                          <a:sym typeface="+mn-ea"/>
                        </a:rPr>
                        <a:t>10</a:t>
                      </a:r>
                      <a:r>
                        <a:rPr lang="en-US" altLang="zh-CN" sz="1600" u="none" dirty="0" smtClean="0"/>
                        <a:t>G</a:t>
                      </a:r>
                      <a:endParaRPr lang="en-US" altLang="zh-CN" sz="1600" u="none" dirty="0" smtClean="0"/>
                    </a:p>
                    <a:p>
                      <a:pPr marL="0" indent="0" algn="ctr">
                        <a:buNone/>
                      </a:pPr>
                      <a:r>
                        <a:rPr lang="zh-CN" altLang="en-US" sz="1600" u="none" dirty="0" smtClean="0"/>
                        <a:t>倾斜数据</a:t>
                      </a:r>
                      <a:endParaRPr lang="zh-CN" altLang="en-US" sz="1600" u="none" dirty="0" smtClean="0"/>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zh-CN" altLang="en-US" sz="1600" u="none" dirty="0"/>
                        <a:t>小表</a:t>
                      </a:r>
                      <a:r>
                        <a:rPr lang="en-US" altLang="zh-CN" sz="1600" u="none" dirty="0"/>
                        <a:t> join </a:t>
                      </a:r>
                      <a:r>
                        <a:rPr lang="zh-CN" altLang="en-US" sz="1600" u="none" dirty="0"/>
                        <a:t>大表</a:t>
                      </a:r>
                      <a:endParaRPr lang="zh-CN" altLang="en-US" sz="1600" u="none" dirty="0"/>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en-US" altLang="zh-CN" sz="1600" dirty="0">
                          <a:sym typeface="+mn-ea"/>
                        </a:rPr>
                        <a:t>O</a:t>
                      </a:r>
                      <a:r>
                        <a:rPr lang="en-US" altLang="zh-CN" sz="1600" dirty="0" smtClean="0">
                          <a:sym typeface="+mn-ea"/>
                        </a:rPr>
                        <a:t>ut </a:t>
                      </a:r>
                      <a:r>
                        <a:rPr lang="en-US" altLang="zh-CN" sz="1600" dirty="0">
                          <a:sym typeface="+mn-ea"/>
                        </a:rPr>
                        <a:t>of memory</a:t>
                      </a:r>
                      <a:endParaRPr lang="en-US" altLang="zh-CN" sz="1600" u="none" dirty="0"/>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r h="538480">
                <a:tc>
                  <a:txBody>
                    <a:bodyPr/>
                    <a:lstStyle/>
                    <a:p>
                      <a:pPr marL="0" indent="0" algn="ctr">
                        <a:buNone/>
                      </a:pPr>
                      <a:r>
                        <a:rPr lang="en-US" altLang="zh-CN" sz="1600" b="0" u="none">
                          <a:solidFill>
                            <a:srgbClr val="FF0000"/>
                          </a:solidFill>
                        </a:rPr>
                        <a:t>Mix</a:t>
                      </a:r>
                      <a:endParaRPr lang="en-US" altLang="zh-CN" sz="1600" b="0" u="none">
                        <a:solidFill>
                          <a:srgbClr val="FF0000"/>
                        </a:solidFill>
                      </a:endParaRPr>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en-US" altLang="zh-CN" sz="1600" dirty="0" smtClean="0">
                          <a:sym typeface="+mn-ea"/>
                        </a:rPr>
                        <a:t>10G</a:t>
                      </a:r>
                      <a:endParaRPr lang="en-US" altLang="zh-CN" sz="1600" dirty="0" smtClean="0">
                        <a:sym typeface="+mn-ea"/>
                      </a:endParaRPr>
                    </a:p>
                    <a:p>
                      <a:pPr marL="0" indent="0" algn="ctr">
                        <a:buNone/>
                      </a:pPr>
                      <a:r>
                        <a:rPr lang="zh-CN" altLang="en-US" sz="1600" dirty="0" smtClean="0">
                          <a:sym typeface="+mn-ea"/>
                        </a:rPr>
                        <a:t>倾斜数据</a:t>
                      </a:r>
                      <a:endParaRPr lang="en-US" altLang="zh-CN" sz="1600" u="none" dirty="0">
                        <a:sym typeface="+mn-ea"/>
                      </a:endParaRPr>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zh-CN" altLang="en-US" sz="1600">
                          <a:sym typeface="+mn-ea"/>
                        </a:rPr>
                        <a:t>小表</a:t>
                      </a:r>
                      <a:r>
                        <a:rPr lang="en-US" altLang="zh-CN" sz="1600">
                          <a:sym typeface="+mn-ea"/>
                        </a:rPr>
                        <a:t> join </a:t>
                      </a:r>
                      <a:r>
                        <a:rPr lang="zh-CN" altLang="en-US" sz="1600">
                          <a:sym typeface="+mn-ea"/>
                        </a:rPr>
                        <a:t>大表</a:t>
                      </a:r>
                      <a:endParaRPr lang="en-US" altLang="zh-CN" sz="1600" u="none" dirty="0">
                        <a:sym typeface="+mn-ea"/>
                      </a:endParaRPr>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en-US" altLang="zh-CN" sz="1600" dirty="0">
                          <a:sym typeface="+mn-ea"/>
                        </a:rPr>
                        <a:t>O</a:t>
                      </a:r>
                      <a:r>
                        <a:rPr lang="en-US" altLang="zh-CN" sz="1600" dirty="0" smtClean="0">
                          <a:sym typeface="+mn-ea"/>
                        </a:rPr>
                        <a:t>ut </a:t>
                      </a:r>
                      <a:r>
                        <a:rPr lang="en-US" altLang="zh-CN" sz="1600" dirty="0">
                          <a:sym typeface="+mn-ea"/>
                        </a:rPr>
                        <a:t>of memory</a:t>
                      </a:r>
                      <a:endParaRPr lang="en-US" altLang="zh-CN" sz="1600" u="none" dirty="0"/>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r h="538480">
                <a:tc>
                  <a:txBody>
                    <a:bodyPr/>
                    <a:lstStyle/>
                    <a:p>
                      <a:pPr marL="0" indent="0" algn="ctr">
                        <a:buNone/>
                      </a:pPr>
                      <a:r>
                        <a:rPr lang="en-US" altLang="zh-CN" sz="1600" b="0" u="none" dirty="0">
                          <a:solidFill>
                            <a:srgbClr val="FF0000"/>
                          </a:solidFill>
                        </a:rPr>
                        <a:t>PageRank</a:t>
                      </a:r>
                      <a:endParaRPr lang="en-US" altLang="zh-CN" sz="1600" b="0" u="none" dirty="0">
                        <a:solidFill>
                          <a:srgbClr val="FF0000"/>
                        </a:solidFill>
                      </a:endParaRPr>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en-US" altLang="zh-CN" sz="1600" u="none" dirty="0" smtClean="0"/>
                        <a:t>10G</a:t>
                      </a:r>
                      <a:endParaRPr lang="en-US" altLang="zh-CN" sz="1600" u="none" dirty="0" smtClean="0"/>
                    </a:p>
                    <a:p>
                      <a:pPr marL="0" indent="0" algn="ctr">
                        <a:buNone/>
                      </a:pPr>
                      <a:r>
                        <a:rPr lang="en-US" altLang="zh-CN" sz="1600" u="none" dirty="0" smtClean="0"/>
                        <a:t>100</a:t>
                      </a:r>
                      <a:r>
                        <a:rPr lang="zh-CN" altLang="en-US" sz="1600" u="none" dirty="0" smtClean="0"/>
                        <a:t>万个顶点，</a:t>
                      </a:r>
                      <a:r>
                        <a:rPr lang="en-US" altLang="zh-CN" sz="1600" u="none" dirty="0" smtClean="0"/>
                        <a:t>2000</a:t>
                      </a:r>
                      <a:r>
                        <a:rPr lang="zh-CN" altLang="en-US" sz="1600" u="none" dirty="0" smtClean="0"/>
                        <a:t>万条边</a:t>
                      </a:r>
                      <a:r>
                        <a:rPr lang="en-US" altLang="zh-CN" sz="1600" u="none" dirty="0" smtClean="0"/>
                        <a:t> </a:t>
                      </a:r>
                      <a:endParaRPr lang="en-US" altLang="zh-CN" sz="1600" u="none" dirty="0"/>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zh-CN" altLang="en-US" sz="1600" u="none" dirty="0" smtClean="0">
                          <a:sym typeface="+mn-ea"/>
                        </a:rPr>
                        <a:t>收敛精度</a:t>
                      </a:r>
                      <a:r>
                        <a:rPr lang="en-US" altLang="zh-CN" sz="1600" u="none" dirty="0" smtClean="0">
                          <a:sym typeface="+mn-ea"/>
                        </a:rPr>
                        <a:t>=0.001</a:t>
                      </a:r>
                      <a:endParaRPr lang="en-US" altLang="zh-CN" sz="1600" u="none" dirty="0">
                        <a:sym typeface="+mn-ea"/>
                      </a:endParaRPr>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c>
                  <a:txBody>
                    <a:bodyPr/>
                    <a:lstStyle/>
                    <a:p>
                      <a:pPr marL="0" indent="0" algn="ctr">
                        <a:buNone/>
                      </a:pPr>
                      <a:r>
                        <a:rPr lang="en-US" altLang="zh-CN" sz="1600" dirty="0">
                          <a:sym typeface="+mn-ea"/>
                        </a:rPr>
                        <a:t>O</a:t>
                      </a:r>
                      <a:r>
                        <a:rPr lang="en-US" altLang="zh-CN" sz="1600" dirty="0" smtClean="0">
                          <a:sym typeface="+mn-ea"/>
                        </a:rPr>
                        <a:t>ut </a:t>
                      </a:r>
                      <a:r>
                        <a:rPr lang="en-US" altLang="zh-CN" sz="1600" dirty="0">
                          <a:sym typeface="+mn-ea"/>
                        </a:rPr>
                        <a:t>of memory</a:t>
                      </a:r>
                      <a:endParaRPr lang="en-US" altLang="zh-CN" sz="1600" u="none" dirty="0"/>
                    </a:p>
                  </a:txBody>
                  <a:tcPr marL="68580" marR="68580" marT="0" marB="50800" anchor="ct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系统设计及实现</a:t>
            </a:r>
            <a:r>
              <a:rPr lang="en-US" altLang="zh-CN" sz="2800">
                <a:sym typeface="+mn-ea"/>
              </a:rPr>
              <a:t>--</a:t>
            </a:r>
            <a:r>
              <a:rPr lang="zh-CN"/>
              <a:t>自动化测试框架</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2" name="图片 1" descr="1"/>
          <p:cNvPicPr>
            <a:picLocks noChangeAspect="1"/>
          </p:cNvPicPr>
          <p:nvPr/>
        </p:nvPicPr>
        <p:blipFill>
          <a:blip r:embed="rId1" cstate="print"/>
          <a:stretch>
            <a:fillRect/>
          </a:stretch>
        </p:blipFill>
        <p:spPr>
          <a:xfrm>
            <a:off x="337185" y="1753235"/>
            <a:ext cx="8469630" cy="4463415"/>
          </a:xfrm>
          <a:prstGeom prst="rect">
            <a:avLst/>
          </a:prstGeom>
        </p:spPr>
      </p:pic>
      <p:sp>
        <p:nvSpPr>
          <p:cNvPr id="3" name="文本框 2"/>
          <p:cNvSpPr txBox="1"/>
          <p:nvPr/>
        </p:nvSpPr>
        <p:spPr>
          <a:xfrm>
            <a:off x="431800" y="1091565"/>
            <a:ext cx="3449320" cy="365760"/>
          </a:xfrm>
          <a:prstGeom prst="rect">
            <a:avLst/>
          </a:prstGeom>
          <a:noFill/>
        </p:spPr>
        <p:txBody>
          <a:bodyPr wrap="square" rtlCol="0">
            <a:spAutoFit/>
          </a:bodyPr>
          <a:p>
            <a:pPr marL="285750" indent="-285750">
              <a:buFont typeface="Wingdings" panose="05000000000000000000" charset="0"/>
              <a:buChar char="ü"/>
            </a:pPr>
            <a:r>
              <a:rPr lang="zh-CN" altLang="en-US">
                <a:solidFill>
                  <a:srgbClr val="0000FF"/>
                </a:solidFill>
                <a:sym typeface="+mn-ea"/>
              </a:rPr>
              <a:t>配置集群信息</a:t>
            </a:r>
            <a:endParaRPr lang="zh-CN" altLang="en-US">
              <a:solidFill>
                <a:srgbClr val="0000FF"/>
              </a:solidFill>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研究背景及现</a:t>
            </a:r>
            <a:r>
              <a:rPr lang="zh-CN" altLang="en-US" sz="2800" dirty="0" smtClean="0">
                <a:sym typeface="+mn-ea"/>
              </a:rPr>
              <a:t>状</a:t>
            </a:r>
            <a:endParaRPr lang="zh-CN" altLang="en-US" dirty="0">
              <a:sym typeface="+mn-ea"/>
            </a:endParaRP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圆角矩形 2"/>
          <p:cNvSpPr/>
          <p:nvPr/>
        </p:nvSpPr>
        <p:spPr>
          <a:xfrm>
            <a:off x="1118652" y="1808163"/>
            <a:ext cx="2016224" cy="720090"/>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6">
                    <a:lumMod val="75000"/>
                  </a:schemeClr>
                </a:solidFill>
              </a:rPr>
              <a:t>I/O</a:t>
            </a:r>
            <a:r>
              <a:rPr lang="zh-CN" altLang="en-US" sz="1600" b="1" dirty="0">
                <a:solidFill>
                  <a:schemeClr val="accent6">
                    <a:lumMod val="75000"/>
                  </a:schemeClr>
                </a:solidFill>
              </a:rPr>
              <a:t>异常</a:t>
            </a:r>
            <a:r>
              <a:rPr lang="en-US" altLang="zh-CN" sz="1600" baseline="30000" dirty="0" smtClean="0">
                <a:solidFill>
                  <a:schemeClr val="accent6">
                    <a:lumMod val="75000"/>
                  </a:schemeClr>
                </a:solidFill>
                <a:sym typeface="+mn-ea"/>
              </a:rPr>
              <a:t>[1]</a:t>
            </a:r>
            <a:r>
              <a:rPr lang="en-US" altLang="zh-CN" sz="1600" b="1" dirty="0" smtClean="0">
                <a:solidFill>
                  <a:schemeClr val="tx1"/>
                </a:solidFill>
              </a:rPr>
              <a:t> </a:t>
            </a:r>
            <a:endParaRPr lang="en-US" altLang="zh-CN" sz="1600" b="1" dirty="0">
              <a:solidFill>
                <a:schemeClr val="tx1"/>
              </a:solidFill>
            </a:endParaRPr>
          </a:p>
        </p:txBody>
      </p:sp>
      <p:sp>
        <p:nvSpPr>
          <p:cNvPr id="5" name="圆角矩形 4"/>
          <p:cNvSpPr/>
          <p:nvPr/>
        </p:nvSpPr>
        <p:spPr>
          <a:xfrm>
            <a:off x="3278892" y="1807845"/>
            <a:ext cx="2160240" cy="72072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内存溢出</a:t>
            </a:r>
            <a:r>
              <a:rPr lang="en-US" altLang="zh-CN" sz="1600" baseline="30000" dirty="0">
                <a:solidFill>
                  <a:schemeClr val="accent6">
                    <a:lumMod val="75000"/>
                  </a:schemeClr>
                </a:solidFill>
              </a:rPr>
              <a:t>[2][3]</a:t>
            </a:r>
            <a:endParaRPr lang="en-US" altLang="zh-CN" sz="1600" baseline="30000" dirty="0">
              <a:solidFill>
                <a:schemeClr val="accent6">
                  <a:lumMod val="75000"/>
                </a:schemeClr>
              </a:solidFill>
            </a:endParaRPr>
          </a:p>
        </p:txBody>
      </p:sp>
      <p:sp>
        <p:nvSpPr>
          <p:cNvPr id="6" name="圆角矩形 5"/>
          <p:cNvSpPr/>
          <p:nvPr/>
        </p:nvSpPr>
        <p:spPr>
          <a:xfrm>
            <a:off x="5601563" y="1808480"/>
            <a:ext cx="2088232" cy="71945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运行超时</a:t>
            </a:r>
            <a:r>
              <a:rPr lang="en-US" altLang="zh-CN" sz="1600" baseline="30000" dirty="0">
                <a:solidFill>
                  <a:schemeClr val="accent6">
                    <a:lumMod val="75000"/>
                  </a:schemeClr>
                </a:solidFill>
              </a:rPr>
              <a:t>[2]</a:t>
            </a:r>
            <a:endParaRPr lang="en-US" altLang="zh-CN" sz="1600" baseline="30000" dirty="0">
              <a:solidFill>
                <a:schemeClr val="accent6">
                  <a:lumMod val="75000"/>
                </a:schemeClr>
              </a:solidFill>
            </a:endParaRPr>
          </a:p>
        </p:txBody>
      </p:sp>
      <p:cxnSp>
        <p:nvCxnSpPr>
          <p:cNvPr id="9" name="直接箭头连接符 8"/>
          <p:cNvCxnSpPr>
            <a:stCxn id="3" idx="2"/>
            <a:endCxn id="29" idx="0"/>
          </p:cNvCxnSpPr>
          <p:nvPr/>
        </p:nvCxnSpPr>
        <p:spPr>
          <a:xfrm flipH="1">
            <a:off x="2055009" y="2528253"/>
            <a:ext cx="7239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27050" y="1141095"/>
            <a:ext cx="2354580" cy="396240"/>
          </a:xfrm>
          <a:prstGeom prst="rect">
            <a:avLst/>
          </a:prstGeom>
          <a:noFill/>
        </p:spPr>
        <p:txBody>
          <a:bodyPr wrap="square" rtlCol="0">
            <a:spAutoFit/>
          </a:bodyPr>
          <a:lstStyle/>
          <a:p>
            <a:pPr marL="342900" indent="-342900">
              <a:buFont typeface="Wingdings" panose="05000000000000000000" charset="0"/>
              <a:buChar char="p"/>
            </a:pPr>
            <a:r>
              <a:rPr lang="zh-CN" altLang="en-US" sz="2000" dirty="0" smtClean="0">
                <a:solidFill>
                  <a:srgbClr val="0000FF"/>
                </a:solidFill>
                <a:sym typeface="+mn-ea"/>
              </a:rPr>
              <a:t>运行时错误分析</a:t>
            </a:r>
            <a:endParaRPr lang="zh-CN" altLang="en-US" sz="2000" dirty="0" smtClean="0">
              <a:solidFill>
                <a:srgbClr val="0000FF"/>
              </a:solidFill>
              <a:sym typeface="+mn-ea"/>
            </a:endParaRPr>
          </a:p>
        </p:txBody>
      </p:sp>
      <p:cxnSp>
        <p:nvCxnSpPr>
          <p:cNvPr id="8" name="直接箭头连接符 7"/>
          <p:cNvCxnSpPr>
            <a:stCxn id="3" idx="2"/>
            <a:endCxn id="33" idx="0"/>
          </p:cNvCxnSpPr>
          <p:nvPr/>
        </p:nvCxnSpPr>
        <p:spPr>
          <a:xfrm>
            <a:off x="2127399" y="2528253"/>
            <a:ext cx="453644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2"/>
            <a:endCxn id="30" idx="0"/>
          </p:cNvCxnSpPr>
          <p:nvPr/>
        </p:nvCxnSpPr>
        <p:spPr>
          <a:xfrm>
            <a:off x="2127399" y="2528253"/>
            <a:ext cx="226822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2"/>
            <a:endCxn id="29" idx="0"/>
          </p:cNvCxnSpPr>
          <p:nvPr/>
        </p:nvCxnSpPr>
        <p:spPr>
          <a:xfrm flipH="1">
            <a:off x="2054597" y="2528570"/>
            <a:ext cx="23044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2"/>
            <a:endCxn id="33" idx="0"/>
          </p:cNvCxnSpPr>
          <p:nvPr/>
        </p:nvCxnSpPr>
        <p:spPr>
          <a:xfrm>
            <a:off x="4359012" y="2528570"/>
            <a:ext cx="23044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30" idx="0"/>
          </p:cNvCxnSpPr>
          <p:nvPr/>
        </p:nvCxnSpPr>
        <p:spPr>
          <a:xfrm>
            <a:off x="4359012" y="2528570"/>
            <a:ext cx="3619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29" idx="0"/>
          </p:cNvCxnSpPr>
          <p:nvPr/>
        </p:nvCxnSpPr>
        <p:spPr>
          <a:xfrm flipH="1">
            <a:off x="2054629" y="2527935"/>
            <a:ext cx="459105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33" idx="0"/>
          </p:cNvCxnSpPr>
          <p:nvPr/>
        </p:nvCxnSpPr>
        <p:spPr>
          <a:xfrm>
            <a:off x="6645679" y="2527935"/>
            <a:ext cx="1778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2"/>
            <a:endCxn id="30" idx="0"/>
          </p:cNvCxnSpPr>
          <p:nvPr/>
        </p:nvCxnSpPr>
        <p:spPr>
          <a:xfrm flipH="1">
            <a:off x="4395239" y="2527935"/>
            <a:ext cx="225044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974636" y="3572005"/>
            <a:ext cx="2160240" cy="136815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异常数据</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如数据维度过高、</a:t>
            </a:r>
            <a:endParaRPr lang="zh-CN" altLang="en-US" sz="1600" b="1" dirty="0" smtClean="0">
              <a:solidFill>
                <a:schemeClr val="tx1"/>
              </a:solidFill>
            </a:endParaRPr>
          </a:p>
          <a:p>
            <a:pPr algn="ctr"/>
            <a:r>
              <a:rPr lang="zh-CN" altLang="en-US" sz="1600" b="1" dirty="0" smtClean="0">
                <a:solidFill>
                  <a:schemeClr val="tx1"/>
                </a:solidFill>
              </a:rPr>
              <a:t>数据倾斜</a:t>
            </a:r>
            <a:endParaRPr lang="zh-CN" altLang="en-US" sz="1600" b="1" dirty="0" smtClean="0">
              <a:solidFill>
                <a:schemeClr val="tx1"/>
              </a:solidFill>
            </a:endParaRPr>
          </a:p>
        </p:txBody>
      </p:sp>
      <p:sp>
        <p:nvSpPr>
          <p:cNvPr id="30" name="圆角矩形 29"/>
          <p:cNvSpPr/>
          <p:nvPr/>
        </p:nvSpPr>
        <p:spPr>
          <a:xfrm>
            <a:off x="3278892" y="3572005"/>
            <a:ext cx="2232248" cy="136815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不恰</a:t>
            </a:r>
            <a:r>
              <a:rPr lang="zh-CN" altLang="en-US" b="1" dirty="0" smtClean="0">
                <a:solidFill>
                  <a:schemeClr val="tx1"/>
                </a:solidFill>
              </a:rPr>
              <a:t>当的配置参数</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a:t>
            </a:r>
            <a:r>
              <a:rPr lang="en-US" altLang="zh-CN" sz="1600" dirty="0" smtClean="0">
                <a:solidFill>
                  <a:schemeClr val="tx1"/>
                </a:solidFill>
                <a:latin typeface="Arial" panose="020B0604020202020204"/>
                <a:cs typeface="Arial" panose="020B0604020202020204"/>
              </a:rPr>
              <a:t>reducer</a:t>
            </a:r>
            <a:r>
              <a:rPr lang="zh-CN" altLang="en-US" sz="1600" b="1" dirty="0" smtClean="0">
                <a:solidFill>
                  <a:schemeClr val="tx1"/>
                </a:solidFill>
              </a:rPr>
              <a:t>数目太小、决策树深度过大</a:t>
            </a:r>
            <a:endParaRPr lang="zh-CN" altLang="en-US" sz="1600" b="1" dirty="0" smtClean="0">
              <a:solidFill>
                <a:schemeClr val="tx1"/>
              </a:solidFill>
            </a:endParaRPr>
          </a:p>
        </p:txBody>
      </p:sp>
      <p:sp>
        <p:nvSpPr>
          <p:cNvPr id="33" name="圆角矩形 28"/>
          <p:cNvSpPr/>
          <p:nvPr/>
        </p:nvSpPr>
        <p:spPr>
          <a:xfrm>
            <a:off x="5655156" y="3572005"/>
            <a:ext cx="2016224" cy="1368152"/>
          </a:xfrm>
          <a:prstGeom prst="roundRect">
            <a:avLst/>
          </a:prstGeom>
          <a:solidFill>
            <a:srgbClr val="98D6E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smtClean="0">
                <a:solidFill>
                  <a:schemeClr val="tx1"/>
                </a:solidFill>
              </a:rPr>
              <a:t>用户代码缺陷</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如时间／空间复杂度太高、内存泄漏</a:t>
            </a:r>
            <a:endParaRPr lang="zh-CN" altLang="en-US" sz="1600" b="1" dirty="0" smtClean="0">
              <a:solidFill>
                <a:schemeClr val="tx1"/>
              </a:solidFill>
            </a:endParaRPr>
          </a:p>
        </p:txBody>
      </p:sp>
      <p:sp>
        <p:nvSpPr>
          <p:cNvPr id="13" name="TextBox 1"/>
          <p:cNvSpPr txBox="1"/>
          <p:nvPr/>
        </p:nvSpPr>
        <p:spPr>
          <a:xfrm>
            <a:off x="205165" y="5303242"/>
            <a:ext cx="8733155" cy="142240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latin typeface="Times New Roman" panose="02020603050405020304" pitchFamily="18" charset="0"/>
              </a:rPr>
              <a:t>[1]</a:t>
            </a:r>
            <a:r>
              <a:rPr lang="en-US" altLang="zh-CN" sz="1400" dirty="0">
                <a:latin typeface="Times New Roman" panose="02020603050405020304" pitchFamily="18" charset="0"/>
              </a:rPr>
              <a:t> S. </a:t>
            </a:r>
            <a:r>
              <a:rPr lang="en-US" altLang="zh-CN" sz="1400" dirty="0" err="1">
                <a:latin typeface="Times New Roman" panose="02020603050405020304" pitchFamily="18" charset="0"/>
              </a:rPr>
              <a:t>Kavulya</a:t>
            </a:r>
            <a:r>
              <a:rPr lang="en-US" altLang="zh-CN" sz="1400" dirty="0">
                <a:latin typeface="Times New Roman" panose="02020603050405020304" pitchFamily="18" charset="0"/>
              </a:rPr>
              <a:t>, J. Tan, R. Gandhi, and P. </a:t>
            </a:r>
            <a:r>
              <a:rPr lang="en-US" altLang="zh-CN" sz="1400" dirty="0" err="1">
                <a:latin typeface="Times New Roman" panose="02020603050405020304" pitchFamily="18" charset="0"/>
              </a:rPr>
              <a:t>Narasimhan</a:t>
            </a:r>
            <a:r>
              <a:rPr lang="en-US" altLang="zh-CN" sz="1400" dirty="0">
                <a:latin typeface="Times New Roman" panose="02020603050405020304" pitchFamily="18" charset="0"/>
              </a:rPr>
              <a:t>, “Analysis of traces from a production </a:t>
            </a:r>
            <a:r>
              <a:rPr lang="en-US" altLang="zh-CN" sz="1400" dirty="0" err="1">
                <a:latin typeface="Times New Roman" panose="02020603050405020304" pitchFamily="18" charset="0"/>
              </a:rPr>
              <a:t>mapreduce</a:t>
            </a:r>
            <a:r>
              <a:rPr lang="en-US" altLang="zh-CN" sz="1400" dirty="0">
                <a:latin typeface="Times New Roman" panose="02020603050405020304" pitchFamily="18" charset="0"/>
              </a:rPr>
              <a:t> </a:t>
            </a:r>
            <a:r>
              <a:rPr lang="en-US" altLang="zh-CN" sz="1400" dirty="0" smtClean="0">
                <a:latin typeface="Times New Roman" panose="02020603050405020304" pitchFamily="18" charset="0"/>
              </a:rPr>
              <a:t>cluster” </a:t>
            </a:r>
            <a:r>
              <a:rPr lang="en-US" altLang="zh-CN" sz="1400" dirty="0">
                <a:latin typeface="Times New Roman" panose="02020603050405020304" pitchFamily="18" charset="0"/>
              </a:rPr>
              <a:t>(</a:t>
            </a:r>
            <a:r>
              <a:rPr lang="en-US" altLang="zh-CN" sz="1400" i="1" dirty="0" err="1">
                <a:latin typeface="Times New Roman" panose="02020603050405020304" pitchFamily="18" charset="0"/>
              </a:rPr>
              <a:t>CCGrid</a:t>
            </a:r>
            <a:r>
              <a:rPr lang="en-US" altLang="zh-CN" sz="1400" i="1" dirty="0">
                <a:latin typeface="Times New Roman" panose="02020603050405020304" pitchFamily="18" charset="0"/>
              </a:rPr>
              <a:t> </a:t>
            </a:r>
            <a:r>
              <a:rPr lang="en-US" altLang="zh-CN" sz="1400" dirty="0">
                <a:latin typeface="Times New Roman" panose="02020603050405020304" pitchFamily="18" charset="0"/>
              </a:rPr>
              <a:t>2010).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rPr>
              <a:t>[2] S. Li, H. Zhou, H. Lin, T. Xiao, H. Lin, W. Lin, and T. </a:t>
            </a:r>
            <a:r>
              <a:rPr lang="en-US" altLang="zh-CN" sz="1400" dirty="0" err="1">
                <a:latin typeface="Times New Roman" panose="02020603050405020304" pitchFamily="18" charset="0"/>
              </a:rPr>
              <a:t>Xie</a:t>
            </a:r>
            <a:r>
              <a:rPr lang="en-US" altLang="zh-CN" sz="1400" dirty="0">
                <a:latin typeface="Times New Roman" panose="02020603050405020304" pitchFamily="18" charset="0"/>
              </a:rPr>
              <a:t>, “A characteristic study on failures of production distributed data-parallel </a:t>
            </a:r>
            <a:r>
              <a:rPr lang="en-US" altLang="zh-CN" sz="1400" dirty="0" smtClean="0">
                <a:latin typeface="Times New Roman" panose="02020603050405020304" pitchFamily="18" charset="0"/>
              </a:rPr>
              <a:t>programs” (</a:t>
            </a:r>
            <a:r>
              <a:rPr lang="en-US" altLang="zh-CN" sz="1400" i="1" dirty="0">
                <a:latin typeface="Times New Roman" panose="02020603050405020304" pitchFamily="18" charset="0"/>
              </a:rPr>
              <a:t>ICSE </a:t>
            </a:r>
            <a:r>
              <a:rPr lang="en-US" altLang="zh-CN" sz="1400" dirty="0" smtClean="0">
                <a:latin typeface="Times New Roman" panose="02020603050405020304" pitchFamily="18" charset="0"/>
              </a:rPr>
              <a:t>2013</a:t>
            </a:r>
            <a:r>
              <a:rPr lang="en-US" altLang="zh-CN" sz="1400" dirty="0">
                <a:latin typeface="Times New Roman" panose="02020603050405020304" pitchFamily="18" charset="0"/>
                <a:sym typeface="+mn-ea"/>
              </a:rPr>
              <a:t>)</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[3] Lijie Xu, Wensheng Dou, Feng Zhu, Chushu Gao, Jie Liu, Hua Zhong, Jun Wei. “A Characteristic Study on Out of Memory Errors in Distributed Data-Parallel Applications” (</a:t>
            </a:r>
            <a:r>
              <a:rPr lang="en-US" altLang="zh-CN" sz="1400" i="1" dirty="0" smtClean="0">
                <a:solidFill>
                  <a:schemeClr val="tx1"/>
                </a:solidFill>
                <a:latin typeface="Times New Roman" panose="02020603050405020304" pitchFamily="18" charset="0"/>
              </a:rPr>
              <a:t>ISSRE</a:t>
            </a:r>
            <a:r>
              <a:rPr lang="en-US" altLang="zh-CN" sz="1400" dirty="0" smtClean="0">
                <a:solidFill>
                  <a:schemeClr val="tx1"/>
                </a:solidFill>
                <a:latin typeface="Times New Roman" panose="02020603050405020304" pitchFamily="18" charset="0"/>
              </a:rPr>
              <a:t> 2015).</a:t>
            </a:r>
            <a:endParaRPr lang="en-US" altLang="zh-CN" sz="1400"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系统设计及实现</a:t>
            </a:r>
            <a:r>
              <a:rPr lang="en-US" altLang="zh-CN" sz="2800">
                <a:sym typeface="+mn-ea"/>
              </a:rPr>
              <a:t>--</a:t>
            </a:r>
            <a:r>
              <a:rPr lang="zh-CN">
                <a:sym typeface="+mn-ea"/>
              </a:rPr>
              <a:t>自动化测试框架</a:t>
            </a:r>
            <a:endParaRPr lang="zh-CN" altLang="en-US">
              <a:sym typeface="+mn-ea"/>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3" name="图片 2" descr="2"/>
          <p:cNvPicPr>
            <a:picLocks noChangeAspect="1"/>
          </p:cNvPicPr>
          <p:nvPr/>
        </p:nvPicPr>
        <p:blipFill>
          <a:blip r:embed="rId1" cstate="print"/>
          <a:stretch>
            <a:fillRect/>
          </a:stretch>
        </p:blipFill>
        <p:spPr>
          <a:xfrm>
            <a:off x="186690" y="1820545"/>
            <a:ext cx="8500110" cy="4486910"/>
          </a:xfrm>
          <a:prstGeom prst="rect">
            <a:avLst/>
          </a:prstGeom>
        </p:spPr>
      </p:pic>
      <p:sp>
        <p:nvSpPr>
          <p:cNvPr id="2" name="文本框 1"/>
          <p:cNvSpPr txBox="1"/>
          <p:nvPr/>
        </p:nvSpPr>
        <p:spPr>
          <a:xfrm>
            <a:off x="431800" y="1091565"/>
            <a:ext cx="3449320" cy="365760"/>
          </a:xfrm>
          <a:prstGeom prst="rect">
            <a:avLst/>
          </a:prstGeom>
          <a:noFill/>
        </p:spPr>
        <p:txBody>
          <a:bodyPr wrap="square" rtlCol="0">
            <a:spAutoFit/>
          </a:bodyPr>
          <a:p>
            <a:pPr marL="285750" indent="-285750">
              <a:buFont typeface="Wingdings" panose="05000000000000000000" charset="0"/>
              <a:buChar char="ü"/>
            </a:pPr>
            <a:r>
              <a:rPr lang="zh-CN" altLang="en-US">
                <a:solidFill>
                  <a:srgbClr val="0000FF"/>
                </a:solidFill>
                <a:sym typeface="+mn-ea"/>
              </a:rPr>
              <a:t>生成异常数据</a:t>
            </a:r>
            <a:endParaRPr lang="zh-CN" altLang="en-US">
              <a:solidFill>
                <a:srgbClr val="0000FF"/>
              </a:solidFill>
              <a:sym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系统设计及实现</a:t>
            </a:r>
            <a:r>
              <a:rPr lang="en-US" altLang="zh-CN" sz="2800">
                <a:sym typeface="+mn-ea"/>
              </a:rPr>
              <a:t>--</a:t>
            </a:r>
            <a:r>
              <a:rPr lang="zh-CN">
                <a:sym typeface="+mn-ea"/>
              </a:rPr>
              <a:t>自动化测试框架</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3" name="图片 2" descr="3"/>
          <p:cNvPicPr>
            <a:picLocks noChangeAspect="1"/>
          </p:cNvPicPr>
          <p:nvPr/>
        </p:nvPicPr>
        <p:blipFill>
          <a:blip r:embed="rId1" cstate="print"/>
          <a:stretch>
            <a:fillRect/>
          </a:stretch>
        </p:blipFill>
        <p:spPr>
          <a:xfrm>
            <a:off x="220980" y="1985010"/>
            <a:ext cx="8702040" cy="4019550"/>
          </a:xfrm>
          <a:prstGeom prst="rect">
            <a:avLst/>
          </a:prstGeom>
        </p:spPr>
      </p:pic>
      <p:sp>
        <p:nvSpPr>
          <p:cNvPr id="2" name="文本框 1"/>
          <p:cNvSpPr txBox="1"/>
          <p:nvPr/>
        </p:nvSpPr>
        <p:spPr>
          <a:xfrm>
            <a:off x="431800" y="1091565"/>
            <a:ext cx="3449320" cy="365760"/>
          </a:xfrm>
          <a:prstGeom prst="rect">
            <a:avLst/>
          </a:prstGeom>
          <a:noFill/>
        </p:spPr>
        <p:txBody>
          <a:bodyPr wrap="square" rtlCol="0">
            <a:spAutoFit/>
          </a:bodyPr>
          <a:p>
            <a:pPr marL="285750" indent="-285750">
              <a:buFont typeface="Wingdings" panose="05000000000000000000" charset="0"/>
              <a:buChar char="ü"/>
            </a:pPr>
            <a:r>
              <a:rPr lang="zh-CN" altLang="en-US">
                <a:solidFill>
                  <a:srgbClr val="0000FF"/>
                </a:solidFill>
                <a:sym typeface="+mn-ea"/>
              </a:rPr>
              <a:t>组合参数测试</a:t>
            </a:r>
            <a:endParaRPr lang="zh-CN" altLang="en-US">
              <a:solidFill>
                <a:srgbClr val="0000FF"/>
              </a:solidFill>
              <a:sym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系统设计及实现</a:t>
            </a:r>
            <a:r>
              <a:rPr lang="en-US" altLang="zh-CN" sz="2800">
                <a:sym typeface="+mn-ea"/>
              </a:rPr>
              <a:t>--</a:t>
            </a:r>
            <a:r>
              <a:rPr lang="zh-CN">
                <a:sym typeface="+mn-ea"/>
              </a:rPr>
              <a:t>自动化测试框架</a:t>
            </a:r>
            <a:endParaRPr lang="zh-CN" altLang="en-US">
              <a:sym typeface="+mn-ea"/>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3" name="图片 2" descr="4"/>
          <p:cNvPicPr>
            <a:picLocks noChangeAspect="1"/>
          </p:cNvPicPr>
          <p:nvPr/>
        </p:nvPicPr>
        <p:blipFill>
          <a:blip r:embed="rId1" cstate="print"/>
          <a:stretch>
            <a:fillRect/>
          </a:stretch>
        </p:blipFill>
        <p:spPr>
          <a:xfrm>
            <a:off x="431800" y="2014855"/>
            <a:ext cx="8138795" cy="2828290"/>
          </a:xfrm>
          <a:prstGeom prst="rect">
            <a:avLst/>
          </a:prstGeom>
        </p:spPr>
      </p:pic>
      <p:sp>
        <p:nvSpPr>
          <p:cNvPr id="2" name="文本框 1"/>
          <p:cNvSpPr txBox="1"/>
          <p:nvPr/>
        </p:nvSpPr>
        <p:spPr>
          <a:xfrm>
            <a:off x="431800" y="1091565"/>
            <a:ext cx="3449320" cy="365760"/>
          </a:xfrm>
          <a:prstGeom prst="rect">
            <a:avLst/>
          </a:prstGeom>
          <a:noFill/>
        </p:spPr>
        <p:txBody>
          <a:bodyPr wrap="square" rtlCol="0">
            <a:spAutoFit/>
          </a:bodyPr>
          <a:p>
            <a:pPr marL="285750" indent="-285750">
              <a:buFont typeface="Wingdings" panose="05000000000000000000" charset="0"/>
              <a:buChar char="ü"/>
            </a:pPr>
            <a:r>
              <a:rPr lang="zh-CN" altLang="en-US">
                <a:solidFill>
                  <a:srgbClr val="0000FF"/>
                </a:solidFill>
                <a:sym typeface="+mn-ea"/>
              </a:rPr>
              <a:t>动态生成测试报告</a:t>
            </a:r>
            <a:endParaRPr lang="zh-CN" altLang="en-US">
              <a:solidFill>
                <a:srgbClr val="0000FF"/>
              </a:solidFill>
              <a:sym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41287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14261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系统设计及实现</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27711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cs typeface="+mn-ea"/>
                <a:sym typeface="+mn-ea"/>
              </a:rPr>
              <a:t>研究目标及内容</a:t>
            </a:r>
            <a:endParaRPr lang="zh-CN" altLang="zh-CN" sz="2400">
              <a:solidFill>
                <a:schemeClr val="bg1"/>
              </a:solidFill>
              <a:latin typeface="Arial" panose="020B0604020202020204" pitchFamily="34" charset="0"/>
              <a:ea typeface="黑体" panose="02010609060101010101" pitchFamily="49" charset="-122"/>
              <a:cs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00780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ea typeface="黑体" panose="02010609060101010101" pitchFamily="49" charset="-122"/>
                <a:sym typeface="+mn-ea"/>
              </a:rPr>
              <a:t>未来工作与展望</a:t>
            </a:r>
            <a:endParaRPr lang="zh-CN" altLang="zh-CN" sz="2400">
              <a:solidFill>
                <a:srgbClr val="FF0000"/>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下一步工作计划</a:t>
            </a:r>
            <a:endParaRPr lang="zh-CN" sz="280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350520" y="1736090"/>
            <a:ext cx="8190865" cy="1341120"/>
          </a:xfrm>
          <a:prstGeom prst="rect">
            <a:avLst/>
          </a:prstGeom>
          <a:noFill/>
        </p:spPr>
        <p:txBody>
          <a:bodyPr wrap="square" rtlCol="0">
            <a:spAutoFit/>
          </a:bodyPr>
          <a:lstStyle/>
          <a:p>
            <a:pPr marL="285750" lvl="0" indent="-285750">
              <a:spcBef>
                <a:spcPts val="600"/>
              </a:spcBef>
              <a:buFont typeface="Wingdings" panose="05000000000000000000" charset="0"/>
              <a:buChar char="ü"/>
            </a:pPr>
            <a:r>
              <a:rPr lang="zh-CN" altLang="en-US" dirty="0">
                <a:cs typeface="+mn-ea"/>
                <a:sym typeface="+mn-ea"/>
              </a:rPr>
              <a:t>2017.01至2017.02：完成一篇学术论文的撰写，并投递到会议或期刊；同时</a:t>
            </a:r>
            <a:r>
              <a:rPr lang="zh-CN" altLang="en-US" dirty="0" smtClean="0">
                <a:cs typeface="+mn-ea"/>
                <a:sym typeface="+mn-ea"/>
              </a:rPr>
              <a:t>在</a:t>
            </a:r>
            <a:r>
              <a:rPr lang="zh-CN" altLang="en-US" dirty="0">
                <a:cs typeface="+mn-ea"/>
                <a:sym typeface="+mn-ea"/>
              </a:rPr>
              <a:t>前面</a:t>
            </a:r>
            <a:r>
              <a:rPr lang="zh-CN" altLang="en-US" dirty="0">
                <a:solidFill>
                  <a:schemeClr val="tx1"/>
                </a:solidFill>
                <a:cs typeface="+mn-ea"/>
                <a:sym typeface="+mn-ea"/>
              </a:rPr>
              <a:t>工作基础上，继续完善可靠性测试框架</a:t>
            </a:r>
            <a:r>
              <a:rPr lang="zh-CN" altLang="en-US" dirty="0">
                <a:cs typeface="+mn-ea"/>
                <a:sym typeface="+mn-ea"/>
              </a:rPr>
              <a:t>的实现。</a:t>
            </a:r>
            <a:endParaRPr lang="zh-CN" altLang="en-US" dirty="0">
              <a:cs typeface="+mn-ea"/>
            </a:endParaRPr>
          </a:p>
          <a:p>
            <a:pPr marL="285750" lvl="0" indent="-285750">
              <a:spcBef>
                <a:spcPts val="600"/>
              </a:spcBef>
              <a:buFont typeface="Wingdings" panose="05000000000000000000" pitchFamily="2" charset="2"/>
              <a:buChar char="ü"/>
            </a:pPr>
            <a:r>
              <a:rPr lang="zh-CN" altLang="en-US" dirty="0">
                <a:cs typeface="+mn-ea"/>
                <a:sym typeface="+mn-ea"/>
              </a:rPr>
              <a:t>2017.0</a:t>
            </a:r>
            <a:r>
              <a:rPr lang="en-US" altLang="zh-CN" dirty="0">
                <a:cs typeface="+mn-ea"/>
                <a:sym typeface="+mn-ea"/>
              </a:rPr>
              <a:t>2</a:t>
            </a:r>
            <a:r>
              <a:rPr lang="zh-CN" altLang="en-US" dirty="0">
                <a:cs typeface="+mn-ea"/>
                <a:sym typeface="+mn-ea"/>
              </a:rPr>
              <a:t>至2017.0</a:t>
            </a:r>
            <a:r>
              <a:rPr lang="en-US" altLang="zh-CN" dirty="0">
                <a:cs typeface="+mn-ea"/>
                <a:sym typeface="+mn-ea"/>
              </a:rPr>
              <a:t>3</a:t>
            </a:r>
            <a:r>
              <a:rPr lang="zh-CN" altLang="en-US" dirty="0">
                <a:cs typeface="+mn-ea"/>
                <a:sym typeface="+mn-ea"/>
              </a:rPr>
              <a:t>：总结系统开发工作，撰写硕士论文</a:t>
            </a:r>
            <a:endParaRPr lang="zh-CN" altLang="en-US" dirty="0">
              <a:cs typeface="+mn-ea"/>
              <a:sym typeface="+mn-ea"/>
            </a:endParaRPr>
          </a:p>
          <a:p>
            <a:pPr marL="285750" lvl="0" indent="-285750">
              <a:spcBef>
                <a:spcPts val="600"/>
              </a:spcBef>
              <a:buFont typeface="Wingdings" panose="05000000000000000000" pitchFamily="2" charset="2"/>
              <a:buChar char="ü"/>
            </a:pPr>
            <a:r>
              <a:rPr lang="en-US" altLang="zh-CN" dirty="0">
                <a:cs typeface="+mn-ea"/>
              </a:rPr>
              <a:t>2017.03</a:t>
            </a:r>
            <a:r>
              <a:rPr lang="zh-CN" altLang="en-US" dirty="0">
                <a:cs typeface="+mn-ea"/>
              </a:rPr>
              <a:t>至</a:t>
            </a:r>
            <a:r>
              <a:rPr lang="en-US" altLang="zh-CN" dirty="0">
                <a:cs typeface="+mn-ea"/>
              </a:rPr>
              <a:t>2017.04</a:t>
            </a:r>
            <a:r>
              <a:rPr lang="zh-CN" altLang="en-US" dirty="0">
                <a:cs typeface="+mn-ea"/>
              </a:rPr>
              <a:t>：总结论文工作，准备答辩</a:t>
            </a:r>
            <a:endParaRPr lang="zh-CN" altLang="en-US" dirty="0">
              <a:cs typeface="+mn-ea"/>
            </a:endParaRPr>
          </a:p>
        </p:txBody>
      </p:sp>
      <p:sp>
        <p:nvSpPr>
          <p:cNvPr id="3" name="文本框 2"/>
          <p:cNvSpPr txBox="1"/>
          <p:nvPr/>
        </p:nvSpPr>
        <p:spPr>
          <a:xfrm>
            <a:off x="431800" y="1091565"/>
            <a:ext cx="3449320"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sym typeface="+mn-ea"/>
              </a:rPr>
              <a:t>下一步计划</a:t>
            </a:r>
            <a:endParaRPr lang="zh-CN" altLang="en-US">
              <a:solidFill>
                <a:srgbClr val="0000FF"/>
              </a:solidFill>
              <a:sym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下一步工作计划</a:t>
            </a:r>
            <a:endParaRPr lang="zh-CN" sz="2800"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70660" name="文本框 2"/>
          <p:cNvSpPr txBox="1"/>
          <p:nvPr/>
        </p:nvSpPr>
        <p:spPr>
          <a:xfrm>
            <a:off x="362585" y="1778000"/>
            <a:ext cx="8010525" cy="4282440"/>
          </a:xfrm>
          <a:prstGeom prst="rect">
            <a:avLst/>
          </a:prstGeom>
          <a:noFill/>
          <a:ln w="9525">
            <a:noFill/>
          </a:ln>
        </p:spPr>
        <p:txBody>
          <a:bodyPr wrap="square" anchor="t">
            <a:spAutoFit/>
          </a:bodyPr>
          <a:p>
            <a:pPr marL="285750" lvl="0" indent="-285750" algn="l">
              <a:spcBef>
                <a:spcPts val="600"/>
              </a:spcBef>
              <a:buFont typeface="Wingdings" panose="05000000000000000000" pitchFamily="2" charset="2"/>
              <a:buChar char="ü"/>
            </a:pPr>
            <a:r>
              <a:rPr lang="zh-CN" altLang="en-US" sz="1800" dirty="0">
                <a:cs typeface="+mn-ea"/>
                <a:sym typeface="Arial" panose="020B0604020202020204" pitchFamily="34" charset="0"/>
              </a:rPr>
              <a:t>2015.07至2015.08：安全可靠集成开发工具研发，东华软件</a:t>
            </a:r>
            <a:endParaRPr lang="zh-CN" altLang="en-US" sz="1800" dirty="0">
              <a:cs typeface="+mn-ea"/>
              <a:sym typeface="Arial" panose="020B0604020202020204" pitchFamily="34" charset="0"/>
            </a:endParaRPr>
          </a:p>
          <a:p>
            <a:pPr marL="285750" lvl="0" indent="-285750" algn="l">
              <a:spcBef>
                <a:spcPts val="600"/>
              </a:spcBef>
              <a:buFont typeface="Wingdings" panose="05000000000000000000" pitchFamily="2" charset="2"/>
              <a:buChar char="ü"/>
            </a:pPr>
            <a:r>
              <a:rPr lang="zh-CN" altLang="en-US" sz="1800" dirty="0">
                <a:cs typeface="+mn-ea"/>
                <a:sym typeface="Arial" panose="020B0604020202020204" pitchFamily="34" charset="0"/>
              </a:rPr>
              <a:t>2015.08至2015.10 ：Easycache集群版优化及测试，神州数码安全可靠解决方案联合实验室</a:t>
            </a:r>
            <a:endParaRPr lang="zh-CN" altLang="en-US" sz="1800" dirty="0">
              <a:cs typeface="+mn-ea"/>
            </a:endParaRPr>
          </a:p>
          <a:p>
            <a:pPr marL="285750" lvl="0" indent="-285750" algn="l">
              <a:spcBef>
                <a:spcPts val="600"/>
              </a:spcBef>
              <a:buFont typeface="Wingdings" panose="05000000000000000000" pitchFamily="2" charset="2"/>
              <a:buChar char="ü"/>
            </a:pPr>
            <a:r>
              <a:rPr lang="zh-CN" altLang="en-US" sz="1800" dirty="0">
                <a:cs typeface="+mn-ea"/>
                <a:sym typeface="Arial" panose="020B0604020202020204" pitchFamily="34" charset="0"/>
              </a:rPr>
              <a:t>2015.10至2015.12：基于国产基础软硬件的虚拟化集群数据处理云平台，北京市交通委信息中心</a:t>
            </a:r>
            <a:endParaRPr lang="zh-CN" altLang="en-US" sz="1800" dirty="0">
              <a:cs typeface="+mn-ea"/>
            </a:endParaRPr>
          </a:p>
          <a:p>
            <a:pPr marL="285750" lvl="0" indent="-285750" algn="l">
              <a:spcBef>
                <a:spcPts val="600"/>
              </a:spcBef>
              <a:buFont typeface="Wingdings" panose="05000000000000000000" pitchFamily="2" charset="2"/>
              <a:buChar char="ü"/>
            </a:pPr>
            <a:r>
              <a:rPr lang="zh-CN" altLang="en-US" sz="1800" dirty="0">
                <a:cs typeface="+mn-ea"/>
              </a:rPr>
              <a:t>2016.01至2016.03 ：撰写专利《一种基于内存数据网格的实时流式数据处理失效恢复方法》，专利号201610186150.5</a:t>
            </a:r>
            <a:endParaRPr lang="zh-CN" altLang="en-US" sz="1800" dirty="0">
              <a:cs typeface="+mn-ea"/>
            </a:endParaRPr>
          </a:p>
          <a:p>
            <a:pPr marL="285750" lvl="0" indent="-285750" algn="l">
              <a:spcBef>
                <a:spcPts val="600"/>
              </a:spcBef>
              <a:buFont typeface="Wingdings" panose="05000000000000000000" pitchFamily="2" charset="2"/>
              <a:buChar char="ü"/>
            </a:pPr>
            <a:r>
              <a:rPr lang="en-US" altLang="zh-CN" sz="1800" dirty="0">
                <a:cs typeface="+mn-ea"/>
              </a:rPr>
              <a:t>2016.07</a:t>
            </a:r>
            <a:r>
              <a:rPr lang="zh-CN" altLang="en-US" sz="1800" dirty="0">
                <a:cs typeface="+mn-ea"/>
              </a:rPr>
              <a:t>至</a:t>
            </a:r>
            <a:r>
              <a:rPr lang="en-US" altLang="zh-CN" sz="1800" dirty="0">
                <a:cs typeface="+mn-ea"/>
              </a:rPr>
              <a:t>2016.10 </a:t>
            </a:r>
            <a:r>
              <a:rPr lang="zh-CN" altLang="en-US" sz="1800" dirty="0">
                <a:cs typeface="+mn-ea"/>
              </a:rPr>
              <a:t>：参与</a:t>
            </a:r>
            <a:r>
              <a:rPr lang="en-US" altLang="zh-CN" sz="1800" dirty="0">
                <a:cs typeface="+mn-ea"/>
              </a:rPr>
              <a:t>OW2</a:t>
            </a:r>
            <a:r>
              <a:rPr lang="zh-CN" altLang="en-US" sz="1800" dirty="0">
                <a:cs typeface="+mn-ea"/>
              </a:rPr>
              <a:t>国际开源竞赛项目</a:t>
            </a:r>
            <a:r>
              <a:rPr lang="en-US" altLang="zh-CN" dirty="0">
                <a:cs typeface="+mn-ea"/>
                <a:sym typeface="+mn-ea"/>
              </a:rPr>
              <a:t>DataMagician</a:t>
            </a:r>
            <a:r>
              <a:rPr lang="zh-CN" altLang="en-US" dirty="0">
                <a:cs typeface="+mn-ea"/>
                <a:sym typeface="+mn-ea"/>
              </a:rPr>
              <a:t>，并获得二等奖</a:t>
            </a:r>
            <a:endParaRPr lang="zh-CN" altLang="en-US" dirty="0">
              <a:cs typeface="+mn-ea"/>
              <a:sym typeface="+mn-ea"/>
            </a:endParaRPr>
          </a:p>
          <a:p>
            <a:pPr marL="285750" lvl="0" indent="-285750" algn="l">
              <a:spcBef>
                <a:spcPts val="600"/>
              </a:spcBef>
              <a:buFont typeface="Wingdings" panose="05000000000000000000" pitchFamily="2" charset="2"/>
              <a:buChar char="ü"/>
            </a:pPr>
            <a:r>
              <a:rPr lang="en-US" altLang="zh-CN" dirty="0">
                <a:cs typeface="+mn-ea"/>
                <a:sym typeface="+mn-ea"/>
              </a:rPr>
              <a:t>2016.10</a:t>
            </a:r>
            <a:r>
              <a:rPr lang="zh-CN" altLang="en-US" dirty="0">
                <a:cs typeface="+mn-ea"/>
                <a:sym typeface="+mn-ea"/>
              </a:rPr>
              <a:t>至</a:t>
            </a:r>
            <a:r>
              <a:rPr lang="en-US" altLang="zh-CN" dirty="0">
                <a:cs typeface="+mn-ea"/>
                <a:sym typeface="+mn-ea"/>
              </a:rPr>
              <a:t>2016.11 </a:t>
            </a:r>
            <a:r>
              <a:rPr lang="zh-CN" altLang="en-US" dirty="0">
                <a:cs typeface="+mn-ea"/>
                <a:sym typeface="+mn-ea"/>
              </a:rPr>
              <a:t>：参与</a:t>
            </a:r>
            <a:r>
              <a:rPr lang="en-US" altLang="zh-CN" dirty="0">
                <a:cs typeface="+mn-ea"/>
                <a:sym typeface="+mn-ea"/>
              </a:rPr>
              <a:t>NASAC</a:t>
            </a:r>
            <a:r>
              <a:rPr lang="zh-CN" altLang="en-US" dirty="0">
                <a:cs typeface="+mn-ea"/>
                <a:sym typeface="+mn-ea"/>
              </a:rPr>
              <a:t>原型系统竞赛项目</a:t>
            </a:r>
            <a:r>
              <a:rPr lang="en-US" altLang="zh-CN" dirty="0">
                <a:cs typeface="+mn-ea"/>
                <a:sym typeface="+mn-ea"/>
              </a:rPr>
              <a:t>SparkBenchmark</a:t>
            </a:r>
            <a:r>
              <a:rPr lang="zh-CN" altLang="en-US" dirty="0">
                <a:cs typeface="+mn-ea"/>
                <a:sym typeface="+mn-ea"/>
              </a:rPr>
              <a:t>，并获得三等奖</a:t>
            </a:r>
            <a:endParaRPr lang="zh-CN" altLang="en-US" dirty="0">
              <a:cs typeface="+mn-ea"/>
              <a:sym typeface="+mn-ea"/>
            </a:endParaRPr>
          </a:p>
          <a:p>
            <a:pPr marL="285750" lvl="0" indent="-285750" algn="l">
              <a:spcBef>
                <a:spcPts val="600"/>
              </a:spcBef>
              <a:buFont typeface="Wingdings" panose="05000000000000000000" pitchFamily="2" charset="2"/>
              <a:buChar char="ü"/>
            </a:pPr>
            <a:r>
              <a:rPr lang="en-US" altLang="zh-CN" dirty="0">
                <a:cs typeface="+mn-ea"/>
                <a:sym typeface="+mn-ea"/>
              </a:rPr>
              <a:t>2016.11</a:t>
            </a:r>
            <a:r>
              <a:rPr lang="zh-CN" altLang="en-US" dirty="0">
                <a:cs typeface="+mn-ea"/>
                <a:sym typeface="+mn-ea"/>
              </a:rPr>
              <a:t>至今：参与华为合作项目</a:t>
            </a:r>
            <a:endParaRPr lang="zh-CN" altLang="en-US" sz="1800" dirty="0">
              <a:cs typeface="+mn-ea"/>
              <a:sym typeface="+mn-ea"/>
            </a:endParaRPr>
          </a:p>
          <a:p>
            <a:pPr marL="342900" lvl="0" indent="-342900">
              <a:spcBef>
                <a:spcPts val="600"/>
              </a:spcBef>
              <a:buFont typeface="Wingdings" panose="05000000000000000000" pitchFamily="2" charset="2"/>
              <a:buChar char="ü"/>
            </a:pPr>
            <a:endParaRPr lang="zh-CN" altLang="en-US" sz="2400" dirty="0">
              <a:latin typeface="微软雅黑" panose="020B0503020204020204" charset="-122"/>
              <a:ea typeface="微软雅黑" panose="020B0503020204020204" charset="-122"/>
            </a:endParaRPr>
          </a:p>
        </p:txBody>
      </p:sp>
      <p:sp>
        <p:nvSpPr>
          <p:cNvPr id="3" name="文本框 2"/>
          <p:cNvSpPr txBox="1"/>
          <p:nvPr/>
        </p:nvSpPr>
        <p:spPr>
          <a:xfrm>
            <a:off x="431800" y="1091565"/>
            <a:ext cx="3449320"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sym typeface="+mn-ea"/>
              </a:rPr>
              <a:t>科研经历</a:t>
            </a:r>
            <a:endParaRPr lang="zh-CN" altLang="en-US">
              <a:solidFill>
                <a:srgbClr val="0000FF"/>
              </a:solidFill>
              <a:sym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536575" y="241300"/>
            <a:ext cx="8150225" cy="628650"/>
          </a:xfrm>
        </p:spPr>
        <p:txBody>
          <a:bodyPr wrap="square" lIns="90170" tIns="46990" rIns="90170" bIns="46990" anchor="ctr"/>
          <a:lstStyle/>
          <a:p>
            <a:r>
              <a:rPr lang="zh-CN" altLang="en-US" sz="2800"/>
              <a:t>致谢</a:t>
            </a:r>
            <a:endParaRPr lang="zh-CN" altLang="en-US" sz="2800"/>
          </a:p>
        </p:txBody>
      </p:sp>
      <p:cxnSp>
        <p:nvCxnSpPr>
          <p:cNvPr id="5529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矩形 2"/>
          <p:cNvSpPr/>
          <p:nvPr/>
        </p:nvSpPr>
        <p:spPr>
          <a:xfrm>
            <a:off x="1685925" y="2967038"/>
            <a:ext cx="5772150" cy="744538"/>
          </a:xfrm>
          <a:prstGeom prst="rect">
            <a:avLst/>
          </a:prstGeom>
          <a:noFill/>
        </p:spPr>
        <p:txBody>
          <a:bodyPr wrap="none" lIns="91440" tIns="45720" rIns="91440" bIns="45720">
            <a:spAutoFit/>
          </a:bodyPr>
          <a:lstStyle/>
          <a:p>
            <a:pPr algn="ctr" fontAlgn="base"/>
            <a:r>
              <a:rPr lang="zh-CN" altLang="en-US" sz="4000" b="0" strike="noStrike" cap="none" spc="0" noProof="1" smtClean="0">
                <a:ln w="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ea"/>
              </a:rPr>
              <a:t>敬请各位老师批评指正！</a:t>
            </a:r>
            <a:endParaRPr lang="zh-CN" altLang="en-US" sz="4000" b="0" strike="noStrike" cap="none" spc="0" noProof="1" smtClean="0">
              <a:ln w="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研究背景及现</a:t>
            </a:r>
            <a:r>
              <a:rPr lang="zh-CN" altLang="en-US" sz="2800" dirty="0" smtClean="0">
                <a:sym typeface="+mn-ea"/>
              </a:rPr>
              <a:t>状</a:t>
            </a:r>
            <a:endParaRPr lang="zh-CN" altLang="en-US" dirty="0">
              <a:sym typeface="+mn-ea"/>
            </a:endParaRP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7" name="文本框 6"/>
          <p:cNvSpPr txBox="1"/>
          <p:nvPr/>
        </p:nvSpPr>
        <p:spPr>
          <a:xfrm>
            <a:off x="420370" y="1171575"/>
            <a:ext cx="6101080" cy="701040"/>
          </a:xfrm>
          <a:prstGeom prst="rect">
            <a:avLst/>
          </a:prstGeom>
          <a:noFill/>
        </p:spPr>
        <p:txBody>
          <a:bodyPr wrap="square" rtlCol="0">
            <a:spAutoFit/>
          </a:bodyPr>
          <a:lstStyle/>
          <a:p>
            <a:pPr marL="342900" indent="-342900">
              <a:buFont typeface="Wingdings" panose="05000000000000000000" charset="0"/>
              <a:buChar char="p"/>
            </a:pPr>
            <a:r>
              <a:rPr lang="zh-CN" altLang="en-US" sz="2000" dirty="0">
                <a:solidFill>
                  <a:srgbClr val="0000FF"/>
                </a:solidFill>
              </a:rPr>
              <a:t>数据和计算完整</a:t>
            </a:r>
            <a:r>
              <a:rPr lang="zh-CN" altLang="en-US" sz="2000" dirty="0" smtClean="0">
                <a:solidFill>
                  <a:srgbClr val="0000FF"/>
                </a:solidFill>
              </a:rPr>
              <a:t>性分析</a:t>
            </a:r>
            <a:endParaRPr lang="zh-CN" altLang="en-US" sz="2000" dirty="0">
              <a:solidFill>
                <a:schemeClr val="tx1"/>
              </a:solidFill>
            </a:endParaRPr>
          </a:p>
          <a:p>
            <a:endParaRPr lang="zh-CN" altLang="en-US" sz="2000" dirty="0">
              <a:solidFill>
                <a:srgbClr val="FF0000"/>
              </a:solidFill>
            </a:endParaRPr>
          </a:p>
        </p:txBody>
      </p:sp>
      <p:sp>
        <p:nvSpPr>
          <p:cNvPr id="14" name="圆角矩形 13"/>
          <p:cNvSpPr/>
          <p:nvPr/>
        </p:nvSpPr>
        <p:spPr>
          <a:xfrm>
            <a:off x="1856105" y="1998980"/>
            <a:ext cx="2016125" cy="720090"/>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数据错误</a:t>
            </a:r>
            <a:r>
              <a:rPr lang="en-US" altLang="zh-CN" sz="1600" baseline="30000" dirty="0" smtClean="0">
                <a:solidFill>
                  <a:schemeClr val="accent6">
                    <a:lumMod val="75000"/>
                  </a:schemeClr>
                </a:solidFill>
                <a:sym typeface="+mn-ea"/>
              </a:rPr>
              <a:t>[1][2]</a:t>
            </a:r>
            <a:r>
              <a:rPr lang="en-US" altLang="zh-CN" sz="1600" b="1" dirty="0" smtClean="0">
                <a:solidFill>
                  <a:schemeClr val="tx1"/>
                </a:solidFill>
              </a:rPr>
              <a:t> </a:t>
            </a:r>
            <a:endParaRPr lang="en-US" altLang="zh-CN" sz="1600" b="1" dirty="0">
              <a:solidFill>
                <a:schemeClr val="tx1"/>
              </a:solidFill>
            </a:endParaRPr>
          </a:p>
        </p:txBody>
      </p:sp>
      <p:sp>
        <p:nvSpPr>
          <p:cNvPr id="20" name="圆角矩形 19"/>
          <p:cNvSpPr/>
          <p:nvPr/>
        </p:nvSpPr>
        <p:spPr>
          <a:xfrm>
            <a:off x="4016375" y="1998980"/>
            <a:ext cx="2160270" cy="72072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状态错误</a:t>
            </a:r>
            <a:r>
              <a:rPr lang="en-US" altLang="zh-CN" sz="1600" baseline="30000" dirty="0">
                <a:solidFill>
                  <a:schemeClr val="accent6">
                    <a:lumMod val="75000"/>
                  </a:schemeClr>
                </a:solidFill>
              </a:rPr>
              <a:t>[3]</a:t>
            </a:r>
            <a:endParaRPr lang="en-US" altLang="zh-CN" sz="1600" baseline="30000" dirty="0">
              <a:solidFill>
                <a:schemeClr val="accent6">
                  <a:lumMod val="75000"/>
                </a:schemeClr>
              </a:solidFill>
            </a:endParaRPr>
          </a:p>
        </p:txBody>
      </p:sp>
      <p:cxnSp>
        <p:nvCxnSpPr>
          <p:cNvPr id="22" name="直接箭头连接符 21"/>
          <p:cNvCxnSpPr>
            <a:stCxn id="14" idx="2"/>
            <a:endCxn id="34" idx="0"/>
          </p:cNvCxnSpPr>
          <p:nvPr/>
        </p:nvCxnSpPr>
        <p:spPr>
          <a:xfrm flipH="1">
            <a:off x="2360295" y="2719070"/>
            <a:ext cx="50419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2"/>
            <a:endCxn id="36" idx="0"/>
          </p:cNvCxnSpPr>
          <p:nvPr/>
        </p:nvCxnSpPr>
        <p:spPr>
          <a:xfrm>
            <a:off x="2864485" y="2719070"/>
            <a:ext cx="312674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2"/>
            <a:endCxn id="35" idx="0"/>
          </p:cNvCxnSpPr>
          <p:nvPr/>
        </p:nvCxnSpPr>
        <p:spPr>
          <a:xfrm>
            <a:off x="2864485" y="2719070"/>
            <a:ext cx="1396365"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34" idx="0"/>
          </p:cNvCxnSpPr>
          <p:nvPr/>
        </p:nvCxnSpPr>
        <p:spPr>
          <a:xfrm flipH="1">
            <a:off x="2360295" y="2719705"/>
            <a:ext cx="27362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 idx="2"/>
            <a:endCxn id="36" idx="0"/>
          </p:cNvCxnSpPr>
          <p:nvPr/>
        </p:nvCxnSpPr>
        <p:spPr>
          <a:xfrm>
            <a:off x="5096510" y="2719705"/>
            <a:ext cx="8947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2"/>
            <a:endCxn id="35" idx="0"/>
          </p:cNvCxnSpPr>
          <p:nvPr/>
        </p:nvCxnSpPr>
        <p:spPr>
          <a:xfrm flipH="1">
            <a:off x="4260850" y="2719705"/>
            <a:ext cx="83566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557020" y="3763010"/>
            <a:ext cx="1606550" cy="113030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数据流速过快</a:t>
            </a:r>
            <a:endParaRPr lang="zh-CN" altLang="en-US" sz="1600" b="1" dirty="0" smtClean="0">
              <a:solidFill>
                <a:schemeClr val="tx1"/>
              </a:solidFill>
            </a:endParaRPr>
          </a:p>
        </p:txBody>
      </p:sp>
      <p:sp>
        <p:nvSpPr>
          <p:cNvPr id="35" name="圆角矩形 34"/>
          <p:cNvSpPr/>
          <p:nvPr/>
        </p:nvSpPr>
        <p:spPr>
          <a:xfrm>
            <a:off x="3457575" y="3763010"/>
            <a:ext cx="1605915" cy="113030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Task</a:t>
            </a:r>
            <a:r>
              <a:rPr lang="zh-CN" altLang="en-US" b="1" dirty="0">
                <a:solidFill>
                  <a:schemeClr val="tx1"/>
                </a:solidFill>
              </a:rPr>
              <a:t>失效</a:t>
            </a:r>
            <a:endParaRPr lang="zh-CN" altLang="en-US" sz="1600" b="1" dirty="0" smtClean="0">
              <a:solidFill>
                <a:schemeClr val="tx1"/>
              </a:solidFill>
            </a:endParaRPr>
          </a:p>
        </p:txBody>
      </p:sp>
      <p:sp>
        <p:nvSpPr>
          <p:cNvPr id="36" name="圆角矩形 28"/>
          <p:cNvSpPr/>
          <p:nvPr/>
        </p:nvSpPr>
        <p:spPr>
          <a:xfrm>
            <a:off x="5187950" y="3763010"/>
            <a:ext cx="1605915" cy="1130300"/>
          </a:xfrm>
          <a:prstGeom prst="roundRect">
            <a:avLst/>
          </a:prstGeom>
          <a:solidFill>
            <a:srgbClr val="98D6E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smtClean="0">
                <a:solidFill>
                  <a:schemeClr val="tx1"/>
                </a:solidFill>
              </a:rPr>
              <a:t>快照恢复机制不完善</a:t>
            </a:r>
            <a:endParaRPr lang="zh-CN" altLang="en-US" sz="1600" b="1" dirty="0" smtClean="0">
              <a:solidFill>
                <a:schemeClr val="tx1"/>
              </a:solidFill>
            </a:endParaRPr>
          </a:p>
        </p:txBody>
      </p:sp>
      <p:sp>
        <p:nvSpPr>
          <p:cNvPr id="42" name="TextBox 1"/>
          <p:cNvSpPr txBox="1"/>
          <p:nvPr/>
        </p:nvSpPr>
        <p:spPr>
          <a:xfrm>
            <a:off x="259080" y="5143500"/>
            <a:ext cx="8625840" cy="142240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latin typeface="Times New Roman" panose="02020603050405020304" pitchFamily="18" charset="0"/>
              </a:rPr>
              <a:t>[1]</a:t>
            </a:r>
            <a:r>
              <a:rPr lang="en-US" altLang="zh-CN" sz="1400" dirty="0">
                <a:latin typeface="Times New Roman" panose="02020603050405020304" pitchFamily="18" charset="0"/>
              </a:rPr>
              <a:t> </a:t>
            </a:r>
            <a:r>
              <a:rPr lang="zh-CN" altLang="en-US" sz="1400" dirty="0">
                <a:latin typeface="Times New Roman" panose="02020603050405020304" pitchFamily="18" charset="0"/>
              </a:rPr>
              <a:t>博客（</a:t>
            </a:r>
            <a:r>
              <a:rPr lang="en-US" altLang="zh-CN" sz="1400" dirty="0">
                <a:latin typeface="Times New Roman" panose="02020603050405020304" pitchFamily="18" charset="0"/>
              </a:rPr>
              <a:t>http://lqding.blog.51cto.com/9123978/1770012)</a:t>
            </a:r>
            <a:r>
              <a:rPr lang="zh-CN" altLang="en-US" sz="1400" dirty="0">
                <a:latin typeface="Times New Roman" panose="02020603050405020304" pitchFamily="18" charset="0"/>
              </a:rPr>
              <a:t>提到Spark Streaming会在特殊情况下出现数据丢失与数据重复处理情况</a:t>
            </a:r>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rPr>
              <a:t>[2] </a:t>
            </a:r>
            <a:r>
              <a:rPr lang="zh-CN" altLang="en-US" sz="1400" dirty="0">
                <a:latin typeface="Times New Roman" panose="02020603050405020304" pitchFamily="18" charset="0"/>
              </a:rPr>
              <a:t>论坛（</a:t>
            </a:r>
            <a:r>
              <a:rPr lang="en-US" altLang="zh-CN" sz="1400" dirty="0">
                <a:latin typeface="Times New Roman" panose="02020603050405020304" pitchFamily="18" charset="0"/>
              </a:rPr>
              <a:t>http://www.aboutyun.com/thread-19670-1-1.html)提到Spark Streaming在有多个数据流且没有cache中间数据时会出现数据不一致情况</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[3] </a:t>
            </a:r>
            <a:r>
              <a:rPr lang="zh-CN" altLang="en-US" sz="1400" dirty="0" smtClean="0">
                <a:solidFill>
                  <a:schemeClr val="tx1"/>
                </a:solidFill>
                <a:latin typeface="Times New Roman" panose="02020603050405020304" pitchFamily="18" charset="0"/>
              </a:rPr>
              <a:t>论坛（</a:t>
            </a:r>
            <a:r>
              <a:rPr lang="en-US" altLang="zh-CN" sz="1400" dirty="0" smtClean="0">
                <a:solidFill>
                  <a:schemeClr val="tx1"/>
                </a:solidFill>
                <a:latin typeface="Times New Roman" panose="02020603050405020304" pitchFamily="18" charset="0"/>
              </a:rPr>
              <a:t>http://www.oschina.net/question/2657298_2154166)提到Spark Streaming在从Kafka中读取数据时会出现offset错误.</a:t>
            </a:r>
            <a:endParaRPr lang="en-US" altLang="zh-CN" sz="1400"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a:t>
            </a:r>
            <a:r>
              <a:rPr lang="zh-CN" altLang="en-US" sz="2800" dirty="0" smtClean="0">
                <a:sym typeface="+mn-ea"/>
              </a:rPr>
              <a:t>状</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6" name="文本框 2"/>
          <p:cNvSpPr txBox="1"/>
          <p:nvPr/>
        </p:nvSpPr>
        <p:spPr>
          <a:xfrm>
            <a:off x="683568" y="1269013"/>
            <a:ext cx="8145780" cy="222504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sz="2000" dirty="0" smtClean="0">
                <a:solidFill>
                  <a:srgbClr val="0000FF"/>
                </a:solidFill>
                <a:sym typeface="+mn-ea"/>
              </a:rPr>
              <a:t>总结产生这些问题的可能因素</a:t>
            </a:r>
            <a:endParaRPr lang="zh-CN" altLang="en-US" sz="2000" dirty="0" smtClean="0">
              <a:solidFill>
                <a:srgbClr val="0000FF"/>
              </a:solidFill>
              <a:sym typeface="+mn-ea"/>
            </a:endParaRPr>
          </a:p>
          <a:p>
            <a:pPr marL="800100" lvl="1" indent="-342900">
              <a:buFont typeface="Wingdings" panose="05000000000000000000" charset="0"/>
              <a:buChar char="l"/>
            </a:pPr>
            <a:r>
              <a:rPr lang="zh-CN" altLang="en-US" sz="2000" dirty="0" smtClean="0">
                <a:sym typeface="+mn-ea"/>
              </a:rPr>
              <a:t>系统缺陷</a:t>
            </a:r>
            <a:endParaRPr lang="zh-CN" altLang="en-US" sz="2000" dirty="0" smtClean="0"/>
          </a:p>
          <a:p>
            <a:pPr lvl="2">
              <a:buFont typeface="Arial" panose="020B0604020202020204" pitchFamily="34" charset="0"/>
            </a:pPr>
            <a:r>
              <a:rPr lang="zh-CN" altLang="en-US" sz="2000" dirty="0" smtClean="0">
                <a:sym typeface="+mn-ea"/>
              </a:rPr>
              <a:t>     设计缺陷、实现bugs等</a:t>
            </a:r>
            <a:endParaRPr lang="zh-CN" altLang="en-US" sz="2000" dirty="0" smtClean="0">
              <a:sym typeface="+mn-ea"/>
            </a:endParaRPr>
          </a:p>
          <a:p>
            <a:pPr marL="800100" lvl="1" indent="-342900">
              <a:buFont typeface="Wingdings" panose="05000000000000000000" charset="0"/>
              <a:buChar char="l"/>
            </a:pPr>
            <a:r>
              <a:rPr lang="zh-CN" altLang="en-US" sz="2000" dirty="0" smtClean="0">
                <a:sym typeface="+mn-ea"/>
              </a:rPr>
              <a:t>应用缺陷</a:t>
            </a:r>
            <a:endParaRPr lang="zh-CN" altLang="en-US" sz="2000" dirty="0" smtClean="0"/>
          </a:p>
          <a:p>
            <a:pPr lvl="2"/>
            <a:r>
              <a:rPr lang="zh-CN" altLang="en-US" sz="2000" dirty="0" smtClean="0">
                <a:sym typeface="+mn-ea"/>
              </a:rPr>
              <a:t>     参数配置不当、代码缺陷等</a:t>
            </a:r>
            <a:endParaRPr lang="zh-CN" altLang="en-US" sz="2000" dirty="0" smtClean="0">
              <a:sym typeface="+mn-ea"/>
            </a:endParaRPr>
          </a:p>
          <a:p>
            <a:pPr marL="800100" lvl="1" indent="-342900">
              <a:buFont typeface="Wingdings" panose="05000000000000000000" charset="0"/>
              <a:buChar char="l"/>
            </a:pPr>
            <a:r>
              <a:rPr lang="zh-CN" altLang="en-US" sz="2000" dirty="0" smtClean="0">
                <a:sym typeface="+mn-ea"/>
              </a:rPr>
              <a:t>数据异常</a:t>
            </a:r>
            <a:endParaRPr lang="zh-CN" altLang="en-US" sz="2000" dirty="0" smtClean="0">
              <a:sym typeface="+mn-ea"/>
            </a:endParaRPr>
          </a:p>
          <a:p>
            <a:pPr lvl="1">
              <a:buFont typeface="Wingdings" panose="05000000000000000000" charset="0"/>
            </a:pPr>
            <a:r>
              <a:rPr lang="en-US" altLang="zh-CN" sz="2000" dirty="0" smtClean="0">
                <a:sym typeface="+mn-ea"/>
              </a:rPr>
              <a:t>	     </a:t>
            </a:r>
            <a:r>
              <a:rPr lang="zh-CN" altLang="en-US" sz="2000" dirty="0" smtClean="0">
                <a:sym typeface="+mn-ea"/>
              </a:rPr>
              <a:t>数据维度过高、数据倾斜等</a:t>
            </a:r>
            <a:endParaRPr lang="zh-CN" altLang="en-US" sz="2000" dirty="0" smtClean="0">
              <a:sym typeface="+mn-ea"/>
            </a:endParaRPr>
          </a:p>
        </p:txBody>
      </p:sp>
      <p:sp>
        <p:nvSpPr>
          <p:cNvPr id="4" name="文本框 3"/>
          <p:cNvSpPr txBox="1"/>
          <p:nvPr/>
        </p:nvSpPr>
        <p:spPr>
          <a:xfrm>
            <a:off x="527050" y="3613150"/>
            <a:ext cx="8286943" cy="2225040"/>
          </a:xfrm>
          <a:prstGeom prst="rect">
            <a:avLst/>
          </a:prstGeom>
          <a:noFill/>
        </p:spPr>
        <p:txBody>
          <a:bodyPr wrap="square" rtlCol="0">
            <a:spAutoFit/>
          </a:bodyPr>
          <a:p>
            <a:pPr marL="342900" indent="-342900">
              <a:buFont typeface="Wingdings" panose="05000000000000000000" charset="0"/>
              <a:buChar char="p"/>
            </a:pPr>
            <a:r>
              <a:rPr lang="zh-CN" altLang="en-US" sz="2000" dirty="0">
                <a:solidFill>
                  <a:srgbClr val="0000FF"/>
                </a:solidFill>
              </a:rPr>
              <a:t>解决方案：</a:t>
            </a:r>
            <a:endParaRPr lang="zh-CN" altLang="en-US" sz="2000" dirty="0">
              <a:solidFill>
                <a:srgbClr val="0000FF"/>
              </a:solidFill>
            </a:endParaRPr>
          </a:p>
          <a:p>
            <a:pPr marL="800100" lvl="1" indent="-342900">
              <a:buFont typeface="Wingdings" panose="05000000000000000000" charset="0"/>
              <a:buChar char="l"/>
            </a:pPr>
            <a:r>
              <a:rPr lang="zh-CN" altLang="en-US" sz="2000" dirty="0" smtClean="0">
                <a:sym typeface="+mn-ea"/>
              </a:rPr>
              <a:t>现有的情况</a:t>
            </a:r>
            <a:r>
              <a:rPr lang="en-US" altLang="zh-CN" sz="2000" baseline="30000" dirty="0">
                <a:solidFill>
                  <a:srgbClr val="0000FF"/>
                </a:solidFill>
                <a:sym typeface="+mn-ea"/>
              </a:rPr>
              <a:t>[1][2]</a:t>
            </a:r>
            <a:r>
              <a:rPr lang="zh-CN" altLang="en-US" sz="2000" dirty="0" smtClean="0">
                <a:sym typeface="+mn-ea"/>
              </a:rPr>
              <a:t>，通常是在系统上线之后，才发现问题的存在，因此只能在</a:t>
            </a:r>
            <a:r>
              <a:rPr lang="zh-CN" altLang="en-US" sz="2000" dirty="0">
                <a:sym typeface="+mn-ea"/>
              </a:rPr>
              <a:t>问</a:t>
            </a:r>
            <a:r>
              <a:rPr lang="zh-CN" altLang="en-US" sz="2000" dirty="0" smtClean="0">
                <a:sym typeface="+mn-ea"/>
              </a:rPr>
              <a:t>题出现后，再对问题进行分析诊断</a:t>
            </a:r>
            <a:endParaRPr lang="en-US" altLang="zh-CN" sz="2000" baseline="30000" dirty="0" smtClean="0">
              <a:solidFill>
                <a:srgbClr val="0000FF"/>
              </a:solidFill>
              <a:sym typeface="+mn-ea"/>
            </a:endParaRPr>
          </a:p>
          <a:p>
            <a:pPr marL="800100" lvl="1" indent="-342900">
              <a:buFont typeface="Wingdings" panose="05000000000000000000" charset="0"/>
              <a:buChar char="l"/>
            </a:pPr>
            <a:r>
              <a:rPr lang="zh-CN" altLang="en-US" sz="2000" dirty="0" smtClean="0">
                <a:solidFill>
                  <a:srgbClr val="FF0000"/>
                </a:solidFill>
                <a:sym typeface="+mn-ea"/>
              </a:rPr>
              <a:t>系统上线之前，通过测试提前发现系统、应用和数据存在的可靠性问题，将减少不必要的损失</a:t>
            </a:r>
            <a:endParaRPr lang="zh-CN" altLang="en-US" sz="2000" dirty="0" smtClean="0">
              <a:solidFill>
                <a:srgbClr val="FF0000"/>
              </a:solidFill>
              <a:sym typeface="+mn-ea"/>
            </a:endParaRPr>
          </a:p>
          <a:p>
            <a:pPr marL="800100" lvl="1" indent="-342900">
              <a:buFont typeface="Wingdings" panose="05000000000000000000" charset="0"/>
              <a:buChar char="l"/>
            </a:pPr>
            <a:endParaRPr lang="zh-CN" altLang="en-US" sz="2000" dirty="0">
              <a:solidFill>
                <a:srgbClr val="FF0000"/>
              </a:solidFill>
              <a:sym typeface="+mn-ea"/>
            </a:endParaRPr>
          </a:p>
          <a:p>
            <a:pPr marL="800100" lvl="1" indent="-342900">
              <a:buFont typeface="Wingdings" panose="05000000000000000000" charset="0"/>
              <a:buChar char="l"/>
            </a:pPr>
            <a:endParaRPr lang="zh-CN" altLang="en-US" sz="2000" dirty="0"/>
          </a:p>
        </p:txBody>
      </p:sp>
      <p:sp>
        <p:nvSpPr>
          <p:cNvPr id="42" name="TextBox 1"/>
          <p:cNvSpPr txBox="1"/>
          <p:nvPr/>
        </p:nvSpPr>
        <p:spPr>
          <a:xfrm>
            <a:off x="536635" y="5691227"/>
            <a:ext cx="8733155" cy="1209040"/>
          </a:xfrm>
          <a:prstGeom prst="rect">
            <a:avLst/>
          </a:prstGeom>
          <a:noFill/>
        </p:spPr>
        <p:txBody>
          <a:bodyPr wrap="square" rtlCol="0">
            <a:spAutoFit/>
          </a:bodyPr>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[1]</a:t>
            </a:r>
            <a:r>
              <a:rPr lang="en-US" sz="1400" dirty="0">
                <a:solidFill>
                  <a:schemeClr val="tx1"/>
                </a:solidFill>
                <a:latin typeface="Times New Roman" panose="02020603050405020304" pitchFamily="18" charset="0"/>
              </a:rPr>
              <a:t>Interlandi, Matteo, et al. "Titian: Data provenance support in spark." Proceedings of the VLDB Endowment 9.3 (2015): 216-227.</a:t>
            </a:r>
            <a:endParaRPr lang="en-US" sz="1400" dirty="0">
              <a:solidFill>
                <a:schemeClr val="tx1"/>
              </a:solidFill>
              <a:latin typeface="Times New Roman" panose="02020603050405020304" pitchFamily="18" charset="0"/>
            </a:endParaRPr>
          </a:p>
          <a:p>
            <a:pPr>
              <a:lnSpc>
                <a:spcPct val="100000"/>
              </a:lnSpc>
              <a:spcBef>
                <a:spcPts val="100"/>
              </a:spcBef>
              <a:spcAft>
                <a:spcPts val="100"/>
              </a:spcAft>
            </a:pPr>
            <a:r>
              <a:rPr lang="en-US" altLang="zh-CN" sz="1400" dirty="0">
                <a:solidFill>
                  <a:schemeClr val="tx1"/>
                </a:solidFill>
                <a:latin typeface="Times New Roman" panose="02020603050405020304" pitchFamily="18" charset="0"/>
              </a:rPr>
              <a:t>[2] Gulzar, Muhammad Ali, et al. "Bigdebug: Debugging primitives for interactive big data processing in spark." Proceedings of the 38th International Conference on Software Engineering. ACM, 2016.</a:t>
            </a:r>
            <a:endParaRPr lang="en-US" altLang="zh-CN" sz="1400" dirty="0">
              <a:solidFill>
                <a:schemeClr val="tx1"/>
              </a:solidFill>
              <a:latin typeface="Times New Roman" panose="02020603050405020304" pitchFamily="18" charset="0"/>
            </a:endParaRPr>
          </a:p>
          <a:p>
            <a:pPr>
              <a:lnSpc>
                <a:spcPct val="100000"/>
              </a:lnSpc>
              <a:spcBef>
                <a:spcPts val="100"/>
              </a:spcBef>
              <a:spcAft>
                <a:spcPts val="100"/>
              </a:spcAft>
            </a:pPr>
            <a:endParaRPr lang="en-US" altLang="zh-CN" sz="1400" i="1" dirty="0" smtClean="0">
              <a:solidFill>
                <a:schemeClr val="tx1"/>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536575" y="241300"/>
            <a:ext cx="8428355" cy="615315"/>
          </a:xfrm>
        </p:spPr>
        <p:txBody>
          <a:bodyPr wrap="square" lIns="90170" tIns="46990" rIns="90170" bIns="46990" anchor="ctr"/>
          <a:lstStyle/>
          <a:p>
            <a:r>
              <a:rPr lang="zh-CN" altLang="en-US" sz="2800" dirty="0">
                <a:sym typeface="+mn-ea"/>
              </a:rPr>
              <a:t>研究背景及现</a:t>
            </a:r>
            <a:r>
              <a:rPr lang="zh-CN" altLang="en-US" sz="2800" dirty="0" smtClean="0">
                <a:sym typeface="+mn-ea"/>
              </a:rPr>
              <a:t>状</a:t>
            </a:r>
            <a:endParaRPr lang="zh-CN" altLang="en-US" dirty="0">
              <a:solidFill>
                <a:schemeClr val="tx1"/>
              </a:solidFill>
              <a:sym typeface="+mn-ea"/>
            </a:endParaRPr>
          </a:p>
        </p:txBody>
      </p:sp>
      <p:cxnSp>
        <p:nvCxnSpPr>
          <p:cNvPr id="13315"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圆角矩形 1"/>
          <p:cNvSpPr/>
          <p:nvPr/>
        </p:nvSpPr>
        <p:spPr>
          <a:xfrm>
            <a:off x="5796136" y="2062872"/>
            <a:ext cx="2228215" cy="1136650"/>
          </a:xfrm>
          <a:prstGeom prst="round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4"/>
          <p:cNvPicPr>
            <a:picLocks noChangeAspect="1"/>
          </p:cNvPicPr>
          <p:nvPr/>
        </p:nvPicPr>
        <p:blipFill>
          <a:blip r:embed="rId1" cstate="print"/>
          <a:stretch>
            <a:fillRect/>
          </a:stretch>
        </p:blipFill>
        <p:spPr>
          <a:xfrm>
            <a:off x="3041799" y="927497"/>
            <a:ext cx="1649095" cy="792480"/>
          </a:xfrm>
          <a:prstGeom prst="rect">
            <a:avLst/>
          </a:prstGeom>
          <a:noFill/>
          <a:ln w="9525">
            <a:noFill/>
          </a:ln>
        </p:spPr>
      </p:pic>
      <p:sp>
        <p:nvSpPr>
          <p:cNvPr id="8" name="矩形 7"/>
          <p:cNvSpPr/>
          <p:nvPr/>
        </p:nvSpPr>
        <p:spPr>
          <a:xfrm>
            <a:off x="951721" y="2163202"/>
            <a:ext cx="1869440" cy="9359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性能</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9" name="矩形 8"/>
          <p:cNvSpPr/>
          <p:nvPr/>
        </p:nvSpPr>
        <p:spPr>
          <a:xfrm>
            <a:off x="3318366" y="2163202"/>
            <a:ext cx="1950720" cy="9359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扩展性</a:t>
            </a:r>
            <a:endParaRPr lang="zh-CN" altLang="en-US" sz="2000" b="1" dirty="0" smtClean="0">
              <a:solidFill>
                <a:schemeClr val="tx1"/>
              </a:solidFill>
            </a:endParaRPr>
          </a:p>
        </p:txBody>
      </p:sp>
      <p:sp>
        <p:nvSpPr>
          <p:cNvPr id="11" name="矩形 10"/>
          <p:cNvSpPr/>
          <p:nvPr/>
        </p:nvSpPr>
        <p:spPr>
          <a:xfrm>
            <a:off x="5914881" y="2163202"/>
            <a:ext cx="2011045" cy="9359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可靠性？</a:t>
            </a:r>
            <a:endParaRPr lang="zh-CN" altLang="en-US" sz="2000" b="1" dirty="0">
              <a:solidFill>
                <a:schemeClr val="tx1"/>
              </a:solidFill>
            </a:endParaRPr>
          </a:p>
        </p:txBody>
      </p:sp>
      <p:cxnSp>
        <p:nvCxnSpPr>
          <p:cNvPr id="14" name="直接箭头连接符 13"/>
          <p:cNvCxnSpPr/>
          <p:nvPr/>
        </p:nvCxnSpPr>
        <p:spPr>
          <a:xfrm flipH="1">
            <a:off x="2033126" y="1719972"/>
            <a:ext cx="935990" cy="4324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409296" y="1719972"/>
            <a:ext cx="0" cy="4324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914881" y="1719972"/>
            <a:ext cx="755650" cy="3111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 name="组合 22"/>
          <p:cNvGrpSpPr/>
          <p:nvPr/>
        </p:nvGrpSpPr>
        <p:grpSpPr>
          <a:xfrm>
            <a:off x="495371" y="2986162"/>
            <a:ext cx="6332112" cy="1781810"/>
            <a:chOff x="1567" y="5530"/>
            <a:chExt cx="9972" cy="2806"/>
          </a:xfrm>
        </p:grpSpPr>
        <p:grpSp>
          <p:nvGrpSpPr>
            <p:cNvPr id="6" name="组合 9"/>
            <p:cNvGrpSpPr/>
            <p:nvPr/>
          </p:nvGrpSpPr>
          <p:grpSpPr>
            <a:xfrm>
              <a:off x="1567" y="6550"/>
              <a:ext cx="9972" cy="1786"/>
              <a:chOff x="1302" y="6014"/>
              <a:chExt cx="9984" cy="1786"/>
            </a:xfrm>
          </p:grpSpPr>
          <p:sp>
            <p:nvSpPr>
              <p:cNvPr id="4" name="圆角矩形 3"/>
              <p:cNvSpPr/>
              <p:nvPr/>
            </p:nvSpPr>
            <p:spPr>
              <a:xfrm>
                <a:off x="1302" y="6015"/>
                <a:ext cx="3042" cy="1785"/>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accent6">
                        <a:lumMod val="75000"/>
                      </a:schemeClr>
                    </a:solidFill>
                  </a:rPr>
                  <a:t>HiBench</a:t>
                </a:r>
                <a:r>
                  <a:rPr lang="en-US" altLang="zh-CN" sz="1400" dirty="0" err="1">
                    <a:solidFill>
                      <a:schemeClr val="accent6">
                        <a:lumMod val="75000"/>
                      </a:schemeClr>
                    </a:solidFill>
                  </a:rPr>
                  <a:t>[1]</a:t>
                </a:r>
                <a:endParaRPr lang="en-US" altLang="zh-CN" sz="1400" baseline="30000" dirty="0">
                  <a:solidFill>
                    <a:schemeClr val="tx1"/>
                  </a:solidFill>
                </a:endParaRPr>
              </a:p>
            </p:txBody>
          </p:sp>
          <p:sp>
            <p:nvSpPr>
              <p:cNvPr id="17" name="圆角矩形 16"/>
              <p:cNvSpPr/>
              <p:nvPr/>
            </p:nvSpPr>
            <p:spPr>
              <a:xfrm>
                <a:off x="8098" y="6014"/>
                <a:ext cx="3188" cy="1786"/>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accent6">
                        <a:lumMod val="75000"/>
                      </a:schemeClr>
                    </a:solidFill>
                  </a:rPr>
                  <a:t>Spark-perf</a:t>
                </a:r>
                <a:r>
                  <a:rPr lang="en-US" altLang="zh-CN" sz="1400" dirty="0" err="1" smtClean="0">
                    <a:solidFill>
                      <a:schemeClr val="accent6">
                        <a:lumMod val="75000"/>
                      </a:schemeClr>
                    </a:solidFill>
                  </a:rPr>
                  <a:t>[3]</a:t>
                </a:r>
                <a:endParaRPr lang="en-US" altLang="zh-CN" sz="1400" baseline="30000" dirty="0" err="1" smtClean="0">
                  <a:solidFill>
                    <a:schemeClr val="accent6">
                      <a:lumMod val="75000"/>
                    </a:schemeClr>
                  </a:solidFill>
                </a:endParaRPr>
              </a:p>
            </p:txBody>
          </p:sp>
        </p:grpSp>
        <p:cxnSp>
          <p:nvCxnSpPr>
            <p:cNvPr id="18" name="直接箭头连接符 17"/>
            <p:cNvCxnSpPr>
              <a:stCxn id="4" idx="0"/>
              <a:endCxn id="8" idx="2"/>
            </p:cNvCxnSpPr>
            <p:nvPr/>
          </p:nvCxnSpPr>
          <p:spPr>
            <a:xfrm flipV="1">
              <a:off x="3086" y="5708"/>
              <a:ext cx="672" cy="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9" idx="0"/>
              <a:endCxn id="8" idx="2"/>
            </p:cNvCxnSpPr>
            <p:nvPr/>
          </p:nvCxnSpPr>
          <p:spPr>
            <a:xfrm flipH="1" flipV="1">
              <a:off x="3758" y="5708"/>
              <a:ext cx="2830" cy="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0"/>
              <a:endCxn id="9" idx="2"/>
            </p:cNvCxnSpPr>
            <p:nvPr/>
          </p:nvCxnSpPr>
          <p:spPr>
            <a:xfrm flipH="1" flipV="1">
              <a:off x="7549" y="5708"/>
              <a:ext cx="2398" cy="8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4" idx="0"/>
            </p:cNvCxnSpPr>
            <p:nvPr/>
          </p:nvCxnSpPr>
          <p:spPr>
            <a:xfrm flipV="1">
              <a:off x="3086" y="5530"/>
              <a:ext cx="4645" cy="10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0"/>
              <a:endCxn id="8" idx="2"/>
            </p:cNvCxnSpPr>
            <p:nvPr/>
          </p:nvCxnSpPr>
          <p:spPr>
            <a:xfrm flipH="1" flipV="1">
              <a:off x="3758" y="5708"/>
              <a:ext cx="6189" cy="8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26" name="内容占位符 25" descr="[J`[24TS9PU{%]NO`_MZX[I"/>
          <p:cNvPicPr>
            <a:picLocks noGrp="1" noChangeAspect="1"/>
          </p:cNvPicPr>
          <p:nvPr>
            <p:ph idx="1"/>
          </p:nvPr>
        </p:nvPicPr>
        <p:blipFill>
          <a:blip r:embed="rId2" cstate="print"/>
          <a:stretch>
            <a:fillRect/>
          </a:stretch>
        </p:blipFill>
        <p:spPr>
          <a:xfrm>
            <a:off x="4612129" y="969660"/>
            <a:ext cx="1343025" cy="708660"/>
          </a:xfrm>
          <a:prstGeom prst="rect">
            <a:avLst/>
          </a:prstGeom>
        </p:spPr>
      </p:pic>
      <p:sp>
        <p:nvSpPr>
          <p:cNvPr id="49" name="圆角矩形 48"/>
          <p:cNvSpPr/>
          <p:nvPr/>
        </p:nvSpPr>
        <p:spPr>
          <a:xfrm>
            <a:off x="2755265" y="3634740"/>
            <a:ext cx="1856740" cy="1134110"/>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6">
                    <a:lumMod val="75000"/>
                  </a:schemeClr>
                </a:solidFill>
              </a:rPr>
              <a:t>BigSQL</a:t>
            </a:r>
            <a:endParaRPr lang="en-US" altLang="zh-CN" dirty="0" smtClean="0">
              <a:solidFill>
                <a:schemeClr val="accent6">
                  <a:lumMod val="75000"/>
                </a:schemeClr>
              </a:solidFill>
            </a:endParaRPr>
          </a:p>
          <a:p>
            <a:pPr algn="ctr"/>
            <a:r>
              <a:rPr lang="en-US" altLang="zh-CN" dirty="0" smtClean="0">
                <a:solidFill>
                  <a:schemeClr val="accent6">
                    <a:lumMod val="75000"/>
                  </a:schemeClr>
                </a:solidFill>
              </a:rPr>
              <a:t>Benchmark</a:t>
            </a:r>
            <a:r>
              <a:rPr lang="en-US" altLang="zh-CN" sz="1400" dirty="0" smtClean="0">
                <a:solidFill>
                  <a:schemeClr val="accent6">
                    <a:lumMod val="75000"/>
                  </a:schemeClr>
                </a:solidFill>
              </a:rPr>
              <a:t>[2]</a:t>
            </a:r>
            <a:endParaRPr lang="en-US" altLang="zh-CN" sz="1400" baseline="30000" dirty="0" smtClean="0">
              <a:solidFill>
                <a:schemeClr val="accent6">
                  <a:lumMod val="75000"/>
                </a:schemeClr>
              </a:solidFill>
            </a:endParaRPr>
          </a:p>
        </p:txBody>
      </p:sp>
      <p:cxnSp>
        <p:nvCxnSpPr>
          <p:cNvPr id="51" name="直接箭头连接符 50"/>
          <p:cNvCxnSpPr>
            <a:stCxn id="49" idx="0"/>
            <a:endCxn id="9" idx="2"/>
          </p:cNvCxnSpPr>
          <p:nvPr/>
        </p:nvCxnSpPr>
        <p:spPr>
          <a:xfrm flipV="1">
            <a:off x="3683635" y="3099435"/>
            <a:ext cx="610235" cy="535305"/>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sp>
        <p:nvSpPr>
          <p:cNvPr id="3" name="TextBox 1"/>
          <p:cNvSpPr txBox="1"/>
          <p:nvPr/>
        </p:nvSpPr>
        <p:spPr>
          <a:xfrm>
            <a:off x="202114" y="6092284"/>
            <a:ext cx="8415020" cy="738664"/>
          </a:xfrm>
          <a:prstGeom prst="rect">
            <a:avLst/>
          </a:prstGeom>
          <a:noFill/>
        </p:spPr>
        <p:txBody>
          <a:bodyPr wrap="square" rtlCol="0">
            <a:spAutoFit/>
          </a:bodyPr>
          <a:lstStyle/>
          <a:p>
            <a:pPr algn="l"/>
            <a:r>
              <a:rPr lang="en-US" altLang="zh-CN" sz="1400" dirty="0" smtClean="0">
                <a:latin typeface="Times New Roman" panose="02020603050405020304" pitchFamily="18" charset="0"/>
              </a:rPr>
              <a:t>[1]</a:t>
            </a:r>
            <a:r>
              <a:rPr lang="en-US" altLang="zh-CN" sz="1400" dirty="0">
                <a:latin typeface="Times New Roman" panose="02020603050405020304" pitchFamily="18" charset="0"/>
                <a:cs typeface="+mn-ea"/>
              </a:rPr>
              <a:t> </a:t>
            </a:r>
            <a:r>
              <a:rPr lang="en-US" altLang="zh-CN" sz="1400" dirty="0" err="1" smtClean="0">
                <a:latin typeface="Times New Roman" panose="02020603050405020304" pitchFamily="18" charset="0"/>
                <a:cs typeface="+mn-ea"/>
              </a:rPr>
              <a:t>HiBench</a:t>
            </a:r>
            <a:r>
              <a:rPr lang="en-US" altLang="zh-CN" sz="1400" dirty="0" smtClean="0">
                <a:latin typeface="Times New Roman" panose="02020603050405020304" pitchFamily="18" charset="0"/>
                <a:cs typeface="+mn-ea"/>
              </a:rPr>
              <a:t>. </a:t>
            </a:r>
            <a:r>
              <a:rPr lang="en-US" altLang="zh-CN" sz="1400" dirty="0" smtClean="0">
                <a:latin typeface="Times New Roman" panose="02020603050405020304" pitchFamily="18" charset="0"/>
              </a:rPr>
              <a:t>https</a:t>
            </a:r>
            <a:r>
              <a:rPr lang="en-US" altLang="zh-CN" sz="1400" dirty="0">
                <a:latin typeface="Times New Roman" panose="02020603050405020304" pitchFamily="18" charset="0"/>
              </a:rPr>
              <a:t>://</a:t>
            </a:r>
            <a:r>
              <a:rPr lang="en-US" altLang="zh-CN" sz="1400" dirty="0" err="1">
                <a:latin typeface="Times New Roman" panose="02020603050405020304" pitchFamily="18" charset="0"/>
              </a:rPr>
              <a:t>github.com</a:t>
            </a:r>
            <a:r>
              <a:rPr lang="en-US" altLang="zh-CN" sz="1400" dirty="0">
                <a:latin typeface="Times New Roman" panose="02020603050405020304" pitchFamily="18" charset="0"/>
              </a:rPr>
              <a:t>/</a:t>
            </a:r>
            <a:r>
              <a:rPr lang="en-US" altLang="zh-CN" sz="1400" dirty="0" err="1">
                <a:latin typeface="Times New Roman" panose="02020603050405020304" pitchFamily="18" charset="0"/>
              </a:rPr>
              <a:t>intel-hadoop</a:t>
            </a:r>
            <a:r>
              <a:rPr lang="en-US" altLang="zh-CN" sz="1400" dirty="0">
                <a:latin typeface="Times New Roman" panose="02020603050405020304" pitchFamily="18" charset="0"/>
              </a:rPr>
              <a:t>/</a:t>
            </a:r>
            <a:r>
              <a:rPr lang="en-US" altLang="zh-CN" sz="1400" dirty="0" err="1">
                <a:latin typeface="Times New Roman" panose="02020603050405020304" pitchFamily="18" charset="0"/>
              </a:rPr>
              <a:t>HiBench</a:t>
            </a:r>
            <a:endParaRPr lang="en-US" altLang="zh-CN" sz="1400" dirty="0">
              <a:latin typeface="Times New Roman" panose="02020603050405020304" pitchFamily="18" charset="0"/>
            </a:endParaRPr>
          </a:p>
          <a:p>
            <a:r>
              <a:rPr lang="en-US" altLang="zh-CN" sz="1400" dirty="0" smtClean="0">
                <a:latin typeface="Times New Roman" panose="02020603050405020304" pitchFamily="18" charset="0"/>
              </a:rPr>
              <a:t>[</a:t>
            </a:r>
            <a:r>
              <a:rPr lang="en-US" altLang="zh-CN" sz="1400" dirty="0">
                <a:latin typeface="Times New Roman" panose="02020603050405020304" pitchFamily="18" charset="0"/>
              </a:rPr>
              <a:t>2</a:t>
            </a: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BigSQL</a:t>
            </a:r>
            <a:r>
              <a:rPr lang="en-US" altLang="zh-CN" sz="1400" dirty="0" smtClean="0">
                <a:latin typeface="Times New Roman" panose="02020603050405020304" pitchFamily="18" charset="0"/>
              </a:rPr>
              <a:t> Benchmark</a:t>
            </a:r>
            <a:r>
              <a:rPr lang="en-US" altLang="zh-CN" sz="1400" dirty="0">
                <a:latin typeface="Times New Roman" panose="02020603050405020304" pitchFamily="18" charset="0"/>
              </a:rPr>
              <a:t>. https://amplab.cs.berkeley.edu/benchmark</a:t>
            </a:r>
            <a:r>
              <a:rPr lang="en-US" altLang="zh-CN" sz="1400" dirty="0" smtClean="0">
                <a:latin typeface="Times New Roman" panose="02020603050405020304" pitchFamily="18" charset="0"/>
              </a:rPr>
              <a:t>/</a:t>
            </a:r>
            <a:endParaRPr lang="en-US" altLang="zh-CN" sz="1400" dirty="0">
              <a:latin typeface="Times New Roman" panose="02020603050405020304" pitchFamily="18" charset="0"/>
            </a:endParaRPr>
          </a:p>
          <a:p>
            <a:r>
              <a:rPr lang="en-US" altLang="zh-CN" sz="1400" dirty="0" smtClean="0">
                <a:latin typeface="Times New Roman" panose="02020603050405020304" pitchFamily="18" charset="0"/>
                <a:cs typeface="+mn-ea"/>
              </a:rPr>
              <a:t>[3] Spark-</a:t>
            </a:r>
            <a:r>
              <a:rPr lang="en-US" altLang="zh-CN" sz="1400" dirty="0" err="1" smtClean="0">
                <a:latin typeface="Times New Roman" panose="02020603050405020304" pitchFamily="18" charset="0"/>
                <a:cs typeface="+mn-ea"/>
              </a:rPr>
              <a:t>perf</a:t>
            </a:r>
            <a:r>
              <a:rPr lang="en-US" altLang="zh-CN" sz="1400" dirty="0">
                <a:latin typeface="Times New Roman" panose="02020603050405020304" pitchFamily="18" charset="0"/>
                <a:cs typeface="+mn-ea"/>
              </a:rPr>
              <a:t>. https://</a:t>
            </a:r>
            <a:r>
              <a:rPr lang="en-US" altLang="zh-CN" sz="1400" dirty="0" err="1">
                <a:latin typeface="Times New Roman" panose="02020603050405020304" pitchFamily="18" charset="0"/>
                <a:cs typeface="+mn-ea"/>
              </a:rPr>
              <a:t>github.com</a:t>
            </a:r>
            <a:r>
              <a:rPr lang="en-US" altLang="zh-CN" sz="1400" dirty="0">
                <a:latin typeface="Times New Roman" panose="02020603050405020304" pitchFamily="18" charset="0"/>
                <a:cs typeface="+mn-ea"/>
              </a:rPr>
              <a:t>/</a:t>
            </a:r>
            <a:r>
              <a:rPr lang="en-US" altLang="zh-CN" sz="1400" dirty="0" err="1">
                <a:latin typeface="Times New Roman" panose="02020603050405020304" pitchFamily="18" charset="0"/>
                <a:cs typeface="+mn-ea"/>
              </a:rPr>
              <a:t>databricks</a:t>
            </a:r>
            <a:r>
              <a:rPr lang="en-US" altLang="zh-CN" sz="1400" dirty="0">
                <a:latin typeface="Times New Roman" panose="02020603050405020304" pitchFamily="18" charset="0"/>
                <a:cs typeface="+mn-ea"/>
              </a:rPr>
              <a:t>/spark-</a:t>
            </a:r>
            <a:r>
              <a:rPr lang="en-US" altLang="zh-CN" sz="1400" dirty="0" err="1">
                <a:latin typeface="Times New Roman" panose="02020603050405020304" pitchFamily="18" charset="0"/>
                <a:cs typeface="+mn-ea"/>
              </a:rPr>
              <a:t>perf</a:t>
            </a:r>
            <a:endParaRPr lang="en-US" altLang="zh-CN" sz="1400" dirty="0">
              <a:latin typeface="Times New Roman" panose="02020603050405020304" pitchFamily="18" charset="0"/>
            </a:endParaRPr>
          </a:p>
        </p:txBody>
      </p:sp>
      <p:sp>
        <p:nvSpPr>
          <p:cNvPr id="7" name="矩形 6"/>
          <p:cNvSpPr/>
          <p:nvPr/>
        </p:nvSpPr>
        <p:spPr>
          <a:xfrm>
            <a:off x="2755121" y="5155957"/>
            <a:ext cx="1869440" cy="9359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常规数据集</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9" name="组合 18"/>
          <p:cNvGrpSpPr/>
          <p:nvPr/>
        </p:nvGrpSpPr>
        <p:grpSpPr>
          <a:xfrm>
            <a:off x="5816600" y="5055870"/>
            <a:ext cx="2227580" cy="1136650"/>
            <a:chOff x="9378" y="7962"/>
            <a:chExt cx="3508" cy="1790"/>
          </a:xfrm>
        </p:grpSpPr>
        <p:sp>
          <p:nvSpPr>
            <p:cNvPr id="10" name="矩形 9"/>
            <p:cNvSpPr/>
            <p:nvPr/>
          </p:nvSpPr>
          <p:spPr>
            <a:xfrm>
              <a:off x="9693" y="8120"/>
              <a:ext cx="2944"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异常数据集？</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3" name="圆角矩形 12"/>
            <p:cNvSpPr/>
            <p:nvPr/>
          </p:nvSpPr>
          <p:spPr>
            <a:xfrm>
              <a:off x="9378" y="7962"/>
              <a:ext cx="3509" cy="1790"/>
            </a:xfrm>
            <a:prstGeom prst="round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3" name="直接箭头连接符 22"/>
          <p:cNvCxnSpPr>
            <a:stCxn id="4" idx="2"/>
            <a:endCxn id="7" idx="0"/>
          </p:cNvCxnSpPr>
          <p:nvPr/>
        </p:nvCxnSpPr>
        <p:spPr>
          <a:xfrm>
            <a:off x="1459865" y="4768215"/>
            <a:ext cx="2230120" cy="387985"/>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cxnSp>
        <p:nvCxnSpPr>
          <p:cNvPr id="25" name="直接箭头连接符 24"/>
          <p:cNvCxnSpPr>
            <a:stCxn id="49" idx="2"/>
            <a:endCxn id="7" idx="0"/>
          </p:cNvCxnSpPr>
          <p:nvPr/>
        </p:nvCxnSpPr>
        <p:spPr>
          <a:xfrm>
            <a:off x="3683635" y="4768850"/>
            <a:ext cx="6350" cy="387350"/>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cxnSp>
        <p:nvCxnSpPr>
          <p:cNvPr id="27" name="直接箭头连接符 26"/>
          <p:cNvCxnSpPr>
            <a:stCxn id="17" idx="2"/>
          </p:cNvCxnSpPr>
          <p:nvPr/>
        </p:nvCxnSpPr>
        <p:spPr>
          <a:xfrm flipH="1">
            <a:off x="3707765" y="4768215"/>
            <a:ext cx="2108835" cy="389255"/>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a:t>
            </a:r>
            <a:r>
              <a:rPr lang="zh-CN" altLang="en-US" sz="2800" dirty="0" smtClean="0">
                <a:sym typeface="+mn-ea"/>
              </a:rPr>
              <a:t>状</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27358" y="1326163"/>
            <a:ext cx="8145780" cy="1310640"/>
          </a:xfrm>
          <a:prstGeom prst="rect">
            <a:avLst/>
          </a:prstGeom>
          <a:noFill/>
          <a:ln w="28575">
            <a:noFill/>
            <a:prstDash val="dash"/>
          </a:ln>
        </p:spPr>
        <p:txBody>
          <a:bodyPr wrap="square" rtlCol="0">
            <a:spAutoFit/>
          </a:bodyPr>
          <a:p>
            <a:pPr marL="342900" indent="-342900">
              <a:buFont typeface="Wingdings" panose="05000000000000000000" charset="0"/>
              <a:buChar char="p"/>
            </a:pPr>
            <a:r>
              <a:rPr lang="zh-CN" altLang="en-US" sz="2000" dirty="0" smtClean="0">
                <a:solidFill>
                  <a:srgbClr val="0000FF"/>
                </a:solidFill>
                <a:sym typeface="+mn-ea"/>
              </a:rPr>
              <a:t>小结</a:t>
            </a:r>
            <a:endParaRPr lang="zh-CN" altLang="en-US" sz="2000" dirty="0" smtClean="0">
              <a:solidFill>
                <a:srgbClr val="0000FF"/>
              </a:solidFill>
              <a:sym typeface="+mn-ea"/>
            </a:endParaRPr>
          </a:p>
          <a:p>
            <a:pPr marL="800100" lvl="1" indent="-342900">
              <a:buFont typeface="Wingdings" panose="05000000000000000000" charset="0"/>
              <a:buChar char="l"/>
            </a:pPr>
            <a:r>
              <a:rPr lang="zh-CN" altLang="en-US" sz="2000" dirty="0" smtClean="0">
                <a:solidFill>
                  <a:schemeClr val="tx1"/>
                </a:solidFill>
                <a:sym typeface="+mn-ea"/>
              </a:rPr>
              <a:t>大数据系统面临着多样及复杂的可靠性问题</a:t>
            </a:r>
            <a:endParaRPr lang="zh-CN" altLang="en-US" sz="2000" dirty="0" smtClean="0">
              <a:solidFill>
                <a:schemeClr val="tx1"/>
              </a:solidFill>
              <a:sym typeface="+mn-ea"/>
            </a:endParaRPr>
          </a:p>
          <a:p>
            <a:pPr marL="800100" lvl="1" indent="-342900">
              <a:buFont typeface="Wingdings" panose="05000000000000000000" charset="0"/>
              <a:buChar char="l"/>
            </a:pPr>
            <a:r>
              <a:rPr lang="zh-CN" altLang="en-US" sz="2000" dirty="0" smtClean="0">
                <a:solidFill>
                  <a:schemeClr val="tx1"/>
                </a:solidFill>
                <a:sym typeface="+mn-ea"/>
              </a:rPr>
              <a:t>现有测试基准缺少对可靠性测试的支持</a:t>
            </a:r>
            <a:endParaRPr lang="zh-CN" altLang="en-US" sz="2000" dirty="0" smtClean="0">
              <a:solidFill>
                <a:schemeClr val="tx1"/>
              </a:solidFill>
              <a:sym typeface="+mn-ea"/>
            </a:endParaRPr>
          </a:p>
          <a:p>
            <a:pPr marL="800100" lvl="1" indent="-342900">
              <a:buFont typeface="Wingdings" panose="05000000000000000000" charset="0"/>
              <a:buChar char="l"/>
            </a:pPr>
            <a:r>
              <a:rPr lang="zh-CN" altLang="en-US" sz="2000" dirty="0">
                <a:sym typeface="+mn-ea"/>
              </a:rPr>
              <a:t>现有的测试缺乏测试的多样性（如，数据多样性，配置多样性）</a:t>
            </a:r>
            <a:endParaRPr lang="zh-CN" altLang="en-US" sz="2000" dirty="0" smtClean="0">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wm#"/>
  <p:tag name="KSO_WM_UNIT_TYPE" val="i"/>
  <p:tag name="KSO_WM_UNIT_ID" val="260*i*13"/>
  <p:tag name="KSO_WM_UNIT_TEMPLATE_CATEGORY" val="custom"/>
  <p:tag name="KSO_WM_UNIT_TEMPLATE_INDEX" val="54"/>
</p:tagLst>
</file>

<file path=ppt/tags/tag2.xml><?xml version="1.0" encoding="utf-8"?>
<p:tagLst xmlns:p="http://schemas.openxmlformats.org/presentationml/2006/main">
  <p:tag name="KSO_WM_BEAUTIFY_FLAG" val="#wm#"/>
  <p:tag name="KSO_WM_UNIT_TYPE" val="i"/>
  <p:tag name="KSO_WM_UNIT_ID" val="260*i*14"/>
  <p:tag name="KSO_WM_UNIT_TEMPLATE_CATEGORY" val="custom"/>
  <p:tag name="KSO_WM_UNIT_TEMPLATE_INDEX" val="54"/>
</p:tagLst>
</file>

<file path=ppt/tags/tag3.xml><?xml version="1.0" encoding="utf-8"?>
<p:tagLst xmlns:p="http://schemas.openxmlformats.org/presentationml/2006/main">
  <p:tag name="KSO_WM_BEAUTIFY_FLAG" val="#wm#"/>
  <p:tag name="KSO_WM_UNIT_TYPE" val="i"/>
  <p:tag name="KSO_WM_UNIT_ID" val="260*i*15"/>
  <p:tag name="KSO_WM_UNIT_TEMPLATE_CATEGORY" val="custom"/>
  <p:tag name="KSO_WM_UNIT_TEMPLATE_INDEX" val="54"/>
</p:tagLst>
</file>

<file path=ppt/tags/tag4.xml><?xml version="1.0" encoding="utf-8"?>
<p:tagLst xmlns:p="http://schemas.openxmlformats.org/presentationml/2006/main">
  <p:tag name="KSO_WM_BEAUTIFY_FLAG" val="#wm#"/>
  <p:tag name="KSO_WM_UNIT_TYPE" val="i"/>
  <p:tag name="KSO_WM_UNIT_ID" val="260*i*6"/>
  <p:tag name="KSO_WM_UNIT_TEMPLATE_CATEGORY" val="custom"/>
  <p:tag name="KSO_WM_UNIT_TEMPLATE_INDEX" val="54"/>
</p:tagLst>
</file>

<file path=ppt/tags/tag5.xml><?xml version="1.0" encoding="utf-8"?>
<p:tagLst xmlns:p="http://schemas.openxmlformats.org/presentationml/2006/main">
  <p:tag name="KSO_WM_BEAUTIFY_FLAG" val="#wm#"/>
  <p:tag name="KSO_WM_UNIT_TYPE" val="i"/>
  <p:tag name="KSO_WM_UNIT_ID" val="260*i*7"/>
  <p:tag name="KSO_WM_UNIT_TEMPLATE_CATEGORY" val="custom"/>
  <p:tag name="KSO_WM_UNIT_TEMPLATE_INDEX" val="54"/>
</p:tagLst>
</file>

<file path=ppt/tags/tag6.xml><?xml version="1.0" encoding="utf-8"?>
<p:tagLst xmlns:p="http://schemas.openxmlformats.org/presentationml/2006/main">
  <p:tag name="KSO_WM_BEAUTIFY_FLAG" val="#wm#"/>
  <p:tag name="KSO_WM_UNIT_TYPE" val="i"/>
  <p:tag name="KSO_WM_UNIT_ID" val="260*i*8"/>
  <p:tag name="KSO_WM_UNIT_TEMPLATE_CATEGORY" val="custom"/>
  <p:tag name="KSO_WM_UNIT_TEMPLATE_INDEX" val="54"/>
</p:tagLst>
</file>

<file path=ppt/tags/tag7.xml><?xml version="1.0" encoding="utf-8"?>
<p:tagLst xmlns:p="http://schemas.openxmlformats.org/presentationml/2006/main">
  <p:tag name="KSO_WM_TEMPLATE_CATEGORY" val="custom"/>
  <p:tag name="KSO_WM_TEMPLATE_INDEX" val="160149"/>
</p:tagLst>
</file>

<file path=ppt/theme/theme1.xml><?xml version="1.0" encoding="utf-8"?>
<a:theme xmlns:a="http://schemas.openxmlformats.org/drawingml/2006/main" name="默认设计模板">
  <a:themeElements>
    <a:clrScheme name="自定义 30">
      <a:dk1>
        <a:srgbClr val="000000"/>
      </a:dk1>
      <a:lt1>
        <a:srgbClr val="FFFFFF"/>
      </a:lt1>
      <a:dk2>
        <a:srgbClr val="54BBDC"/>
      </a:dk2>
      <a:lt2>
        <a:srgbClr val="808080"/>
      </a:lt2>
      <a:accent1>
        <a:srgbClr val="BED52F"/>
      </a:accent1>
      <a:accent2>
        <a:srgbClr val="73C8BE"/>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11994</Words>
  <Application>WPS 演示</Application>
  <PresentationFormat>全屏显示(4:3)</PresentationFormat>
  <Paragraphs>1426</Paragraphs>
  <Slides>56</Slides>
  <Notes>47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56</vt:i4>
      </vt:variant>
    </vt:vector>
  </HeadingPairs>
  <TitlesOfParts>
    <vt:vector size="70" baseType="lpstr">
      <vt:lpstr>Arial</vt:lpstr>
      <vt:lpstr>宋体</vt:lpstr>
      <vt:lpstr>Wingdings</vt:lpstr>
      <vt:lpstr>黑体</vt:lpstr>
      <vt:lpstr>微软雅黑</vt:lpstr>
      <vt:lpstr>Times New Roman</vt:lpstr>
      <vt:lpstr>Wingdings</vt:lpstr>
      <vt:lpstr>Arial</vt:lpstr>
      <vt:lpstr>Calibri</vt:lpstr>
      <vt:lpstr>Microsoft YaHei UI</vt:lpstr>
      <vt:lpstr>默认设计模板</vt:lpstr>
      <vt:lpstr>Equation.3</vt:lpstr>
      <vt:lpstr>Equation.3</vt:lpstr>
      <vt:lpstr>Equation.KSEE3</vt:lpstr>
      <vt:lpstr>PowerPoint 演示文稿</vt:lpstr>
      <vt:lpstr>内容大纲</vt:lpstr>
      <vt:lpstr>研究背景及现状</vt:lpstr>
      <vt:lpstr>研究背景及现状</vt:lpstr>
      <vt:lpstr>研究背景及现状</vt:lpstr>
      <vt:lpstr>研究背景及现状</vt:lpstr>
      <vt:lpstr>研究背景及现状</vt:lpstr>
      <vt:lpstr>研究背景及现状</vt:lpstr>
      <vt:lpstr>研究背景及现状</vt:lpstr>
      <vt:lpstr>内容大纲</vt:lpstr>
      <vt:lpstr>研究背景及现状</vt:lpstr>
      <vt:lpstr>研究目标及内容--目标</vt:lpstr>
      <vt:lpstr>研究目标及内容--基准应用</vt:lpstr>
      <vt:lpstr>研究目标及内容--基准应用</vt:lpstr>
      <vt:lpstr>研究目标及内容--SQL</vt:lpstr>
      <vt:lpstr>研究目标及内容--SQL</vt:lpstr>
      <vt:lpstr>研究目标及内容--Graph工作负载</vt:lpstr>
      <vt:lpstr>研究目标及内容--基准应用</vt:lpstr>
      <vt:lpstr>研究目标及内容--测试数据（SQL）</vt:lpstr>
      <vt:lpstr>研究目标及内容--测试数据（Graph）</vt:lpstr>
      <vt:lpstr>研究目标及内容--测试数据（Machine Learning）</vt:lpstr>
      <vt:lpstr>研究目标及内容--测试流程</vt:lpstr>
      <vt:lpstr>内容大纲</vt:lpstr>
      <vt:lpstr>研究内容及目标--生成异常数据</vt:lpstr>
      <vt:lpstr>可靠性测试基准关键技术--生成异常数据</vt:lpstr>
      <vt:lpstr>可靠性测试基准关键技术--数据生成方法</vt:lpstr>
      <vt:lpstr>可靠性测试基准关键技术--数据生成方法</vt:lpstr>
      <vt:lpstr>研究内容及目标--生成异常数据</vt:lpstr>
      <vt:lpstr>研究内容及目标--组合参数测试</vt:lpstr>
      <vt:lpstr>研究内容及目标--组合参数测试</vt:lpstr>
      <vt:lpstr>研究内容及目标--组合参数测试</vt:lpstr>
      <vt:lpstr>PowerPoint 演示文稿</vt:lpstr>
      <vt:lpstr>研究内容及目标--组合参数测试</vt:lpstr>
      <vt:lpstr>研究内容及目标--组合参数测试</vt:lpstr>
      <vt:lpstr>研究内容及目标--组合参数测试</vt:lpstr>
      <vt:lpstr>研究内容及目标--组合参数测试</vt:lpstr>
      <vt:lpstr>研究内容及目标--组合参数测试</vt:lpstr>
      <vt:lpstr>研究内容及目标--组合参数测试</vt:lpstr>
      <vt:lpstr>研究内容及目标--组合参数测试</vt:lpstr>
      <vt:lpstr>研究内容及目标--组合参数测试</vt:lpstr>
      <vt:lpstr>研究内容及目标--组合参数测试</vt:lpstr>
      <vt:lpstr>内容大纲</vt:lpstr>
      <vt:lpstr>系统设计及实现--系统架构</vt:lpstr>
      <vt:lpstr>系统设计及实现--异常数据生成器</vt:lpstr>
      <vt:lpstr>系统设计及实现--异常数据生成器</vt:lpstr>
      <vt:lpstr>系统设计及实现--参数组合发生器</vt:lpstr>
      <vt:lpstr>系统设计及实现--测试报告生成器</vt:lpstr>
      <vt:lpstr>系统设计及实现--发现的异常</vt:lpstr>
      <vt:lpstr>系统设计及实现--自动化测试框架</vt:lpstr>
      <vt:lpstr>系统设计及实现--自动化测试框架</vt:lpstr>
      <vt:lpstr>系统设计及实现--自动化测试框架</vt:lpstr>
      <vt:lpstr>系统设计及实现--自动化测试框架</vt:lpstr>
      <vt:lpstr>内容大纲</vt:lpstr>
      <vt:lpstr>下一步工作计划</vt:lpstr>
      <vt:lpstr>下一步工作计划</vt:lpstr>
      <vt:lpstr>致谢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william</dc:creator>
  <cp:lastModifiedBy>yingying</cp:lastModifiedBy>
  <cp:revision>5018</cp:revision>
  <dcterms:created xsi:type="dcterms:W3CDTF">2016-03-27T01:53:00Z</dcterms:created>
  <dcterms:modified xsi:type="dcterms:W3CDTF">2017-03-27T15:39:42Z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