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7" r:id="rId5"/>
    <p:sldId id="273" r:id="rId6"/>
    <p:sldId id="266" r:id="rId7"/>
    <p:sldId id="275" r:id="rId8"/>
    <p:sldId id="292" r:id="rId9"/>
    <p:sldId id="294" r:id="rId10"/>
    <p:sldId id="295" r:id="rId11"/>
    <p:sldId id="296" r:id="rId12"/>
    <p:sldId id="297" r:id="rId13"/>
    <p:sldId id="298" r:id="rId14"/>
    <p:sldId id="282" r:id="rId15"/>
    <p:sldId id="283" r:id="rId16"/>
    <p:sldId id="284" r:id="rId17"/>
    <p:sldId id="285" r:id="rId18"/>
    <p:sldId id="286" r:id="rId19"/>
    <p:sldId id="289" r:id="rId20"/>
    <p:sldId id="276" r:id="rId21"/>
    <p:sldId id="277" r:id="rId22"/>
    <p:sldId id="278" r:id="rId23"/>
    <p:sldId id="293" r:id="rId24"/>
    <p:sldId id="270" r:id="rId25"/>
    <p:sldId id="265" r:id="rId26"/>
    <p:sldId id="281" r:id="rId27"/>
    <p:sldId id="280" r:id="rId28"/>
    <p:sldId id="269" r:id="rId29"/>
    <p:sldId id="263" r:id="rId30"/>
    <p:sldId id="264" r:id="rId31"/>
    <p:sldId id="291" r:id="rId32"/>
    <p:sldId id="261" r:id="rId33"/>
    <p:sldId id="262" r:id="rId34"/>
    <p:sldId id="274" r:id="rId35"/>
    <p:sldId id="260" r:id="rId36"/>
    <p:sldId id="259" r:id="rId37"/>
    <p:sldId id="257" r:id="rId38"/>
    <p:sldId id="25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442" y="1785926"/>
            <a:ext cx="7772400" cy="1470025"/>
          </a:xfrm>
        </p:spPr>
        <p:txBody>
          <a:bodyPr>
            <a:normAutofit/>
          </a:bodyPr>
          <a:lstStyle>
            <a:lvl1pPr algn="r"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5984" y="3571876"/>
            <a:ext cx="6400800" cy="500066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Font typeface="Wingdings" pitchFamily="2" charset="2"/>
              <a:buChar char="Ø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l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0363.htm" TargetMode="External"/><Relationship Id="rId2" Type="http://schemas.openxmlformats.org/officeDocument/2006/relationships/hyperlink" Target="http://baike.baidu.com/view/1355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view/2358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</a:rPr>
              <a:t>芯片设计实现介绍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1680" y="3573016"/>
            <a:ext cx="6400800" cy="500066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北京中电华大电子设计有限责任公司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SMIC 0.18um</a:t>
            </a:r>
            <a:r>
              <a:rPr lang="zh-CN" altLang="en-US" dirty="0" smtClean="0">
                <a:solidFill>
                  <a:srgbClr val="002060"/>
                </a:solidFill>
              </a:rPr>
              <a:t>工艺</a:t>
            </a:r>
            <a:r>
              <a:rPr lang="en-US" altLang="zh-CN" dirty="0" smtClean="0">
                <a:solidFill>
                  <a:srgbClr val="002060"/>
                </a:solidFill>
              </a:rPr>
              <a:t>MOS</a:t>
            </a:r>
            <a:r>
              <a:rPr lang="zh-CN" altLang="en-US" dirty="0" smtClean="0">
                <a:solidFill>
                  <a:srgbClr val="002060"/>
                </a:solidFill>
              </a:rPr>
              <a:t>器件沟道长度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2746648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MOS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器件沟道长度为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0.18um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，是标准的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0.18um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工艺，版图设计为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0.18um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，最后在硅片器件也是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0.18um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052736"/>
            <a:ext cx="590465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HG EF130 0.13um</a:t>
            </a:r>
            <a:r>
              <a:rPr lang="zh-CN" altLang="en-US" dirty="0" smtClean="0">
                <a:solidFill>
                  <a:srgbClr val="002060"/>
                </a:solidFill>
              </a:rPr>
              <a:t>工艺</a:t>
            </a:r>
            <a:r>
              <a:rPr lang="en-US" altLang="zh-CN" dirty="0" smtClean="0">
                <a:solidFill>
                  <a:srgbClr val="002060"/>
                </a:solidFill>
              </a:rPr>
              <a:t>MOS</a:t>
            </a:r>
            <a:r>
              <a:rPr lang="zh-CN" altLang="en-US" dirty="0" smtClean="0">
                <a:solidFill>
                  <a:srgbClr val="002060"/>
                </a:solidFill>
              </a:rPr>
              <a:t>器件沟道长度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2808312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MOS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器件沟道长度为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0.15um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，是非标准的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0.13um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工艺，版图设计为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0.15um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，最后在硅片器件也是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0.15um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。后端工艺采用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90nm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工艺，最后等效看相当于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0.13um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的水平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268760"/>
            <a:ext cx="5640338" cy="496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TSMC 65nm </a:t>
            </a:r>
            <a:r>
              <a:rPr lang="zh-CN" altLang="en-US" dirty="0" smtClean="0">
                <a:solidFill>
                  <a:srgbClr val="002060"/>
                </a:solidFill>
              </a:rPr>
              <a:t>工艺</a:t>
            </a:r>
            <a:r>
              <a:rPr lang="en-US" altLang="zh-CN" dirty="0" smtClean="0">
                <a:solidFill>
                  <a:srgbClr val="002060"/>
                </a:solidFill>
              </a:rPr>
              <a:t>MOS</a:t>
            </a:r>
            <a:r>
              <a:rPr lang="zh-CN" altLang="en-US" dirty="0" smtClean="0">
                <a:solidFill>
                  <a:srgbClr val="002060"/>
                </a:solidFill>
              </a:rPr>
              <a:t>器件沟道长度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2592288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MOS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器件沟道长度为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0.65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，是标准的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0.65nm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工艺，版图设计为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60nm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，经过光学处理最后在硅片器件是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65nm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124744"/>
            <a:ext cx="5783084" cy="516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SMIC 55nm </a:t>
            </a:r>
            <a:r>
              <a:rPr lang="zh-CN" altLang="en-US" dirty="0" smtClean="0">
                <a:solidFill>
                  <a:srgbClr val="002060"/>
                </a:solidFill>
              </a:rPr>
              <a:t>工艺</a:t>
            </a:r>
            <a:r>
              <a:rPr lang="en-US" altLang="zh-CN" dirty="0" smtClean="0">
                <a:solidFill>
                  <a:srgbClr val="002060"/>
                </a:solidFill>
              </a:rPr>
              <a:t>MOS</a:t>
            </a:r>
            <a:r>
              <a:rPr lang="zh-CN" altLang="en-US" dirty="0" smtClean="0">
                <a:solidFill>
                  <a:srgbClr val="002060"/>
                </a:solidFill>
              </a:rPr>
              <a:t>器件沟道长度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2592288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MOS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器件沟道长度为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55nm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，是半工艺节点，版图设计为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60nm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，经过光学处理最后在硅片器件是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55nm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124744"/>
            <a:ext cx="576064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芯片设计前端流程图</a:t>
            </a:r>
            <a:endParaRPr lang="zh-CN" altLang="en-US" dirty="0"/>
          </a:p>
        </p:txBody>
      </p:sp>
      <p:grpSp>
        <p:nvGrpSpPr>
          <p:cNvPr id="3" name="组合 22"/>
          <p:cNvGrpSpPr/>
          <p:nvPr/>
        </p:nvGrpSpPr>
        <p:grpSpPr>
          <a:xfrm>
            <a:off x="1115616" y="1772816"/>
            <a:ext cx="6786610" cy="3571900"/>
            <a:chOff x="1142976" y="1500174"/>
            <a:chExt cx="6786610" cy="3571900"/>
          </a:xfrm>
        </p:grpSpPr>
        <p:sp>
          <p:nvSpPr>
            <p:cNvPr id="4" name="圆角矩形 3"/>
            <p:cNvSpPr/>
            <p:nvPr/>
          </p:nvSpPr>
          <p:spPr>
            <a:xfrm>
              <a:off x="1142976" y="1500174"/>
              <a:ext cx="1643074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市场需求</a:t>
              </a:r>
              <a:endParaRPr lang="zh-CN" altLang="en-US" dirty="0"/>
            </a:p>
          </p:txBody>
        </p:sp>
        <p:sp>
          <p:nvSpPr>
            <p:cNvPr id="5" name="右箭头 4"/>
            <p:cNvSpPr/>
            <p:nvPr/>
          </p:nvSpPr>
          <p:spPr>
            <a:xfrm>
              <a:off x="3000364" y="1714488"/>
              <a:ext cx="500066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643306" y="1500174"/>
              <a:ext cx="1643074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产品需求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215074" y="1500174"/>
              <a:ext cx="1643074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需求分解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215074" y="2928934"/>
              <a:ext cx="1643074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产品规格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643306" y="2928934"/>
              <a:ext cx="1643074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系统设计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142976" y="2928934"/>
              <a:ext cx="1643074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模块设计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142976" y="4357694"/>
              <a:ext cx="1643074" cy="7143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编码实现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714744" y="4357694"/>
              <a:ext cx="1643074" cy="7143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仿真验证</a:t>
              </a:r>
              <a:endParaRPr lang="zh-CN" altLang="en-US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5500694" y="1714488"/>
              <a:ext cx="500066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下箭头 14"/>
            <p:cNvSpPr/>
            <p:nvPr/>
          </p:nvSpPr>
          <p:spPr>
            <a:xfrm>
              <a:off x="6929454" y="2357430"/>
              <a:ext cx="285752" cy="5000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左箭头 17"/>
            <p:cNvSpPr/>
            <p:nvPr/>
          </p:nvSpPr>
          <p:spPr>
            <a:xfrm>
              <a:off x="5500694" y="3214686"/>
              <a:ext cx="500066" cy="28575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左箭头 18"/>
            <p:cNvSpPr/>
            <p:nvPr/>
          </p:nvSpPr>
          <p:spPr>
            <a:xfrm>
              <a:off x="3000364" y="3143248"/>
              <a:ext cx="500066" cy="28575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下箭头 19"/>
            <p:cNvSpPr/>
            <p:nvPr/>
          </p:nvSpPr>
          <p:spPr>
            <a:xfrm>
              <a:off x="1785918" y="3786190"/>
              <a:ext cx="285752" cy="5000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3000364" y="4572008"/>
              <a:ext cx="500066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>
              <a:off x="5572132" y="4572008"/>
              <a:ext cx="500066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286512" y="4357694"/>
              <a:ext cx="1643074" cy="7143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设计实现流程</a:t>
              </a:r>
              <a:endParaRPr lang="zh-CN" alt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002060"/>
                </a:solidFill>
              </a:rPr>
              <a:t>SoC</a:t>
            </a:r>
            <a:r>
              <a:rPr lang="zh-CN" altLang="en-US" dirty="0" smtClean="0">
                <a:solidFill>
                  <a:srgbClr val="002060"/>
                </a:solidFill>
              </a:rPr>
              <a:t>芯片结构</a:t>
            </a:r>
            <a:endParaRPr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3" name="组合 37"/>
          <p:cNvGrpSpPr/>
          <p:nvPr/>
        </p:nvGrpSpPr>
        <p:grpSpPr>
          <a:xfrm>
            <a:off x="928662" y="1142984"/>
            <a:ext cx="7072362" cy="4572032"/>
            <a:chOff x="928662" y="1142984"/>
            <a:chExt cx="7072362" cy="4572032"/>
          </a:xfrm>
        </p:grpSpPr>
        <p:sp>
          <p:nvSpPr>
            <p:cNvPr id="4" name="矩形 3"/>
            <p:cNvSpPr/>
            <p:nvPr/>
          </p:nvSpPr>
          <p:spPr>
            <a:xfrm>
              <a:off x="1857356" y="1142984"/>
              <a:ext cx="5214974" cy="45720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43042" y="1643050"/>
              <a:ext cx="500066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643042" y="2500306"/>
              <a:ext cx="500066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643042" y="3286124"/>
              <a:ext cx="500066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643042" y="4000504"/>
              <a:ext cx="500066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43042" y="4857760"/>
              <a:ext cx="500066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786578" y="1643050"/>
              <a:ext cx="500066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86578" y="2428868"/>
              <a:ext cx="500066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786578" y="3214686"/>
              <a:ext cx="500066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786578" y="3929066"/>
              <a:ext cx="500066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786578" y="4643446"/>
              <a:ext cx="500066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000496" y="2928934"/>
              <a:ext cx="1143008" cy="107157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428860" y="1643050"/>
              <a:ext cx="1214446" cy="107157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Logic</a:t>
              </a:r>
            </a:p>
            <a:p>
              <a:pPr algn="ctr"/>
              <a:r>
                <a:rPr lang="en-US" altLang="zh-CN" dirty="0" smtClean="0"/>
                <a:t>Module A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428860" y="2928934"/>
              <a:ext cx="1214446" cy="107157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Logic</a:t>
              </a:r>
            </a:p>
            <a:p>
              <a:pPr algn="ctr"/>
              <a:r>
                <a:rPr lang="en-US" altLang="zh-CN" dirty="0" smtClean="0"/>
                <a:t>Module B</a:t>
              </a:r>
              <a:endParaRPr lang="zh-CN" altLang="en-US" dirty="0" smtClean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428860" y="4286256"/>
              <a:ext cx="1214446" cy="107157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Logic</a:t>
              </a:r>
            </a:p>
            <a:p>
              <a:pPr algn="ctr"/>
              <a:r>
                <a:rPr lang="en-US" altLang="zh-CN" dirty="0" smtClean="0"/>
                <a:t>Module C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929058" y="1643050"/>
              <a:ext cx="1214446" cy="107157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Analog</a:t>
              </a:r>
            </a:p>
            <a:p>
              <a:pPr algn="ctr"/>
              <a:r>
                <a:rPr lang="en-US" altLang="zh-CN" dirty="0" smtClean="0"/>
                <a:t>Module A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429256" y="1643050"/>
              <a:ext cx="1214446" cy="107157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Analog</a:t>
              </a:r>
            </a:p>
            <a:p>
              <a:pPr algn="ctr"/>
              <a:r>
                <a:rPr lang="en-US" altLang="zh-CN" dirty="0" smtClean="0"/>
                <a:t>Module B</a:t>
              </a:r>
              <a:endParaRPr lang="zh-CN" altLang="en-US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429256" y="2928934"/>
              <a:ext cx="1214446" cy="107157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Analog</a:t>
              </a:r>
            </a:p>
            <a:p>
              <a:pPr algn="ctr"/>
              <a:r>
                <a:rPr lang="en-US" altLang="zh-CN" dirty="0" smtClean="0"/>
                <a:t>Module C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3372" y="114298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SOC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000496" y="4357694"/>
              <a:ext cx="121444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Memory Module A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429256" y="4357694"/>
              <a:ext cx="121444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Memory Module B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928662" y="1857364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928662" y="2714620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928662" y="3500438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928662" y="4214818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928662" y="5072074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7358082" y="1857364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358082" y="2643182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7358082" y="3429000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7358082" y="4143380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7358082" y="4857760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基于</a:t>
            </a:r>
            <a:r>
              <a:rPr lang="en-US" altLang="zh-CN" dirty="0" err="1" smtClean="0">
                <a:solidFill>
                  <a:srgbClr val="002060"/>
                </a:solidFill>
              </a:rPr>
              <a:t>Verilog</a:t>
            </a:r>
            <a:r>
              <a:rPr lang="zh-CN" altLang="en-US" dirty="0" smtClean="0">
                <a:solidFill>
                  <a:srgbClr val="002060"/>
                </a:solidFill>
              </a:rPr>
              <a:t>硬件描述语言的前端设计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3" name="组合 9"/>
          <p:cNvGrpSpPr/>
          <p:nvPr/>
        </p:nvGrpSpPr>
        <p:grpSpPr>
          <a:xfrm>
            <a:off x="571472" y="1714488"/>
            <a:ext cx="7744944" cy="3786214"/>
            <a:chOff x="571472" y="1714488"/>
            <a:chExt cx="7744944" cy="3786214"/>
          </a:xfrm>
        </p:grpSpPr>
        <p:sp>
          <p:nvSpPr>
            <p:cNvPr id="5" name="椭圆 4"/>
            <p:cNvSpPr/>
            <p:nvPr/>
          </p:nvSpPr>
          <p:spPr>
            <a:xfrm>
              <a:off x="571472" y="2492896"/>
              <a:ext cx="2128320" cy="2079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硬件描述语言优点</a:t>
              </a:r>
              <a:endParaRPr lang="zh-CN" altLang="en-US" sz="24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286116" y="1714488"/>
              <a:ext cx="5030300" cy="78581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用软件描述语言的方式表达硬件，容易理解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86116" y="2714620"/>
              <a:ext cx="5030300" cy="78581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高效成熟的设计流程支持，缩短芯片开发时间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286116" y="3714752"/>
              <a:ext cx="5030300" cy="78581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世界通用的标准设计语言，设计重用性好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286116" y="4714884"/>
              <a:ext cx="5030300" cy="78581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功能验证速度快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2060"/>
                </a:solidFill>
              </a:rPr>
              <a:t>Verilog</a:t>
            </a:r>
            <a:r>
              <a:rPr lang="zh-CN" altLang="en-US" dirty="0" smtClean="0">
                <a:solidFill>
                  <a:srgbClr val="002060"/>
                </a:solidFill>
              </a:rPr>
              <a:t>编码示例</a:t>
            </a:r>
            <a:endParaRPr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3" name="组合 10"/>
          <p:cNvGrpSpPr/>
          <p:nvPr/>
        </p:nvGrpSpPr>
        <p:grpSpPr>
          <a:xfrm>
            <a:off x="714348" y="1357298"/>
            <a:ext cx="6248412" cy="4205304"/>
            <a:chOff x="714348" y="1357298"/>
            <a:chExt cx="6248412" cy="420530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28860" y="1357298"/>
              <a:ext cx="4533900" cy="119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8926" y="3714752"/>
              <a:ext cx="3362325" cy="184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下箭头 7"/>
            <p:cNvSpPr/>
            <p:nvPr/>
          </p:nvSpPr>
          <p:spPr>
            <a:xfrm>
              <a:off x="4286248" y="2857496"/>
              <a:ext cx="500066" cy="5715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14348" y="1500174"/>
              <a:ext cx="1285884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设计文档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85786" y="4071942"/>
              <a:ext cx="1285884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Verilog</a:t>
              </a:r>
              <a:r>
                <a:rPr lang="zh-CN" altLang="en-US" dirty="0" smtClean="0"/>
                <a:t>编码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复杂模块的编码示例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24744"/>
            <a:ext cx="6095030" cy="5292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芯片仿真验证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81171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波形图能够直观看到芯片的功能，供设计者确认和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tempPng1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204864"/>
            <a:ext cx="6912768" cy="4174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微电子技术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世纪最伟大的技术</a:t>
            </a:r>
          </a:p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信息产业最重要的技术</a:t>
            </a:r>
          </a:p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进步最快的技术</a:t>
            </a:r>
          </a:p>
          <a:p>
            <a:endParaRPr lang="zh-CN" altLang="en-US" dirty="0"/>
          </a:p>
        </p:txBody>
      </p:sp>
      <p:pic>
        <p:nvPicPr>
          <p:cNvPr id="4" name="Picture 3" descr="最早的集成电路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0975" y="1628801"/>
            <a:ext cx="491341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115616" y="4941168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基尔比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(Jack </a:t>
            </a:r>
            <a:r>
              <a:rPr lang="en-US" altLang="zh-CN" sz="24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Kilby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的第一个安置在半导体锗片上的电路取得了成功－“相移振荡器”，</a:t>
            </a:r>
            <a:r>
              <a:rPr lang="zh-CN" altLang="zh-CN" sz="2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世界上第一块集成电路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TI</a:t>
            </a:r>
            <a:r>
              <a:rPr lang="zh-CN" altLang="zh-CN" sz="2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诞生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，基尔比据此获得诺比尔物理奖。</a:t>
            </a:r>
            <a:endParaRPr lang="zh-CN" altLang="en-US" sz="2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模拟电路设计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340768"/>
            <a:ext cx="633730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模拟电路仿真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24745"/>
            <a:ext cx="648652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标准单元版图设计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30722" name="图片 1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340768"/>
            <a:ext cx="5814412" cy="498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552" y="1268760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标准单元是已设计好的具有一定逻辑功能的单元电路,这些单元电路已经完成了紧凑的布局布线,经过严格测试,能保证逻辑功能和严格时序</a:t>
            </a:r>
            <a:endParaRPr lang="zh-CN" altLang="en-US" sz="2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芯片设计实现流程图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620688"/>
            <a:ext cx="4896544" cy="577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基于标准单元的芯片版图设计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概念：从标准单元库中调用事先经过精心设计的逻辑单元，并排列成行，行间留有可调整的布线通道，再按功能要求将各内部单元以及输入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输出单元连接起来，形成所需的专用电路</a:t>
            </a:r>
          </a:p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芯片布局：芯片中心是单元区，输入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输出单元和压焊块在芯片四周，基本单元具有等高不等宽的结构，布线通道区没有宽度的限制，利于实现优化布线。</a:t>
            </a:r>
          </a:p>
          <a:p>
            <a:pPr>
              <a:spcBef>
                <a:spcPct val="0"/>
              </a:spcBef>
            </a:pP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标准单元库：标准单元库中的单元是用人工优化设计的，力求达到最小的面积和最好的性能，完成设计规则检查和电学验证</a:t>
            </a:r>
          </a:p>
          <a:p>
            <a:pPr>
              <a:spcBef>
                <a:spcPct val="0"/>
              </a:spcBef>
            </a:pP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不同设计阶段调用不同描述</a:t>
            </a:r>
            <a:endParaRPr lang="zh-CN" altLang="en-US" sz="20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芯片版图布局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3024336" cy="452596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将模块安置在芯片的适当位置，满足一定目标函数。对级别最低的功能块，是指根据连接关系，确定各单元的位置，级别高一些的，是分配较低级别功能块的位置，使芯片面积尽量小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0" name="图片 2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0365" y="1029445"/>
            <a:ext cx="5128099" cy="506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芯片版图布线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2818656" cy="452596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布线</a:t>
            </a:r>
            <a:endParaRPr lang="en-US" altLang="zh-CN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根据电路的连接关系（连接表）在指定区域（面积、形状、层次）百分之百完成连线。布线均匀，优化连线长度、保证布通率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4" name="图片 3" descr="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124744"/>
            <a:ext cx="5107108" cy="502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802.11n </a:t>
            </a:r>
            <a:r>
              <a:rPr lang="en-US" altLang="zh-CN" dirty="0" err="1" smtClean="0">
                <a:solidFill>
                  <a:srgbClr val="002060"/>
                </a:solidFill>
              </a:rPr>
              <a:t>WiFi</a:t>
            </a:r>
            <a:r>
              <a:rPr lang="zh-CN" altLang="en-US" dirty="0" smtClean="0">
                <a:solidFill>
                  <a:srgbClr val="002060"/>
                </a:solidFill>
              </a:rPr>
              <a:t>无线通信芯片完整版图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580913"/>
          </a:xfrm>
        </p:spPr>
        <p:txBody>
          <a:bodyPr>
            <a:normAutofit/>
          </a:bodyPr>
          <a:lstStyle/>
          <a:p>
            <a:pPr eaLnBrk="0" hangingPunct="0">
              <a:buClr>
                <a:srgbClr val="FF33CC"/>
              </a:buClr>
              <a:buSzPct val="80000"/>
              <a:defRPr/>
            </a:pP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TSMC 65nm 1P7M 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数模混合工艺</a:t>
            </a:r>
            <a:endParaRPr lang="en-US" altLang="zh-CN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808772" cy="48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芯片</a:t>
            </a:r>
            <a:r>
              <a:rPr lang="zh-CN" altLang="zh-CN" dirty="0" smtClean="0">
                <a:solidFill>
                  <a:srgbClr val="002060"/>
                </a:solidFill>
              </a:rPr>
              <a:t>版图验证与检查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lnSpc>
                <a:spcPct val="8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DRC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几何设计规则检查</a:t>
            </a:r>
          </a:p>
          <a:p>
            <a:pPr marL="342900" lvl="2" indent="-342900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ERC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电学规则检查</a:t>
            </a:r>
          </a:p>
          <a:p>
            <a:pPr marL="342900" lvl="2" indent="-342900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LVS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网表一致性检查</a:t>
            </a:r>
          </a:p>
          <a:p>
            <a:pPr marL="342900" lvl="2" indent="-342900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POSTSIM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后仿真（提取实际版图参数、电阻、电容，生成带寄生量的器件级网表，进行开关级逻辑模拟或电路模拟，以验证设计出的电路功能的正确性和时序性能等)，产生测试向量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  <a:latin typeface="宋体" pitchFamily="2" charset="-122"/>
              </a:rPr>
              <a:t>集成电路制造工艺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双极型集成电路制造工艺（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TTL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ECL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CMOS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集成电路制造工艺（主流工艺）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BiCMOS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集成电路制造工艺（混合工艺）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zh-CN" altLang="en-US" dirty="0" smtClean="0">
                <a:solidFill>
                  <a:srgbClr val="002060"/>
                </a:solidFill>
              </a:rPr>
              <a:t>芯片是现代社会生活消费类产品的基石 </a:t>
            </a:r>
            <a:endParaRPr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79511" y="1628800"/>
            <a:ext cx="8733247" cy="4687789"/>
            <a:chOff x="179511" y="1628800"/>
            <a:chExt cx="8733247" cy="4687789"/>
          </a:xfrm>
        </p:grpSpPr>
        <p:pic>
          <p:nvPicPr>
            <p:cNvPr id="23" name="Picture 24" descr="http://attachment1.ptbus.com/image/jpg/fb/91/0ded9d8c4c78b6800c7b2fd3cd9b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75784" y="1628800"/>
              <a:ext cx="3168352" cy="2376264"/>
            </a:xfrm>
            <a:prstGeom prst="rect">
              <a:avLst/>
            </a:prstGeom>
            <a:noFill/>
          </p:spPr>
        </p:pic>
        <p:pic>
          <p:nvPicPr>
            <p:cNvPr id="24" name="Picture 26" descr="http://t3.baidu.com/it/u=3284744992,3332524592&amp;fm=21&amp;gp=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9792" y="1628800"/>
              <a:ext cx="3134450" cy="2353513"/>
            </a:xfrm>
            <a:prstGeom prst="rect">
              <a:avLst/>
            </a:prstGeom>
            <a:noFill/>
          </p:spPr>
        </p:pic>
        <p:pic>
          <p:nvPicPr>
            <p:cNvPr id="4102" name="Picture 6" descr="http://t12.baidu.com/it/u=424827855,4085854494&amp;fm=23&amp;gp=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81438" y="4221088"/>
              <a:ext cx="2931320" cy="2054664"/>
            </a:xfrm>
            <a:prstGeom prst="rect">
              <a:avLst/>
            </a:prstGeom>
            <a:noFill/>
          </p:spPr>
        </p:pic>
        <p:pic>
          <p:nvPicPr>
            <p:cNvPr id="4104" name="Picture 8" descr="http://t11.baidu.com/it/u=2168680101,108055117&amp;fm=21&amp;gp=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75856" y="4221088"/>
              <a:ext cx="2790825" cy="2095501"/>
            </a:xfrm>
            <a:prstGeom prst="rect">
              <a:avLst/>
            </a:prstGeom>
            <a:noFill/>
          </p:spPr>
        </p:pic>
        <p:pic>
          <p:nvPicPr>
            <p:cNvPr id="4108" name="Picture 12" descr="http://t12.baidu.com/it/u=1391342279,62081676&amp;fm=23&amp;gp=0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1521" y="4203221"/>
              <a:ext cx="2808312" cy="2111512"/>
            </a:xfrm>
            <a:prstGeom prst="rect">
              <a:avLst/>
            </a:prstGeom>
            <a:noFill/>
          </p:spPr>
        </p:pic>
        <p:pic>
          <p:nvPicPr>
            <p:cNvPr id="30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9511" y="1844824"/>
              <a:ext cx="2592847" cy="1944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芯片版图层次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我们把设计过程抽象成若干概念性版图层次，这些层次代表线路转换成硅芯片时所必需的掩模图形，在硅片上形成晶体管和互联，实现功能。它们一组相互套合的图形，各层版图相应于不同的工艺步骤，每一层版图用不同的图案来表示，由这些层经过逻辑运算得到加工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Mask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数据。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55nm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工艺的智能卡芯片有超过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层的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mask</a:t>
            </a:r>
          </a:p>
          <a:p>
            <a:endParaRPr lang="zh-CN" altLang="en-US" dirty="0"/>
          </a:p>
        </p:txBody>
      </p:sp>
      <p:pic>
        <p:nvPicPr>
          <p:cNvPr id="24579" name="Picture 3" descr="C:\Documents and Settings\panliang.HED\桌面\capture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356992"/>
            <a:ext cx="5112568" cy="29599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芯片中晶体管纵向结构图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25602" name="Picture 2" descr="C:\Documents and Settings\panliang.HED\桌面\capture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12776"/>
            <a:ext cx="4892828" cy="46276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芯片材料</a:t>
            </a:r>
            <a:r>
              <a:rPr lang="en-US" altLang="zh-CN" dirty="0" smtClean="0">
                <a:solidFill>
                  <a:srgbClr val="002060"/>
                </a:solidFill>
              </a:rPr>
              <a:t>-</a:t>
            </a:r>
            <a:r>
              <a:rPr lang="zh-CN" altLang="en-US" dirty="0" smtClean="0">
                <a:solidFill>
                  <a:srgbClr val="002060"/>
                </a:solidFill>
              </a:rPr>
              <a:t>单晶硅锭和晶圆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293096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</a:rPr>
              <a:t>采用旋转拉伸的方式单晶硅锭，单晶硅锭：整体基本呈圆柱形，重约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100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千克，硅纯度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99.9999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％。</a:t>
            </a:r>
          </a:p>
          <a:p>
            <a:r>
              <a:rPr lang="zh-CN" altLang="en-US" sz="2400" b="1" dirty="0" smtClean="0">
                <a:solidFill>
                  <a:srgbClr val="002060"/>
                </a:solidFill>
              </a:rPr>
              <a:t>然后经过切片、圆边、研磨、抛光得到晶圆（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Wafer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）。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1"/>
            <a:ext cx="4248472" cy="283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541316" y="2163540"/>
            <a:ext cx="48101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芯片制造（晶圆加工）</a:t>
            </a:r>
            <a:endParaRPr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71600" y="1052736"/>
            <a:ext cx="7427143" cy="5366473"/>
            <a:chOff x="1187625" y="1052736"/>
            <a:chExt cx="7427143" cy="5366473"/>
          </a:xfrm>
        </p:grpSpPr>
        <p:pic>
          <p:nvPicPr>
            <p:cNvPr id="2050" name="Picture 2" descr="C:\Documents and Settings\panliang.HED\桌面\capture1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56177" y="1052736"/>
              <a:ext cx="2458591" cy="2914650"/>
            </a:xfrm>
            <a:prstGeom prst="rect">
              <a:avLst/>
            </a:prstGeom>
            <a:noFill/>
          </p:spPr>
        </p:pic>
        <p:pic>
          <p:nvPicPr>
            <p:cNvPr id="2051" name="Picture 3" descr="C:\Documents and Settings\panliang.HED\桌面\capture2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4383" y="1052737"/>
              <a:ext cx="2431514" cy="2880320"/>
            </a:xfrm>
            <a:prstGeom prst="rect">
              <a:avLst/>
            </a:prstGeom>
            <a:noFill/>
          </p:spPr>
        </p:pic>
        <p:pic>
          <p:nvPicPr>
            <p:cNvPr id="2052" name="Picture 4" descr="C:\Documents and Settings\panliang.HED\桌面\capture3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5896" y="1052736"/>
              <a:ext cx="2448273" cy="2933700"/>
            </a:xfrm>
            <a:prstGeom prst="rect">
              <a:avLst/>
            </a:prstGeom>
            <a:noFill/>
          </p:spPr>
        </p:pic>
        <p:pic>
          <p:nvPicPr>
            <p:cNvPr id="2053" name="Picture 5" descr="C:\Documents and Settings\panliang.HED\桌面\capture4.bm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35895" y="3933056"/>
              <a:ext cx="2448273" cy="2443733"/>
            </a:xfrm>
            <a:prstGeom prst="rect">
              <a:avLst/>
            </a:prstGeom>
            <a:noFill/>
          </p:spPr>
        </p:pic>
        <p:pic>
          <p:nvPicPr>
            <p:cNvPr id="2054" name="Picture 6" descr="C:\Documents and Settings\panliang.HED\桌面\capture1.bmp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87625" y="3972455"/>
              <a:ext cx="2376264" cy="2446754"/>
            </a:xfrm>
            <a:prstGeom prst="rect">
              <a:avLst/>
            </a:prstGeom>
            <a:noFill/>
          </p:spPr>
        </p:pic>
        <p:pic>
          <p:nvPicPr>
            <p:cNvPr id="2055" name="Picture 7" descr="C:\Documents and Settings\panliang.HED\桌面\capture1.bmp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56177" y="3933057"/>
              <a:ext cx="2448271" cy="245973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芯片中金属互连线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金属层：在不同晶体管之间形成复合互连金属层。芯片表面看起来异常平滑，但事实上可能包含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多层复杂的电路，放大之后可以看到极其复杂的电路网络。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7516812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芯片中的晶体管连线（扫描电镜照片）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4" name="Picture 5" descr="U2163P2T78D8864F3306DT200703241625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124744"/>
            <a:ext cx="8604250" cy="5280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2163P2T78D8865F3303DT200703241708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908720"/>
            <a:ext cx="5400600" cy="54006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90</a:t>
            </a:r>
            <a:r>
              <a:rPr lang="zh-CN" altLang="en-US" dirty="0" smtClean="0">
                <a:solidFill>
                  <a:srgbClr val="002060"/>
                </a:solidFill>
              </a:rPr>
              <a:t>纳米工艺晶体管扫描电镜图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成人头发直径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75-150um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，即晶体管有效沟道长度小于头发直径的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1/1000.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完成加工后的</a:t>
            </a:r>
            <a:r>
              <a:rPr lang="en-US" altLang="zh-CN" dirty="0" smtClean="0">
                <a:solidFill>
                  <a:srgbClr val="002060"/>
                </a:solidFill>
              </a:rPr>
              <a:t>12</a:t>
            </a:r>
            <a:r>
              <a:rPr lang="zh-CN" altLang="en-US" dirty="0" smtClean="0">
                <a:solidFill>
                  <a:srgbClr val="002060"/>
                </a:solidFill>
              </a:rPr>
              <a:t>英寸圆片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4" name="Picture 5" descr="U2163P2T78D8865F1070DT200703241708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5" y="1124745"/>
            <a:ext cx="4968551" cy="4968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集成电路和集成电路设计概念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集成电路：把组成电路的元件、器件以及相互间的连线放在单个芯片上，整个电路就在这个芯片上，把这个芯片放到腔体中进行封装，电路与外部的连接靠引脚完成。</a:t>
            </a:r>
            <a:endParaRPr lang="en-US" altLang="zh-CN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集成电路设计：根据电路功能和性能的要求，在正确选择系统配置、电路形式、器件结构、工艺方案和设计规则的情况下，尽量减小芯片面积，降低设计成本，缩短设计周期，以保证全局优化，设计出满足要求的集成电路。</a:t>
            </a:r>
            <a:endParaRPr lang="en-US" altLang="zh-CN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zh-CN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集成电路设计</a:t>
            </a:r>
            <a:r>
              <a:rPr lang="zh-CN" altLang="en-US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输出：</a:t>
            </a:r>
            <a:r>
              <a:rPr lang="zh-CN" altLang="zh-CN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最终输出是掩膜版图</a:t>
            </a:r>
            <a:r>
              <a:rPr lang="en-US" altLang="zh-CN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GDS</a:t>
            </a:r>
            <a:r>
              <a:rPr lang="zh-CN" altLang="en-US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lang="zh-CN" altLang="zh-CN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，通过制版和工艺流片可以得到所需的集成电路</a:t>
            </a:r>
            <a:r>
              <a:rPr lang="zh-CN" altLang="en-US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zh-CN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设计与</a:t>
            </a:r>
            <a:r>
              <a:rPr lang="zh-CN" altLang="en-US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加工</a:t>
            </a:r>
            <a:r>
              <a:rPr lang="zh-CN" altLang="zh-CN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之间的接口</a:t>
            </a:r>
            <a:r>
              <a:rPr lang="zh-CN" altLang="en-US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zh-CN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版图</a:t>
            </a:r>
            <a:r>
              <a:rPr lang="zh-CN" altLang="en-US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数据。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微电子技术飞速发展与摩尔定律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自从芯片诞生以来，芯片的发展基本上遵循了英特尔公司创始人之一的</a:t>
            </a:r>
            <a:r>
              <a:rPr kumimoji="1"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Gordon E. Moore 1965</a:t>
            </a:r>
            <a:r>
              <a:rPr kumimoji="1"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年预言的摩尔定律。该定律说：  当价格不变时，</a:t>
            </a:r>
            <a:r>
              <a:rPr kumimoji="1"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集成电路</a:t>
            </a:r>
            <a:r>
              <a:rPr kumimoji="1"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上可容纳的</a:t>
            </a:r>
            <a:r>
              <a:rPr kumimoji="1"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晶体管</a:t>
            </a:r>
            <a:r>
              <a:rPr kumimoji="1"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数目，约每隔</a:t>
            </a:r>
            <a:r>
              <a:rPr kumimoji="1"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kumimoji="1"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个月便会增加一倍，性能也将提升一倍。换言之，每一元所能买到的</a:t>
            </a:r>
            <a:r>
              <a:rPr kumimoji="1"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电脑</a:t>
            </a:r>
            <a:r>
              <a:rPr kumimoji="1"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性能，将每隔</a:t>
            </a:r>
            <a:r>
              <a:rPr kumimoji="1"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kumimoji="1"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个月翻两倍以上。</a:t>
            </a:r>
            <a:endParaRPr kumimoji="1" lang="en-US" altLang="zh-CN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芯片设计是集成电路产业链中的关键环节，是连接市场需求和芯片加工的重要桥梁，是表现芯片创意、知识产权与专利的重要载体。设计的本质是创新，芯片加工工艺存在着物理限制的可能，而芯片设计则可以在不同层次的加工舞台上发挥无尽的创造活力，从这个意义上说，忽略设计，就忽略了明天，掌握了设计，就掌握了未来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集成电路设计过程和方法</a:t>
            </a:r>
            <a:endParaRPr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95536" y="836712"/>
            <a:ext cx="8367712" cy="5556250"/>
            <a:chOff x="395288" y="381000"/>
            <a:chExt cx="8367712" cy="555625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395288" y="981075"/>
              <a:ext cx="2362200" cy="3503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zh-CN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                   </a:t>
              </a:r>
              <a:r>
                <a:rPr lang="zh-CN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集成电路的设计过程</a:t>
              </a:r>
              <a:r>
                <a:rPr lang="zh-CN" altLang="zh-CN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</a:p>
            <a:p>
              <a:endParaRPr lang="zh-CN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r>
                <a:rPr lang="zh-CN" altLang="zh-CN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设计创意 </a:t>
              </a:r>
            </a:p>
            <a:p>
              <a:r>
                <a:rPr lang="zh-CN" altLang="zh-CN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    + </a:t>
              </a:r>
            </a:p>
            <a:p>
              <a:r>
                <a:rPr lang="zh-CN" altLang="zh-CN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仿真验证</a:t>
              </a:r>
              <a:endParaRPr lang="zh-CN" sz="2400" b="1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262688" y="2051050"/>
              <a:ext cx="68103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是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897438" y="381000"/>
              <a:ext cx="2274887" cy="28892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lang="zh-CN" b="1">
                  <a:latin typeface="Times New Roman" pitchFamily="18" charset="0"/>
                  <a:ea typeface="楷体_GB2312" pitchFamily="49" charset="-122"/>
                </a:rPr>
                <a:t>功能要求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897438" y="863600"/>
              <a:ext cx="2274887" cy="4826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30000"/>
                </a:lnSpc>
              </a:pPr>
              <a:r>
                <a:rPr lang="zh-CN" b="1">
                  <a:latin typeface="Times New Roman" pitchFamily="18" charset="0"/>
                  <a:ea typeface="楷体_GB2312" pitchFamily="49" charset="-122"/>
                </a:rPr>
                <a:t>行为设计（</a:t>
              </a: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VHDL</a:t>
              </a:r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4443413" y="1538288"/>
              <a:ext cx="3182937" cy="579437"/>
            </a:xfrm>
            <a:prstGeom prst="diamond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b="1">
                  <a:latin typeface="Times New Roman" pitchFamily="18" charset="0"/>
                  <a:ea typeface="楷体_GB2312" pitchFamily="49" charset="-122"/>
                </a:rPr>
                <a:t>行为仿真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670425" y="2406650"/>
              <a:ext cx="2728913" cy="4826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b="1">
                  <a:latin typeface="Times New Roman" pitchFamily="18" charset="0"/>
                  <a:ea typeface="楷体_GB2312" pitchFamily="49" charset="-122"/>
                </a:rPr>
                <a:t>综合、优化</a:t>
              </a:r>
              <a:r>
                <a:rPr lang="zh-CN" altLang="zh-CN" b="1">
                  <a:latin typeface="Times New Roman" pitchFamily="18" charset="0"/>
                  <a:ea typeface="楷体_GB2312" pitchFamily="49" charset="-122"/>
                </a:rPr>
                <a:t>——</a:t>
              </a:r>
              <a:r>
                <a:rPr lang="zh-CN" b="1">
                  <a:latin typeface="Times New Roman" pitchFamily="18" charset="0"/>
                  <a:ea typeface="楷体_GB2312" pitchFamily="49" charset="-122"/>
                </a:rPr>
                <a:t>网表</a:t>
              </a: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4443413" y="3081338"/>
              <a:ext cx="3182937" cy="579437"/>
            </a:xfrm>
            <a:prstGeom prst="diamond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b="1">
                  <a:latin typeface="Times New Roman" pitchFamily="18" charset="0"/>
                  <a:ea typeface="楷体_GB2312" pitchFamily="49" charset="-122"/>
                </a:rPr>
                <a:t>时序仿真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670425" y="3949700"/>
              <a:ext cx="2728913" cy="4826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b="1">
                  <a:latin typeface="Times New Roman" pitchFamily="18" charset="0"/>
                  <a:ea typeface="楷体_GB2312" pitchFamily="49" charset="-122"/>
                </a:rPr>
                <a:t>布局布线</a:t>
              </a:r>
              <a:r>
                <a:rPr lang="zh-CN" altLang="zh-CN" b="1">
                  <a:latin typeface="Times New Roman" pitchFamily="18" charset="0"/>
                  <a:ea typeface="楷体_GB2312" pitchFamily="49" charset="-122"/>
                </a:rPr>
                <a:t>——</a:t>
              </a:r>
              <a:r>
                <a:rPr lang="zh-CN" b="1">
                  <a:latin typeface="Times New Roman" pitchFamily="18" charset="0"/>
                  <a:ea typeface="楷体_GB2312" pitchFamily="49" charset="-122"/>
                </a:rPr>
                <a:t>版图</a:t>
              </a: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443413" y="4624388"/>
              <a:ext cx="3182937" cy="579437"/>
            </a:xfrm>
            <a:prstGeom prst="diamond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b="1">
                  <a:latin typeface="Times New Roman" pitchFamily="18" charset="0"/>
                  <a:ea typeface="楷体_GB2312" pitchFamily="49" charset="-122"/>
                </a:rPr>
                <a:t>后仿真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6034088" y="669925"/>
              <a:ext cx="0" cy="1936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6034088" y="1346200"/>
              <a:ext cx="0" cy="192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6034088" y="2117725"/>
              <a:ext cx="0" cy="2889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6034088" y="2889250"/>
              <a:ext cx="0" cy="192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6034088" y="3660775"/>
              <a:ext cx="0" cy="2889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6034088" y="4432300"/>
              <a:ext cx="0" cy="192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034088" y="5203825"/>
              <a:ext cx="0" cy="2889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7626350" y="1827213"/>
              <a:ext cx="1136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8763000" y="1055688"/>
              <a:ext cx="0" cy="771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7172325" y="1055688"/>
              <a:ext cx="15906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7626350" y="3370263"/>
              <a:ext cx="6826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8308975" y="2598738"/>
              <a:ext cx="0" cy="771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7399338" y="2598738"/>
              <a:ext cx="9096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7626350" y="4913313"/>
              <a:ext cx="1136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8763000" y="4141788"/>
              <a:ext cx="0" cy="771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7399338" y="4141788"/>
              <a:ext cx="13636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8763000" y="2598738"/>
              <a:ext cx="0" cy="15430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8308975" y="2598738"/>
              <a:ext cx="4540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7694613" y="1441450"/>
              <a:ext cx="682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6262688" y="3575050"/>
              <a:ext cx="68103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是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7626350" y="3041650"/>
              <a:ext cx="682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7626350" y="5010150"/>
              <a:ext cx="682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262688" y="5099050"/>
              <a:ext cx="68103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是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4897438" y="5492750"/>
              <a:ext cx="2046287" cy="3683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Sign off</a:t>
              </a:r>
            </a:p>
          </p:txBody>
        </p:sp>
        <p:graphicFrame>
          <p:nvGraphicFramePr>
            <p:cNvPr id="39" name="Object 37"/>
            <p:cNvGraphicFramePr>
              <a:graphicFrameLocks noChangeAspect="1"/>
            </p:cNvGraphicFramePr>
            <p:nvPr/>
          </p:nvGraphicFramePr>
          <p:xfrm>
            <a:off x="2890838" y="533400"/>
            <a:ext cx="1447800" cy="984250"/>
          </p:xfrm>
          <a:graphic>
            <a:graphicData uri="http://schemas.openxmlformats.org/presentationml/2006/ole">
              <p:oleObj spid="_x0000_s3074" r:id="rId3" imgW="952583" imgH="624894" progId="">
                <p:embed/>
              </p:oleObj>
            </a:graphicData>
          </a:graphic>
        </p:graphicFrame>
        <p:graphicFrame>
          <p:nvGraphicFramePr>
            <p:cNvPr id="40" name="Object 38"/>
            <p:cNvGraphicFramePr>
              <a:graphicFrameLocks noChangeAspect="1"/>
            </p:cNvGraphicFramePr>
            <p:nvPr/>
          </p:nvGraphicFramePr>
          <p:xfrm>
            <a:off x="2890838" y="1663700"/>
            <a:ext cx="1447800" cy="1079500"/>
          </p:xfrm>
          <a:graphic>
            <a:graphicData uri="http://schemas.openxmlformats.org/presentationml/2006/ole">
              <p:oleObj spid="_x0000_s3075" r:id="rId4" imgW="929524" imgH="731583" progId="">
                <p:embed/>
              </p:oleObj>
            </a:graphicData>
          </a:graphic>
        </p:graphicFrame>
        <p:graphicFrame>
          <p:nvGraphicFramePr>
            <p:cNvPr id="41" name="Object 39"/>
            <p:cNvGraphicFramePr>
              <a:graphicFrameLocks noChangeAspect="1"/>
            </p:cNvGraphicFramePr>
            <p:nvPr/>
          </p:nvGraphicFramePr>
          <p:xfrm>
            <a:off x="2890838" y="2838450"/>
            <a:ext cx="1447800" cy="895350"/>
          </p:xfrm>
          <a:graphic>
            <a:graphicData uri="http://schemas.openxmlformats.org/presentationml/2006/ole">
              <p:oleObj spid="_x0000_s3076" r:id="rId5" imgW="921905" imgH="601905" progId="">
                <p:embed/>
              </p:oleObj>
            </a:graphicData>
          </a:graphic>
        </p:graphicFrame>
        <p:graphicFrame>
          <p:nvGraphicFramePr>
            <p:cNvPr id="42" name="Object 40"/>
            <p:cNvGraphicFramePr>
              <a:graphicFrameLocks noChangeAspect="1"/>
            </p:cNvGraphicFramePr>
            <p:nvPr/>
          </p:nvGraphicFramePr>
          <p:xfrm>
            <a:off x="2890838" y="3916363"/>
            <a:ext cx="1447800" cy="960437"/>
          </p:xfrm>
          <a:graphic>
            <a:graphicData uri="http://schemas.openxmlformats.org/presentationml/2006/ole">
              <p:oleObj spid="_x0000_s3077" r:id="rId6" imgW="937341" imgH="655238" progId="">
                <p:embed/>
              </p:oleObj>
            </a:graphicData>
          </a:graphic>
        </p:graphicFrame>
        <p:graphicFrame>
          <p:nvGraphicFramePr>
            <p:cNvPr id="43" name="Object 41"/>
            <p:cNvGraphicFramePr>
              <a:graphicFrameLocks noChangeAspect="1"/>
            </p:cNvGraphicFramePr>
            <p:nvPr/>
          </p:nvGraphicFramePr>
          <p:xfrm>
            <a:off x="2890838" y="5022850"/>
            <a:ext cx="1447800" cy="914400"/>
          </p:xfrm>
          <a:graphic>
            <a:graphicData uri="http://schemas.openxmlformats.org/presentationml/2006/ole">
              <p:oleObj spid="_x0000_s3078" r:id="rId7" imgW="624894" imgH="380872" progId="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电子设计自动化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07288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  <a:buNone/>
            </a:pPr>
            <a:r>
              <a:rPr kumimoji="1"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CAD</a:t>
            </a:r>
            <a:r>
              <a:rPr kumimoji="1"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辅助设计支持规模越来越大、复杂度越来越高的芯片开发</a:t>
            </a:r>
          </a:p>
          <a:p>
            <a:pPr>
              <a:lnSpc>
                <a:spcPct val="140000"/>
              </a:lnSpc>
            </a:pPr>
            <a:r>
              <a:rPr kumimoji="1"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第一代</a:t>
            </a:r>
            <a:r>
              <a:rPr kumimoji="1"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IC</a:t>
            </a:r>
            <a:r>
              <a:rPr kumimoji="1"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kumimoji="1"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CAD</a:t>
            </a:r>
            <a:r>
              <a:rPr kumimoji="1"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工具出现于</a:t>
            </a:r>
            <a:r>
              <a:rPr kumimoji="1"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kumimoji="1"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世纪</a:t>
            </a:r>
            <a:r>
              <a:rPr kumimoji="1"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kumimoji="1"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年代末</a:t>
            </a:r>
            <a:r>
              <a:rPr kumimoji="1"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r>
              <a:rPr kumimoji="1"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年代初，但只能用于芯片的版图设计及版图设计规则的检查。</a:t>
            </a:r>
          </a:p>
          <a:p>
            <a:pPr>
              <a:lnSpc>
                <a:spcPct val="140000"/>
              </a:lnSpc>
            </a:pPr>
            <a:r>
              <a:rPr kumimoji="1"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第二代</a:t>
            </a:r>
            <a:r>
              <a:rPr kumimoji="1"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CAD</a:t>
            </a:r>
            <a:r>
              <a:rPr kumimoji="1"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系统随着工作站的推出，出现于</a:t>
            </a:r>
            <a:r>
              <a:rPr kumimoji="1"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kumimoji="1"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年代。其不仅具有图形处理能力，而且还具有原理图输入和模拟能力 。</a:t>
            </a:r>
          </a:p>
          <a:p>
            <a:pPr>
              <a:lnSpc>
                <a:spcPct val="140000"/>
              </a:lnSpc>
            </a:pPr>
            <a:r>
              <a:rPr kumimoji="1"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如今</a:t>
            </a:r>
            <a:r>
              <a:rPr kumimoji="1"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CAD</a:t>
            </a:r>
            <a:r>
              <a:rPr kumimoji="1"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工具已进入了第三代，称之为</a:t>
            </a:r>
            <a:r>
              <a:rPr kumimoji="1"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EDA</a:t>
            </a:r>
            <a:r>
              <a:rPr kumimoji="1"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系统。其主要标志是工具支持全流程系统级到版图设计。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芯片分层分级设计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系统级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算法级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寄存器传输级（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RTL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门级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电路（开关）级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物理级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23928" y="764704"/>
          <a:ext cx="4896544" cy="5429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  <a:gridCol w="1224136"/>
              </a:tblGrid>
              <a:tr h="804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系统级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行为、性能描述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CPU</a:t>
                      </a:r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、存储器、控制器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子系统、电路板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804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算法级</a:t>
                      </a:r>
                    </a:p>
                    <a:p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I/O</a:t>
                      </a:r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算法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硬件模块、数据结构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部件间物理连接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804089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RTL</a:t>
                      </a:r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级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状态表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ALU</a:t>
                      </a:r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、寄存器、</a:t>
                      </a:r>
                      <a:r>
                        <a:rPr lang="en-US" altLang="zh-CN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MUX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宏单元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804089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门级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布尔方程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门、触发器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单元版图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804089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电路级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微分方程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晶体管、电阻、电容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晶体管版图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804089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物理级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全芯片版图</a:t>
                      </a:r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芯片设计规模和加工工艺节点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设计规模：一般以等效逻辑门来计算，一个二输入与非门算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个门，一个触发器等效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个门，现在</a:t>
            </a:r>
            <a:r>
              <a:rPr lang="en-US" altLang="zh-CN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都在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万门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-1000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万门级别。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工艺节点：一般以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MOS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晶体管沟通长度的特征值来表征工艺节点，如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0.18um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0.13um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90nm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65nm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40nm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28nm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，为了降低成本，缩小芯片面积，还会有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0.162um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0.11um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55nm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等半工艺节点，它是通过光学的处理方法把版图数据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方向各缩小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，达到面积缩小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-2013-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PPT模板-2013-CH</Template>
  <TotalTime>1412</TotalTime>
  <Words>1432</Words>
  <Application>Microsoft Office PowerPoint</Application>
  <PresentationFormat>全屏显示(4:3)</PresentationFormat>
  <Paragraphs>170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PPT模板-2013-CH</vt:lpstr>
      <vt:lpstr>芯片设计实现介绍</vt:lpstr>
      <vt:lpstr>微电子技术</vt:lpstr>
      <vt:lpstr> 芯片是现代社会生活消费类产品的基石 </vt:lpstr>
      <vt:lpstr>集成电路和集成电路设计概念</vt:lpstr>
      <vt:lpstr>微电子技术飞速发展与摩尔定律</vt:lpstr>
      <vt:lpstr>集成电路设计过程和方法</vt:lpstr>
      <vt:lpstr>电子设计自动化</vt:lpstr>
      <vt:lpstr>芯片分层分级设计</vt:lpstr>
      <vt:lpstr>芯片设计规模和加工工艺节点</vt:lpstr>
      <vt:lpstr>SMIC 0.18um工艺MOS器件沟道长度</vt:lpstr>
      <vt:lpstr>HG EF130 0.13um工艺MOS器件沟道长度</vt:lpstr>
      <vt:lpstr>TSMC 65nm 工艺MOS器件沟道长度</vt:lpstr>
      <vt:lpstr>SMIC 55nm 工艺MOS器件沟道长度</vt:lpstr>
      <vt:lpstr>芯片设计前端流程图</vt:lpstr>
      <vt:lpstr>SoC芯片结构</vt:lpstr>
      <vt:lpstr>基于Verilog硬件描述语言的前端设计</vt:lpstr>
      <vt:lpstr>Verilog编码示例</vt:lpstr>
      <vt:lpstr>复杂模块的编码示例</vt:lpstr>
      <vt:lpstr>芯片仿真验证</vt:lpstr>
      <vt:lpstr>模拟电路设计</vt:lpstr>
      <vt:lpstr>模拟电路仿真</vt:lpstr>
      <vt:lpstr>标准单元版图设计</vt:lpstr>
      <vt:lpstr>芯片设计实现流程图</vt:lpstr>
      <vt:lpstr>基于标准单元的芯片版图设计</vt:lpstr>
      <vt:lpstr>芯片版图布局</vt:lpstr>
      <vt:lpstr>芯片版图布线</vt:lpstr>
      <vt:lpstr>802.11n WiFi无线通信芯片完整版图</vt:lpstr>
      <vt:lpstr>芯片版图验证与检查</vt:lpstr>
      <vt:lpstr>集成电路制造工艺</vt:lpstr>
      <vt:lpstr>芯片版图层次</vt:lpstr>
      <vt:lpstr>芯片中晶体管纵向结构图</vt:lpstr>
      <vt:lpstr>芯片材料-单晶硅锭和晶圆</vt:lpstr>
      <vt:lpstr>芯片制造（晶圆加工）</vt:lpstr>
      <vt:lpstr>芯片中金属互连线</vt:lpstr>
      <vt:lpstr>芯片中的晶体管连线（扫描电镜照片）</vt:lpstr>
      <vt:lpstr>90纳米工艺晶体管扫描电镜图</vt:lpstr>
      <vt:lpstr>完成加工后的12英寸圆片</vt:lpstr>
      <vt:lpstr>幻灯片 38</vt:lpstr>
    </vt:vector>
  </TitlesOfParts>
  <Company>HED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潘亮(PANLIANG)-1</dc:creator>
  <cp:lastModifiedBy>潘亮(PANLIANG)-1</cp:lastModifiedBy>
  <cp:revision>54</cp:revision>
  <dcterms:created xsi:type="dcterms:W3CDTF">2013-12-17T11:20:52Z</dcterms:created>
  <dcterms:modified xsi:type="dcterms:W3CDTF">2013-12-18T11:23:24Z</dcterms:modified>
</cp:coreProperties>
</file>