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4" r:id="rId8"/>
    <p:sldId id="269" r:id="rId9"/>
    <p:sldId id="265" r:id="rId10"/>
    <p:sldId id="263" r:id="rId11"/>
    <p:sldId id="275" r:id="rId12"/>
    <p:sldId id="266" r:id="rId13"/>
    <p:sldId id="267" r:id="rId14"/>
    <p:sldId id="268" r:id="rId15"/>
    <p:sldId id="25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82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8E53C-5C7B-E28E-7517-30587CACC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EA5A73-00C8-73D7-1D52-5EB4DF174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8EFF2-3868-A52C-F74F-78B95AF5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DDA61-C045-1AD3-BC25-16CB80D8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0FAAB-43AE-81D6-BBEA-7FB77678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2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A6ED-E3A5-3068-417F-C83B5B56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5C1D4-4C85-9D74-D4D5-42E76EEED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D1491-1EC1-3369-2498-D6EFD4FD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2735F-13E3-F972-BE39-544BE03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C0FD1-92B2-7780-DECB-CE99BD1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6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B8E3A4-113F-CFD1-074B-608208FFC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861CA1-9B42-830E-BAC3-18C12DEDF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92FC3-E7A6-892E-90BF-7BF197B4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3FF89-C9AE-1F63-C298-5478FAA4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68280-F1CE-4757-98F5-7F828504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709E5-BAD7-8155-F688-9B902178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2F6FE-CD6F-40A7-E7FD-93CD70B0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BC77F-3E8A-48E8-4A5A-2139F113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12A86-EA4A-B5AE-DC2C-99AE3263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16B6F-F867-EEA8-3878-2BB0AD1E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7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6AF1-BF54-1120-02D4-FFA79738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78BD2-5E1E-02DA-4002-EF9C3014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880A3-8429-C84E-03B8-3D17E0C6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6995B-B1AA-015A-99B9-29206FEA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5AE69-2EB7-1296-57B6-4FBA8EFE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D6BEB-F389-BCE8-40F4-63ED60F3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01FEA-77D0-8865-0760-0C139C895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337CC-A044-3121-778F-97D4D17DA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F6B04-6E11-979E-419C-767BAD5B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877FE-7CD0-CAAC-70F5-729BADAC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A2CAE-CBEA-1D2E-4C31-D7EC9976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4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97C8-9456-61F2-576E-4815C26F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FCE15-3BFC-9E8B-6074-B171C90C6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260576-C857-7306-C4A8-9C54D08D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2F7F9-A004-FE4F-A5A3-BC939A2E8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1A372-08DF-B7D4-21C5-2E410B596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4084DC-10FE-4B1D-75AC-C9EE50DA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3D8421-098D-7C03-06F5-0961FEBA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234AE4-274B-FF00-2F7D-8D119FBE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2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B3456-67D7-2A54-735A-1C9C6B32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2E812C-2E39-E25E-0E0B-27CE407E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AD4B97-67F2-869E-4761-145878A9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72835B-7886-8608-4E30-CDA32C83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2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792E6B-4A7F-4F1F-6219-57DEB190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C84E11-ED65-4C34-0CAE-D071FE66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E872B-3BF7-1BFE-653B-D7931218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5A66D-618B-9607-6235-A8D2311F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CC376-FE4E-7B94-D373-8579C26F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E013F-2478-8BAD-4B06-A57421A39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F7B98-8685-5B88-2C78-33A03AD7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9BD39-832F-A710-5D29-61A77A8E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2D5BB-D0B1-0CAC-A1EA-7031EFCC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CF903-BFE2-7497-D14C-282008D9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603A42-ACF3-EA1E-D898-48938EAED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6E7F7-B918-032D-7653-115711B5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162DF-FD34-D956-8EC0-CB53B34B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04316-371F-8374-0662-EBBF7FD4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B85D6-CD9F-48F8-94FC-844FC440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3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A00B5-06B5-11FB-88A5-8EFECA73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37DF2-0DFC-5C11-7EAA-503BCB470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E4AE7-71F3-6100-3F29-4743398E5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718F-B039-4B96-A1AF-169BF4D664C8}" type="datetimeFigureOut">
              <a:rPr lang="zh-CN" altLang="en-US" smtClean="0"/>
              <a:t>2023-5-21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D89C8-5D45-0FB8-9329-4D584A73B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01C5A-7839-F266-16B3-64B293A7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112B-4CC9-4003-9E9B-64C7870CD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EACA5-5642-459E-E358-0EB21AD6C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数学建模</a:t>
            </a:r>
            <a:r>
              <a:rPr lang="en-US" altLang="zh-CN" dirty="0"/>
              <a:t>-</a:t>
            </a:r>
            <a:r>
              <a:rPr lang="zh-CN" altLang="en-US" dirty="0"/>
              <a:t>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86B4FF-780F-8D5D-807C-37160A1F5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人工智能学院 钟韵骅</a:t>
            </a:r>
          </a:p>
        </p:txBody>
      </p:sp>
    </p:spTree>
    <p:extLst>
      <p:ext uri="{BB962C8B-B14F-4D97-AF65-F5344CB8AC3E}">
        <p14:creationId xmlns:p14="http://schemas.microsoft.com/office/powerpoint/2010/main" val="205440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2727A-5718-7988-16E2-FADBBD94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关于编程：</a:t>
            </a:r>
            <a:r>
              <a:rPr lang="en-US" altLang="zh-CN" dirty="0"/>
              <a:t>Python</a:t>
            </a:r>
            <a:r>
              <a:rPr lang="zh-CN" altLang="en-US" dirty="0"/>
              <a:t>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A4E99-7C46-95AF-34D3-6332D40A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“连接性工作”：处理</a:t>
            </a:r>
            <a:r>
              <a:rPr lang="en-US" altLang="zh-CN" sz="2400" dirty="0"/>
              <a:t>/</a:t>
            </a:r>
            <a:r>
              <a:rPr lang="zh-CN" altLang="en-US" sz="2400" dirty="0"/>
              <a:t>连接数据、规范制图</a:t>
            </a:r>
            <a:endParaRPr lang="en-US" altLang="zh-CN" sz="2400" dirty="0"/>
          </a:p>
          <a:p>
            <a:r>
              <a:rPr lang="zh-CN" altLang="en-US" sz="2400" dirty="0"/>
              <a:t>“分析性方法”：启发式算法、数据降维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我的练习（不完全）：</a:t>
            </a:r>
            <a:endParaRPr lang="en-US" altLang="zh-CN" sz="2400" dirty="0"/>
          </a:p>
          <a:p>
            <a:r>
              <a:rPr lang="zh-CN" altLang="en-US" sz="2400" dirty="0"/>
              <a:t>主成分分析（</a:t>
            </a:r>
            <a:r>
              <a:rPr lang="en-US" altLang="zh-CN" sz="2400" dirty="0"/>
              <a:t>PCA</a:t>
            </a:r>
            <a:r>
              <a:rPr lang="zh-CN" altLang="en-US" sz="2400" dirty="0"/>
              <a:t>）、线性</a:t>
            </a:r>
            <a:r>
              <a:rPr lang="en-US" altLang="zh-CN" sz="2400" dirty="0"/>
              <a:t>/Logistic/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回归、关联分析算法</a:t>
            </a:r>
            <a:endParaRPr lang="en-US" altLang="zh-CN" sz="2400" dirty="0"/>
          </a:p>
          <a:p>
            <a:r>
              <a:rPr lang="en-US" altLang="zh-CN" sz="2400" dirty="0"/>
              <a:t>K</a:t>
            </a:r>
            <a:r>
              <a:rPr lang="zh-CN" altLang="en-US" sz="2400" dirty="0"/>
              <a:t>近邻算法、支持向量机、</a:t>
            </a:r>
            <a:r>
              <a:rPr lang="en-US" altLang="zh-CN" sz="2400" dirty="0"/>
              <a:t>BP</a:t>
            </a:r>
            <a:r>
              <a:rPr lang="zh-CN" altLang="en-US" sz="2400" dirty="0"/>
              <a:t>神经网络</a:t>
            </a:r>
            <a:endParaRPr lang="en-US" altLang="zh-CN" sz="2400" dirty="0"/>
          </a:p>
          <a:p>
            <a:r>
              <a:rPr lang="zh-CN" altLang="en-US" sz="2400" dirty="0"/>
              <a:t>比起算法本身，重要的是学会处理数据、使用第三方库、画图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感谢</a:t>
            </a:r>
            <a:r>
              <a:rPr lang="en-US" altLang="zh-CN" sz="2400" dirty="0"/>
              <a:t>《</a:t>
            </a:r>
            <a:r>
              <a:rPr lang="zh-CN" altLang="en-US" sz="2400" dirty="0"/>
              <a:t>人工智能程序设计</a:t>
            </a:r>
            <a:r>
              <a:rPr lang="en-US" altLang="zh-CN" sz="2400" dirty="0"/>
              <a:t>》</a:t>
            </a:r>
            <a:r>
              <a:rPr lang="zh-CN" altLang="en-US" sz="2400" dirty="0"/>
              <a:t>这门课</a:t>
            </a:r>
          </a:p>
        </p:txBody>
      </p:sp>
    </p:spTree>
    <p:extLst>
      <p:ext uri="{BB962C8B-B14F-4D97-AF65-F5344CB8AC3E}">
        <p14:creationId xmlns:p14="http://schemas.microsoft.com/office/powerpoint/2010/main" val="140819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2727A-5718-7988-16E2-FADBBD94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关于建模：方法相关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083CB3-5250-0625-8175-C564E5128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79" y="1721224"/>
            <a:ext cx="3450252" cy="4563036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1CAA1AC-072A-BFB9-9590-904B5F3B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我选择了这本书 →</a:t>
            </a:r>
            <a:endParaRPr lang="en-US" altLang="zh-CN" sz="2400" dirty="0"/>
          </a:p>
          <a:p>
            <a:r>
              <a:rPr lang="zh-CN" altLang="en-US" sz="2400" dirty="0"/>
              <a:t>书里讲的很详细，这方面我就不多说了→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19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2727A-5718-7988-16E2-FADBBD94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关于建模：</a:t>
            </a:r>
            <a:r>
              <a:rPr lang="en-US" altLang="zh-CN" dirty="0" err="1"/>
              <a:t>Matlab</a:t>
            </a:r>
            <a:r>
              <a:rPr lang="zh-CN" altLang="en-US" dirty="0"/>
              <a:t>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A4E99-7C46-95AF-34D3-6332D40A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相当多的数学建模需要用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我自己的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建模练习（暑假）：</a:t>
            </a:r>
            <a:endParaRPr lang="en-US" altLang="zh-CN" sz="2400" dirty="0"/>
          </a:p>
          <a:p>
            <a:r>
              <a:rPr lang="zh-CN" altLang="en-US" sz="2400" dirty="0"/>
              <a:t>遗传算法、（非）线性规划、插值算法、最小二乘回归</a:t>
            </a:r>
            <a:endParaRPr lang="en-US" altLang="zh-CN" sz="2400" dirty="0"/>
          </a:p>
          <a:p>
            <a:r>
              <a:rPr lang="zh-CN" altLang="en-US" sz="2400" dirty="0"/>
              <a:t>拟合（线性</a:t>
            </a:r>
            <a:r>
              <a:rPr lang="en-US" altLang="zh-CN" sz="2400" dirty="0"/>
              <a:t>/</a:t>
            </a:r>
            <a:r>
              <a:rPr lang="zh-CN" altLang="en-US" sz="2400" dirty="0"/>
              <a:t>多项式拟合）</a:t>
            </a:r>
            <a:endParaRPr lang="en-US" altLang="zh-CN" sz="2400" dirty="0"/>
          </a:p>
          <a:p>
            <a:r>
              <a:rPr lang="zh-CN" altLang="en-US" sz="2400" dirty="0"/>
              <a:t>多目标优化、统计方法（参数估计、假设检验）</a:t>
            </a:r>
            <a:endParaRPr lang="en-US" altLang="zh-CN" sz="2400" dirty="0"/>
          </a:p>
          <a:p>
            <a:r>
              <a:rPr lang="zh-CN" altLang="en-US" sz="2400" dirty="0"/>
              <a:t>时间序列分析（</a:t>
            </a:r>
            <a:r>
              <a:rPr lang="en-US" altLang="zh-CN" sz="2400" dirty="0"/>
              <a:t>ARIMA</a:t>
            </a:r>
            <a:r>
              <a:rPr lang="zh-CN" altLang="en-US" sz="2400" dirty="0"/>
              <a:t>、</a:t>
            </a:r>
            <a:r>
              <a:rPr lang="en-US" altLang="zh-CN" sz="2400" dirty="0"/>
              <a:t>GARCH</a:t>
            </a:r>
            <a:r>
              <a:rPr lang="zh-CN" altLang="en-US" sz="2400" dirty="0"/>
              <a:t>、指数差分等）</a:t>
            </a:r>
            <a:endParaRPr lang="en-US" altLang="zh-CN" sz="2400" dirty="0"/>
          </a:p>
          <a:p>
            <a:r>
              <a:rPr lang="zh-CN" altLang="en-US" sz="2400" dirty="0"/>
              <a:t>权重选择法（熵权、</a:t>
            </a:r>
            <a:r>
              <a:rPr lang="en-US" altLang="zh-CN" sz="2400" dirty="0"/>
              <a:t>AHP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练习比起熟悉模型，更多是熟悉语言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68E71C-3501-FF66-35C4-B84FF7D4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022" y="2306710"/>
            <a:ext cx="3039978" cy="24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09DAD-AEBD-1635-29E1-12152E8F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关于建模 ：</a:t>
            </a:r>
            <a:r>
              <a:rPr lang="en-US" altLang="zh-CN" dirty="0"/>
              <a:t>SPSS</a:t>
            </a:r>
            <a:r>
              <a:rPr lang="zh-CN" altLang="en-US" dirty="0"/>
              <a:t>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26185-5AEF-DD31-8B31-EB67C428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数据处理软件</a:t>
            </a:r>
            <a:r>
              <a:rPr lang="en-US" altLang="zh-CN" sz="2400" dirty="0"/>
              <a:t>SPSS</a:t>
            </a:r>
            <a:r>
              <a:rPr lang="zh-CN" altLang="en-US" sz="2400" dirty="0"/>
              <a:t>和</a:t>
            </a:r>
            <a:r>
              <a:rPr lang="en-US" altLang="zh-CN" sz="2400" dirty="0"/>
              <a:t>Python</a:t>
            </a:r>
            <a:r>
              <a:rPr lang="zh-CN" altLang="en-US" sz="2400" dirty="0"/>
              <a:t>第三方库中的</a:t>
            </a:r>
            <a:r>
              <a:rPr lang="en-US" altLang="zh-CN" sz="2400" dirty="0" err="1"/>
              <a:t>Sklearn</a:t>
            </a:r>
            <a:r>
              <a:rPr lang="en-US" altLang="zh-CN" sz="2400" dirty="0"/>
              <a:t>/SVM/…</a:t>
            </a:r>
            <a:r>
              <a:rPr lang="zh-CN" altLang="en-US" sz="2400" dirty="0"/>
              <a:t>可以实现相当多的方法，因此“方法”本身不是问题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用什么？怎么用？（看论文）</a:t>
            </a:r>
            <a:endParaRPr lang="en-US" altLang="zh-CN" sz="2400" dirty="0"/>
          </a:p>
          <a:p>
            <a:r>
              <a:rPr lang="zh-CN" altLang="en-US" sz="2400" dirty="0"/>
              <a:t>大家都能用，我们怎么用的更好？（看论文）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33A22-68E2-FFA4-AE09-DD098FF4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91" y="2259805"/>
            <a:ext cx="2111568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66214C-9A3C-6563-34B0-945D62DD7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88" y="2310062"/>
            <a:ext cx="2150541" cy="43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A4045-1D65-36C8-F57A-4A988F9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关于论文 ：</a:t>
            </a:r>
            <a:r>
              <a:rPr lang="en-US" altLang="zh-CN" dirty="0"/>
              <a:t>Latex</a:t>
            </a:r>
            <a:r>
              <a:rPr lang="zh-CN" altLang="en-US" dirty="0"/>
              <a:t>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3CC28-EABA-2AEE-D3E5-51928824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我不会太多，但是基本操作也是会的</a:t>
            </a:r>
            <a:endParaRPr lang="en-US" altLang="zh-CN" sz="2400" dirty="0"/>
          </a:p>
          <a:p>
            <a:r>
              <a:rPr lang="zh-CN" altLang="en-US" sz="2400" dirty="0"/>
              <a:t>每个成员都要有一次从零写出一篇文章的经历</a:t>
            </a:r>
            <a:r>
              <a:rPr lang="zh-CN" altLang="en-US" sz="2400" strike="sngStrike" dirty="0"/>
              <a:t>（此处有例子）</a:t>
            </a:r>
            <a:endParaRPr lang="en-US" altLang="zh-CN" sz="2400" strike="sngStrike" dirty="0"/>
          </a:p>
          <a:p>
            <a:r>
              <a:rPr lang="zh-CN" altLang="en-US" sz="2400" dirty="0"/>
              <a:t>论文精通的学生应当学的更多</a:t>
            </a:r>
            <a:endParaRPr lang="en-US" altLang="zh-CN" sz="2400" dirty="0"/>
          </a:p>
          <a:p>
            <a:r>
              <a:rPr lang="en-US" altLang="zh-CN" sz="2400" dirty="0"/>
              <a:t>Latex</a:t>
            </a:r>
            <a:r>
              <a:rPr lang="zh-CN" altLang="en-US" sz="2400" dirty="0"/>
              <a:t>也有很多教程，也有中文的（终于有舒适区了！）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5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6CDC-BE66-60F0-94DE-57B8EAC9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写在国赛之前：轶事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66396-D860-ACBB-A456-F65B27D2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校内赛打完的那个晚上看了一整晚</a:t>
            </a:r>
            <a:r>
              <a:rPr lang="en-US" altLang="zh-CN" sz="2400" dirty="0" err="1"/>
              <a:t>Lycoris</a:t>
            </a:r>
            <a:r>
              <a:rPr lang="en-US" altLang="zh-CN" sz="2400" dirty="0"/>
              <a:t> Recoil</a:t>
            </a:r>
            <a:r>
              <a:rPr lang="zh-CN" altLang="en-US" sz="2400" dirty="0"/>
              <a:t>，一口气补了六集</a:t>
            </a:r>
            <a:endParaRPr lang="en-US" altLang="zh-CN" sz="2400" dirty="0"/>
          </a:p>
          <a:p>
            <a:r>
              <a:rPr lang="zh-CN" altLang="en-US" sz="2400" dirty="0"/>
              <a:t>国赛的最后一个夜晚更新石蒜最后一集，当时写的心力憔悴就去看了，看完血压高了继续去写论文了</a:t>
            </a:r>
            <a:endParaRPr lang="en-US" altLang="zh-CN" sz="2400" dirty="0"/>
          </a:p>
          <a:p>
            <a:r>
              <a:rPr lang="zh-CN" altLang="en-US" sz="2400" dirty="0"/>
              <a:t>每次打完数学建模比赛会获得一个</a:t>
            </a:r>
            <a:r>
              <a:rPr lang="en-US" altLang="zh-CN" sz="2400" dirty="0"/>
              <a:t>30</a:t>
            </a:r>
            <a:r>
              <a:rPr lang="zh-CN" altLang="en-US" sz="2400" dirty="0"/>
              <a:t>天的</a:t>
            </a:r>
            <a:r>
              <a:rPr lang="en-US" altLang="zh-CN" sz="2400" dirty="0" err="1"/>
              <a:t>Debuff</a:t>
            </a:r>
            <a:r>
              <a:rPr lang="zh-CN" altLang="en-US" sz="2400" dirty="0"/>
              <a:t>：啊好累啊之后一定不打数学建模了，但打完还是会很开心</a:t>
            </a:r>
            <a:endParaRPr lang="en-US" altLang="zh-CN" sz="2400" dirty="0"/>
          </a:p>
          <a:p>
            <a:r>
              <a:rPr lang="zh-CN" altLang="en-US" sz="2400" dirty="0"/>
              <a:t>两次比赛考前都学复习了很久的线性规划，</a:t>
            </a:r>
            <a:r>
              <a:rPr lang="zh-CN" altLang="en-US" sz="2400" strike="sngStrike" dirty="0"/>
              <a:t>一次没用到</a:t>
            </a:r>
            <a:endParaRPr lang="en-US" altLang="zh-CN" sz="2400" strike="sngStrike" dirty="0"/>
          </a:p>
          <a:p>
            <a:r>
              <a:rPr lang="zh-CN" altLang="en-US" sz="2400" dirty="0"/>
              <a:t>有个很好用的</a:t>
            </a:r>
            <a:r>
              <a:rPr lang="en-US" altLang="zh-CN" sz="2400" dirty="0"/>
              <a:t>idea</a:t>
            </a:r>
            <a:r>
              <a:rPr lang="zh-CN" altLang="en-US" sz="2400" dirty="0"/>
              <a:t>是从美赛论文里看的，两次都用上了，真的很好用</a:t>
            </a:r>
            <a:endParaRPr lang="en-US" altLang="zh-CN" sz="2400" dirty="0"/>
          </a:p>
          <a:p>
            <a:r>
              <a:rPr lang="zh-CN" altLang="en-US" sz="2400" dirty="0"/>
              <a:t>常常想不出方法，这时看论文有奇效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747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EE85-298D-91EB-7590-52BB5A3D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以国赛为例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614783-5495-5A8E-40CA-832B8509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6" y="4103777"/>
            <a:ext cx="10204809" cy="183378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B8CAA3-A51C-1F20-85A1-60E4EC640D74}"/>
              </a:ext>
            </a:extLst>
          </p:cNvPr>
          <p:cNvSpPr txBox="1"/>
          <p:nvPr/>
        </p:nvSpPr>
        <p:spPr>
          <a:xfrm>
            <a:off x="836756" y="1780335"/>
            <a:ext cx="9960746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方法：</a:t>
            </a:r>
            <a:r>
              <a:rPr lang="en-US" altLang="zh-CN" sz="2400" dirty="0" err="1"/>
              <a:t>Kmeans</a:t>
            </a:r>
            <a:r>
              <a:rPr lang="en-US" altLang="zh-CN" sz="2400" dirty="0"/>
              <a:t>+</a:t>
            </a:r>
            <a:r>
              <a:rPr lang="zh-CN" altLang="en-US" sz="2400" dirty="0"/>
              <a:t>决策树</a:t>
            </a:r>
            <a:r>
              <a:rPr lang="en-US" altLang="zh-CN" sz="2400" dirty="0"/>
              <a:t>+</a:t>
            </a:r>
            <a:r>
              <a:rPr lang="zh-CN" altLang="en-US" sz="2400" dirty="0"/>
              <a:t>随机森林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这</a:t>
            </a:r>
            <a:r>
              <a:rPr lang="en-US" altLang="zh-CN" sz="2400" dirty="0"/>
              <a:t>…</a:t>
            </a:r>
            <a:r>
              <a:rPr lang="zh-CN" altLang="en-US" sz="2400" dirty="0"/>
              <a:t>不对吧？比赛后各个公众号总结了那么多思路，也有很多用了随机森林啊？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811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9D0CA5-1EB9-F622-006E-4B3AB06B1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75" y="2708903"/>
            <a:ext cx="3831199" cy="39674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1A4372-D3B7-B2FA-270D-D4F414D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8D666-D95F-9E1F-32FD-2313A20A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关联分析方法：检验某件事和某件事之间是否因果关系</a:t>
            </a:r>
            <a:endParaRPr lang="en-US" altLang="zh-CN" sz="2400" dirty="0"/>
          </a:p>
          <a:p>
            <a:r>
              <a:rPr lang="zh-CN" altLang="en-US" sz="2400" dirty="0"/>
              <a:t>什么时候用需要一些灵感ヾ</a:t>
            </a:r>
            <a:r>
              <a:rPr lang="en-US" altLang="zh-CN" sz="2400" dirty="0"/>
              <a:t>(✿</a:t>
            </a:r>
            <a:r>
              <a:rPr lang="zh-CN" altLang="en-US" sz="2400" dirty="0"/>
              <a:t>ﾟ▽ﾟ</a:t>
            </a:r>
            <a:r>
              <a:rPr lang="en-US" altLang="zh-CN" sz="2400" dirty="0"/>
              <a:t>)</a:t>
            </a:r>
            <a:r>
              <a:rPr lang="zh-CN" altLang="en-US" sz="2400" dirty="0"/>
              <a:t>ノ</a:t>
            </a:r>
            <a:endParaRPr lang="en-US" altLang="zh-CN" sz="2400" dirty="0"/>
          </a:p>
          <a:p>
            <a:r>
              <a:rPr lang="zh-CN" altLang="en-US" sz="2400" dirty="0"/>
              <a:t>在寻求“因果”之外的地方也可以用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数据降维方法：可以可视化某些内容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726201-79E6-F5E3-F473-5356A0E7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03483"/>
            <a:ext cx="6791792" cy="15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1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A4372-D3B7-B2FA-270D-D4F414D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8D666-D95F-9E1F-32FD-2313A20A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如此多的机器学习算法，为什么选择了决策树</a:t>
            </a:r>
            <a:r>
              <a:rPr lang="en-US" altLang="zh-CN" sz="2400" dirty="0"/>
              <a:t>-</a:t>
            </a:r>
            <a:r>
              <a:rPr lang="zh-CN" altLang="en-US" sz="2400" dirty="0"/>
              <a:t>随机森林？</a:t>
            </a:r>
            <a:endParaRPr lang="en-US" altLang="zh-CN" sz="2400" dirty="0"/>
          </a:p>
          <a:p>
            <a:r>
              <a:rPr lang="zh-CN" altLang="en-US" sz="2400" dirty="0"/>
              <a:t>可解释强。可解释性强就代表可以用别的方法验证。</a:t>
            </a:r>
            <a:endParaRPr lang="en-US" altLang="zh-CN" sz="2400" dirty="0"/>
          </a:p>
          <a:p>
            <a:r>
              <a:rPr lang="zh-CN" altLang="en-US" sz="2400" dirty="0"/>
              <a:t>如何交叉验证：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用其他机器学习模型得出的结论进行验证（但自身可解释性也不强）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用其他类型的方法（统计学习方法）进行验证</a:t>
            </a:r>
            <a:endParaRPr lang="en-US" altLang="zh-CN" sz="2400" dirty="0"/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用实验来验证</a:t>
            </a:r>
            <a:endParaRPr lang="en-US" altLang="zh-CN" sz="2400" b="1" dirty="0"/>
          </a:p>
          <a:p>
            <a:r>
              <a:rPr lang="zh-CN" altLang="en-US" sz="2400" dirty="0"/>
              <a:t>其他类型的方法怎么来？</a:t>
            </a:r>
            <a:r>
              <a:rPr lang="zh-CN" altLang="en-US" sz="2400" b="1" dirty="0">
                <a:solidFill>
                  <a:srgbClr val="FF0000"/>
                </a:solidFill>
              </a:rPr>
              <a:t>看论文，以及知识储备！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我们只有数据，实验怎么做？</a:t>
            </a:r>
            <a:r>
              <a:rPr lang="zh-CN" altLang="en-US" sz="2400" b="1" dirty="0">
                <a:solidFill>
                  <a:srgbClr val="FF0000"/>
                </a:solidFill>
              </a:rPr>
              <a:t>看论文！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90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76195-046A-9D5A-C259-570EE0B1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F15F0-0DA7-F927-3A35-52377697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267"/>
            <a:ext cx="10515600" cy="4351338"/>
          </a:xfrm>
        </p:spPr>
        <p:txBody>
          <a:bodyPr/>
          <a:lstStyle/>
          <a:p>
            <a:r>
              <a:rPr lang="zh-CN" altLang="en-US" dirty="0"/>
              <a:t>实践：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5C179-C7D8-6D43-504D-8D011DE5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75" y="1690688"/>
            <a:ext cx="8822951" cy="256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3CA618-68F9-6E75-C8E8-2F24A3399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50" y="4386183"/>
            <a:ext cx="9365450" cy="1392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DE9E3D-5D07-1B86-8D20-06ACF788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350" y="5665694"/>
            <a:ext cx="8858784" cy="9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BCC33-E1D4-B82E-9066-462C99B1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E4F38-1B8A-4048-7A66-7A1AB0FC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人工智能学院小萌新，</a:t>
            </a:r>
            <a:r>
              <a:rPr lang="en-US" altLang="zh-CN" sz="2400" dirty="0" err="1"/>
              <a:t>bhgg</a:t>
            </a:r>
            <a:r>
              <a:rPr lang="zh-CN" altLang="en-US" sz="2400" dirty="0"/>
              <a:t>的小迷妹</a:t>
            </a:r>
            <a:r>
              <a:rPr lang="en-US" altLang="zh-CN" sz="2400" dirty="0"/>
              <a:t>(¯﹃¯)</a:t>
            </a:r>
          </a:p>
          <a:p>
            <a:r>
              <a:rPr lang="zh-CN" altLang="en-US" sz="2400" dirty="0"/>
              <a:t>（上学期）学不会数学</a:t>
            </a:r>
            <a:r>
              <a:rPr lang="en-US" altLang="zh-CN" sz="2400" dirty="0"/>
              <a:t> </a:t>
            </a:r>
            <a:r>
              <a:rPr lang="zh-CN" altLang="en-US" sz="2400" dirty="0"/>
              <a:t>（这学期）写不来代码</a:t>
            </a:r>
            <a:endParaRPr lang="en-US" altLang="zh-CN" sz="2400" dirty="0"/>
          </a:p>
          <a:p>
            <a:r>
              <a:rPr lang="zh-CN" altLang="en-US" sz="2400" dirty="0"/>
              <a:t>业余时间画画图</a:t>
            </a:r>
            <a:r>
              <a:rPr lang="en-US" altLang="zh-CN" sz="2400" dirty="0"/>
              <a:t>/</a:t>
            </a:r>
            <a:r>
              <a:rPr lang="zh-CN" altLang="en-US" sz="2400" dirty="0"/>
              <a:t>看看书</a:t>
            </a:r>
            <a:r>
              <a:rPr lang="en-US" altLang="zh-CN" sz="2400" dirty="0"/>
              <a:t>/</a:t>
            </a:r>
            <a:r>
              <a:rPr lang="zh-CN" altLang="en-US" sz="2400" dirty="0"/>
              <a:t>跑跑步，边缘二次元</a:t>
            </a:r>
            <a:endParaRPr lang="en-US" altLang="zh-CN" sz="2400" dirty="0"/>
          </a:p>
          <a:p>
            <a:r>
              <a:rPr lang="zh-CN" altLang="en-US" sz="2400" dirty="0"/>
              <a:t>喜欢夜间散步，喜欢鹿乃的歌</a:t>
            </a:r>
            <a:endParaRPr lang="en-US" altLang="zh-CN" sz="2400" dirty="0"/>
          </a:p>
          <a:p>
            <a:r>
              <a:rPr lang="zh-CN" altLang="en-US" sz="2400" dirty="0"/>
              <a:t>目前在学习宅舞</a:t>
            </a:r>
            <a:endParaRPr lang="en-US" altLang="zh-CN" sz="2400" dirty="0"/>
          </a:p>
          <a:p>
            <a:r>
              <a:rPr lang="zh-CN" altLang="en-US" sz="2400" dirty="0"/>
              <a:t>没了？没了。</a:t>
            </a:r>
            <a:endParaRPr lang="en-US" altLang="zh-CN" sz="2400" dirty="0"/>
          </a:p>
          <a:p>
            <a:r>
              <a:rPr lang="zh-CN" altLang="en-US" sz="2400" dirty="0"/>
              <a:t>欢迎加好友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101284-805C-EA65-9D88-13E7C7FCF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2" t="22945" r="8664" b="13606"/>
          <a:stretch/>
        </p:blipFill>
        <p:spPr>
          <a:xfrm>
            <a:off x="7868356" y="1438099"/>
            <a:ext cx="2460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A4372-D3B7-B2FA-270D-D4F414D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8D666-D95F-9E1F-32FD-2313A20A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u="none" strike="noStrike" baseline="0" dirty="0">
                <a:latin typeface="TimesNewRomanPSMT"/>
              </a:rPr>
              <a:t>CRITIC </a:t>
            </a:r>
            <a:r>
              <a:rPr lang="zh-CN" altLang="en-US" sz="2400" b="0" i="0" u="none" strike="noStrike" baseline="0" dirty="0">
                <a:latin typeface="FandolSong-Regular-Identity-H"/>
              </a:rPr>
              <a:t>权重法：采用对比强度（标准差）和冲突性指标（相关系数）、以及指标信息量来进行客观赋权。</a:t>
            </a:r>
            <a:endParaRPr lang="en-US" altLang="zh-CN" sz="2400" b="0" i="0" u="none" strike="noStrike" baseline="0" dirty="0">
              <a:latin typeface="FandolSong-Regular-Identity-H"/>
            </a:endParaRPr>
          </a:p>
          <a:p>
            <a:pPr algn="l"/>
            <a:r>
              <a:rPr lang="zh-CN" altLang="en-US" sz="2400" b="0" i="0" u="none" strike="noStrike" baseline="0" dirty="0">
                <a:latin typeface="FandolSong-Regular-Identity-H"/>
              </a:rPr>
              <a:t>亚类聚类</a:t>
            </a:r>
            <a:r>
              <a:rPr lang="zh-CN" altLang="en-US" sz="2400" dirty="0">
                <a:latin typeface="FandolSong-Regular-Identity-H"/>
              </a:rPr>
              <a:t>：“相同类型”中成分越不相同的元素越应该聚类到不同的亚类</a:t>
            </a:r>
            <a:endParaRPr lang="en-US" altLang="zh-CN" sz="2400" dirty="0">
              <a:latin typeface="FandolSong-Regular-Identity-H"/>
            </a:endParaRPr>
          </a:p>
          <a:p>
            <a:pPr algn="l"/>
            <a:endParaRPr lang="en-US" altLang="zh-CN" sz="2400" dirty="0">
              <a:latin typeface="FandolSong-Regular-Identity-H"/>
            </a:endParaRPr>
          </a:p>
          <a:p>
            <a:pPr algn="l"/>
            <a:r>
              <a:rPr lang="zh-CN" altLang="en-US" sz="2400" dirty="0">
                <a:latin typeface="FandolSong-Regular-Identity-H"/>
              </a:rPr>
              <a:t>如果某一化合物权重标准差越大，说明其在同一类型的玻璃中变化性较大，那么它将是较好的亚类分类标准</a:t>
            </a:r>
            <a:endParaRPr lang="en-US" altLang="zh-CN" sz="2400" dirty="0">
              <a:latin typeface="FandolSong-Regular-Identity-H"/>
            </a:endParaRPr>
          </a:p>
          <a:p>
            <a:pPr algn="l"/>
            <a:endParaRPr lang="en-US" altLang="zh-CN" sz="2400" dirty="0">
              <a:latin typeface="FandolSong-Regular-Identity-H"/>
            </a:endParaRPr>
          </a:p>
          <a:p>
            <a:pPr algn="l"/>
            <a:r>
              <a:rPr lang="zh-CN" altLang="en-US" sz="2400" dirty="0">
                <a:latin typeface="FandolSong-Regular-Identity-H"/>
              </a:rPr>
              <a:t>敏感性检验：原有数据太少，试试看生成新的“噪声”数据</a:t>
            </a:r>
            <a:endParaRPr lang="en-US" altLang="zh-CN" sz="2400" dirty="0">
              <a:latin typeface="FandolSong-Regular-Identity-H"/>
            </a:endParaRPr>
          </a:p>
          <a:p>
            <a:pPr algn="l"/>
            <a:r>
              <a:rPr lang="zh-CN" altLang="en-US" sz="2400" dirty="0">
                <a:latin typeface="FandolSong-Regular-Identity-H"/>
              </a:rPr>
              <a:t>或者试试看改正模型的参数</a:t>
            </a:r>
            <a:endParaRPr lang="en-US" altLang="zh-CN" sz="2400" dirty="0">
              <a:latin typeface="FandolSong-Regular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425514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356E-BCDF-F07E-04D1-D7DDA8E1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8C367-A7A4-FA99-EE5B-991C21DE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其他模型的验证</a:t>
            </a:r>
            <a:r>
              <a:rPr lang="en-US" altLang="zh-CN" sz="2400" dirty="0"/>
              <a:t>/</a:t>
            </a:r>
            <a:r>
              <a:rPr lang="zh-CN" altLang="en-US" sz="2400" dirty="0"/>
              <a:t>对比</a:t>
            </a:r>
            <a:endParaRPr lang="en-US" altLang="zh-CN" sz="2400" dirty="0"/>
          </a:p>
          <a:p>
            <a:r>
              <a:rPr lang="zh-CN" altLang="en-US" sz="2400" i="0" u="none" strike="noStrike" baseline="0" dirty="0">
                <a:latin typeface="FandolSong-Bold-Identity-H"/>
              </a:rPr>
              <a:t>支持向量机、神经网络</a:t>
            </a:r>
            <a:endParaRPr lang="en-US" altLang="zh-CN" sz="2400" i="0" u="none" strike="noStrike" baseline="0" dirty="0">
              <a:latin typeface="FandolSong-Bold-Identity-H"/>
            </a:endParaRPr>
          </a:p>
          <a:p>
            <a:endParaRPr lang="en-US" altLang="zh-CN" sz="2400" dirty="0">
              <a:latin typeface="FandolSong-Bold-Identity-H"/>
            </a:endParaRPr>
          </a:p>
          <a:p>
            <a:r>
              <a:rPr lang="zh-CN" altLang="en-US" sz="2400" dirty="0">
                <a:latin typeface="FandolSong-Bold-Identity-H"/>
              </a:rPr>
              <a:t>继续生成噪声数据来分析敏感性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116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B94AA1F-3CAB-D292-32B4-9FD9BA654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25" y="2644117"/>
            <a:ext cx="4051312" cy="39632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77F356E-BCDF-F07E-04D1-D7DDA8E1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8C367-A7A4-FA99-EE5B-991C21DE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相关性分析：除了大家都知道的“灰色关联分析”、“相关系数</a:t>
            </a:r>
            <a:r>
              <a:rPr lang="en-US" altLang="zh-CN" sz="2400" dirty="0"/>
              <a:t>/</a:t>
            </a:r>
            <a:r>
              <a:rPr lang="zh-CN" altLang="en-US" sz="2400" dirty="0"/>
              <a:t>协方差”等方法，还有什么呢？</a:t>
            </a:r>
            <a:endParaRPr lang="en-US" altLang="zh-CN" sz="2400" dirty="0"/>
          </a:p>
          <a:p>
            <a:r>
              <a:rPr lang="zh-CN" altLang="en-US" sz="2400" dirty="0"/>
              <a:t>直接法：查化学论文</a:t>
            </a:r>
            <a:endParaRPr lang="en-US" altLang="zh-CN" sz="2400" dirty="0"/>
          </a:p>
          <a:p>
            <a:r>
              <a:rPr lang="zh-CN" altLang="en-US" sz="2400" dirty="0"/>
              <a:t>又是可视化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268662-6D16-15D4-EF1F-0A02E2D69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3697"/>
            <a:ext cx="6711125" cy="24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2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356E-BCDF-F07E-04D1-D7DDA8E1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8C367-A7A4-FA99-EE5B-991C21DE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ProcessOn</a:t>
            </a:r>
            <a:endParaRPr lang="en-US" altLang="zh-CN" sz="2400" dirty="0"/>
          </a:p>
          <a:p>
            <a:r>
              <a:rPr lang="zh-CN" altLang="en-US" sz="2400" dirty="0"/>
              <a:t>真</a:t>
            </a:r>
            <a:endParaRPr lang="en-US" altLang="zh-CN" sz="2400" dirty="0"/>
          </a:p>
          <a:p>
            <a:r>
              <a:rPr lang="zh-CN" altLang="en-US" sz="2400" dirty="0"/>
              <a:t>的</a:t>
            </a:r>
            <a:endParaRPr lang="en-US" altLang="zh-CN" sz="2400" dirty="0"/>
          </a:p>
          <a:p>
            <a:r>
              <a:rPr lang="zh-CN" altLang="en-US" sz="2400" dirty="0"/>
              <a:t>很</a:t>
            </a:r>
            <a:endParaRPr lang="en-US" altLang="zh-CN" sz="2400" dirty="0"/>
          </a:p>
          <a:p>
            <a:r>
              <a:rPr lang="zh-CN" altLang="en-US" sz="2400" dirty="0"/>
              <a:t>好</a:t>
            </a:r>
            <a:endParaRPr lang="en-US" altLang="zh-CN" sz="2400" dirty="0"/>
          </a:p>
          <a:p>
            <a:r>
              <a:rPr lang="zh-CN" altLang="en-US" sz="2400" dirty="0"/>
              <a:t>用</a:t>
            </a:r>
            <a:endParaRPr lang="en-US" altLang="zh-CN" sz="2400" dirty="0"/>
          </a:p>
          <a:p>
            <a:r>
              <a:rPr lang="zh-CN" altLang="en-US" sz="2400" dirty="0"/>
              <a:t>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61DAEE-6E31-6CEF-12B1-F0123334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76" y="1825625"/>
            <a:ext cx="7307202" cy="45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3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356E-BCDF-F07E-04D1-D7DDA8E1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总结，回顾某些原则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17512C-4DE0-7E6A-1E40-DBBA2E44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0" y="1780054"/>
            <a:ext cx="10972240" cy="42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0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8EB5E-287C-A895-6D09-512FACF0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一些启发我的论文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7C147-655A-3BD8-CE6D-3FFE57F6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美赛 </a:t>
            </a:r>
            <a:r>
              <a:rPr lang="en-US" altLang="zh-CN" sz="2400" dirty="0"/>
              <a:t>2022E-Team2202171 / 2223269  Outstanding</a:t>
            </a:r>
          </a:p>
          <a:p>
            <a:r>
              <a:rPr lang="en-US" altLang="zh-CN" sz="2400" dirty="0"/>
              <a:t>Better Strategy: Carbon Sequestration by Forests Logging</a:t>
            </a:r>
          </a:p>
          <a:p>
            <a:r>
              <a:rPr lang="zh-CN" altLang="en-US" sz="2400" dirty="0"/>
              <a:t>多目标规划模型让我眼前一亮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美赛 </a:t>
            </a:r>
            <a:r>
              <a:rPr lang="en-US" altLang="zh-CN" sz="2400" dirty="0"/>
              <a:t>2022E-Team2203489 Outstanding</a:t>
            </a:r>
          </a:p>
          <a:p>
            <a:r>
              <a:rPr lang="en-US" altLang="zh-CN" sz="2400" dirty="0"/>
              <a:t>To cut or not to cut? Optional forest management plan</a:t>
            </a:r>
          </a:p>
          <a:p>
            <a:r>
              <a:rPr lang="zh-CN" altLang="en-US" sz="2400" dirty="0"/>
              <a:t>非常易懂的线性规划求解</a:t>
            </a:r>
            <a:r>
              <a:rPr lang="en-US" altLang="zh-CN" sz="2400" dirty="0"/>
              <a:t>/</a:t>
            </a:r>
            <a:r>
              <a:rPr lang="zh-CN" altLang="en-US" sz="2400" dirty="0"/>
              <a:t>微分方程模型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美赛 </a:t>
            </a:r>
            <a:r>
              <a:rPr lang="en-US" altLang="zh-CN" sz="2400" dirty="0"/>
              <a:t>2022D-Team2215444 Outstanding</a:t>
            </a:r>
          </a:p>
          <a:p>
            <a:r>
              <a:rPr lang="en-US" altLang="zh-CN" sz="2400" dirty="0"/>
              <a:t>How Can We Realize the Full Potential of Our Data?</a:t>
            </a:r>
          </a:p>
          <a:p>
            <a:r>
              <a:rPr lang="zh-CN" altLang="en-US" sz="2400" dirty="0"/>
              <a:t>关联分析算法的妙用，直接改变了我对关联分析的认识</a:t>
            </a:r>
          </a:p>
        </p:txBody>
      </p:sp>
    </p:spTree>
    <p:extLst>
      <p:ext uri="{BB962C8B-B14F-4D97-AF65-F5344CB8AC3E}">
        <p14:creationId xmlns:p14="http://schemas.microsoft.com/office/powerpoint/2010/main" val="348484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8EB5E-287C-A895-6D09-512FACF0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一些启发我的论文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7C147-655A-3BD8-CE6D-3FFE57F6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美赛 </a:t>
            </a:r>
            <a:r>
              <a:rPr lang="en-US" altLang="zh-CN" sz="2400" dirty="0"/>
              <a:t>2020C-Team2007707 Outstanding</a:t>
            </a:r>
          </a:p>
          <a:p>
            <a:r>
              <a:rPr lang="en-US" altLang="zh-CN" sz="2400" dirty="0"/>
              <a:t>Strategies to Online Sales: A Review-Tracking System Combined with …..</a:t>
            </a:r>
          </a:p>
          <a:p>
            <a:r>
              <a:rPr lang="zh-CN" altLang="en-US" sz="2400" dirty="0"/>
              <a:t>微分方程、主成分分析</a:t>
            </a:r>
            <a:r>
              <a:rPr lang="en-US" altLang="zh-CN" sz="2400" dirty="0"/>
              <a:t>(PCA)</a:t>
            </a:r>
            <a:r>
              <a:rPr lang="zh-CN" altLang="en-US" sz="2400" dirty="0"/>
              <a:t>这块很有启发性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国赛 </a:t>
            </a:r>
            <a:r>
              <a:rPr lang="en-US" altLang="zh-CN" sz="2400" dirty="0"/>
              <a:t>2015B-</a:t>
            </a:r>
            <a:r>
              <a:rPr lang="zh-CN" altLang="en-US" sz="2400" dirty="0"/>
              <a:t>国家一等奖</a:t>
            </a:r>
            <a:endParaRPr lang="en-US" altLang="zh-CN" sz="2400" dirty="0"/>
          </a:p>
          <a:p>
            <a:r>
              <a:rPr lang="zh-CN" altLang="en-US" sz="2400" dirty="0"/>
              <a:t>西安电子科技大学</a:t>
            </a:r>
            <a:r>
              <a:rPr lang="en-US" altLang="zh-CN" sz="2400" dirty="0"/>
              <a:t>-“</a:t>
            </a:r>
            <a:r>
              <a:rPr lang="zh-CN" altLang="en-US" sz="2400" dirty="0"/>
              <a:t>互联网</a:t>
            </a:r>
            <a:r>
              <a:rPr lang="en-US" altLang="zh-CN" sz="2400" dirty="0"/>
              <a:t>+”</a:t>
            </a:r>
            <a:r>
              <a:rPr lang="zh-CN" altLang="en-US" sz="2400" dirty="0"/>
              <a:t>时代的出租车资源配置</a:t>
            </a:r>
            <a:endParaRPr lang="en-US" altLang="zh-CN" sz="2400" dirty="0"/>
          </a:p>
          <a:p>
            <a:r>
              <a:rPr lang="zh-CN" altLang="en-US" sz="2400" dirty="0"/>
              <a:t>建立模型这块我觉得清晰而准确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国赛 </a:t>
            </a:r>
            <a:r>
              <a:rPr lang="en-US" altLang="zh-CN" sz="2400" dirty="0"/>
              <a:t>2017B-</a:t>
            </a:r>
            <a:r>
              <a:rPr lang="zh-CN" altLang="en-US" sz="2400" dirty="0"/>
              <a:t>国家一等奖</a:t>
            </a:r>
            <a:endParaRPr lang="en-US" altLang="zh-CN" sz="2400" dirty="0"/>
          </a:p>
          <a:p>
            <a:r>
              <a:rPr lang="zh-CN" altLang="en-US" sz="2400" dirty="0"/>
              <a:t>华中科技大学</a:t>
            </a:r>
            <a:r>
              <a:rPr lang="en-US" altLang="zh-CN" sz="2400" dirty="0"/>
              <a:t>-</a:t>
            </a:r>
            <a:r>
              <a:rPr lang="zh-CN" altLang="en-US" sz="2400" dirty="0"/>
              <a:t>基于聚类分析的双目标优化定价模型</a:t>
            </a:r>
            <a:endParaRPr lang="en-US" altLang="zh-CN" sz="2400" dirty="0"/>
          </a:p>
          <a:p>
            <a:r>
              <a:rPr lang="zh-CN" altLang="en-US" sz="2400" dirty="0"/>
              <a:t>写的很妙，其中的某些准则很妙，我能看懂，而且我肯定写不出来</a:t>
            </a:r>
          </a:p>
        </p:txBody>
      </p:sp>
    </p:spTree>
    <p:extLst>
      <p:ext uri="{BB962C8B-B14F-4D97-AF65-F5344CB8AC3E}">
        <p14:creationId xmlns:p14="http://schemas.microsoft.com/office/powerpoint/2010/main" val="1176247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1A2BB-ADFF-F48B-0A06-38585816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19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ENDS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75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40617-1CEA-F2E9-0C35-E885E7A2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70BD0-34C8-19D8-79FE-D790A96F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寒假零基础参加美赛，最后赶出了一个勉强算是“论文”的内容</a:t>
            </a:r>
            <a:endParaRPr lang="en-US" altLang="zh-CN" sz="2400" dirty="0"/>
          </a:p>
          <a:p>
            <a:r>
              <a:rPr lang="zh-CN" altLang="en-US" sz="2400" dirty="0"/>
              <a:t>权重分析？机器学习？统计方法？线性规划？关联检验？一个不会</a:t>
            </a:r>
            <a:endParaRPr lang="en-US" altLang="zh-CN" sz="2400" dirty="0"/>
          </a:p>
          <a:p>
            <a:r>
              <a:rPr lang="zh-CN" altLang="en-US" sz="2400" dirty="0"/>
              <a:t>坐牢了四天，第三问根本没做，喜提</a:t>
            </a:r>
            <a:r>
              <a:rPr lang="en-US" altLang="zh-CN" sz="2400" dirty="0"/>
              <a:t>S</a:t>
            </a:r>
            <a:r>
              <a:rPr lang="zh-CN" altLang="en-US" sz="2400" dirty="0"/>
              <a:t>奖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暑假看到国赛就打算试试看，本来就想着锻炼一下，心路历程如下：</a:t>
            </a:r>
            <a:endParaRPr lang="en-US" altLang="zh-CN" sz="2400" dirty="0"/>
          </a:p>
          <a:p>
            <a:r>
              <a:rPr lang="zh-CN" altLang="en-US" sz="2400" dirty="0"/>
              <a:t>①本来觉得做完校内赛就够了，不想报国赛了，没信心</a:t>
            </a:r>
            <a:endParaRPr lang="en-US" altLang="zh-CN" sz="2400" dirty="0"/>
          </a:p>
          <a:p>
            <a:r>
              <a:rPr lang="zh-CN" altLang="en-US" sz="2400" dirty="0"/>
              <a:t>②觉得第一次参加国赛只是试试，做不来大不了开摆</a:t>
            </a:r>
            <a:endParaRPr lang="en-US" altLang="zh-CN" sz="2400" dirty="0"/>
          </a:p>
          <a:p>
            <a:r>
              <a:rPr lang="zh-CN" altLang="en-US" sz="2400" dirty="0"/>
              <a:t>③学的根本不够，写完就是胜利</a:t>
            </a:r>
            <a:endParaRPr lang="en-US" altLang="zh-CN" sz="2400" dirty="0"/>
          </a:p>
          <a:p>
            <a:r>
              <a:rPr lang="zh-CN" altLang="en-US" sz="2400" dirty="0"/>
              <a:t>④怎么得奖了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512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0B551-A924-4F3A-36A5-9199D062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必学内容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5E414-4791-C465-D9F0-778F32E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论文：</a:t>
            </a:r>
            <a:endParaRPr lang="en-US" altLang="zh-CN" sz="2400" dirty="0"/>
          </a:p>
          <a:p>
            <a:r>
              <a:rPr lang="en-US" altLang="zh-CN" sz="2400" dirty="0"/>
              <a:t>Latex</a:t>
            </a:r>
            <a:r>
              <a:rPr lang="zh-CN" altLang="en-US" sz="2400" dirty="0"/>
              <a:t>：非常推荐，几乎必用，而且一般有数学建模模板</a:t>
            </a:r>
            <a:endParaRPr lang="en-US" altLang="zh-CN" sz="2400" dirty="0"/>
          </a:p>
          <a:p>
            <a:r>
              <a:rPr lang="zh-CN" altLang="en-US" sz="2400" dirty="0"/>
              <a:t>推荐三个人都会用，论文方向需要着重会用（表格、图片、引用、论文格式）</a:t>
            </a:r>
            <a:endParaRPr lang="en-US" altLang="zh-CN" sz="2400" dirty="0"/>
          </a:p>
          <a:p>
            <a:r>
              <a:rPr lang="zh-CN" altLang="en-US" sz="2400" dirty="0"/>
              <a:t>流程图可以用</a:t>
            </a:r>
            <a:r>
              <a:rPr lang="en-US" altLang="zh-CN" sz="2400" dirty="0" err="1"/>
              <a:t>ProcessOn</a:t>
            </a:r>
            <a:r>
              <a:rPr lang="zh-CN" altLang="en-US" sz="2400" dirty="0"/>
              <a:t>，感觉效果挺好的。</a:t>
            </a:r>
            <a:endParaRPr lang="en-US" altLang="zh-CN" sz="2400" dirty="0"/>
          </a:p>
          <a:p>
            <a:r>
              <a:rPr lang="zh-CN" altLang="en-US" sz="2400" dirty="0"/>
              <a:t>程序：</a:t>
            </a:r>
            <a:endParaRPr lang="en-US" altLang="zh-CN" sz="2400" dirty="0"/>
          </a:p>
          <a:p>
            <a:r>
              <a:rPr lang="en-US" altLang="zh-CN" sz="2400" dirty="0"/>
              <a:t>Python</a:t>
            </a:r>
            <a:r>
              <a:rPr lang="zh-CN" altLang="en-US" sz="2400" dirty="0"/>
              <a:t>：几乎必学，感觉是最适合建模的编程语言。（如果相信自己也可以用</a:t>
            </a:r>
            <a:r>
              <a:rPr lang="en-US" altLang="zh-CN" sz="2400" dirty="0"/>
              <a:t>C++</a:t>
            </a:r>
            <a:r>
              <a:rPr lang="zh-CN" altLang="en-US" sz="2400" dirty="0"/>
              <a:t>，不过没有很方便的库）</a:t>
            </a:r>
            <a:endParaRPr lang="en-US" altLang="zh-CN" sz="2400" dirty="0"/>
          </a:p>
          <a:p>
            <a:r>
              <a:rPr lang="zh-CN" altLang="en-US" sz="2400" dirty="0"/>
              <a:t>需要学会</a:t>
            </a:r>
            <a:r>
              <a:rPr lang="en-US" altLang="zh-CN" sz="2400" dirty="0"/>
              <a:t>Seaborn/Matplotlib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、</a:t>
            </a:r>
            <a:r>
              <a:rPr lang="en-US" altLang="zh-CN" sz="2400" dirty="0"/>
              <a:t>Pandas</a:t>
            </a:r>
          </a:p>
          <a:p>
            <a:r>
              <a:rPr lang="en-US" altLang="zh-CN" sz="2400" dirty="0" err="1"/>
              <a:t>Matlab</a:t>
            </a:r>
            <a:r>
              <a:rPr lang="zh-CN" altLang="en-US" sz="2400" dirty="0"/>
              <a:t>：必学，最通用的数学建模，数学功能远强于</a:t>
            </a:r>
            <a:r>
              <a:rPr lang="en-US" altLang="zh-CN" sz="2400" dirty="0"/>
              <a:t>Python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建模：</a:t>
            </a:r>
            <a:endParaRPr lang="en-US" altLang="zh-CN" sz="2400" dirty="0"/>
          </a:p>
          <a:p>
            <a:r>
              <a:rPr lang="en-US" altLang="zh-CN" sz="2400" dirty="0"/>
              <a:t>SPSS</a:t>
            </a:r>
            <a:r>
              <a:rPr lang="zh-CN" altLang="en-US" sz="2400" dirty="0"/>
              <a:t>（软件）或者相关的数据分析平台（必学，任选其一）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2277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EAB87-BF14-7DDF-FB56-03872659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两次比赛的过程文件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85A64B-A8C9-9476-A675-EA6852B05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7850"/>
            <a:ext cx="6765758" cy="21281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8A0BB0-1EF3-24D9-35F3-A3C0BF557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4242"/>
            <a:ext cx="5576385" cy="27856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EC4C85-9D94-7066-B403-358EC9F8FA20}"/>
              </a:ext>
            </a:extLst>
          </p:cNvPr>
          <p:cNvSpPr txBox="1"/>
          <p:nvPr/>
        </p:nvSpPr>
        <p:spPr>
          <a:xfrm>
            <a:off x="5065294" y="2830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国赛→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2318AD-D6A2-A0EC-443E-032DBDE0EBD4}"/>
              </a:ext>
            </a:extLst>
          </p:cNvPr>
          <p:cNvSpPr txBox="1"/>
          <p:nvPr/>
        </p:nvSpPr>
        <p:spPr>
          <a:xfrm>
            <a:off x="8017918" y="48325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←校赛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725FDD-DE64-811B-6828-CD87183323A1}"/>
              </a:ext>
            </a:extLst>
          </p:cNvPr>
          <p:cNvSpPr txBox="1"/>
          <p:nvPr/>
        </p:nvSpPr>
        <p:spPr>
          <a:xfrm>
            <a:off x="838200" y="1785407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某种意义上佐证一下需要学什么</a:t>
            </a:r>
            <a:endParaRPr lang="en-US" altLang="zh-CN" sz="2400" dirty="0"/>
          </a:p>
          <a:p>
            <a:r>
              <a:rPr lang="zh-CN" altLang="en-US" sz="2400" dirty="0"/>
              <a:t>重点不在于有多少，而是大概是哪些格式的文件</a:t>
            </a:r>
          </a:p>
        </p:txBody>
      </p:sp>
    </p:spTree>
    <p:extLst>
      <p:ext uri="{BB962C8B-B14F-4D97-AF65-F5344CB8AC3E}">
        <p14:creationId xmlns:p14="http://schemas.microsoft.com/office/powerpoint/2010/main" val="357046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0B551-A924-4F3A-36A5-9199D062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Advice</a:t>
            </a:r>
            <a:r>
              <a:rPr lang="zh-CN" altLang="en-US" dirty="0"/>
              <a:t>（概论）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5E414-4791-C465-D9F0-778F32E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国赛和美赛具体而言是不同的（比如美赛长一天来着）</a:t>
            </a:r>
            <a:endParaRPr lang="en-US" altLang="zh-CN" sz="2400" dirty="0"/>
          </a:p>
          <a:p>
            <a:r>
              <a:rPr lang="zh-CN" altLang="en-US" sz="2400" dirty="0"/>
              <a:t>有些细节会不同，后面再说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但很多事情是共通的，无论什么比赛</a:t>
            </a:r>
            <a:endParaRPr lang="en-US" altLang="zh-CN" sz="2400" dirty="0"/>
          </a:p>
          <a:p>
            <a:r>
              <a:rPr lang="zh-CN" altLang="en-US" sz="2400" dirty="0"/>
              <a:t>很多学的内容会在专业课中提及，但更多的要自己去学习</a:t>
            </a:r>
            <a:endParaRPr lang="en-US" altLang="zh-CN" sz="2400" dirty="0"/>
          </a:p>
          <a:p>
            <a:r>
              <a:rPr lang="zh-CN" altLang="en-US" sz="2400" dirty="0"/>
              <a:t>推荐看往年论文（无论国赛美赛），学到的不仅是方法本身，更是什么时候用对应的方法</a:t>
            </a:r>
            <a:endParaRPr lang="en-US" altLang="zh-CN" sz="2400" dirty="0"/>
          </a:p>
          <a:p>
            <a:r>
              <a:rPr lang="zh-CN" altLang="en-US" sz="2400" dirty="0"/>
              <a:t>很多方法不只一种用法，后面讲比赛心路历程时会说</a:t>
            </a:r>
            <a:endParaRPr lang="en-US" altLang="zh-CN" sz="2400" dirty="0"/>
          </a:p>
          <a:p>
            <a:r>
              <a:rPr lang="zh-CN" altLang="en-US" sz="2400" dirty="0"/>
              <a:t>学会用工具，可以直接用模型的就不要写代码，但代码写的好也是必要的</a:t>
            </a:r>
            <a:endParaRPr lang="en-US" altLang="zh-CN" sz="2400" dirty="0"/>
          </a:p>
          <a:p>
            <a:r>
              <a:rPr lang="zh-CN" altLang="en-US" sz="2400" dirty="0"/>
              <a:t>每次打比赛时多看看相关论文</a:t>
            </a:r>
            <a:r>
              <a:rPr lang="en-US" altLang="zh-CN" sz="2400" dirty="0"/>
              <a:t>/</a:t>
            </a:r>
            <a:r>
              <a:rPr lang="zh-CN" altLang="en-US" sz="2400" dirty="0"/>
              <a:t>研究</a:t>
            </a:r>
            <a:r>
              <a:rPr lang="en-US" altLang="zh-CN" sz="2400" dirty="0"/>
              <a:t>/</a:t>
            </a:r>
            <a:r>
              <a:rPr lang="zh-CN" altLang="en-US" sz="2400" dirty="0"/>
              <a:t>科普文章，有奇效</a:t>
            </a:r>
          </a:p>
        </p:txBody>
      </p:sp>
    </p:spTree>
    <p:extLst>
      <p:ext uri="{BB962C8B-B14F-4D97-AF65-F5344CB8AC3E}">
        <p14:creationId xmlns:p14="http://schemas.microsoft.com/office/powerpoint/2010/main" val="378164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0B551-A924-4F3A-36A5-9199D062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Advice</a:t>
            </a:r>
            <a:r>
              <a:rPr lang="zh-CN" altLang="en-US" dirty="0"/>
              <a:t>（英语和论文）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5E414-4791-C465-D9F0-778F32E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事情很多，需要准备挺久的，学过的内容和专业课</a:t>
            </a:r>
            <a:r>
              <a:rPr lang="en-US" altLang="zh-CN" sz="2400" dirty="0"/>
              <a:t>/</a:t>
            </a:r>
            <a:r>
              <a:rPr lang="zh-CN" altLang="en-US" sz="2400" dirty="0"/>
              <a:t>自身知识强相关</a:t>
            </a:r>
            <a:endParaRPr lang="en-US" altLang="zh-CN" sz="2400" dirty="0"/>
          </a:p>
          <a:p>
            <a:r>
              <a:rPr lang="zh-CN" altLang="en-US" sz="2400" dirty="0"/>
              <a:t>（编程、建模要学会看文档，官方教程）</a:t>
            </a:r>
            <a:endParaRPr lang="en-US" altLang="zh-CN" sz="2400" dirty="0"/>
          </a:p>
          <a:p>
            <a:r>
              <a:rPr lang="en-US" altLang="zh-CN" sz="2400" dirty="0" err="1"/>
              <a:t>Matlab</a:t>
            </a:r>
            <a:r>
              <a:rPr lang="zh-CN" altLang="en-US" sz="2400" dirty="0"/>
              <a:t>官方教程很好而且学的相当快，</a:t>
            </a:r>
            <a:r>
              <a:rPr lang="zh-CN" altLang="en-US" sz="2400" b="1" dirty="0"/>
              <a:t>但是是英语</a:t>
            </a:r>
            <a:endParaRPr lang="en-US" altLang="zh-CN" sz="2400" b="1" dirty="0"/>
          </a:p>
          <a:p>
            <a:r>
              <a:rPr lang="en-US" altLang="zh-CN" sz="2400" dirty="0"/>
              <a:t>Python</a:t>
            </a:r>
            <a:r>
              <a:rPr lang="zh-CN" altLang="en-US" sz="2400" dirty="0"/>
              <a:t>第三方库有些时候要现场查看在线文档，</a:t>
            </a:r>
            <a:r>
              <a:rPr lang="zh-CN" altLang="en-US" sz="2400" b="1" dirty="0">
                <a:solidFill>
                  <a:srgbClr val="FF0000"/>
                </a:solidFill>
              </a:rPr>
              <a:t>但是是英语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美赛论文中有很多通俗而且很好的</a:t>
            </a:r>
            <a:r>
              <a:rPr lang="en-US" altLang="zh-CN" sz="2400" dirty="0"/>
              <a:t>idea</a:t>
            </a:r>
            <a:r>
              <a:rPr lang="zh-CN" altLang="en-US" sz="2400" dirty="0"/>
              <a:t>，</a:t>
            </a:r>
            <a:r>
              <a:rPr lang="zh-CN" altLang="en-US" sz="2400" b="1" i="1" dirty="0">
                <a:solidFill>
                  <a:srgbClr val="FF0000"/>
                </a:solidFill>
              </a:rPr>
              <a:t>但是是英语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无论国赛美赛，比赛中都用</a:t>
            </a:r>
            <a:r>
              <a:rPr lang="en-US" altLang="zh-CN" sz="2400" dirty="0"/>
              <a:t>google</a:t>
            </a:r>
            <a:r>
              <a:rPr lang="zh-CN" altLang="en-US" sz="2400" dirty="0"/>
              <a:t>查了很多资料，</a:t>
            </a:r>
            <a:r>
              <a:rPr lang="zh-CN" alt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但是是英语</a:t>
            </a:r>
            <a:endParaRPr lang="en-US" altLang="zh-CN" sz="24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/>
              <a:t>呐，难道就没有不需要英语的内容吗？</a:t>
            </a:r>
            <a:endParaRPr lang="en-US" altLang="zh-CN" sz="2400" b="1" dirty="0"/>
          </a:p>
          <a:p>
            <a:r>
              <a:rPr lang="zh-CN" altLang="en-US" sz="2400" dirty="0"/>
              <a:t>有，但是不高效（自行想象：用</a:t>
            </a:r>
            <a:r>
              <a:rPr lang="en-US" altLang="zh-CN" sz="2400" dirty="0"/>
              <a:t>《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从入门到精通</a:t>
            </a:r>
            <a:r>
              <a:rPr lang="en-US" altLang="zh-CN" sz="2400" dirty="0"/>
              <a:t>》</a:t>
            </a:r>
            <a:r>
              <a:rPr lang="zh-CN" altLang="en-US" sz="2400" dirty="0"/>
              <a:t>学习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/Python</a:t>
            </a:r>
            <a:r>
              <a:rPr lang="zh-CN" altLang="en-US" sz="2400" dirty="0"/>
              <a:t>第三方库靠</a:t>
            </a:r>
            <a:r>
              <a:rPr lang="en-US" altLang="zh-CN" sz="2400" dirty="0"/>
              <a:t>CSDN</a:t>
            </a:r>
            <a:r>
              <a:rPr lang="zh-CN" altLang="en-US" sz="2400" dirty="0"/>
              <a:t>博客</a:t>
            </a:r>
            <a:r>
              <a:rPr lang="en-US" altLang="zh-CN" sz="2400" dirty="0"/>
              <a:t>/</a:t>
            </a:r>
            <a:r>
              <a:rPr lang="zh-CN" altLang="en-US" sz="2400" dirty="0"/>
              <a:t>看更高深的国赛论文</a:t>
            </a:r>
            <a:r>
              <a:rPr lang="en-US" altLang="zh-CN" sz="2400" dirty="0"/>
              <a:t>/</a:t>
            </a:r>
            <a:r>
              <a:rPr lang="zh-CN" altLang="en-US" sz="2400" dirty="0"/>
              <a:t>用百度查资料）</a:t>
            </a:r>
            <a:endParaRPr lang="en-US" altLang="zh-CN" sz="2400" dirty="0"/>
          </a:p>
          <a:p>
            <a:r>
              <a:rPr lang="zh-CN" altLang="en-US" sz="2400" strike="sngStrike" dirty="0"/>
              <a:t>血压高了对吧，那就是为什么用英语的理由</a:t>
            </a:r>
          </a:p>
        </p:txBody>
      </p:sp>
    </p:spTree>
    <p:extLst>
      <p:ext uri="{BB962C8B-B14F-4D97-AF65-F5344CB8AC3E}">
        <p14:creationId xmlns:p14="http://schemas.microsoft.com/office/powerpoint/2010/main" val="92917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0B551-A924-4F3A-36A5-9199D062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Advice</a:t>
            </a:r>
            <a:r>
              <a:rPr lang="zh-CN" altLang="en-US" dirty="0"/>
              <a:t>（英语和论文）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5E414-4791-C465-D9F0-778F32E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此处应有例子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BA5A70-15B1-20D1-2B2D-FF91C324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006" y="1620086"/>
            <a:ext cx="3160554" cy="48727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5A136F-BFA2-333D-E2A2-5D2F273B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996" y="3429000"/>
            <a:ext cx="3412769" cy="2802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A46839-5072-EA41-E91C-8BF3A7EA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" y="2995027"/>
            <a:ext cx="3514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6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0B551-A924-4F3A-36A5-9199D062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Advice</a:t>
            </a:r>
            <a:r>
              <a:rPr lang="zh-CN" altLang="en-US" dirty="0"/>
              <a:t>（英语和论文）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5E414-4791-C465-D9F0-778F32E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论文不好读，英语论文更不好读，带有奇怪</a:t>
            </a:r>
            <a:r>
              <a:rPr lang="en-US" altLang="zh-CN" sz="2400" dirty="0"/>
              <a:t>Notation</a:t>
            </a:r>
            <a:r>
              <a:rPr lang="zh-CN" altLang="en-US" sz="2400" dirty="0"/>
              <a:t>的更更不好读，连</a:t>
            </a:r>
            <a:r>
              <a:rPr lang="en-US" altLang="zh-CN" sz="2400" dirty="0"/>
              <a:t>Abstract</a:t>
            </a:r>
            <a:r>
              <a:rPr lang="zh-CN" altLang="en-US" sz="2400" dirty="0"/>
              <a:t>都只能看的懂一半的更更更不好读（国赛论文？也不好读）</a:t>
            </a:r>
            <a:endParaRPr lang="en-US" altLang="zh-CN" sz="2400" dirty="0"/>
          </a:p>
          <a:p>
            <a:r>
              <a:rPr lang="zh-CN" altLang="en-US" sz="2400" dirty="0"/>
              <a:t>看不懂 </a:t>
            </a:r>
            <a:r>
              <a:rPr lang="en-US" altLang="zh-CN" sz="2400" dirty="0"/>
              <a:t>or </a:t>
            </a:r>
            <a:r>
              <a:rPr lang="zh-CN" altLang="en-US" sz="2400" dirty="0"/>
              <a:t>英语，至少选一个克服，但最终都得克服</a:t>
            </a:r>
            <a:endParaRPr lang="en-US" altLang="zh-CN" sz="2400" dirty="0"/>
          </a:p>
          <a:p>
            <a:r>
              <a:rPr lang="zh-CN" altLang="en-US" sz="2400" dirty="0"/>
              <a:t>不需要全部看懂，能看懂问题一就去看问题一，不懂的地方跳过就好</a:t>
            </a:r>
            <a:endParaRPr lang="en-US" altLang="zh-CN" sz="2400" dirty="0"/>
          </a:p>
          <a:p>
            <a:r>
              <a:rPr lang="zh-CN" altLang="en-US" sz="2400" dirty="0"/>
              <a:t>多看思路</a:t>
            </a:r>
            <a:r>
              <a:rPr lang="en-US" altLang="zh-CN" sz="2400" dirty="0"/>
              <a:t>/</a:t>
            </a:r>
            <a:r>
              <a:rPr lang="zh-CN" altLang="en-US" sz="2400" dirty="0"/>
              <a:t>创新点</a:t>
            </a:r>
            <a:r>
              <a:rPr lang="en-US" altLang="zh-CN" sz="2400" dirty="0"/>
              <a:t>/</a:t>
            </a:r>
            <a:r>
              <a:rPr lang="zh-CN" altLang="en-US" sz="2400" dirty="0"/>
              <a:t>可解释性，即使是常见方法也能写出特色（后面会有例子）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过渡方法（举例）：</a:t>
            </a:r>
            <a:endParaRPr lang="en-US" altLang="zh-CN" sz="2400" dirty="0"/>
          </a:p>
          <a:p>
            <a:r>
              <a:rPr lang="zh-CN" altLang="en-US" sz="2400" dirty="0"/>
              <a:t>学习</a:t>
            </a:r>
            <a:r>
              <a:rPr lang="en-US" altLang="zh-CN" sz="2400" dirty="0"/>
              <a:t>MIT18.06</a:t>
            </a:r>
            <a:r>
              <a:rPr lang="zh-CN" altLang="en-US" sz="2400" dirty="0"/>
              <a:t>：</a:t>
            </a:r>
            <a:r>
              <a:rPr lang="en-US" altLang="zh-CN" sz="2400" dirty="0"/>
              <a:t>Linear Algebra</a:t>
            </a:r>
            <a:r>
              <a:rPr lang="zh-CN" altLang="en-US" sz="2400" dirty="0"/>
              <a:t>（大多学过，内容是舒适区，挑战的是英语）</a:t>
            </a:r>
            <a:endParaRPr lang="en-US" altLang="zh-CN" sz="2400" dirty="0"/>
          </a:p>
          <a:p>
            <a:r>
              <a:rPr lang="zh-CN" altLang="en-US" sz="2400" dirty="0"/>
              <a:t>学习</a:t>
            </a:r>
            <a:r>
              <a:rPr lang="en-US" altLang="zh-CN" sz="2400" dirty="0"/>
              <a:t>UCB CS70</a:t>
            </a:r>
            <a:r>
              <a:rPr lang="zh-CN" altLang="en-US" sz="2400" dirty="0"/>
              <a:t>的</a:t>
            </a:r>
            <a:r>
              <a:rPr lang="en-US" altLang="zh-CN" sz="2400" dirty="0"/>
              <a:t>slides</a:t>
            </a:r>
            <a:r>
              <a:rPr lang="zh-CN" altLang="en-US" sz="2400" dirty="0"/>
              <a:t>（离散数学） （这是英文的</a:t>
            </a:r>
            <a:r>
              <a:rPr lang="en-US" altLang="zh-CN" sz="2400" dirty="0"/>
              <a:t>slides</a:t>
            </a:r>
            <a:r>
              <a:rPr lang="zh-CN" altLang="en-US" sz="2400" dirty="0"/>
              <a:t>，但是较短且不难）</a:t>
            </a:r>
            <a:endParaRPr lang="en-US" altLang="zh-CN" sz="2400" dirty="0"/>
          </a:p>
          <a:p>
            <a:r>
              <a:rPr lang="zh-CN" altLang="en-US" sz="2400" dirty="0"/>
              <a:t>然后呢？看论文吧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99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1808</Words>
  <Application>Microsoft Office PowerPoint</Application>
  <PresentationFormat>宽屏</PresentationFormat>
  <Paragraphs>184</Paragraphs>
  <Slides>27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FandolSong-Bold-Identity-H</vt:lpstr>
      <vt:lpstr>FandolSong-Regular-Identity-H</vt:lpstr>
      <vt:lpstr>Helvetica Neue</vt:lpstr>
      <vt:lpstr>TimesNewRomanPSMT</vt:lpstr>
      <vt:lpstr>等线</vt:lpstr>
      <vt:lpstr>等线 Light</vt:lpstr>
      <vt:lpstr>Arial</vt:lpstr>
      <vt:lpstr>Office 主题​​</vt:lpstr>
      <vt:lpstr>数学建模-分享</vt:lpstr>
      <vt:lpstr>自我介绍</vt:lpstr>
      <vt:lpstr>经历</vt:lpstr>
      <vt:lpstr>必学内容</vt:lpstr>
      <vt:lpstr>两次比赛的过程文件</vt:lpstr>
      <vt:lpstr>General Advice（概论）</vt:lpstr>
      <vt:lpstr>General Advice（英语和论文）</vt:lpstr>
      <vt:lpstr>General Advice（英语和论文）</vt:lpstr>
      <vt:lpstr>General Advice（英语和论文）</vt:lpstr>
      <vt:lpstr>关于编程：Python相关</vt:lpstr>
      <vt:lpstr>关于建模：方法相关</vt:lpstr>
      <vt:lpstr>关于建模：Matlab相关</vt:lpstr>
      <vt:lpstr>关于建模 ：SPSS相关</vt:lpstr>
      <vt:lpstr>关于论文 ：Latex相关</vt:lpstr>
      <vt:lpstr>写在国赛之前：轶事</vt:lpstr>
      <vt:lpstr>以国赛为例</vt:lpstr>
      <vt:lpstr>第一问</vt:lpstr>
      <vt:lpstr>第二问</vt:lpstr>
      <vt:lpstr>第二问</vt:lpstr>
      <vt:lpstr>第二问</vt:lpstr>
      <vt:lpstr>第三问</vt:lpstr>
      <vt:lpstr>第四问</vt:lpstr>
      <vt:lpstr>流程图</vt:lpstr>
      <vt:lpstr>总结，回顾某些原则</vt:lpstr>
      <vt:lpstr>一些启发我的论文</vt:lpstr>
      <vt:lpstr>一些启发我的论文</vt:lpstr>
      <vt:lpstr>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数学建模分享</dc:title>
  <dc:creator>钟 韵骅</dc:creator>
  <cp:lastModifiedBy>钟 韵骅</cp:lastModifiedBy>
  <cp:revision>22</cp:revision>
  <dcterms:created xsi:type="dcterms:W3CDTF">2022-11-25T16:08:53Z</dcterms:created>
  <dcterms:modified xsi:type="dcterms:W3CDTF">2023-05-21T02:21:50Z</dcterms:modified>
</cp:coreProperties>
</file>