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26"/>
  </p:notesMasterIdLst>
  <p:sldIdLst>
    <p:sldId id="256" r:id="rId2"/>
    <p:sldId id="258" r:id="rId3"/>
    <p:sldId id="259" r:id="rId4"/>
    <p:sldId id="260" r:id="rId5"/>
    <p:sldId id="261" r:id="rId6"/>
    <p:sldId id="262" r:id="rId7"/>
    <p:sldId id="263" r:id="rId8"/>
    <p:sldId id="264" r:id="rId9"/>
    <p:sldId id="265" r:id="rId10"/>
    <p:sldId id="266" r:id="rId11"/>
    <p:sldId id="269" r:id="rId12"/>
    <p:sldId id="281" r:id="rId13"/>
    <p:sldId id="267" r:id="rId14"/>
    <p:sldId id="268" r:id="rId15"/>
    <p:sldId id="270" r:id="rId16"/>
    <p:sldId id="279" r:id="rId17"/>
    <p:sldId id="271" r:id="rId18"/>
    <p:sldId id="272" r:id="rId19"/>
    <p:sldId id="273" r:id="rId20"/>
    <p:sldId id="274" r:id="rId21"/>
    <p:sldId id="275" r:id="rId22"/>
    <p:sldId id="276" r:id="rId23"/>
    <p:sldId id="277" r:id="rId24"/>
    <p:sldId id="280"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C71529F9-A32A-4A4A-8F10-E9FB85425FB8}">
          <p14:sldIdLst>
            <p14:sldId id="256"/>
          </p14:sldIdLst>
        </p14:section>
        <p14:section name="引入需要的模块" id="{DF474223-49CD-4A3E-BB81-B781A7B74DBA}">
          <p14:sldIdLst>
            <p14:sldId id="258"/>
          </p14:sldIdLst>
        </p14:section>
        <p14:section name="引入数据的方法" id="{3DA8E8B3-5AA6-439A-BCA1-098A05451353}">
          <p14:sldIdLst>
            <p14:sldId id="259"/>
            <p14:sldId id="260"/>
            <p14:sldId id="261"/>
          </p14:sldIdLst>
        </p14:section>
        <p14:section name="画图步骤" id="{8EB6351E-423B-40B8-87E9-9897C39A5103}">
          <p14:sldIdLst>
            <p14:sldId id="262"/>
            <p14:sldId id="263"/>
            <p14:sldId id="264"/>
            <p14:sldId id="265"/>
            <p14:sldId id="266"/>
            <p14:sldId id="269"/>
            <p14:sldId id="281"/>
            <p14:sldId id="267"/>
            <p14:sldId id="268"/>
            <p14:sldId id="270"/>
            <p14:sldId id="279"/>
            <p14:sldId id="271"/>
            <p14:sldId id="272"/>
            <p14:sldId id="273"/>
            <p14:sldId id="274"/>
            <p14:sldId id="275"/>
            <p14:sldId id="276"/>
            <p14:sldId id="277"/>
          </p14:sldIdLst>
        </p14:section>
        <p14:section name="总结" id="{8C8582FE-8FEA-4BAB-9F9D-E6C3788DF9CD}">
          <p14:sldIdLst/>
        </p14:section>
        <p14:section name="默认节" id="{4183DA48-57D4-4272-BADD-858930AD0B33}">
          <p14:sldIdLst>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64"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153FFD-E49B-4BDD-87F3-18AD7BBE2B1E}" type="datetimeFigureOut">
              <a:rPr lang="zh-CN" altLang="en-US" smtClean="0"/>
              <a:t>2023/5/19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B3C0E3-233A-491D-8941-2A8FFBBCE8B5}" type="slidenum">
              <a:rPr lang="zh-CN" altLang="en-US" smtClean="0"/>
              <a:t>‹#›</a:t>
            </a:fld>
            <a:endParaRPr lang="zh-CN" altLang="en-US"/>
          </a:p>
        </p:txBody>
      </p:sp>
    </p:spTree>
    <p:extLst>
      <p:ext uri="{BB962C8B-B14F-4D97-AF65-F5344CB8AC3E}">
        <p14:creationId xmlns:p14="http://schemas.microsoft.com/office/powerpoint/2010/main" val="1496820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B3C0E3-233A-491D-8941-2A8FFBBCE8B5}" type="slidenum">
              <a:rPr lang="zh-CN" altLang="en-US" smtClean="0"/>
              <a:t>1</a:t>
            </a:fld>
            <a:endParaRPr lang="zh-CN" altLang="en-US"/>
          </a:p>
        </p:txBody>
      </p:sp>
    </p:spTree>
    <p:extLst>
      <p:ext uri="{BB962C8B-B14F-4D97-AF65-F5344CB8AC3E}">
        <p14:creationId xmlns:p14="http://schemas.microsoft.com/office/powerpoint/2010/main" val="1299139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B3C0E3-233A-491D-8941-2A8FFBBCE8B5}" type="slidenum">
              <a:rPr lang="zh-CN" altLang="en-US" smtClean="0"/>
              <a:t>20</a:t>
            </a:fld>
            <a:endParaRPr lang="zh-CN" altLang="en-US"/>
          </a:p>
        </p:txBody>
      </p:sp>
    </p:spTree>
    <p:extLst>
      <p:ext uri="{BB962C8B-B14F-4D97-AF65-F5344CB8AC3E}">
        <p14:creationId xmlns:p14="http://schemas.microsoft.com/office/powerpoint/2010/main" val="2606598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C66849-DB1B-4697-E4A4-0CE3634590F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00220F5-9E70-6C75-915B-A5274DE4EA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ED6E7F6-3AD1-A21E-B872-953371425F4F}"/>
              </a:ext>
            </a:extLst>
          </p:cNvPr>
          <p:cNvSpPr>
            <a:spLocks noGrp="1"/>
          </p:cNvSpPr>
          <p:nvPr>
            <p:ph type="dt" sz="half" idx="10"/>
          </p:nvPr>
        </p:nvSpPr>
        <p:spPr/>
        <p:txBody>
          <a:bodyPr/>
          <a:lstStyle/>
          <a:p>
            <a:fld id="{11EC1082-F037-42BC-93DE-06150E4E24D7}" type="datetimeFigureOut">
              <a:rPr lang="zh-CN" altLang="en-US" smtClean="0"/>
              <a:t>2023/5/19</a:t>
            </a:fld>
            <a:endParaRPr lang="zh-CN" altLang="en-US"/>
          </a:p>
        </p:txBody>
      </p:sp>
      <p:sp>
        <p:nvSpPr>
          <p:cNvPr id="5" name="页脚占位符 4">
            <a:extLst>
              <a:ext uri="{FF2B5EF4-FFF2-40B4-BE49-F238E27FC236}">
                <a16:creationId xmlns:a16="http://schemas.microsoft.com/office/drawing/2014/main" id="{8203004C-BC69-590A-8F54-E39EA690027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C16EB21-75B6-50F6-5A4E-88D9CCE031B9}"/>
              </a:ext>
            </a:extLst>
          </p:cNvPr>
          <p:cNvSpPr>
            <a:spLocks noGrp="1"/>
          </p:cNvSpPr>
          <p:nvPr>
            <p:ph type="sldNum" sz="quarter" idx="12"/>
          </p:nvPr>
        </p:nvSpPr>
        <p:spPr/>
        <p:txBody>
          <a:bodyPr/>
          <a:lstStyle/>
          <a:p>
            <a:fld id="{7E604320-773B-49A5-AADC-168030E6BAB0}" type="slidenum">
              <a:rPr lang="zh-CN" altLang="en-US" smtClean="0"/>
              <a:t>‹#›</a:t>
            </a:fld>
            <a:endParaRPr lang="zh-CN" altLang="en-US"/>
          </a:p>
        </p:txBody>
      </p:sp>
    </p:spTree>
    <p:extLst>
      <p:ext uri="{BB962C8B-B14F-4D97-AF65-F5344CB8AC3E}">
        <p14:creationId xmlns:p14="http://schemas.microsoft.com/office/powerpoint/2010/main" val="1640820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E6BB7B-6711-1EDE-29F9-DE78892FDA3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7C7824B-7A07-9DCE-F25A-1B3B35DE453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1C7DF75-7E6E-2095-08F3-096BC18C5D18}"/>
              </a:ext>
            </a:extLst>
          </p:cNvPr>
          <p:cNvSpPr>
            <a:spLocks noGrp="1"/>
          </p:cNvSpPr>
          <p:nvPr>
            <p:ph type="dt" sz="half" idx="10"/>
          </p:nvPr>
        </p:nvSpPr>
        <p:spPr/>
        <p:txBody>
          <a:bodyPr/>
          <a:lstStyle/>
          <a:p>
            <a:fld id="{11EC1082-F037-42BC-93DE-06150E4E24D7}" type="datetimeFigureOut">
              <a:rPr lang="zh-CN" altLang="en-US" smtClean="0"/>
              <a:t>2023/5/19</a:t>
            </a:fld>
            <a:endParaRPr lang="zh-CN" altLang="en-US"/>
          </a:p>
        </p:txBody>
      </p:sp>
      <p:sp>
        <p:nvSpPr>
          <p:cNvPr id="5" name="页脚占位符 4">
            <a:extLst>
              <a:ext uri="{FF2B5EF4-FFF2-40B4-BE49-F238E27FC236}">
                <a16:creationId xmlns:a16="http://schemas.microsoft.com/office/drawing/2014/main" id="{A948E4A3-B800-3E5E-9C5F-0F95F2D2262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3057C7B-FDA2-8576-CFE6-356F36842448}"/>
              </a:ext>
            </a:extLst>
          </p:cNvPr>
          <p:cNvSpPr>
            <a:spLocks noGrp="1"/>
          </p:cNvSpPr>
          <p:nvPr>
            <p:ph type="sldNum" sz="quarter" idx="12"/>
          </p:nvPr>
        </p:nvSpPr>
        <p:spPr/>
        <p:txBody>
          <a:bodyPr/>
          <a:lstStyle/>
          <a:p>
            <a:fld id="{7E604320-773B-49A5-AADC-168030E6BAB0}" type="slidenum">
              <a:rPr lang="zh-CN" altLang="en-US" smtClean="0"/>
              <a:t>‹#›</a:t>
            </a:fld>
            <a:endParaRPr lang="zh-CN" altLang="en-US"/>
          </a:p>
        </p:txBody>
      </p:sp>
    </p:spTree>
    <p:extLst>
      <p:ext uri="{BB962C8B-B14F-4D97-AF65-F5344CB8AC3E}">
        <p14:creationId xmlns:p14="http://schemas.microsoft.com/office/powerpoint/2010/main" val="1394340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496E739-1BC2-77E2-7419-BF661562D95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7C992F5-F282-B8A4-EF60-EAC54A07160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30538BE-13F5-67A0-EABD-62DD36EC48CF}"/>
              </a:ext>
            </a:extLst>
          </p:cNvPr>
          <p:cNvSpPr>
            <a:spLocks noGrp="1"/>
          </p:cNvSpPr>
          <p:nvPr>
            <p:ph type="dt" sz="half" idx="10"/>
          </p:nvPr>
        </p:nvSpPr>
        <p:spPr/>
        <p:txBody>
          <a:bodyPr/>
          <a:lstStyle/>
          <a:p>
            <a:fld id="{11EC1082-F037-42BC-93DE-06150E4E24D7}" type="datetimeFigureOut">
              <a:rPr lang="zh-CN" altLang="en-US" smtClean="0"/>
              <a:t>2023/5/19</a:t>
            </a:fld>
            <a:endParaRPr lang="zh-CN" altLang="en-US"/>
          </a:p>
        </p:txBody>
      </p:sp>
      <p:sp>
        <p:nvSpPr>
          <p:cNvPr id="5" name="页脚占位符 4">
            <a:extLst>
              <a:ext uri="{FF2B5EF4-FFF2-40B4-BE49-F238E27FC236}">
                <a16:creationId xmlns:a16="http://schemas.microsoft.com/office/drawing/2014/main" id="{A84CE0A2-49DA-6851-63DC-248883A1FB1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B38191-45C9-62EC-F73A-C5281B86ED9D}"/>
              </a:ext>
            </a:extLst>
          </p:cNvPr>
          <p:cNvSpPr>
            <a:spLocks noGrp="1"/>
          </p:cNvSpPr>
          <p:nvPr>
            <p:ph type="sldNum" sz="quarter" idx="12"/>
          </p:nvPr>
        </p:nvSpPr>
        <p:spPr/>
        <p:txBody>
          <a:bodyPr/>
          <a:lstStyle/>
          <a:p>
            <a:fld id="{7E604320-773B-49A5-AADC-168030E6BAB0}" type="slidenum">
              <a:rPr lang="zh-CN" altLang="en-US" smtClean="0"/>
              <a:t>‹#›</a:t>
            </a:fld>
            <a:endParaRPr lang="zh-CN" altLang="en-US"/>
          </a:p>
        </p:txBody>
      </p:sp>
    </p:spTree>
    <p:extLst>
      <p:ext uri="{BB962C8B-B14F-4D97-AF65-F5344CB8AC3E}">
        <p14:creationId xmlns:p14="http://schemas.microsoft.com/office/powerpoint/2010/main" val="3457623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8D11B7-EF92-801D-A414-5E705F7D66F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45A34C8-8163-C81B-1131-CC62C902D47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66E7C08-B56B-E461-F2BE-439BABB7DB86}"/>
              </a:ext>
            </a:extLst>
          </p:cNvPr>
          <p:cNvSpPr>
            <a:spLocks noGrp="1"/>
          </p:cNvSpPr>
          <p:nvPr>
            <p:ph type="dt" sz="half" idx="10"/>
          </p:nvPr>
        </p:nvSpPr>
        <p:spPr/>
        <p:txBody>
          <a:bodyPr/>
          <a:lstStyle/>
          <a:p>
            <a:fld id="{11EC1082-F037-42BC-93DE-06150E4E24D7}" type="datetimeFigureOut">
              <a:rPr lang="zh-CN" altLang="en-US" smtClean="0"/>
              <a:t>2023/5/19</a:t>
            </a:fld>
            <a:endParaRPr lang="zh-CN" altLang="en-US"/>
          </a:p>
        </p:txBody>
      </p:sp>
      <p:sp>
        <p:nvSpPr>
          <p:cNvPr id="5" name="页脚占位符 4">
            <a:extLst>
              <a:ext uri="{FF2B5EF4-FFF2-40B4-BE49-F238E27FC236}">
                <a16:creationId xmlns:a16="http://schemas.microsoft.com/office/drawing/2014/main" id="{191AC03C-FD32-8D34-DE68-F57A1EFBD44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F5D9202-005C-F051-5126-BB3CFB830A07}"/>
              </a:ext>
            </a:extLst>
          </p:cNvPr>
          <p:cNvSpPr>
            <a:spLocks noGrp="1"/>
          </p:cNvSpPr>
          <p:nvPr>
            <p:ph type="sldNum" sz="quarter" idx="12"/>
          </p:nvPr>
        </p:nvSpPr>
        <p:spPr/>
        <p:txBody>
          <a:bodyPr/>
          <a:lstStyle/>
          <a:p>
            <a:fld id="{7E604320-773B-49A5-AADC-168030E6BAB0}" type="slidenum">
              <a:rPr lang="zh-CN" altLang="en-US" smtClean="0"/>
              <a:t>‹#›</a:t>
            </a:fld>
            <a:endParaRPr lang="zh-CN" altLang="en-US"/>
          </a:p>
        </p:txBody>
      </p:sp>
    </p:spTree>
    <p:extLst>
      <p:ext uri="{BB962C8B-B14F-4D97-AF65-F5344CB8AC3E}">
        <p14:creationId xmlns:p14="http://schemas.microsoft.com/office/powerpoint/2010/main" val="2544360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BA61FB-8165-C285-F335-0F173D6FD22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EE52F4B-A7FE-AAA6-DD07-E181B226BD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7ABDB9D-E189-322D-6634-F3DBF1682808}"/>
              </a:ext>
            </a:extLst>
          </p:cNvPr>
          <p:cNvSpPr>
            <a:spLocks noGrp="1"/>
          </p:cNvSpPr>
          <p:nvPr>
            <p:ph type="dt" sz="half" idx="10"/>
          </p:nvPr>
        </p:nvSpPr>
        <p:spPr/>
        <p:txBody>
          <a:bodyPr/>
          <a:lstStyle/>
          <a:p>
            <a:fld id="{11EC1082-F037-42BC-93DE-06150E4E24D7}" type="datetimeFigureOut">
              <a:rPr lang="zh-CN" altLang="en-US" smtClean="0"/>
              <a:t>2023/5/19</a:t>
            </a:fld>
            <a:endParaRPr lang="zh-CN" altLang="en-US"/>
          </a:p>
        </p:txBody>
      </p:sp>
      <p:sp>
        <p:nvSpPr>
          <p:cNvPr id="5" name="页脚占位符 4">
            <a:extLst>
              <a:ext uri="{FF2B5EF4-FFF2-40B4-BE49-F238E27FC236}">
                <a16:creationId xmlns:a16="http://schemas.microsoft.com/office/drawing/2014/main" id="{52BC6715-7E46-0D11-6E03-619728D0F8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0A812EC-9C2A-FF42-6399-E1D7E8E9022F}"/>
              </a:ext>
            </a:extLst>
          </p:cNvPr>
          <p:cNvSpPr>
            <a:spLocks noGrp="1"/>
          </p:cNvSpPr>
          <p:nvPr>
            <p:ph type="sldNum" sz="quarter" idx="12"/>
          </p:nvPr>
        </p:nvSpPr>
        <p:spPr/>
        <p:txBody>
          <a:bodyPr/>
          <a:lstStyle/>
          <a:p>
            <a:fld id="{7E604320-773B-49A5-AADC-168030E6BAB0}" type="slidenum">
              <a:rPr lang="zh-CN" altLang="en-US" smtClean="0"/>
              <a:t>‹#›</a:t>
            </a:fld>
            <a:endParaRPr lang="zh-CN" altLang="en-US"/>
          </a:p>
        </p:txBody>
      </p:sp>
    </p:spTree>
    <p:extLst>
      <p:ext uri="{BB962C8B-B14F-4D97-AF65-F5344CB8AC3E}">
        <p14:creationId xmlns:p14="http://schemas.microsoft.com/office/powerpoint/2010/main" val="1446921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9E3DBB-694F-21C6-44E6-D6E1A8CDF63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E885A1B-9623-7CBB-423A-C7F4984FA70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F3BB9E0-C3DD-44F1-695A-3500A25E79E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D1041B8-CB73-8D99-1B68-B0A390DF1FD9}"/>
              </a:ext>
            </a:extLst>
          </p:cNvPr>
          <p:cNvSpPr>
            <a:spLocks noGrp="1"/>
          </p:cNvSpPr>
          <p:nvPr>
            <p:ph type="dt" sz="half" idx="10"/>
          </p:nvPr>
        </p:nvSpPr>
        <p:spPr/>
        <p:txBody>
          <a:bodyPr/>
          <a:lstStyle/>
          <a:p>
            <a:fld id="{11EC1082-F037-42BC-93DE-06150E4E24D7}" type="datetimeFigureOut">
              <a:rPr lang="zh-CN" altLang="en-US" smtClean="0"/>
              <a:t>2023/5/19</a:t>
            </a:fld>
            <a:endParaRPr lang="zh-CN" altLang="en-US"/>
          </a:p>
        </p:txBody>
      </p:sp>
      <p:sp>
        <p:nvSpPr>
          <p:cNvPr id="6" name="页脚占位符 5">
            <a:extLst>
              <a:ext uri="{FF2B5EF4-FFF2-40B4-BE49-F238E27FC236}">
                <a16:creationId xmlns:a16="http://schemas.microsoft.com/office/drawing/2014/main" id="{AD8F769A-8A89-742B-061A-C6868850A5A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6540896-356A-3694-F6DB-E879BC29065B}"/>
              </a:ext>
            </a:extLst>
          </p:cNvPr>
          <p:cNvSpPr>
            <a:spLocks noGrp="1"/>
          </p:cNvSpPr>
          <p:nvPr>
            <p:ph type="sldNum" sz="quarter" idx="12"/>
          </p:nvPr>
        </p:nvSpPr>
        <p:spPr/>
        <p:txBody>
          <a:bodyPr/>
          <a:lstStyle/>
          <a:p>
            <a:fld id="{7E604320-773B-49A5-AADC-168030E6BAB0}" type="slidenum">
              <a:rPr lang="zh-CN" altLang="en-US" smtClean="0"/>
              <a:t>‹#›</a:t>
            </a:fld>
            <a:endParaRPr lang="zh-CN" altLang="en-US"/>
          </a:p>
        </p:txBody>
      </p:sp>
    </p:spTree>
    <p:extLst>
      <p:ext uri="{BB962C8B-B14F-4D97-AF65-F5344CB8AC3E}">
        <p14:creationId xmlns:p14="http://schemas.microsoft.com/office/powerpoint/2010/main" val="2865050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1A847F-0F38-688B-8D08-B09CA8413B4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7584645-4649-F023-54B8-1F53319A72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19DFADB-A1B4-9410-9CAE-BFA94A8CB2F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430B48D-A344-3CB8-F602-847579F22B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6AA5D0E-163C-1F45-6149-15C6154CC87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763ECC0-230A-9D2E-0021-E9C0A15395B9}"/>
              </a:ext>
            </a:extLst>
          </p:cNvPr>
          <p:cNvSpPr>
            <a:spLocks noGrp="1"/>
          </p:cNvSpPr>
          <p:nvPr>
            <p:ph type="dt" sz="half" idx="10"/>
          </p:nvPr>
        </p:nvSpPr>
        <p:spPr/>
        <p:txBody>
          <a:bodyPr/>
          <a:lstStyle/>
          <a:p>
            <a:fld id="{11EC1082-F037-42BC-93DE-06150E4E24D7}" type="datetimeFigureOut">
              <a:rPr lang="zh-CN" altLang="en-US" smtClean="0"/>
              <a:t>2023/5/19</a:t>
            </a:fld>
            <a:endParaRPr lang="zh-CN" altLang="en-US"/>
          </a:p>
        </p:txBody>
      </p:sp>
      <p:sp>
        <p:nvSpPr>
          <p:cNvPr id="8" name="页脚占位符 7">
            <a:extLst>
              <a:ext uri="{FF2B5EF4-FFF2-40B4-BE49-F238E27FC236}">
                <a16:creationId xmlns:a16="http://schemas.microsoft.com/office/drawing/2014/main" id="{23A9FD8E-CC9E-1C18-755E-3F49396A0FF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D625B2C-671D-999D-A507-7680133DBB6B}"/>
              </a:ext>
            </a:extLst>
          </p:cNvPr>
          <p:cNvSpPr>
            <a:spLocks noGrp="1"/>
          </p:cNvSpPr>
          <p:nvPr>
            <p:ph type="sldNum" sz="quarter" idx="12"/>
          </p:nvPr>
        </p:nvSpPr>
        <p:spPr/>
        <p:txBody>
          <a:bodyPr/>
          <a:lstStyle/>
          <a:p>
            <a:fld id="{7E604320-773B-49A5-AADC-168030E6BAB0}" type="slidenum">
              <a:rPr lang="zh-CN" altLang="en-US" smtClean="0"/>
              <a:t>‹#›</a:t>
            </a:fld>
            <a:endParaRPr lang="zh-CN" altLang="en-US"/>
          </a:p>
        </p:txBody>
      </p:sp>
    </p:spTree>
    <p:extLst>
      <p:ext uri="{BB962C8B-B14F-4D97-AF65-F5344CB8AC3E}">
        <p14:creationId xmlns:p14="http://schemas.microsoft.com/office/powerpoint/2010/main" val="2631848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45A362-E57C-BC44-8C9C-BB3B38C15CD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9ACFF1D-901D-A852-CD57-CB59D5F0CA8E}"/>
              </a:ext>
            </a:extLst>
          </p:cNvPr>
          <p:cNvSpPr>
            <a:spLocks noGrp="1"/>
          </p:cNvSpPr>
          <p:nvPr>
            <p:ph type="dt" sz="half" idx="10"/>
          </p:nvPr>
        </p:nvSpPr>
        <p:spPr/>
        <p:txBody>
          <a:bodyPr/>
          <a:lstStyle/>
          <a:p>
            <a:fld id="{11EC1082-F037-42BC-93DE-06150E4E24D7}" type="datetimeFigureOut">
              <a:rPr lang="zh-CN" altLang="en-US" smtClean="0"/>
              <a:t>2023/5/19</a:t>
            </a:fld>
            <a:endParaRPr lang="zh-CN" altLang="en-US"/>
          </a:p>
        </p:txBody>
      </p:sp>
      <p:sp>
        <p:nvSpPr>
          <p:cNvPr id="4" name="页脚占位符 3">
            <a:extLst>
              <a:ext uri="{FF2B5EF4-FFF2-40B4-BE49-F238E27FC236}">
                <a16:creationId xmlns:a16="http://schemas.microsoft.com/office/drawing/2014/main" id="{9BFB3089-1120-535B-3CC7-4A76E32F16C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F71FA9F-3C71-B7E9-170C-C4BA1777E4FB}"/>
              </a:ext>
            </a:extLst>
          </p:cNvPr>
          <p:cNvSpPr>
            <a:spLocks noGrp="1"/>
          </p:cNvSpPr>
          <p:nvPr>
            <p:ph type="sldNum" sz="quarter" idx="12"/>
          </p:nvPr>
        </p:nvSpPr>
        <p:spPr/>
        <p:txBody>
          <a:bodyPr/>
          <a:lstStyle/>
          <a:p>
            <a:fld id="{7E604320-773B-49A5-AADC-168030E6BAB0}" type="slidenum">
              <a:rPr lang="zh-CN" altLang="en-US" smtClean="0"/>
              <a:t>‹#›</a:t>
            </a:fld>
            <a:endParaRPr lang="zh-CN" altLang="en-US"/>
          </a:p>
        </p:txBody>
      </p:sp>
    </p:spTree>
    <p:extLst>
      <p:ext uri="{BB962C8B-B14F-4D97-AF65-F5344CB8AC3E}">
        <p14:creationId xmlns:p14="http://schemas.microsoft.com/office/powerpoint/2010/main" val="613122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4F0E3AA-2A0A-236F-3A47-7D73BD33F33E}"/>
              </a:ext>
            </a:extLst>
          </p:cNvPr>
          <p:cNvSpPr>
            <a:spLocks noGrp="1"/>
          </p:cNvSpPr>
          <p:nvPr>
            <p:ph type="dt" sz="half" idx="10"/>
          </p:nvPr>
        </p:nvSpPr>
        <p:spPr/>
        <p:txBody>
          <a:bodyPr/>
          <a:lstStyle/>
          <a:p>
            <a:fld id="{11EC1082-F037-42BC-93DE-06150E4E24D7}" type="datetimeFigureOut">
              <a:rPr lang="zh-CN" altLang="en-US" smtClean="0"/>
              <a:t>2023/5/19</a:t>
            </a:fld>
            <a:endParaRPr lang="zh-CN" altLang="en-US"/>
          </a:p>
        </p:txBody>
      </p:sp>
      <p:sp>
        <p:nvSpPr>
          <p:cNvPr id="3" name="页脚占位符 2">
            <a:extLst>
              <a:ext uri="{FF2B5EF4-FFF2-40B4-BE49-F238E27FC236}">
                <a16:creationId xmlns:a16="http://schemas.microsoft.com/office/drawing/2014/main" id="{B31A6C81-04C4-9197-B6E8-8ACF374D854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DEBDD76-BDB6-D3AC-FE09-73F0FE8F1B73}"/>
              </a:ext>
            </a:extLst>
          </p:cNvPr>
          <p:cNvSpPr>
            <a:spLocks noGrp="1"/>
          </p:cNvSpPr>
          <p:nvPr>
            <p:ph type="sldNum" sz="quarter" idx="12"/>
          </p:nvPr>
        </p:nvSpPr>
        <p:spPr/>
        <p:txBody>
          <a:bodyPr/>
          <a:lstStyle/>
          <a:p>
            <a:fld id="{7E604320-773B-49A5-AADC-168030E6BAB0}" type="slidenum">
              <a:rPr lang="zh-CN" altLang="en-US" smtClean="0"/>
              <a:t>‹#›</a:t>
            </a:fld>
            <a:endParaRPr lang="zh-CN" altLang="en-US"/>
          </a:p>
        </p:txBody>
      </p:sp>
    </p:spTree>
    <p:extLst>
      <p:ext uri="{BB962C8B-B14F-4D97-AF65-F5344CB8AC3E}">
        <p14:creationId xmlns:p14="http://schemas.microsoft.com/office/powerpoint/2010/main" val="2866026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D3724A-02EE-BBE2-528B-AD3ABD3F93D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7703D76-3ABA-F60B-6C45-FDDD4B5F5E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B9E7E7A-C5A9-017F-3165-B357C590F6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EDB8755-3FFA-7BA7-5C34-569C473BF875}"/>
              </a:ext>
            </a:extLst>
          </p:cNvPr>
          <p:cNvSpPr>
            <a:spLocks noGrp="1"/>
          </p:cNvSpPr>
          <p:nvPr>
            <p:ph type="dt" sz="half" idx="10"/>
          </p:nvPr>
        </p:nvSpPr>
        <p:spPr/>
        <p:txBody>
          <a:bodyPr/>
          <a:lstStyle/>
          <a:p>
            <a:fld id="{11EC1082-F037-42BC-93DE-06150E4E24D7}" type="datetimeFigureOut">
              <a:rPr lang="zh-CN" altLang="en-US" smtClean="0"/>
              <a:t>2023/5/19</a:t>
            </a:fld>
            <a:endParaRPr lang="zh-CN" altLang="en-US"/>
          </a:p>
        </p:txBody>
      </p:sp>
      <p:sp>
        <p:nvSpPr>
          <p:cNvPr id="6" name="页脚占位符 5">
            <a:extLst>
              <a:ext uri="{FF2B5EF4-FFF2-40B4-BE49-F238E27FC236}">
                <a16:creationId xmlns:a16="http://schemas.microsoft.com/office/drawing/2014/main" id="{F537955D-4DFE-7661-1CC0-F2E579116E8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29C5512-D20E-2985-93CE-F6778AAD0EA7}"/>
              </a:ext>
            </a:extLst>
          </p:cNvPr>
          <p:cNvSpPr>
            <a:spLocks noGrp="1"/>
          </p:cNvSpPr>
          <p:nvPr>
            <p:ph type="sldNum" sz="quarter" idx="12"/>
          </p:nvPr>
        </p:nvSpPr>
        <p:spPr/>
        <p:txBody>
          <a:bodyPr/>
          <a:lstStyle/>
          <a:p>
            <a:fld id="{7E604320-773B-49A5-AADC-168030E6BAB0}" type="slidenum">
              <a:rPr lang="zh-CN" altLang="en-US" smtClean="0"/>
              <a:t>‹#›</a:t>
            </a:fld>
            <a:endParaRPr lang="zh-CN" altLang="en-US"/>
          </a:p>
        </p:txBody>
      </p:sp>
    </p:spTree>
    <p:extLst>
      <p:ext uri="{BB962C8B-B14F-4D97-AF65-F5344CB8AC3E}">
        <p14:creationId xmlns:p14="http://schemas.microsoft.com/office/powerpoint/2010/main" val="204958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A4B8FB-2F81-1CFA-CB74-BF490EA617E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4614717-257C-3077-BDC4-82C5362208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EF8FAD8-608F-5CF1-6DDB-074EF089FF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B63AD47-1DAB-7A21-5BA2-9E67BDB4883D}"/>
              </a:ext>
            </a:extLst>
          </p:cNvPr>
          <p:cNvSpPr>
            <a:spLocks noGrp="1"/>
          </p:cNvSpPr>
          <p:nvPr>
            <p:ph type="dt" sz="half" idx="10"/>
          </p:nvPr>
        </p:nvSpPr>
        <p:spPr/>
        <p:txBody>
          <a:bodyPr/>
          <a:lstStyle/>
          <a:p>
            <a:fld id="{11EC1082-F037-42BC-93DE-06150E4E24D7}" type="datetimeFigureOut">
              <a:rPr lang="zh-CN" altLang="en-US" smtClean="0"/>
              <a:t>2023/5/19</a:t>
            </a:fld>
            <a:endParaRPr lang="zh-CN" altLang="en-US"/>
          </a:p>
        </p:txBody>
      </p:sp>
      <p:sp>
        <p:nvSpPr>
          <p:cNvPr id="6" name="页脚占位符 5">
            <a:extLst>
              <a:ext uri="{FF2B5EF4-FFF2-40B4-BE49-F238E27FC236}">
                <a16:creationId xmlns:a16="http://schemas.microsoft.com/office/drawing/2014/main" id="{FD5A33B0-D344-166F-CC26-A6E68365FC7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5ADAED6-85E4-AAF4-B5B6-30DC9AAE54B1}"/>
              </a:ext>
            </a:extLst>
          </p:cNvPr>
          <p:cNvSpPr>
            <a:spLocks noGrp="1"/>
          </p:cNvSpPr>
          <p:nvPr>
            <p:ph type="sldNum" sz="quarter" idx="12"/>
          </p:nvPr>
        </p:nvSpPr>
        <p:spPr/>
        <p:txBody>
          <a:bodyPr/>
          <a:lstStyle/>
          <a:p>
            <a:fld id="{7E604320-773B-49A5-AADC-168030E6BAB0}" type="slidenum">
              <a:rPr lang="zh-CN" altLang="en-US" smtClean="0"/>
              <a:t>‹#›</a:t>
            </a:fld>
            <a:endParaRPr lang="zh-CN" altLang="en-US"/>
          </a:p>
        </p:txBody>
      </p:sp>
    </p:spTree>
    <p:extLst>
      <p:ext uri="{BB962C8B-B14F-4D97-AF65-F5344CB8AC3E}">
        <p14:creationId xmlns:p14="http://schemas.microsoft.com/office/powerpoint/2010/main" val="125381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6000"/>
            <a:lum/>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A2494F6-661B-9AFF-624E-E1E253B383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BCC9FD5-8E70-B99E-7164-2F3BB69805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25BED26-CC0D-B672-6A7A-B88AEC454A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EC1082-F037-42BC-93DE-06150E4E24D7}" type="datetimeFigureOut">
              <a:rPr lang="zh-CN" altLang="en-US" smtClean="0"/>
              <a:t>2023/5/19</a:t>
            </a:fld>
            <a:endParaRPr lang="zh-CN" altLang="en-US"/>
          </a:p>
        </p:txBody>
      </p:sp>
      <p:sp>
        <p:nvSpPr>
          <p:cNvPr id="5" name="页脚占位符 4">
            <a:extLst>
              <a:ext uri="{FF2B5EF4-FFF2-40B4-BE49-F238E27FC236}">
                <a16:creationId xmlns:a16="http://schemas.microsoft.com/office/drawing/2014/main" id="{CB536C8B-C2FC-6341-A594-8A9D4C3D70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8F5F028-2990-D893-4223-DCCF700F99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604320-773B-49A5-AADC-168030E6BAB0}" type="slidenum">
              <a:rPr lang="zh-CN" altLang="en-US" smtClean="0"/>
              <a:t>‹#›</a:t>
            </a:fld>
            <a:endParaRPr lang="zh-CN" altLang="en-US"/>
          </a:p>
        </p:txBody>
      </p:sp>
    </p:spTree>
    <p:extLst>
      <p:ext uri="{BB962C8B-B14F-4D97-AF65-F5344CB8AC3E}">
        <p14:creationId xmlns:p14="http://schemas.microsoft.com/office/powerpoint/2010/main" val="3954563920"/>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9.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1.png"/><Relationship Id="rId1" Type="http://schemas.openxmlformats.org/officeDocument/2006/relationships/slideLayout" Target="../slideLayouts/slideLayout9.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50BBE858-7D3E-746D-F8BD-C224E8D676D9}"/>
              </a:ext>
            </a:extLst>
          </p:cNvPr>
          <p:cNvPicPr>
            <a:picLocks noChangeAspect="1"/>
          </p:cNvPicPr>
          <p:nvPr/>
        </p:nvPicPr>
        <p:blipFill>
          <a:blip r:embed="rId3">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tretch>
            <a:fillRect/>
          </a:stretch>
        </p:blipFill>
        <p:spPr>
          <a:xfrm>
            <a:off x="0" y="-173038"/>
            <a:ext cx="12192000" cy="3602038"/>
          </a:xfrm>
          <a:prstGeom prst="roundRect">
            <a:avLst>
              <a:gd name="adj" fmla="val 8594"/>
            </a:avLst>
          </a:prstGeom>
          <a:noFill/>
          <a:ln>
            <a:noFill/>
          </a:ln>
          <a:effectLst>
            <a:glow>
              <a:schemeClr val="accent1">
                <a:alpha val="40000"/>
              </a:schemeClr>
            </a:glow>
            <a:reflection stA="61000" endPos="35000" dist="5000" dir="5400000" sy="-100000" algn="bl" rotWithShape="0"/>
          </a:effectLst>
        </p:spPr>
      </p:pic>
      <p:sp>
        <p:nvSpPr>
          <p:cNvPr id="3" name="副标题 2">
            <a:extLst>
              <a:ext uri="{FF2B5EF4-FFF2-40B4-BE49-F238E27FC236}">
                <a16:creationId xmlns:a16="http://schemas.microsoft.com/office/drawing/2014/main" id="{B1337DF2-F913-0C25-F497-7DC09C17BDD1}"/>
              </a:ext>
            </a:extLst>
          </p:cNvPr>
          <p:cNvSpPr>
            <a:spLocks noGrp="1"/>
          </p:cNvSpPr>
          <p:nvPr>
            <p:ph type="subTitle" idx="1"/>
          </p:nvPr>
        </p:nvSpPr>
        <p:spPr>
          <a:xfrm>
            <a:off x="1523999" y="5202238"/>
            <a:ext cx="9144000" cy="1655762"/>
          </a:xfrm>
          <a:noFill/>
        </p:spPr>
        <p:txBody>
          <a:bodyPr>
            <a:normAutofit/>
          </a:bodyPr>
          <a:lstStyle/>
          <a:p>
            <a:pPr algn="ctr"/>
            <a:r>
              <a:rPr lang="zh-CN" altLang="en-US" sz="2400" b="1" cap="none" spc="0" dirty="0">
                <a:ln w="10160">
                  <a:solidFill>
                    <a:schemeClr val="accent5"/>
                  </a:solidFill>
                  <a:prstDash val="solid"/>
                </a:ln>
                <a:solidFill>
                  <a:schemeClr val="bg1"/>
                </a:solidFill>
                <a:effectLst>
                  <a:outerShdw blurRad="38100" dist="22860" dir="5400000" algn="tl" rotWithShape="0">
                    <a:srgbClr val="000000">
                      <a:alpha val="30000"/>
                    </a:srgbClr>
                  </a:outerShdw>
                </a:effectLst>
              </a:rPr>
              <a:t>图文对应讲解画图方法</a:t>
            </a:r>
            <a:endParaRPr lang="en-US" altLang="zh-CN" sz="2400" b="1" cap="none" spc="0" dirty="0">
              <a:ln w="10160">
                <a:solidFill>
                  <a:schemeClr val="accent5"/>
                </a:solidFill>
                <a:prstDash val="solid"/>
              </a:ln>
              <a:solidFill>
                <a:schemeClr val="bg1"/>
              </a:solidFill>
              <a:effectLst>
                <a:outerShdw blurRad="38100" dist="22860" dir="5400000" algn="tl" rotWithShape="0">
                  <a:srgbClr val="000000">
                    <a:alpha val="30000"/>
                  </a:srgbClr>
                </a:outerShdw>
              </a:effectLst>
            </a:endParaRPr>
          </a:p>
          <a:p>
            <a:pPr algn="ctr"/>
            <a:r>
              <a:rPr lang="en-US" altLang="zh-CN" sz="2400" b="1" cap="none" spc="0" dirty="0">
                <a:ln w="10160">
                  <a:solidFill>
                    <a:schemeClr val="accent5"/>
                  </a:solidFill>
                  <a:prstDash val="solid"/>
                </a:ln>
                <a:solidFill>
                  <a:schemeClr val="bg1"/>
                </a:solidFill>
                <a:effectLst>
                  <a:outerShdw blurRad="38100" dist="22860" dir="5400000" algn="tl" rotWithShape="0">
                    <a:srgbClr val="000000">
                      <a:alpha val="30000"/>
                    </a:srgbClr>
                  </a:outerShdw>
                </a:effectLst>
              </a:rPr>
              <a:t>211300009 </a:t>
            </a:r>
            <a:r>
              <a:rPr lang="zh-CN" altLang="en-US" sz="2400" b="1" cap="none" spc="0" dirty="0">
                <a:ln w="10160">
                  <a:solidFill>
                    <a:schemeClr val="accent5"/>
                  </a:solidFill>
                  <a:prstDash val="solid"/>
                </a:ln>
                <a:solidFill>
                  <a:schemeClr val="bg1"/>
                </a:solidFill>
                <a:effectLst>
                  <a:outerShdw blurRad="38100" dist="22860" dir="5400000" algn="tl" rotWithShape="0">
                    <a:srgbClr val="000000">
                      <a:alpha val="30000"/>
                    </a:srgbClr>
                  </a:outerShdw>
                </a:effectLst>
              </a:rPr>
              <a:t>邬桐</a:t>
            </a:r>
            <a:endParaRPr lang="en-US" altLang="zh-CN" sz="2400" b="1" cap="none" spc="0" dirty="0">
              <a:ln w="10160">
                <a:solidFill>
                  <a:schemeClr val="accent5"/>
                </a:solidFill>
                <a:prstDash val="solid"/>
              </a:ln>
              <a:solidFill>
                <a:schemeClr val="bg1"/>
              </a:solidFill>
              <a:effectLst>
                <a:outerShdw blurRad="38100" dist="22860" dir="5400000" algn="tl" rotWithShape="0">
                  <a:srgbClr val="000000">
                    <a:alpha val="30000"/>
                  </a:srgbClr>
                </a:outerShdw>
              </a:effectLst>
            </a:endParaRPr>
          </a:p>
          <a:p>
            <a:pPr algn="ctr"/>
            <a:r>
              <a:rPr lang="en-US" altLang="zh-CN" sz="2400" b="1" cap="none" spc="0" dirty="0">
                <a:ln w="10160">
                  <a:solidFill>
                    <a:schemeClr val="accent5"/>
                  </a:solidFill>
                  <a:prstDash val="solid"/>
                </a:ln>
                <a:solidFill>
                  <a:schemeClr val="bg1"/>
                </a:solidFill>
                <a:effectLst>
                  <a:outerShdw blurRad="38100" dist="22860" dir="5400000" algn="tl" rotWithShape="0">
                    <a:srgbClr val="000000">
                      <a:alpha val="30000"/>
                    </a:srgbClr>
                  </a:outerShdw>
                </a:effectLst>
              </a:rPr>
              <a:t>2023.5.14</a:t>
            </a:r>
            <a:endParaRPr lang="zh-CN" altLang="en-US" sz="2400" b="1" cap="none" spc="0" dirty="0">
              <a:ln w="10160">
                <a:solidFill>
                  <a:schemeClr val="accent5"/>
                </a:solidFill>
                <a:prstDash val="solid"/>
              </a:ln>
              <a:solidFill>
                <a:schemeClr val="bg1"/>
              </a:solidFill>
              <a:effectLst>
                <a:outerShdw blurRad="38100" dist="22860" dir="5400000" algn="tl" rotWithShape="0">
                  <a:srgbClr val="000000">
                    <a:alpha val="30000"/>
                  </a:srgbClr>
                </a:outerShdw>
              </a:effectLst>
            </a:endParaRPr>
          </a:p>
        </p:txBody>
      </p:sp>
      <p:sp>
        <p:nvSpPr>
          <p:cNvPr id="10" name="矩形 9">
            <a:extLst>
              <a:ext uri="{FF2B5EF4-FFF2-40B4-BE49-F238E27FC236}">
                <a16:creationId xmlns:a16="http://schemas.microsoft.com/office/drawing/2014/main" id="{5F27B2D6-FFB0-0914-BC93-9260F82E6585}"/>
              </a:ext>
            </a:extLst>
          </p:cNvPr>
          <p:cNvSpPr/>
          <p:nvPr/>
        </p:nvSpPr>
        <p:spPr>
          <a:xfrm>
            <a:off x="2973189" y="2678708"/>
            <a:ext cx="6245621" cy="923330"/>
          </a:xfrm>
          <a:prstGeom prst="rect">
            <a:avLst/>
          </a:prstGeom>
          <a:noFill/>
        </p:spPr>
        <p:txBody>
          <a:bodyPr wrap="none" lIns="91440" tIns="45720" rIns="91440" bIns="45720">
            <a:spAutoFit/>
          </a:bodyPr>
          <a:lstStyle/>
          <a:p>
            <a:pPr algn="ctr"/>
            <a:r>
              <a:rPr lang="en-US" altLang="zh-CN" sz="5400" b="1" dirty="0">
                <a:ln w="10160">
                  <a:solidFill>
                    <a:schemeClr val="accent5"/>
                  </a:solidFill>
                  <a:prstDash val="solid"/>
                </a:ln>
                <a:solidFill>
                  <a:srgbClr val="FFFFFF"/>
                </a:solidFill>
                <a:effectLst>
                  <a:glow rad="101600">
                    <a:srgbClr val="00B0F0">
                      <a:alpha val="60000"/>
                    </a:srgbClr>
                  </a:glow>
                  <a:outerShdw blurRad="38100" dist="22860" dir="5400000" algn="tl" rotWithShape="0">
                    <a:srgbClr val="000000">
                      <a:alpha val="30000"/>
                    </a:srgbClr>
                  </a:outerShdw>
                  <a:reflection blurRad="6350" stA="55000" endA="50" endPos="85000" dir="5400000" sy="-100000" algn="bl" rotWithShape="0"/>
                </a:effectLst>
              </a:rPr>
              <a:t>Matplotlib</a:t>
            </a:r>
            <a:r>
              <a:rPr lang="zh-CN" altLang="en-US" sz="5400" b="1" dirty="0">
                <a:ln w="10160">
                  <a:solidFill>
                    <a:schemeClr val="accent5"/>
                  </a:solidFill>
                  <a:prstDash val="solid"/>
                </a:ln>
                <a:solidFill>
                  <a:srgbClr val="FFFFFF"/>
                </a:solidFill>
                <a:effectLst>
                  <a:glow rad="101600">
                    <a:srgbClr val="00B0F0">
                      <a:alpha val="60000"/>
                    </a:srgbClr>
                  </a:glow>
                  <a:outerShdw blurRad="38100" dist="22860" dir="5400000" algn="tl" rotWithShape="0">
                    <a:srgbClr val="000000">
                      <a:alpha val="30000"/>
                    </a:srgbClr>
                  </a:outerShdw>
                  <a:reflection blurRad="6350" stA="55000" endA="50" endPos="85000" dir="5400000" sy="-100000" algn="bl" rotWithShape="0"/>
                </a:effectLst>
              </a:rPr>
              <a:t>画图演示</a:t>
            </a:r>
          </a:p>
        </p:txBody>
      </p:sp>
    </p:spTree>
    <p:extLst>
      <p:ext uri="{BB962C8B-B14F-4D97-AF65-F5344CB8AC3E}">
        <p14:creationId xmlns:p14="http://schemas.microsoft.com/office/powerpoint/2010/main" val="3378839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04E098-F2EF-3380-CB28-F9C4CB8FF58B}"/>
              </a:ext>
            </a:extLst>
          </p:cNvPr>
          <p:cNvSpPr>
            <a:spLocks noGrp="1"/>
          </p:cNvSpPr>
          <p:nvPr>
            <p:ph type="title"/>
          </p:nvPr>
        </p:nvSpPr>
        <p:spPr/>
        <p:txBody>
          <a:bodyPr>
            <a:normAutofit/>
          </a:bodyPr>
          <a:lstStyle/>
          <a:p>
            <a:r>
              <a:rPr lang="en-US" altLang="zh-CN" dirty="0"/>
              <a:t>4.</a:t>
            </a:r>
            <a:r>
              <a:rPr lang="zh-CN" altLang="en-US" dirty="0"/>
              <a:t>绘制具体图像</a:t>
            </a:r>
            <a:br>
              <a:rPr lang="en-US" altLang="zh-CN" dirty="0"/>
            </a:br>
            <a:r>
              <a:rPr lang="en-US" altLang="zh-CN" sz="2000" dirty="0"/>
              <a:t>4.1</a:t>
            </a:r>
            <a:r>
              <a:rPr lang="zh-CN" altLang="en-US" sz="2000" dirty="0"/>
              <a:t>分割画板画多张图</a:t>
            </a:r>
          </a:p>
        </p:txBody>
      </p:sp>
      <p:sp>
        <p:nvSpPr>
          <p:cNvPr id="4" name="文本占位符 3">
            <a:extLst>
              <a:ext uri="{FF2B5EF4-FFF2-40B4-BE49-F238E27FC236}">
                <a16:creationId xmlns:a16="http://schemas.microsoft.com/office/drawing/2014/main" id="{895BE823-27F4-3859-55EC-830FF74E7604}"/>
              </a:ext>
            </a:extLst>
          </p:cNvPr>
          <p:cNvSpPr>
            <a:spLocks noGrp="1"/>
          </p:cNvSpPr>
          <p:nvPr>
            <p:ph type="body" sz="half" idx="2"/>
          </p:nvPr>
        </p:nvSpPr>
        <p:spPr/>
        <p:txBody>
          <a:bodyPr>
            <a:normAutofit/>
          </a:bodyPr>
          <a:lstStyle/>
          <a:p>
            <a:r>
              <a:rPr lang="zh-CN" altLang="en-US" dirty="0"/>
              <a:t>一个画板默认我们在占据整个背景板的唯一一张图像上画数据，但是显然</a:t>
            </a:r>
            <a:r>
              <a:rPr lang="en-US" altLang="zh-CN" dirty="0"/>
              <a:t>matplotlib</a:t>
            </a:r>
            <a:r>
              <a:rPr lang="zh-CN" altLang="en-US" dirty="0"/>
              <a:t>的功能不止于此，我们可以在一张画板上分割位置，在一张画板上画多张不同的子图。</a:t>
            </a:r>
            <a:endParaRPr lang="en-US" altLang="zh-CN" dirty="0"/>
          </a:p>
          <a:p>
            <a:r>
              <a:rPr lang="zh-CN" altLang="en-US" dirty="0"/>
              <a:t>添加子图的方法：</a:t>
            </a:r>
            <a:endParaRPr lang="en-US" altLang="zh-CN" dirty="0"/>
          </a:p>
          <a:p>
            <a:r>
              <a:rPr lang="en-US" altLang="zh-CN" dirty="0" err="1"/>
              <a:t>add_subplot</a:t>
            </a:r>
            <a:r>
              <a:rPr lang="en-US" altLang="zh-CN" dirty="0"/>
              <a:t>(</a:t>
            </a:r>
            <a:r>
              <a:rPr lang="zh-CN" altLang="en-US" dirty="0"/>
              <a:t>行数，列数，序号位置</a:t>
            </a:r>
            <a:r>
              <a:rPr lang="en-US" altLang="zh-CN" dirty="0"/>
              <a:t>)</a:t>
            </a:r>
          </a:p>
          <a:p>
            <a:r>
              <a:rPr lang="zh-CN" altLang="en-US" dirty="0"/>
              <a:t>比如我们希望在整张图背景板四等分的右下角添加一张四分之一大小的子图，参数就是：</a:t>
            </a:r>
            <a:endParaRPr lang="en-US" altLang="zh-CN" dirty="0"/>
          </a:p>
          <a:p>
            <a:r>
              <a:rPr lang="zh-CN" altLang="en-US" dirty="0"/>
              <a:t>（</a:t>
            </a:r>
            <a:r>
              <a:rPr lang="en-US" altLang="zh-CN" dirty="0"/>
              <a:t>2</a:t>
            </a:r>
            <a:r>
              <a:rPr lang="zh-CN" altLang="en-US" dirty="0"/>
              <a:t>，</a:t>
            </a:r>
            <a:r>
              <a:rPr lang="en-US" altLang="zh-CN" dirty="0"/>
              <a:t>2</a:t>
            </a:r>
            <a:r>
              <a:rPr lang="zh-CN" altLang="en-US" dirty="0"/>
              <a:t>，</a:t>
            </a:r>
            <a:r>
              <a:rPr lang="en-US" altLang="zh-CN" dirty="0"/>
              <a:t>4</a:t>
            </a:r>
            <a:r>
              <a:rPr lang="zh-CN" altLang="en-US" dirty="0"/>
              <a:t>）</a:t>
            </a:r>
            <a:endParaRPr lang="en-US" altLang="zh-CN" dirty="0"/>
          </a:p>
          <a:p>
            <a:r>
              <a:rPr lang="zh-CN" altLang="en-US" dirty="0"/>
              <a:t>如果是左半图则是：</a:t>
            </a:r>
            <a:endParaRPr lang="en-US" altLang="zh-CN" dirty="0"/>
          </a:p>
          <a:p>
            <a:r>
              <a:rPr lang="zh-CN" altLang="en-US" dirty="0"/>
              <a:t>（</a:t>
            </a:r>
            <a:r>
              <a:rPr lang="en-US" altLang="zh-CN" dirty="0"/>
              <a:t>1</a:t>
            </a:r>
            <a:r>
              <a:rPr lang="zh-CN" altLang="en-US" dirty="0"/>
              <a:t>，</a:t>
            </a:r>
            <a:r>
              <a:rPr lang="en-US" altLang="zh-CN" dirty="0"/>
              <a:t>2</a:t>
            </a:r>
            <a:r>
              <a:rPr lang="zh-CN" altLang="en-US" dirty="0"/>
              <a:t>，</a:t>
            </a:r>
            <a:r>
              <a:rPr lang="en-US" altLang="zh-CN" dirty="0"/>
              <a:t>1</a:t>
            </a:r>
            <a:r>
              <a:rPr lang="zh-CN" altLang="en-US" dirty="0"/>
              <a:t>）</a:t>
            </a:r>
          </a:p>
        </p:txBody>
      </p:sp>
      <p:pic>
        <p:nvPicPr>
          <p:cNvPr id="5" name="图片 4">
            <a:extLst>
              <a:ext uri="{FF2B5EF4-FFF2-40B4-BE49-F238E27FC236}">
                <a16:creationId xmlns:a16="http://schemas.microsoft.com/office/drawing/2014/main" id="{E0636DF9-BE21-0358-A15F-AB8078AEC579}"/>
              </a:ext>
            </a:extLst>
          </p:cNvPr>
          <p:cNvPicPr>
            <a:picLocks noChangeAspect="1"/>
          </p:cNvPicPr>
          <p:nvPr/>
        </p:nvPicPr>
        <p:blipFill>
          <a:blip r:embed="rId2"/>
          <a:stretch>
            <a:fillRect/>
          </a:stretch>
        </p:blipFill>
        <p:spPr>
          <a:xfrm>
            <a:off x="4947660" y="4580123"/>
            <a:ext cx="2938080" cy="1379099"/>
          </a:xfrm>
          <a:prstGeom prst="rect">
            <a:avLst/>
          </a:prstGeom>
        </p:spPr>
      </p:pic>
      <p:sp>
        <p:nvSpPr>
          <p:cNvPr id="3" name="矩形 2">
            <a:extLst>
              <a:ext uri="{FF2B5EF4-FFF2-40B4-BE49-F238E27FC236}">
                <a16:creationId xmlns:a16="http://schemas.microsoft.com/office/drawing/2014/main" id="{058A9E5D-3627-0948-A04A-EFB62F9DF5F6}"/>
              </a:ext>
            </a:extLst>
          </p:cNvPr>
          <p:cNvSpPr/>
          <p:nvPr/>
        </p:nvSpPr>
        <p:spPr>
          <a:xfrm>
            <a:off x="4947660" y="5758384"/>
            <a:ext cx="2799076" cy="200838"/>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0C8F362F-3220-370B-9A03-785EFE94E2FC}"/>
              </a:ext>
            </a:extLst>
          </p:cNvPr>
          <p:cNvSpPr/>
          <p:nvPr/>
        </p:nvSpPr>
        <p:spPr>
          <a:xfrm>
            <a:off x="8410944" y="954566"/>
            <a:ext cx="2954469" cy="1841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DB151D98-9842-D752-17C5-492F6B4AD774}"/>
              </a:ext>
            </a:extLst>
          </p:cNvPr>
          <p:cNvSpPr/>
          <p:nvPr/>
        </p:nvSpPr>
        <p:spPr>
          <a:xfrm>
            <a:off x="9862195" y="1875099"/>
            <a:ext cx="1427018" cy="838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CF9F794C-6D1D-F235-0023-A5056E92464E}"/>
              </a:ext>
            </a:extLst>
          </p:cNvPr>
          <p:cNvSpPr/>
          <p:nvPr/>
        </p:nvSpPr>
        <p:spPr>
          <a:xfrm>
            <a:off x="8360728" y="4128266"/>
            <a:ext cx="2954469" cy="1841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a:extLst>
              <a:ext uri="{FF2B5EF4-FFF2-40B4-BE49-F238E27FC236}">
                <a16:creationId xmlns:a16="http://schemas.microsoft.com/office/drawing/2014/main" id="{71F67BD2-1AF5-CEC1-DAE8-AE3BDF35B7C2}"/>
              </a:ext>
            </a:extLst>
          </p:cNvPr>
          <p:cNvSpPr/>
          <p:nvPr/>
        </p:nvSpPr>
        <p:spPr>
          <a:xfrm>
            <a:off x="8410944" y="4196745"/>
            <a:ext cx="1427018" cy="169025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7BDC77DE-5B22-91E0-A597-FE7937ED7571}"/>
              </a:ext>
            </a:extLst>
          </p:cNvPr>
          <p:cNvSpPr txBox="1"/>
          <p:nvPr/>
        </p:nvSpPr>
        <p:spPr>
          <a:xfrm>
            <a:off x="8669719" y="4864865"/>
            <a:ext cx="1246909" cy="369332"/>
          </a:xfrm>
          <a:prstGeom prst="rect">
            <a:avLst/>
          </a:prstGeom>
          <a:noFill/>
        </p:spPr>
        <p:txBody>
          <a:bodyPr wrap="square" rtlCol="0">
            <a:spAutoFit/>
          </a:bodyPr>
          <a:lstStyle/>
          <a:p>
            <a:r>
              <a:rPr lang="zh-CN" altLang="en-US" dirty="0">
                <a:solidFill>
                  <a:schemeClr val="accent1"/>
                </a:solidFill>
              </a:rPr>
              <a:t>区域</a:t>
            </a:r>
            <a:r>
              <a:rPr lang="en-US" altLang="zh-CN" dirty="0">
                <a:solidFill>
                  <a:schemeClr val="accent1"/>
                </a:solidFill>
              </a:rPr>
              <a:t>1</a:t>
            </a:r>
            <a:endParaRPr lang="zh-CN" altLang="en-US" dirty="0">
              <a:solidFill>
                <a:schemeClr val="accent1"/>
              </a:solidFill>
            </a:endParaRPr>
          </a:p>
        </p:txBody>
      </p:sp>
      <p:sp>
        <p:nvSpPr>
          <p:cNvPr id="11" name="文本框 10">
            <a:extLst>
              <a:ext uri="{FF2B5EF4-FFF2-40B4-BE49-F238E27FC236}">
                <a16:creationId xmlns:a16="http://schemas.microsoft.com/office/drawing/2014/main" id="{AF4A922D-EFA5-A84D-A042-880DA5AD55ED}"/>
              </a:ext>
            </a:extLst>
          </p:cNvPr>
          <p:cNvSpPr txBox="1"/>
          <p:nvPr/>
        </p:nvSpPr>
        <p:spPr>
          <a:xfrm>
            <a:off x="10042304" y="2109533"/>
            <a:ext cx="1246909" cy="369332"/>
          </a:xfrm>
          <a:prstGeom prst="rect">
            <a:avLst/>
          </a:prstGeom>
          <a:noFill/>
        </p:spPr>
        <p:txBody>
          <a:bodyPr wrap="square" rtlCol="0">
            <a:spAutoFit/>
          </a:bodyPr>
          <a:lstStyle/>
          <a:p>
            <a:r>
              <a:rPr lang="zh-CN" altLang="en-US" dirty="0">
                <a:solidFill>
                  <a:schemeClr val="accent1"/>
                </a:solidFill>
              </a:rPr>
              <a:t>子图区域</a:t>
            </a:r>
          </a:p>
        </p:txBody>
      </p:sp>
      <p:sp>
        <p:nvSpPr>
          <p:cNvPr id="12" name="文本框 11">
            <a:extLst>
              <a:ext uri="{FF2B5EF4-FFF2-40B4-BE49-F238E27FC236}">
                <a16:creationId xmlns:a16="http://schemas.microsoft.com/office/drawing/2014/main" id="{7D6A4FC2-A139-CD6D-187F-821C9A338D16}"/>
              </a:ext>
            </a:extLst>
          </p:cNvPr>
          <p:cNvSpPr txBox="1"/>
          <p:nvPr/>
        </p:nvSpPr>
        <p:spPr>
          <a:xfrm>
            <a:off x="8389299" y="2794456"/>
            <a:ext cx="2860963" cy="369332"/>
          </a:xfrm>
          <a:prstGeom prst="rect">
            <a:avLst/>
          </a:prstGeom>
          <a:noFill/>
        </p:spPr>
        <p:txBody>
          <a:bodyPr wrap="square" rtlCol="0">
            <a:spAutoFit/>
          </a:bodyPr>
          <a:lstStyle/>
          <a:p>
            <a:r>
              <a:rPr lang="en-US" altLang="zh-CN" dirty="0" err="1"/>
              <a:t>add_subplot</a:t>
            </a:r>
            <a:r>
              <a:rPr lang="en-US" altLang="zh-CN" dirty="0"/>
              <a:t> (2</a:t>
            </a:r>
            <a:r>
              <a:rPr lang="zh-CN" altLang="en-US" dirty="0"/>
              <a:t>，</a:t>
            </a:r>
            <a:r>
              <a:rPr lang="en-US" altLang="zh-CN" dirty="0"/>
              <a:t>2</a:t>
            </a:r>
            <a:r>
              <a:rPr lang="zh-CN" altLang="en-US" dirty="0"/>
              <a:t>，</a:t>
            </a:r>
            <a:r>
              <a:rPr lang="en-US" altLang="zh-CN" dirty="0"/>
              <a:t>4)</a:t>
            </a:r>
            <a:endParaRPr lang="zh-CN" altLang="en-US" dirty="0"/>
          </a:p>
        </p:txBody>
      </p:sp>
      <p:sp>
        <p:nvSpPr>
          <p:cNvPr id="13" name="文本框 12">
            <a:extLst>
              <a:ext uri="{FF2B5EF4-FFF2-40B4-BE49-F238E27FC236}">
                <a16:creationId xmlns:a16="http://schemas.microsoft.com/office/drawing/2014/main" id="{9D76ADEA-CBF2-8B4F-CCDE-6F1D607D3D95}"/>
              </a:ext>
            </a:extLst>
          </p:cNvPr>
          <p:cNvSpPr txBox="1"/>
          <p:nvPr/>
        </p:nvSpPr>
        <p:spPr>
          <a:xfrm>
            <a:off x="8360728" y="6068100"/>
            <a:ext cx="2860963" cy="369332"/>
          </a:xfrm>
          <a:prstGeom prst="rect">
            <a:avLst/>
          </a:prstGeom>
          <a:noFill/>
        </p:spPr>
        <p:txBody>
          <a:bodyPr wrap="square" rtlCol="0">
            <a:spAutoFit/>
          </a:bodyPr>
          <a:lstStyle/>
          <a:p>
            <a:r>
              <a:rPr lang="en-US" altLang="zh-CN" dirty="0" err="1"/>
              <a:t>add_subplot</a:t>
            </a:r>
            <a:r>
              <a:rPr lang="en-US" altLang="zh-CN" dirty="0"/>
              <a:t> (1</a:t>
            </a:r>
            <a:r>
              <a:rPr lang="zh-CN" altLang="en-US" dirty="0"/>
              <a:t>，</a:t>
            </a:r>
            <a:r>
              <a:rPr lang="en-US" altLang="zh-CN" dirty="0"/>
              <a:t>2</a:t>
            </a:r>
            <a:r>
              <a:rPr lang="zh-CN" altLang="en-US" dirty="0"/>
              <a:t>，</a:t>
            </a:r>
            <a:r>
              <a:rPr lang="en-US" altLang="zh-CN" dirty="0"/>
              <a:t>1)</a:t>
            </a:r>
            <a:endParaRPr lang="zh-CN" altLang="en-US" dirty="0"/>
          </a:p>
        </p:txBody>
      </p:sp>
      <p:sp>
        <p:nvSpPr>
          <p:cNvPr id="15" name="文本框 14">
            <a:extLst>
              <a:ext uri="{FF2B5EF4-FFF2-40B4-BE49-F238E27FC236}">
                <a16:creationId xmlns:a16="http://schemas.microsoft.com/office/drawing/2014/main" id="{C83525DF-F6A6-4FB8-53DF-B631B9C57816}"/>
              </a:ext>
            </a:extLst>
          </p:cNvPr>
          <p:cNvSpPr txBox="1"/>
          <p:nvPr/>
        </p:nvSpPr>
        <p:spPr>
          <a:xfrm>
            <a:off x="8641269" y="1249143"/>
            <a:ext cx="1246909" cy="369332"/>
          </a:xfrm>
          <a:prstGeom prst="rect">
            <a:avLst/>
          </a:prstGeom>
          <a:noFill/>
        </p:spPr>
        <p:txBody>
          <a:bodyPr wrap="square" rtlCol="0">
            <a:spAutoFit/>
          </a:bodyPr>
          <a:lstStyle/>
          <a:p>
            <a:r>
              <a:rPr lang="zh-CN" altLang="en-US" dirty="0">
                <a:solidFill>
                  <a:srgbClr val="FFFF00"/>
                </a:solidFill>
              </a:rPr>
              <a:t>区域</a:t>
            </a:r>
            <a:r>
              <a:rPr lang="en-US" altLang="zh-CN" dirty="0">
                <a:solidFill>
                  <a:srgbClr val="FFFF00"/>
                </a:solidFill>
              </a:rPr>
              <a:t>1</a:t>
            </a:r>
            <a:endParaRPr lang="zh-CN" altLang="en-US" dirty="0">
              <a:solidFill>
                <a:srgbClr val="FFFF00"/>
              </a:solidFill>
            </a:endParaRPr>
          </a:p>
        </p:txBody>
      </p:sp>
      <p:sp>
        <p:nvSpPr>
          <p:cNvPr id="16" name="文本框 15">
            <a:extLst>
              <a:ext uri="{FF2B5EF4-FFF2-40B4-BE49-F238E27FC236}">
                <a16:creationId xmlns:a16="http://schemas.microsoft.com/office/drawing/2014/main" id="{78B75C1C-37EF-C23E-37C0-F0F4C27D5553}"/>
              </a:ext>
            </a:extLst>
          </p:cNvPr>
          <p:cNvSpPr txBox="1"/>
          <p:nvPr/>
        </p:nvSpPr>
        <p:spPr>
          <a:xfrm>
            <a:off x="10042303" y="1249457"/>
            <a:ext cx="1246909" cy="369332"/>
          </a:xfrm>
          <a:prstGeom prst="rect">
            <a:avLst/>
          </a:prstGeom>
          <a:noFill/>
        </p:spPr>
        <p:txBody>
          <a:bodyPr wrap="square" rtlCol="0">
            <a:spAutoFit/>
          </a:bodyPr>
          <a:lstStyle/>
          <a:p>
            <a:r>
              <a:rPr lang="zh-CN" altLang="en-US" dirty="0">
                <a:solidFill>
                  <a:srgbClr val="FFFF00"/>
                </a:solidFill>
              </a:rPr>
              <a:t>区域</a:t>
            </a:r>
            <a:r>
              <a:rPr lang="en-US" altLang="zh-CN" dirty="0">
                <a:solidFill>
                  <a:srgbClr val="FFFF00"/>
                </a:solidFill>
              </a:rPr>
              <a:t>2</a:t>
            </a:r>
            <a:endParaRPr lang="zh-CN" altLang="en-US" dirty="0">
              <a:solidFill>
                <a:srgbClr val="FFFF00"/>
              </a:solidFill>
            </a:endParaRPr>
          </a:p>
        </p:txBody>
      </p:sp>
      <p:sp>
        <p:nvSpPr>
          <p:cNvPr id="17" name="文本框 16">
            <a:extLst>
              <a:ext uri="{FF2B5EF4-FFF2-40B4-BE49-F238E27FC236}">
                <a16:creationId xmlns:a16="http://schemas.microsoft.com/office/drawing/2014/main" id="{32E8B096-E65D-1898-12FF-0F16AD0FA8B2}"/>
              </a:ext>
            </a:extLst>
          </p:cNvPr>
          <p:cNvSpPr txBox="1"/>
          <p:nvPr/>
        </p:nvSpPr>
        <p:spPr>
          <a:xfrm>
            <a:off x="8641269" y="2059765"/>
            <a:ext cx="1246909" cy="369332"/>
          </a:xfrm>
          <a:prstGeom prst="rect">
            <a:avLst/>
          </a:prstGeom>
          <a:noFill/>
        </p:spPr>
        <p:txBody>
          <a:bodyPr wrap="square" rtlCol="0">
            <a:spAutoFit/>
          </a:bodyPr>
          <a:lstStyle/>
          <a:p>
            <a:r>
              <a:rPr lang="zh-CN" altLang="en-US" dirty="0">
                <a:solidFill>
                  <a:srgbClr val="FFFF00"/>
                </a:solidFill>
              </a:rPr>
              <a:t>区域</a:t>
            </a:r>
            <a:r>
              <a:rPr lang="en-US" altLang="zh-CN" dirty="0">
                <a:solidFill>
                  <a:srgbClr val="FFFF00"/>
                </a:solidFill>
              </a:rPr>
              <a:t>3</a:t>
            </a:r>
            <a:endParaRPr lang="zh-CN" altLang="en-US" dirty="0">
              <a:solidFill>
                <a:srgbClr val="FFFF00"/>
              </a:solidFill>
            </a:endParaRPr>
          </a:p>
        </p:txBody>
      </p:sp>
      <p:sp>
        <p:nvSpPr>
          <p:cNvPr id="18" name="文本框 17">
            <a:extLst>
              <a:ext uri="{FF2B5EF4-FFF2-40B4-BE49-F238E27FC236}">
                <a16:creationId xmlns:a16="http://schemas.microsoft.com/office/drawing/2014/main" id="{01FE11B1-0F4B-8C29-9C13-BE680BF32B69}"/>
              </a:ext>
            </a:extLst>
          </p:cNvPr>
          <p:cNvSpPr txBox="1"/>
          <p:nvPr/>
        </p:nvSpPr>
        <p:spPr>
          <a:xfrm>
            <a:off x="10018933" y="2359646"/>
            <a:ext cx="1246909" cy="369332"/>
          </a:xfrm>
          <a:prstGeom prst="rect">
            <a:avLst/>
          </a:prstGeom>
          <a:noFill/>
        </p:spPr>
        <p:txBody>
          <a:bodyPr wrap="square" rtlCol="0">
            <a:spAutoFit/>
          </a:bodyPr>
          <a:lstStyle/>
          <a:p>
            <a:r>
              <a:rPr lang="zh-CN" altLang="en-US" dirty="0">
                <a:solidFill>
                  <a:schemeClr val="accent1"/>
                </a:solidFill>
              </a:rPr>
              <a:t>区域</a:t>
            </a:r>
            <a:r>
              <a:rPr lang="en-US" altLang="zh-CN" dirty="0">
                <a:solidFill>
                  <a:schemeClr val="accent1"/>
                </a:solidFill>
              </a:rPr>
              <a:t>4</a:t>
            </a:r>
            <a:endParaRPr lang="zh-CN" altLang="en-US" dirty="0">
              <a:solidFill>
                <a:schemeClr val="accent1"/>
              </a:solidFill>
            </a:endParaRPr>
          </a:p>
        </p:txBody>
      </p:sp>
      <p:sp>
        <p:nvSpPr>
          <p:cNvPr id="19" name="文本框 18">
            <a:extLst>
              <a:ext uri="{FF2B5EF4-FFF2-40B4-BE49-F238E27FC236}">
                <a16:creationId xmlns:a16="http://schemas.microsoft.com/office/drawing/2014/main" id="{36787B75-79BB-9540-1BBA-7C1971B6CC44}"/>
              </a:ext>
            </a:extLst>
          </p:cNvPr>
          <p:cNvSpPr txBox="1"/>
          <p:nvPr/>
        </p:nvSpPr>
        <p:spPr>
          <a:xfrm>
            <a:off x="8398815" y="971001"/>
            <a:ext cx="1246909" cy="369332"/>
          </a:xfrm>
          <a:prstGeom prst="rect">
            <a:avLst/>
          </a:prstGeom>
          <a:noFill/>
        </p:spPr>
        <p:txBody>
          <a:bodyPr wrap="square" rtlCol="0">
            <a:spAutoFit/>
          </a:bodyPr>
          <a:lstStyle/>
          <a:p>
            <a:r>
              <a:rPr lang="zh-CN" altLang="en-US" dirty="0">
                <a:solidFill>
                  <a:srgbClr val="FFFF00"/>
                </a:solidFill>
              </a:rPr>
              <a:t>背景板</a:t>
            </a:r>
          </a:p>
        </p:txBody>
      </p:sp>
      <p:sp>
        <p:nvSpPr>
          <p:cNvPr id="20" name="文本框 19">
            <a:extLst>
              <a:ext uri="{FF2B5EF4-FFF2-40B4-BE49-F238E27FC236}">
                <a16:creationId xmlns:a16="http://schemas.microsoft.com/office/drawing/2014/main" id="{2654B913-E767-B880-CEE1-38143D899925}"/>
              </a:ext>
            </a:extLst>
          </p:cNvPr>
          <p:cNvSpPr txBox="1"/>
          <p:nvPr/>
        </p:nvSpPr>
        <p:spPr>
          <a:xfrm>
            <a:off x="10175403" y="4871739"/>
            <a:ext cx="1246909" cy="369332"/>
          </a:xfrm>
          <a:prstGeom prst="rect">
            <a:avLst/>
          </a:prstGeom>
          <a:noFill/>
        </p:spPr>
        <p:txBody>
          <a:bodyPr wrap="square" rtlCol="0">
            <a:spAutoFit/>
          </a:bodyPr>
          <a:lstStyle/>
          <a:p>
            <a:r>
              <a:rPr lang="zh-CN" altLang="en-US" dirty="0">
                <a:solidFill>
                  <a:srgbClr val="FFFF00"/>
                </a:solidFill>
              </a:rPr>
              <a:t>区域</a:t>
            </a:r>
            <a:r>
              <a:rPr lang="en-US" altLang="zh-CN" dirty="0">
                <a:solidFill>
                  <a:srgbClr val="FFFF00"/>
                </a:solidFill>
              </a:rPr>
              <a:t>2</a:t>
            </a:r>
            <a:endParaRPr lang="zh-CN" altLang="en-US" dirty="0">
              <a:solidFill>
                <a:srgbClr val="FFFF00"/>
              </a:solidFill>
            </a:endParaRPr>
          </a:p>
        </p:txBody>
      </p:sp>
      <p:sp>
        <p:nvSpPr>
          <p:cNvPr id="21" name="文本框 20">
            <a:extLst>
              <a:ext uri="{FF2B5EF4-FFF2-40B4-BE49-F238E27FC236}">
                <a16:creationId xmlns:a16="http://schemas.microsoft.com/office/drawing/2014/main" id="{F0EAEF5F-317D-854C-9BEB-96DB0B27C06D}"/>
              </a:ext>
            </a:extLst>
          </p:cNvPr>
          <p:cNvSpPr txBox="1"/>
          <p:nvPr/>
        </p:nvSpPr>
        <p:spPr>
          <a:xfrm>
            <a:off x="4893738" y="2057400"/>
            <a:ext cx="3542535" cy="2585323"/>
          </a:xfrm>
          <a:prstGeom prst="rect">
            <a:avLst/>
          </a:prstGeom>
          <a:noFill/>
        </p:spPr>
        <p:txBody>
          <a:bodyPr wrap="square" rtlCol="0">
            <a:spAutoFit/>
          </a:bodyPr>
          <a:lstStyle/>
          <a:p>
            <a:r>
              <a:rPr lang="zh-CN" altLang="en-US" dirty="0"/>
              <a:t>画板只是一张图上若干子图的载体，具体的数据如何呈现，需要更准确的对象。比如我们需要三张图片，每张图片各有三张不同的坐标图或者饼图来呈现不同数据，这时我们就需要创建三张画板，每个画板再分别调用</a:t>
            </a:r>
            <a:r>
              <a:rPr lang="en-US" altLang="zh-CN" dirty="0" err="1"/>
              <a:t>add_subplot</a:t>
            </a:r>
            <a:r>
              <a:rPr lang="en-US" altLang="zh-CN" dirty="0"/>
              <a:t>()</a:t>
            </a:r>
            <a:r>
              <a:rPr lang="zh-CN" altLang="en-US" dirty="0"/>
              <a:t>创建属于自己图片的子图。</a:t>
            </a:r>
          </a:p>
        </p:txBody>
      </p:sp>
    </p:spTree>
    <p:extLst>
      <p:ext uri="{BB962C8B-B14F-4D97-AF65-F5344CB8AC3E}">
        <p14:creationId xmlns:p14="http://schemas.microsoft.com/office/powerpoint/2010/main" val="3848955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54905F-4984-07EE-9AD1-1CFF2BEB7185}"/>
              </a:ext>
            </a:extLst>
          </p:cNvPr>
          <p:cNvSpPr>
            <a:spLocks noGrp="1"/>
          </p:cNvSpPr>
          <p:nvPr>
            <p:ph type="title"/>
          </p:nvPr>
        </p:nvSpPr>
        <p:spPr/>
        <p:txBody>
          <a:bodyPr/>
          <a:lstStyle/>
          <a:p>
            <a:r>
              <a:rPr lang="en-US" altLang="zh-CN" dirty="0"/>
              <a:t>4.2</a:t>
            </a:r>
            <a:r>
              <a:rPr lang="zh-CN" altLang="en-US" dirty="0"/>
              <a:t>添加子图的实践</a:t>
            </a:r>
          </a:p>
        </p:txBody>
      </p:sp>
      <p:sp>
        <p:nvSpPr>
          <p:cNvPr id="4" name="文本占位符 3">
            <a:extLst>
              <a:ext uri="{FF2B5EF4-FFF2-40B4-BE49-F238E27FC236}">
                <a16:creationId xmlns:a16="http://schemas.microsoft.com/office/drawing/2014/main" id="{B7F7F2BB-9FAB-DE36-AFAE-A6FEC5480317}"/>
              </a:ext>
            </a:extLst>
          </p:cNvPr>
          <p:cNvSpPr>
            <a:spLocks noGrp="1"/>
          </p:cNvSpPr>
          <p:nvPr>
            <p:ph type="body" sz="half" idx="2"/>
          </p:nvPr>
        </p:nvSpPr>
        <p:spPr>
          <a:xfrm>
            <a:off x="705857" y="2176890"/>
            <a:ext cx="3932237" cy="3811588"/>
          </a:xfrm>
        </p:spPr>
        <p:txBody>
          <a:bodyPr/>
          <a:lstStyle/>
          <a:p>
            <a:r>
              <a:rPr lang="zh-CN" altLang="en-US" dirty="0"/>
              <a:t>我们用之前讲过的方法添加一张子图：</a:t>
            </a:r>
            <a:endParaRPr lang="en-US" altLang="zh-CN" dirty="0"/>
          </a:p>
          <a:p>
            <a:endParaRPr lang="en-US" altLang="zh-CN" dirty="0"/>
          </a:p>
          <a:p>
            <a:endParaRPr lang="en-US" altLang="zh-CN" dirty="0"/>
          </a:p>
          <a:p>
            <a:endParaRPr lang="en-US" altLang="zh-CN" dirty="0"/>
          </a:p>
          <a:p>
            <a:r>
              <a:rPr lang="zh-CN" altLang="en-US" dirty="0"/>
              <a:t>其中</a:t>
            </a:r>
            <a:r>
              <a:rPr lang="en-US" altLang="zh-CN" dirty="0"/>
              <a:t>scatter</a:t>
            </a:r>
            <a:r>
              <a:rPr lang="zh-CN" altLang="en-US" dirty="0"/>
              <a:t>表示散点图。</a:t>
            </a:r>
            <a:endParaRPr lang="en-US" altLang="zh-CN" dirty="0"/>
          </a:p>
          <a:p>
            <a:r>
              <a:rPr lang="zh-CN" altLang="en-US" dirty="0"/>
              <a:t>运行后如右图，子图分配到对应位置。</a:t>
            </a:r>
            <a:endParaRPr lang="en-US" altLang="zh-CN" dirty="0"/>
          </a:p>
          <a:p>
            <a:endParaRPr lang="zh-CN" altLang="en-US" dirty="0"/>
          </a:p>
        </p:txBody>
      </p:sp>
      <p:pic>
        <p:nvPicPr>
          <p:cNvPr id="5" name="图片 4">
            <a:extLst>
              <a:ext uri="{FF2B5EF4-FFF2-40B4-BE49-F238E27FC236}">
                <a16:creationId xmlns:a16="http://schemas.microsoft.com/office/drawing/2014/main" id="{72CE1728-F50C-7895-5824-F66AFC74B5CF}"/>
              </a:ext>
            </a:extLst>
          </p:cNvPr>
          <p:cNvPicPr>
            <a:picLocks noChangeAspect="1"/>
          </p:cNvPicPr>
          <p:nvPr/>
        </p:nvPicPr>
        <p:blipFill>
          <a:blip r:embed="rId2"/>
          <a:stretch>
            <a:fillRect/>
          </a:stretch>
        </p:blipFill>
        <p:spPr>
          <a:xfrm>
            <a:off x="836612" y="2589422"/>
            <a:ext cx="4346576" cy="802158"/>
          </a:xfrm>
          <a:prstGeom prst="rect">
            <a:avLst/>
          </a:prstGeom>
        </p:spPr>
      </p:pic>
      <p:pic>
        <p:nvPicPr>
          <p:cNvPr id="6" name="图片 5">
            <a:extLst>
              <a:ext uri="{FF2B5EF4-FFF2-40B4-BE49-F238E27FC236}">
                <a16:creationId xmlns:a16="http://schemas.microsoft.com/office/drawing/2014/main" id="{7296C3A4-B20D-A155-8812-152527267B22}"/>
              </a:ext>
            </a:extLst>
          </p:cNvPr>
          <p:cNvPicPr>
            <a:picLocks noChangeAspect="1"/>
          </p:cNvPicPr>
          <p:nvPr/>
        </p:nvPicPr>
        <p:blipFill>
          <a:blip r:embed="rId3"/>
          <a:stretch>
            <a:fillRect/>
          </a:stretch>
        </p:blipFill>
        <p:spPr>
          <a:xfrm>
            <a:off x="5226150" y="1157473"/>
            <a:ext cx="6001221" cy="3579937"/>
          </a:xfrm>
          <a:prstGeom prst="rect">
            <a:avLst/>
          </a:prstGeom>
        </p:spPr>
      </p:pic>
      <p:sp>
        <p:nvSpPr>
          <p:cNvPr id="18" name="矩形 17">
            <a:extLst>
              <a:ext uri="{FF2B5EF4-FFF2-40B4-BE49-F238E27FC236}">
                <a16:creationId xmlns:a16="http://schemas.microsoft.com/office/drawing/2014/main" id="{3DF424D7-CC2D-AE54-5F5D-7ED482274BF4}"/>
              </a:ext>
            </a:extLst>
          </p:cNvPr>
          <p:cNvSpPr/>
          <p:nvPr/>
        </p:nvSpPr>
        <p:spPr>
          <a:xfrm>
            <a:off x="5238279" y="4884124"/>
            <a:ext cx="2954469" cy="1841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F7E2C1E7-52C4-7E85-7F6C-05F973D44598}"/>
              </a:ext>
            </a:extLst>
          </p:cNvPr>
          <p:cNvSpPr/>
          <p:nvPr/>
        </p:nvSpPr>
        <p:spPr>
          <a:xfrm>
            <a:off x="6689530" y="5804657"/>
            <a:ext cx="1427018" cy="838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8F755A56-0C05-BE55-0706-7736136B48D6}"/>
              </a:ext>
            </a:extLst>
          </p:cNvPr>
          <p:cNvSpPr txBox="1"/>
          <p:nvPr/>
        </p:nvSpPr>
        <p:spPr>
          <a:xfrm>
            <a:off x="6869639" y="6039091"/>
            <a:ext cx="1246909" cy="369332"/>
          </a:xfrm>
          <a:prstGeom prst="rect">
            <a:avLst/>
          </a:prstGeom>
          <a:noFill/>
        </p:spPr>
        <p:txBody>
          <a:bodyPr wrap="square" rtlCol="0">
            <a:spAutoFit/>
          </a:bodyPr>
          <a:lstStyle/>
          <a:p>
            <a:r>
              <a:rPr lang="zh-CN" altLang="en-US" dirty="0">
                <a:solidFill>
                  <a:schemeClr val="accent1"/>
                </a:solidFill>
              </a:rPr>
              <a:t>子图区域</a:t>
            </a:r>
          </a:p>
        </p:txBody>
      </p:sp>
      <p:sp>
        <p:nvSpPr>
          <p:cNvPr id="21" name="文本框 20">
            <a:extLst>
              <a:ext uri="{FF2B5EF4-FFF2-40B4-BE49-F238E27FC236}">
                <a16:creationId xmlns:a16="http://schemas.microsoft.com/office/drawing/2014/main" id="{3AA0A489-9586-E0F5-0E63-88B3C66E7353}"/>
              </a:ext>
            </a:extLst>
          </p:cNvPr>
          <p:cNvSpPr txBox="1"/>
          <p:nvPr/>
        </p:nvSpPr>
        <p:spPr>
          <a:xfrm>
            <a:off x="5468604" y="5178701"/>
            <a:ext cx="1246909" cy="369332"/>
          </a:xfrm>
          <a:prstGeom prst="rect">
            <a:avLst/>
          </a:prstGeom>
          <a:noFill/>
        </p:spPr>
        <p:txBody>
          <a:bodyPr wrap="square" rtlCol="0">
            <a:spAutoFit/>
          </a:bodyPr>
          <a:lstStyle/>
          <a:p>
            <a:r>
              <a:rPr lang="zh-CN" altLang="en-US" dirty="0">
                <a:solidFill>
                  <a:srgbClr val="FFFF00"/>
                </a:solidFill>
              </a:rPr>
              <a:t>区域</a:t>
            </a:r>
            <a:r>
              <a:rPr lang="en-US" altLang="zh-CN" dirty="0">
                <a:solidFill>
                  <a:srgbClr val="FFFF00"/>
                </a:solidFill>
              </a:rPr>
              <a:t>1</a:t>
            </a:r>
            <a:endParaRPr lang="zh-CN" altLang="en-US" dirty="0">
              <a:solidFill>
                <a:srgbClr val="FFFF00"/>
              </a:solidFill>
            </a:endParaRPr>
          </a:p>
        </p:txBody>
      </p:sp>
      <p:sp>
        <p:nvSpPr>
          <p:cNvPr id="22" name="文本框 21">
            <a:extLst>
              <a:ext uri="{FF2B5EF4-FFF2-40B4-BE49-F238E27FC236}">
                <a16:creationId xmlns:a16="http://schemas.microsoft.com/office/drawing/2014/main" id="{B31427AB-3383-250D-8B58-B13F651BF8A3}"/>
              </a:ext>
            </a:extLst>
          </p:cNvPr>
          <p:cNvSpPr txBox="1"/>
          <p:nvPr/>
        </p:nvSpPr>
        <p:spPr>
          <a:xfrm>
            <a:off x="6869638" y="5179015"/>
            <a:ext cx="1246909" cy="369332"/>
          </a:xfrm>
          <a:prstGeom prst="rect">
            <a:avLst/>
          </a:prstGeom>
          <a:noFill/>
        </p:spPr>
        <p:txBody>
          <a:bodyPr wrap="square" rtlCol="0">
            <a:spAutoFit/>
          </a:bodyPr>
          <a:lstStyle/>
          <a:p>
            <a:r>
              <a:rPr lang="zh-CN" altLang="en-US" dirty="0">
                <a:solidFill>
                  <a:srgbClr val="FFFF00"/>
                </a:solidFill>
              </a:rPr>
              <a:t>区域</a:t>
            </a:r>
            <a:r>
              <a:rPr lang="en-US" altLang="zh-CN" dirty="0">
                <a:solidFill>
                  <a:srgbClr val="FFFF00"/>
                </a:solidFill>
              </a:rPr>
              <a:t>2</a:t>
            </a:r>
            <a:endParaRPr lang="zh-CN" altLang="en-US" dirty="0">
              <a:solidFill>
                <a:srgbClr val="FFFF00"/>
              </a:solidFill>
            </a:endParaRPr>
          </a:p>
        </p:txBody>
      </p:sp>
      <p:sp>
        <p:nvSpPr>
          <p:cNvPr id="23" name="文本框 22">
            <a:extLst>
              <a:ext uri="{FF2B5EF4-FFF2-40B4-BE49-F238E27FC236}">
                <a16:creationId xmlns:a16="http://schemas.microsoft.com/office/drawing/2014/main" id="{3CB159FC-4DC6-9EAC-C664-EF5914FB6A9A}"/>
              </a:ext>
            </a:extLst>
          </p:cNvPr>
          <p:cNvSpPr txBox="1"/>
          <p:nvPr/>
        </p:nvSpPr>
        <p:spPr>
          <a:xfrm>
            <a:off x="5468604" y="5989323"/>
            <a:ext cx="1246909" cy="369332"/>
          </a:xfrm>
          <a:prstGeom prst="rect">
            <a:avLst/>
          </a:prstGeom>
          <a:noFill/>
        </p:spPr>
        <p:txBody>
          <a:bodyPr wrap="square" rtlCol="0">
            <a:spAutoFit/>
          </a:bodyPr>
          <a:lstStyle/>
          <a:p>
            <a:r>
              <a:rPr lang="zh-CN" altLang="en-US" dirty="0">
                <a:solidFill>
                  <a:srgbClr val="FFFF00"/>
                </a:solidFill>
              </a:rPr>
              <a:t>区域</a:t>
            </a:r>
            <a:r>
              <a:rPr lang="en-US" altLang="zh-CN" dirty="0">
                <a:solidFill>
                  <a:srgbClr val="FFFF00"/>
                </a:solidFill>
              </a:rPr>
              <a:t>3</a:t>
            </a:r>
            <a:endParaRPr lang="zh-CN" altLang="en-US" dirty="0">
              <a:solidFill>
                <a:srgbClr val="FFFF00"/>
              </a:solidFill>
            </a:endParaRPr>
          </a:p>
        </p:txBody>
      </p:sp>
      <p:sp>
        <p:nvSpPr>
          <p:cNvPr id="24" name="文本框 23">
            <a:extLst>
              <a:ext uri="{FF2B5EF4-FFF2-40B4-BE49-F238E27FC236}">
                <a16:creationId xmlns:a16="http://schemas.microsoft.com/office/drawing/2014/main" id="{70C8ECC2-97CA-6774-49D3-F5D4858D2688}"/>
              </a:ext>
            </a:extLst>
          </p:cNvPr>
          <p:cNvSpPr txBox="1"/>
          <p:nvPr/>
        </p:nvSpPr>
        <p:spPr>
          <a:xfrm>
            <a:off x="6846268" y="6289204"/>
            <a:ext cx="1246909" cy="369332"/>
          </a:xfrm>
          <a:prstGeom prst="rect">
            <a:avLst/>
          </a:prstGeom>
          <a:noFill/>
        </p:spPr>
        <p:txBody>
          <a:bodyPr wrap="square" rtlCol="0">
            <a:spAutoFit/>
          </a:bodyPr>
          <a:lstStyle/>
          <a:p>
            <a:r>
              <a:rPr lang="zh-CN" altLang="en-US" dirty="0">
                <a:solidFill>
                  <a:schemeClr val="accent1"/>
                </a:solidFill>
              </a:rPr>
              <a:t>区域</a:t>
            </a:r>
            <a:r>
              <a:rPr lang="en-US" altLang="zh-CN" dirty="0">
                <a:solidFill>
                  <a:schemeClr val="accent1"/>
                </a:solidFill>
              </a:rPr>
              <a:t>4</a:t>
            </a:r>
            <a:endParaRPr lang="zh-CN" altLang="en-US" dirty="0">
              <a:solidFill>
                <a:schemeClr val="accent1"/>
              </a:solidFill>
            </a:endParaRPr>
          </a:p>
        </p:txBody>
      </p:sp>
      <p:sp>
        <p:nvSpPr>
          <p:cNvPr id="25" name="文本框 24">
            <a:extLst>
              <a:ext uri="{FF2B5EF4-FFF2-40B4-BE49-F238E27FC236}">
                <a16:creationId xmlns:a16="http://schemas.microsoft.com/office/drawing/2014/main" id="{69120A3D-DC08-C85B-B97B-7C6107A6A05D}"/>
              </a:ext>
            </a:extLst>
          </p:cNvPr>
          <p:cNvSpPr txBox="1"/>
          <p:nvPr/>
        </p:nvSpPr>
        <p:spPr>
          <a:xfrm>
            <a:off x="5226150" y="4900559"/>
            <a:ext cx="1246909" cy="369332"/>
          </a:xfrm>
          <a:prstGeom prst="rect">
            <a:avLst/>
          </a:prstGeom>
          <a:noFill/>
        </p:spPr>
        <p:txBody>
          <a:bodyPr wrap="square" rtlCol="0">
            <a:spAutoFit/>
          </a:bodyPr>
          <a:lstStyle/>
          <a:p>
            <a:r>
              <a:rPr lang="zh-CN" altLang="en-US" dirty="0">
                <a:solidFill>
                  <a:srgbClr val="FFFF00"/>
                </a:solidFill>
              </a:rPr>
              <a:t>背景板</a:t>
            </a:r>
          </a:p>
        </p:txBody>
      </p:sp>
      <p:sp>
        <p:nvSpPr>
          <p:cNvPr id="26" name="矩形 25">
            <a:extLst>
              <a:ext uri="{FF2B5EF4-FFF2-40B4-BE49-F238E27FC236}">
                <a16:creationId xmlns:a16="http://schemas.microsoft.com/office/drawing/2014/main" id="{4B6E735F-2965-42C9-2F92-9AAA0D5F140D}"/>
              </a:ext>
            </a:extLst>
          </p:cNvPr>
          <p:cNvSpPr/>
          <p:nvPr/>
        </p:nvSpPr>
        <p:spPr>
          <a:xfrm>
            <a:off x="8294600" y="4884124"/>
            <a:ext cx="2954469" cy="1841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22AC14A9-34EE-B924-AA06-12D6B9714524}"/>
              </a:ext>
            </a:extLst>
          </p:cNvPr>
          <p:cNvSpPr/>
          <p:nvPr/>
        </p:nvSpPr>
        <p:spPr>
          <a:xfrm>
            <a:off x="8344816" y="4952603"/>
            <a:ext cx="1427018" cy="169025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75BEF59F-0801-6F76-CC3C-C0DA1B4CA1EE}"/>
              </a:ext>
            </a:extLst>
          </p:cNvPr>
          <p:cNvSpPr txBox="1"/>
          <p:nvPr/>
        </p:nvSpPr>
        <p:spPr>
          <a:xfrm>
            <a:off x="8603591" y="5620723"/>
            <a:ext cx="1246909" cy="369332"/>
          </a:xfrm>
          <a:prstGeom prst="rect">
            <a:avLst/>
          </a:prstGeom>
          <a:noFill/>
        </p:spPr>
        <p:txBody>
          <a:bodyPr wrap="square" rtlCol="0">
            <a:spAutoFit/>
          </a:bodyPr>
          <a:lstStyle/>
          <a:p>
            <a:r>
              <a:rPr lang="zh-CN" altLang="en-US" dirty="0">
                <a:solidFill>
                  <a:schemeClr val="accent1"/>
                </a:solidFill>
              </a:rPr>
              <a:t>区域</a:t>
            </a:r>
            <a:r>
              <a:rPr lang="en-US" altLang="zh-CN" dirty="0">
                <a:solidFill>
                  <a:schemeClr val="accent1"/>
                </a:solidFill>
              </a:rPr>
              <a:t>1</a:t>
            </a:r>
            <a:endParaRPr lang="zh-CN" altLang="en-US" dirty="0">
              <a:solidFill>
                <a:schemeClr val="accent1"/>
              </a:solidFill>
            </a:endParaRPr>
          </a:p>
        </p:txBody>
      </p:sp>
      <p:sp>
        <p:nvSpPr>
          <p:cNvPr id="29" name="文本框 28">
            <a:extLst>
              <a:ext uri="{FF2B5EF4-FFF2-40B4-BE49-F238E27FC236}">
                <a16:creationId xmlns:a16="http://schemas.microsoft.com/office/drawing/2014/main" id="{CBDC9849-01F3-D019-383D-6E9E158B525F}"/>
              </a:ext>
            </a:extLst>
          </p:cNvPr>
          <p:cNvSpPr txBox="1"/>
          <p:nvPr/>
        </p:nvSpPr>
        <p:spPr>
          <a:xfrm>
            <a:off x="10109275" y="5627597"/>
            <a:ext cx="1246909" cy="369332"/>
          </a:xfrm>
          <a:prstGeom prst="rect">
            <a:avLst/>
          </a:prstGeom>
          <a:noFill/>
        </p:spPr>
        <p:txBody>
          <a:bodyPr wrap="square" rtlCol="0">
            <a:spAutoFit/>
          </a:bodyPr>
          <a:lstStyle/>
          <a:p>
            <a:r>
              <a:rPr lang="zh-CN" altLang="en-US" dirty="0">
                <a:solidFill>
                  <a:srgbClr val="FFFF00"/>
                </a:solidFill>
              </a:rPr>
              <a:t>区域</a:t>
            </a:r>
            <a:r>
              <a:rPr lang="en-US" altLang="zh-CN" dirty="0">
                <a:solidFill>
                  <a:srgbClr val="FFFF00"/>
                </a:solidFill>
              </a:rPr>
              <a:t>2</a:t>
            </a:r>
            <a:endParaRPr lang="zh-CN" altLang="en-US" dirty="0">
              <a:solidFill>
                <a:srgbClr val="FFFF00"/>
              </a:solidFill>
            </a:endParaRPr>
          </a:p>
        </p:txBody>
      </p:sp>
      <p:sp>
        <p:nvSpPr>
          <p:cNvPr id="30" name="文本框 29">
            <a:extLst>
              <a:ext uri="{FF2B5EF4-FFF2-40B4-BE49-F238E27FC236}">
                <a16:creationId xmlns:a16="http://schemas.microsoft.com/office/drawing/2014/main" id="{9694F42C-AC04-8297-F891-240D8E90C80E}"/>
              </a:ext>
            </a:extLst>
          </p:cNvPr>
          <p:cNvSpPr txBox="1"/>
          <p:nvPr/>
        </p:nvSpPr>
        <p:spPr>
          <a:xfrm>
            <a:off x="6869639" y="5178701"/>
            <a:ext cx="1246909" cy="369332"/>
          </a:xfrm>
          <a:prstGeom prst="rect">
            <a:avLst/>
          </a:prstGeom>
          <a:noFill/>
        </p:spPr>
        <p:txBody>
          <a:bodyPr wrap="square" rtlCol="0">
            <a:spAutoFit/>
          </a:bodyPr>
          <a:lstStyle/>
          <a:p>
            <a:r>
              <a:rPr lang="zh-CN" altLang="en-US" dirty="0">
                <a:solidFill>
                  <a:srgbClr val="FFFF00"/>
                </a:solidFill>
              </a:rPr>
              <a:t>区域</a:t>
            </a:r>
            <a:r>
              <a:rPr lang="en-US" altLang="zh-CN" dirty="0">
                <a:solidFill>
                  <a:srgbClr val="FFFF00"/>
                </a:solidFill>
              </a:rPr>
              <a:t>2</a:t>
            </a:r>
            <a:endParaRPr lang="zh-CN" altLang="en-US" dirty="0">
              <a:solidFill>
                <a:srgbClr val="FFFF00"/>
              </a:solidFill>
            </a:endParaRPr>
          </a:p>
        </p:txBody>
      </p:sp>
      <p:sp>
        <p:nvSpPr>
          <p:cNvPr id="31" name="文本框 30">
            <a:extLst>
              <a:ext uri="{FF2B5EF4-FFF2-40B4-BE49-F238E27FC236}">
                <a16:creationId xmlns:a16="http://schemas.microsoft.com/office/drawing/2014/main" id="{F12640B3-393E-BF9B-DAD3-26BB408EAE29}"/>
              </a:ext>
            </a:extLst>
          </p:cNvPr>
          <p:cNvSpPr txBox="1"/>
          <p:nvPr/>
        </p:nvSpPr>
        <p:spPr>
          <a:xfrm>
            <a:off x="8415280" y="272534"/>
            <a:ext cx="1623530" cy="369332"/>
          </a:xfrm>
          <a:prstGeom prst="rect">
            <a:avLst/>
          </a:prstGeom>
          <a:noFill/>
        </p:spPr>
        <p:txBody>
          <a:bodyPr wrap="square" rtlCol="0">
            <a:spAutoFit/>
          </a:bodyPr>
          <a:lstStyle/>
          <a:p>
            <a:r>
              <a:rPr lang="zh-CN" altLang="en-US" dirty="0">
                <a:solidFill>
                  <a:schemeClr val="accent1"/>
                </a:solidFill>
              </a:rPr>
              <a:t>（</a:t>
            </a:r>
            <a:r>
              <a:rPr lang="en-US" altLang="zh-CN" dirty="0">
                <a:solidFill>
                  <a:schemeClr val="accent1"/>
                </a:solidFill>
              </a:rPr>
              <a:t>2</a:t>
            </a:r>
            <a:r>
              <a:rPr lang="zh-CN" altLang="en-US" dirty="0">
                <a:solidFill>
                  <a:schemeClr val="accent1"/>
                </a:solidFill>
              </a:rPr>
              <a:t>，</a:t>
            </a:r>
            <a:r>
              <a:rPr lang="en-US" altLang="zh-CN" dirty="0">
                <a:solidFill>
                  <a:schemeClr val="accent1"/>
                </a:solidFill>
              </a:rPr>
              <a:t>2</a:t>
            </a:r>
            <a:r>
              <a:rPr lang="zh-CN" altLang="en-US" dirty="0">
                <a:solidFill>
                  <a:schemeClr val="accent1"/>
                </a:solidFill>
              </a:rPr>
              <a:t>，</a:t>
            </a:r>
            <a:r>
              <a:rPr lang="en-US" altLang="zh-CN" dirty="0">
                <a:solidFill>
                  <a:schemeClr val="accent1"/>
                </a:solidFill>
              </a:rPr>
              <a:t>2</a:t>
            </a:r>
            <a:r>
              <a:rPr lang="zh-CN" altLang="en-US" dirty="0">
                <a:solidFill>
                  <a:schemeClr val="accent1"/>
                </a:solidFill>
              </a:rPr>
              <a:t>）</a:t>
            </a:r>
          </a:p>
        </p:txBody>
      </p:sp>
      <p:cxnSp>
        <p:nvCxnSpPr>
          <p:cNvPr id="33" name="直接箭头连接符 32">
            <a:extLst>
              <a:ext uri="{FF2B5EF4-FFF2-40B4-BE49-F238E27FC236}">
                <a16:creationId xmlns:a16="http://schemas.microsoft.com/office/drawing/2014/main" id="{F2098823-D76E-E723-926B-E04E85E495A6}"/>
              </a:ext>
            </a:extLst>
          </p:cNvPr>
          <p:cNvCxnSpPr/>
          <p:nvPr/>
        </p:nvCxnSpPr>
        <p:spPr>
          <a:xfrm>
            <a:off x="9171709" y="858982"/>
            <a:ext cx="422564" cy="1143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FCD51843-33E8-7E87-769B-4CCFCD16E9F7}"/>
              </a:ext>
            </a:extLst>
          </p:cNvPr>
          <p:cNvSpPr txBox="1"/>
          <p:nvPr/>
        </p:nvSpPr>
        <p:spPr>
          <a:xfrm>
            <a:off x="5066000" y="284532"/>
            <a:ext cx="1623530" cy="369332"/>
          </a:xfrm>
          <a:prstGeom prst="rect">
            <a:avLst/>
          </a:prstGeom>
          <a:noFill/>
        </p:spPr>
        <p:txBody>
          <a:bodyPr wrap="square" rtlCol="0">
            <a:spAutoFit/>
          </a:bodyPr>
          <a:lstStyle/>
          <a:p>
            <a:r>
              <a:rPr lang="zh-CN" altLang="en-US" dirty="0">
                <a:solidFill>
                  <a:schemeClr val="accent1"/>
                </a:solidFill>
              </a:rPr>
              <a:t>（</a:t>
            </a:r>
            <a:r>
              <a:rPr lang="en-US" altLang="zh-CN" dirty="0">
                <a:solidFill>
                  <a:schemeClr val="accent1"/>
                </a:solidFill>
              </a:rPr>
              <a:t>1</a:t>
            </a:r>
            <a:r>
              <a:rPr lang="zh-CN" altLang="en-US" dirty="0">
                <a:solidFill>
                  <a:schemeClr val="accent1"/>
                </a:solidFill>
              </a:rPr>
              <a:t>，</a:t>
            </a:r>
            <a:r>
              <a:rPr lang="en-US" altLang="zh-CN" dirty="0">
                <a:solidFill>
                  <a:schemeClr val="accent1"/>
                </a:solidFill>
              </a:rPr>
              <a:t>2</a:t>
            </a:r>
            <a:r>
              <a:rPr lang="zh-CN" altLang="en-US" dirty="0">
                <a:solidFill>
                  <a:schemeClr val="accent1"/>
                </a:solidFill>
              </a:rPr>
              <a:t>，</a:t>
            </a:r>
            <a:r>
              <a:rPr lang="en-US" altLang="zh-CN" dirty="0">
                <a:solidFill>
                  <a:schemeClr val="accent1"/>
                </a:solidFill>
              </a:rPr>
              <a:t>1</a:t>
            </a:r>
            <a:r>
              <a:rPr lang="zh-CN" altLang="en-US" dirty="0">
                <a:solidFill>
                  <a:schemeClr val="accent1"/>
                </a:solidFill>
              </a:rPr>
              <a:t>）</a:t>
            </a:r>
          </a:p>
        </p:txBody>
      </p:sp>
      <p:cxnSp>
        <p:nvCxnSpPr>
          <p:cNvPr id="35" name="直接箭头连接符 34">
            <a:extLst>
              <a:ext uri="{FF2B5EF4-FFF2-40B4-BE49-F238E27FC236}">
                <a16:creationId xmlns:a16="http://schemas.microsoft.com/office/drawing/2014/main" id="{BE49B8D2-1F44-8D2E-96B6-E082CC776255}"/>
              </a:ext>
            </a:extLst>
          </p:cNvPr>
          <p:cNvCxnSpPr/>
          <p:nvPr/>
        </p:nvCxnSpPr>
        <p:spPr>
          <a:xfrm>
            <a:off x="5822429" y="870980"/>
            <a:ext cx="422564" cy="1143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1209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54905F-4984-07EE-9AD1-1CFF2BEB7185}"/>
              </a:ext>
            </a:extLst>
          </p:cNvPr>
          <p:cNvSpPr>
            <a:spLocks noGrp="1"/>
          </p:cNvSpPr>
          <p:nvPr>
            <p:ph type="title"/>
          </p:nvPr>
        </p:nvSpPr>
        <p:spPr>
          <a:xfrm>
            <a:off x="839788" y="457200"/>
            <a:ext cx="4833648" cy="1600200"/>
          </a:xfrm>
        </p:spPr>
        <p:txBody>
          <a:bodyPr/>
          <a:lstStyle/>
          <a:p>
            <a:r>
              <a:rPr lang="en-US" altLang="zh-CN" dirty="0"/>
              <a:t>4.2.1</a:t>
            </a:r>
            <a:r>
              <a:rPr lang="zh-CN" altLang="en-US" dirty="0"/>
              <a:t>为子图分别设置细节</a:t>
            </a:r>
          </a:p>
        </p:txBody>
      </p:sp>
      <p:sp>
        <p:nvSpPr>
          <p:cNvPr id="4" name="文本占位符 3">
            <a:extLst>
              <a:ext uri="{FF2B5EF4-FFF2-40B4-BE49-F238E27FC236}">
                <a16:creationId xmlns:a16="http://schemas.microsoft.com/office/drawing/2014/main" id="{B7F7F2BB-9FAB-DE36-AFAE-A6FEC5480317}"/>
              </a:ext>
            </a:extLst>
          </p:cNvPr>
          <p:cNvSpPr>
            <a:spLocks noGrp="1"/>
          </p:cNvSpPr>
          <p:nvPr>
            <p:ph type="body" sz="half" idx="2"/>
          </p:nvPr>
        </p:nvSpPr>
        <p:spPr>
          <a:xfrm>
            <a:off x="705857" y="2176890"/>
            <a:ext cx="4364907" cy="4397092"/>
          </a:xfrm>
        </p:spPr>
        <p:txBody>
          <a:bodyPr>
            <a:normAutofit/>
          </a:bodyPr>
          <a:lstStyle/>
          <a:p>
            <a:r>
              <a:rPr lang="zh-CN" altLang="en-US" dirty="0"/>
              <a:t>我们一般的流程</a:t>
            </a:r>
            <a:r>
              <a:rPr lang="en-US" altLang="zh-CN" dirty="0"/>
              <a:t>:</a:t>
            </a:r>
          </a:p>
          <a:p>
            <a:r>
              <a:rPr lang="en-US" altLang="zh-CN" dirty="0"/>
              <a:t>fig =</a:t>
            </a:r>
            <a:r>
              <a:rPr lang="en-US" altLang="zh-CN" dirty="0" err="1"/>
              <a:t>plt.figure</a:t>
            </a:r>
            <a:r>
              <a:rPr lang="en-US" altLang="zh-CN" dirty="0"/>
              <a:t>(…) #</a:t>
            </a:r>
            <a:r>
              <a:rPr lang="zh-CN" altLang="en-US" dirty="0"/>
              <a:t>创建画板</a:t>
            </a:r>
            <a:endParaRPr lang="en-US" altLang="zh-CN" dirty="0"/>
          </a:p>
          <a:p>
            <a:r>
              <a:rPr lang="en-US" altLang="zh-CN" dirty="0"/>
              <a:t>subfig1 =</a:t>
            </a:r>
            <a:r>
              <a:rPr lang="en-US" altLang="zh-CN" dirty="0" err="1"/>
              <a:t>fig.add_subplot</a:t>
            </a:r>
            <a:r>
              <a:rPr lang="en-US" altLang="zh-CN" dirty="0"/>
              <a:t>(…)</a:t>
            </a:r>
          </a:p>
          <a:p>
            <a:r>
              <a:rPr lang="en-US" altLang="zh-CN" dirty="0"/>
              <a:t>subfig2 =</a:t>
            </a:r>
            <a:r>
              <a:rPr lang="en-US" altLang="zh-CN" dirty="0" err="1"/>
              <a:t>fig.add_subplot</a:t>
            </a:r>
            <a:r>
              <a:rPr lang="en-US" altLang="zh-CN" dirty="0"/>
              <a:t>(…)#</a:t>
            </a:r>
            <a:r>
              <a:rPr lang="zh-CN" altLang="en-US" dirty="0"/>
              <a:t>添加若干子图</a:t>
            </a:r>
            <a:endParaRPr lang="en-US" altLang="zh-CN" dirty="0"/>
          </a:p>
          <a:p>
            <a:r>
              <a:rPr lang="zh-CN" altLang="en-US" dirty="0"/>
              <a:t>具体绘制子图数据</a:t>
            </a:r>
            <a:r>
              <a:rPr lang="en-US" altLang="zh-CN" dirty="0"/>
              <a:t>…</a:t>
            </a:r>
          </a:p>
          <a:p>
            <a:r>
              <a:rPr lang="zh-CN" altLang="en-US" dirty="0"/>
              <a:t>此时我们需要分别给各个子图设置细节，诸如标题、坐标轴名称等等，我们使用子图的</a:t>
            </a:r>
            <a:r>
              <a:rPr lang="en-US" altLang="zh-CN" dirty="0"/>
              <a:t>set</a:t>
            </a:r>
            <a:r>
              <a:rPr lang="zh-CN" altLang="en-US" dirty="0"/>
              <a:t>方法一次性设置若干细节，</a:t>
            </a:r>
            <a:endParaRPr lang="en-US" altLang="zh-CN" dirty="0"/>
          </a:p>
          <a:p>
            <a:r>
              <a:rPr lang="zh-CN" altLang="en-US" dirty="0"/>
              <a:t>或者用</a:t>
            </a:r>
            <a:r>
              <a:rPr lang="en-US" altLang="zh-CN" dirty="0"/>
              <a:t>set_...</a:t>
            </a:r>
            <a:r>
              <a:rPr lang="zh-CN" altLang="en-US" dirty="0"/>
              <a:t>单独设置某个细节：</a:t>
            </a:r>
            <a:endParaRPr lang="en-US" altLang="zh-CN" dirty="0"/>
          </a:p>
          <a:p>
            <a:r>
              <a:rPr lang="en-US" altLang="zh-CN" dirty="0"/>
              <a:t>subfig1.set(</a:t>
            </a:r>
            <a:r>
              <a:rPr lang="en-US" altLang="zh-CN" dirty="0" err="1"/>
              <a:t>xlabel</a:t>
            </a:r>
            <a:r>
              <a:rPr lang="en-US" altLang="zh-CN" dirty="0"/>
              <a:t> = “…”,</a:t>
            </a:r>
            <a:r>
              <a:rPr lang="en-US" altLang="zh-CN" dirty="0" err="1"/>
              <a:t>ylabel</a:t>
            </a:r>
            <a:r>
              <a:rPr lang="zh-CN" altLang="en-US" dirty="0"/>
              <a:t> </a:t>
            </a:r>
            <a:r>
              <a:rPr lang="en-US" altLang="zh-CN" dirty="0"/>
              <a:t>=</a:t>
            </a:r>
            <a:r>
              <a:rPr lang="zh-CN" altLang="en-US" dirty="0"/>
              <a:t> </a:t>
            </a:r>
            <a:r>
              <a:rPr lang="en-US" altLang="zh-CN" dirty="0"/>
              <a:t>“…”,title = “…”)</a:t>
            </a:r>
          </a:p>
          <a:p>
            <a:r>
              <a:rPr lang="zh-CN" altLang="en-US" dirty="0"/>
              <a:t>等效于</a:t>
            </a:r>
            <a:r>
              <a:rPr lang="en-US" altLang="zh-CN" dirty="0"/>
              <a:t>:</a:t>
            </a:r>
          </a:p>
          <a:p>
            <a:r>
              <a:rPr lang="en-US" altLang="zh-CN" dirty="0"/>
              <a:t>subfig1.set_xlabel(“…”)</a:t>
            </a:r>
            <a:r>
              <a:rPr lang="zh-CN" altLang="en-US" dirty="0"/>
              <a:t>等</a:t>
            </a:r>
            <a:endParaRPr lang="en-US" altLang="zh-CN" dirty="0"/>
          </a:p>
          <a:p>
            <a:endParaRPr lang="en-US" altLang="zh-CN" dirty="0"/>
          </a:p>
          <a:p>
            <a:endParaRPr lang="en-US" altLang="zh-CN" dirty="0"/>
          </a:p>
          <a:p>
            <a:endParaRPr lang="en-US" altLang="zh-CN" dirty="0"/>
          </a:p>
          <a:p>
            <a:endParaRPr lang="zh-CN" altLang="en-US" dirty="0"/>
          </a:p>
        </p:txBody>
      </p:sp>
      <p:pic>
        <p:nvPicPr>
          <p:cNvPr id="7" name="图片 6">
            <a:extLst>
              <a:ext uri="{FF2B5EF4-FFF2-40B4-BE49-F238E27FC236}">
                <a16:creationId xmlns:a16="http://schemas.microsoft.com/office/drawing/2014/main" id="{54C9283A-9140-EF94-975D-3F74B7C9463B}"/>
              </a:ext>
            </a:extLst>
          </p:cNvPr>
          <p:cNvPicPr>
            <a:picLocks noChangeAspect="1"/>
          </p:cNvPicPr>
          <p:nvPr/>
        </p:nvPicPr>
        <p:blipFill>
          <a:blip r:embed="rId2"/>
          <a:stretch>
            <a:fillRect/>
          </a:stretch>
        </p:blipFill>
        <p:spPr>
          <a:xfrm>
            <a:off x="5673436" y="2022764"/>
            <a:ext cx="6146044" cy="3759575"/>
          </a:xfrm>
          <a:prstGeom prst="rect">
            <a:avLst/>
          </a:prstGeom>
        </p:spPr>
      </p:pic>
    </p:spTree>
    <p:extLst>
      <p:ext uri="{BB962C8B-B14F-4D97-AF65-F5344CB8AC3E}">
        <p14:creationId xmlns:p14="http://schemas.microsoft.com/office/powerpoint/2010/main" val="1333266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0CAFE7-E1AF-D470-675F-BBC7399C255D}"/>
              </a:ext>
            </a:extLst>
          </p:cNvPr>
          <p:cNvSpPr>
            <a:spLocks noGrp="1"/>
          </p:cNvSpPr>
          <p:nvPr>
            <p:ph type="title"/>
          </p:nvPr>
        </p:nvSpPr>
        <p:spPr/>
        <p:txBody>
          <a:bodyPr>
            <a:normAutofit/>
          </a:bodyPr>
          <a:lstStyle/>
          <a:p>
            <a:r>
              <a:rPr lang="en-US" altLang="zh-CN" sz="3200" dirty="0"/>
              <a:t>4.3</a:t>
            </a:r>
            <a:r>
              <a:rPr lang="zh-CN" altLang="en-US" sz="3200" dirty="0"/>
              <a:t>同一张图上的叠加展示</a:t>
            </a:r>
            <a:endParaRPr lang="zh-CN" altLang="en-US" dirty="0"/>
          </a:p>
        </p:txBody>
      </p:sp>
      <p:sp>
        <p:nvSpPr>
          <p:cNvPr id="4" name="文本占位符 3">
            <a:extLst>
              <a:ext uri="{FF2B5EF4-FFF2-40B4-BE49-F238E27FC236}">
                <a16:creationId xmlns:a16="http://schemas.microsoft.com/office/drawing/2014/main" id="{1181A2F7-8969-3CA8-84A5-8C15548A60A6}"/>
              </a:ext>
            </a:extLst>
          </p:cNvPr>
          <p:cNvSpPr>
            <a:spLocks noGrp="1"/>
          </p:cNvSpPr>
          <p:nvPr>
            <p:ph type="body" sz="half" idx="2"/>
          </p:nvPr>
        </p:nvSpPr>
        <p:spPr/>
        <p:txBody>
          <a:bodyPr>
            <a:normAutofit/>
          </a:bodyPr>
          <a:lstStyle/>
          <a:p>
            <a:r>
              <a:rPr lang="zh-CN" altLang="en-US" dirty="0"/>
              <a:t>很多情况下我们需要在同一个图上对比多组数据，这就需要在一张图上画多组数据，或者是多种展示。</a:t>
            </a:r>
            <a:endParaRPr lang="en-US" altLang="zh-CN" dirty="0"/>
          </a:p>
          <a:p>
            <a:r>
              <a:rPr lang="zh-CN" altLang="en-US" dirty="0"/>
              <a:t>我们只需要在同一个子图上画图即可，不会引发</a:t>
            </a:r>
            <a:r>
              <a:rPr lang="en-US" altLang="zh-CN" dirty="0"/>
              <a:t>bug</a:t>
            </a:r>
            <a:r>
              <a:rPr lang="zh-CN" altLang="en-US" dirty="0"/>
              <a:t>。以绘制折线图的方法</a:t>
            </a:r>
            <a:r>
              <a:rPr lang="en-US" altLang="zh-CN" dirty="0"/>
              <a:t>plot</a:t>
            </a:r>
            <a:r>
              <a:rPr lang="zh-CN" altLang="en-US" dirty="0"/>
              <a:t>为例：</a:t>
            </a:r>
          </a:p>
        </p:txBody>
      </p:sp>
      <p:pic>
        <p:nvPicPr>
          <p:cNvPr id="3" name="图片 2">
            <a:extLst>
              <a:ext uri="{FF2B5EF4-FFF2-40B4-BE49-F238E27FC236}">
                <a16:creationId xmlns:a16="http://schemas.microsoft.com/office/drawing/2014/main" id="{AD092013-8AED-2FDE-9636-64E22CFB3111}"/>
              </a:ext>
            </a:extLst>
          </p:cNvPr>
          <p:cNvPicPr>
            <a:picLocks noChangeAspect="1"/>
          </p:cNvPicPr>
          <p:nvPr/>
        </p:nvPicPr>
        <p:blipFill>
          <a:blip r:embed="rId2"/>
          <a:stretch>
            <a:fillRect/>
          </a:stretch>
        </p:blipFill>
        <p:spPr>
          <a:xfrm>
            <a:off x="7419977" y="3369623"/>
            <a:ext cx="2848841" cy="3488377"/>
          </a:xfrm>
          <a:prstGeom prst="rect">
            <a:avLst/>
          </a:prstGeom>
        </p:spPr>
      </p:pic>
      <p:pic>
        <p:nvPicPr>
          <p:cNvPr id="6" name="图片 5">
            <a:extLst>
              <a:ext uri="{FF2B5EF4-FFF2-40B4-BE49-F238E27FC236}">
                <a16:creationId xmlns:a16="http://schemas.microsoft.com/office/drawing/2014/main" id="{8A799F90-BE27-3E02-73D8-33292A448350}"/>
              </a:ext>
            </a:extLst>
          </p:cNvPr>
          <p:cNvPicPr>
            <a:picLocks noChangeAspect="1"/>
          </p:cNvPicPr>
          <p:nvPr/>
        </p:nvPicPr>
        <p:blipFill>
          <a:blip r:embed="rId3"/>
          <a:stretch>
            <a:fillRect/>
          </a:stretch>
        </p:blipFill>
        <p:spPr>
          <a:xfrm>
            <a:off x="839788" y="3369623"/>
            <a:ext cx="5299364" cy="3409960"/>
          </a:xfrm>
          <a:prstGeom prst="rect">
            <a:avLst/>
          </a:prstGeom>
        </p:spPr>
      </p:pic>
    </p:spTree>
    <p:extLst>
      <p:ext uri="{BB962C8B-B14F-4D97-AF65-F5344CB8AC3E}">
        <p14:creationId xmlns:p14="http://schemas.microsoft.com/office/powerpoint/2010/main" val="398593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AC72D8-96F7-3FC0-BB5C-007AB2B532F4}"/>
              </a:ext>
            </a:extLst>
          </p:cNvPr>
          <p:cNvSpPr>
            <a:spLocks noGrp="1"/>
          </p:cNvSpPr>
          <p:nvPr>
            <p:ph type="title"/>
          </p:nvPr>
        </p:nvSpPr>
        <p:spPr/>
        <p:txBody>
          <a:bodyPr/>
          <a:lstStyle/>
          <a:p>
            <a:r>
              <a:rPr lang="en-US" altLang="zh-CN" dirty="0"/>
              <a:t>4.4</a:t>
            </a:r>
            <a:r>
              <a:rPr lang="zh-CN" altLang="en-US" dirty="0"/>
              <a:t>设置图例</a:t>
            </a:r>
          </a:p>
        </p:txBody>
      </p:sp>
      <p:sp>
        <p:nvSpPr>
          <p:cNvPr id="4" name="文本占位符 3">
            <a:extLst>
              <a:ext uri="{FF2B5EF4-FFF2-40B4-BE49-F238E27FC236}">
                <a16:creationId xmlns:a16="http://schemas.microsoft.com/office/drawing/2014/main" id="{80D4420B-8DBE-1174-D1C7-2DC893080A1D}"/>
              </a:ext>
            </a:extLst>
          </p:cNvPr>
          <p:cNvSpPr>
            <a:spLocks noGrp="1"/>
          </p:cNvSpPr>
          <p:nvPr>
            <p:ph type="body" sz="half" idx="2"/>
          </p:nvPr>
        </p:nvSpPr>
        <p:spPr>
          <a:xfrm>
            <a:off x="839788" y="2057400"/>
            <a:ext cx="10512424" cy="3811588"/>
          </a:xfrm>
        </p:spPr>
        <p:txBody>
          <a:bodyPr>
            <a:normAutofit/>
          </a:bodyPr>
          <a:lstStyle/>
          <a:p>
            <a:r>
              <a:rPr lang="zh-CN" altLang="en-US" dirty="0"/>
              <a:t>合格的图需要指明数据和图像的对应关系，比如黄色折线代表</a:t>
            </a:r>
            <a:r>
              <a:rPr lang="en-US" altLang="zh-CN" dirty="0"/>
              <a:t>A</a:t>
            </a:r>
            <a:r>
              <a:rPr lang="zh-CN" altLang="en-US" dirty="0"/>
              <a:t>高校，蓝色曲线代表</a:t>
            </a:r>
            <a:r>
              <a:rPr lang="en-US" altLang="zh-CN" dirty="0"/>
              <a:t>B</a:t>
            </a:r>
            <a:r>
              <a:rPr lang="zh-CN" altLang="en-US" dirty="0"/>
              <a:t>高校等等。我们添加图例的方法是</a:t>
            </a:r>
            <a:r>
              <a:rPr lang="en-US" altLang="zh-CN" dirty="0"/>
              <a:t>:</a:t>
            </a:r>
          </a:p>
          <a:p>
            <a:r>
              <a:rPr lang="zh-CN" altLang="en-US" dirty="0"/>
              <a:t>子图</a:t>
            </a:r>
            <a:r>
              <a:rPr lang="en-US" altLang="zh-CN" dirty="0"/>
              <a:t>.</a:t>
            </a:r>
            <a:r>
              <a:rPr lang="en-US" altLang="zh-CN" dirty="0" err="1"/>
              <a:t>lengend</a:t>
            </a:r>
            <a:r>
              <a:rPr lang="en-US" altLang="zh-CN" dirty="0"/>
              <a:t>()</a:t>
            </a:r>
          </a:p>
          <a:p>
            <a:r>
              <a:rPr lang="zh-CN" altLang="en-US" dirty="0"/>
              <a:t>常用参数有：</a:t>
            </a:r>
            <a:endParaRPr lang="en-US" altLang="zh-CN" dirty="0"/>
          </a:p>
          <a:p>
            <a:r>
              <a:rPr lang="en-US" altLang="zh-CN" dirty="0"/>
              <a:t>loc = </a:t>
            </a:r>
            <a:r>
              <a:rPr lang="zh-CN" altLang="en-US" dirty="0"/>
              <a:t>‘   ’表示图例的方位，比如右上角‘</a:t>
            </a:r>
            <a:r>
              <a:rPr lang="en-US" altLang="zh-CN" dirty="0"/>
              <a:t>upper right</a:t>
            </a:r>
            <a:r>
              <a:rPr lang="zh-CN" altLang="en-US" dirty="0"/>
              <a:t>’</a:t>
            </a:r>
            <a:endParaRPr lang="en-US" altLang="zh-CN" dirty="0"/>
          </a:p>
          <a:p>
            <a:r>
              <a:rPr lang="en-US" altLang="zh-CN" dirty="0" err="1"/>
              <a:t>fontsize</a:t>
            </a:r>
            <a:r>
              <a:rPr lang="en-US" altLang="zh-CN" dirty="0"/>
              <a:t> = 10 </a:t>
            </a:r>
            <a:r>
              <a:rPr lang="zh-CN" altLang="en-US" dirty="0"/>
              <a:t>表示字体大小</a:t>
            </a:r>
            <a:endParaRPr lang="en-US" altLang="zh-CN" dirty="0"/>
          </a:p>
          <a:p>
            <a:r>
              <a:rPr lang="zh-CN" altLang="en-US" dirty="0"/>
              <a:t>我们添加如下代码后：</a:t>
            </a:r>
            <a:endParaRPr lang="en-US" altLang="zh-CN" dirty="0"/>
          </a:p>
          <a:p>
            <a:endParaRPr lang="en-US" altLang="zh-CN" dirty="0"/>
          </a:p>
          <a:p>
            <a:endParaRPr lang="en-US" altLang="zh-CN" dirty="0"/>
          </a:p>
          <a:p>
            <a:r>
              <a:rPr lang="zh-CN" altLang="en-US" dirty="0"/>
              <a:t>原图多了右上角的图例，图例的名字显然由画图的参数</a:t>
            </a:r>
            <a:r>
              <a:rPr lang="en-US" altLang="zh-CN" dirty="0"/>
              <a:t>label</a:t>
            </a:r>
            <a:r>
              <a:rPr lang="zh-CN" altLang="en-US" dirty="0"/>
              <a:t>设置。</a:t>
            </a:r>
          </a:p>
        </p:txBody>
      </p:sp>
      <p:pic>
        <p:nvPicPr>
          <p:cNvPr id="5" name="图片 4">
            <a:extLst>
              <a:ext uri="{FF2B5EF4-FFF2-40B4-BE49-F238E27FC236}">
                <a16:creationId xmlns:a16="http://schemas.microsoft.com/office/drawing/2014/main" id="{A6132C20-41D9-254A-B11A-2415D9A55848}"/>
              </a:ext>
            </a:extLst>
          </p:cNvPr>
          <p:cNvPicPr>
            <a:picLocks noChangeAspect="1"/>
          </p:cNvPicPr>
          <p:nvPr/>
        </p:nvPicPr>
        <p:blipFill>
          <a:blip r:embed="rId2"/>
          <a:stretch>
            <a:fillRect/>
          </a:stretch>
        </p:blipFill>
        <p:spPr>
          <a:xfrm>
            <a:off x="6896299" y="3249386"/>
            <a:ext cx="4298298" cy="2162174"/>
          </a:xfrm>
          <a:prstGeom prst="rect">
            <a:avLst/>
          </a:prstGeom>
        </p:spPr>
      </p:pic>
      <p:pic>
        <p:nvPicPr>
          <p:cNvPr id="6" name="图片 5">
            <a:extLst>
              <a:ext uri="{FF2B5EF4-FFF2-40B4-BE49-F238E27FC236}">
                <a16:creationId xmlns:a16="http://schemas.microsoft.com/office/drawing/2014/main" id="{608F8472-5669-8B66-DB7B-48A964B619B9}"/>
              </a:ext>
            </a:extLst>
          </p:cNvPr>
          <p:cNvPicPr>
            <a:picLocks noChangeAspect="1"/>
          </p:cNvPicPr>
          <p:nvPr/>
        </p:nvPicPr>
        <p:blipFill>
          <a:blip r:embed="rId3"/>
          <a:stretch>
            <a:fillRect/>
          </a:stretch>
        </p:blipFill>
        <p:spPr>
          <a:xfrm>
            <a:off x="997403" y="4499201"/>
            <a:ext cx="4476750" cy="314325"/>
          </a:xfrm>
          <a:prstGeom prst="rect">
            <a:avLst/>
          </a:prstGeom>
        </p:spPr>
      </p:pic>
      <p:sp>
        <p:nvSpPr>
          <p:cNvPr id="7" name="箭头: 下 6">
            <a:extLst>
              <a:ext uri="{FF2B5EF4-FFF2-40B4-BE49-F238E27FC236}">
                <a16:creationId xmlns:a16="http://schemas.microsoft.com/office/drawing/2014/main" id="{0E09E957-030E-3792-B1D6-2B24CAF5AD16}"/>
              </a:ext>
            </a:extLst>
          </p:cNvPr>
          <p:cNvSpPr/>
          <p:nvPr/>
        </p:nvSpPr>
        <p:spPr>
          <a:xfrm>
            <a:off x="10030691" y="2355273"/>
            <a:ext cx="346364"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27238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206715-30DA-51F8-FA75-553383F5171B}"/>
              </a:ext>
            </a:extLst>
          </p:cNvPr>
          <p:cNvSpPr>
            <a:spLocks noGrp="1"/>
          </p:cNvSpPr>
          <p:nvPr>
            <p:ph type="title"/>
          </p:nvPr>
        </p:nvSpPr>
        <p:spPr/>
        <p:txBody>
          <a:bodyPr/>
          <a:lstStyle/>
          <a:p>
            <a:r>
              <a:rPr lang="en-US" altLang="zh-CN" dirty="0"/>
              <a:t>4.5</a:t>
            </a:r>
            <a:r>
              <a:rPr lang="zh-CN" altLang="en-US" dirty="0"/>
              <a:t>绘制三维图</a:t>
            </a:r>
          </a:p>
        </p:txBody>
      </p:sp>
      <p:sp>
        <p:nvSpPr>
          <p:cNvPr id="4" name="文本占位符 3">
            <a:extLst>
              <a:ext uri="{FF2B5EF4-FFF2-40B4-BE49-F238E27FC236}">
                <a16:creationId xmlns:a16="http://schemas.microsoft.com/office/drawing/2014/main" id="{1FAB43F2-4123-0ED1-9CAE-151C13219B7D}"/>
              </a:ext>
            </a:extLst>
          </p:cNvPr>
          <p:cNvSpPr>
            <a:spLocks noGrp="1"/>
          </p:cNvSpPr>
          <p:nvPr>
            <p:ph type="body" sz="half" idx="2"/>
          </p:nvPr>
        </p:nvSpPr>
        <p:spPr/>
        <p:txBody>
          <a:bodyPr>
            <a:normAutofit/>
          </a:bodyPr>
          <a:lstStyle/>
          <a:p>
            <a:r>
              <a:rPr lang="zh-CN" altLang="en-US" dirty="0"/>
              <a:t>我们有时不仅仅需要二维图像来展示数据，还需要使用三维图像。</a:t>
            </a:r>
            <a:endParaRPr lang="en-US" altLang="zh-CN" dirty="0"/>
          </a:p>
          <a:p>
            <a:r>
              <a:rPr lang="zh-CN" altLang="en-US" dirty="0"/>
              <a:t>三维图像创建时，一般有两种基本等效的方法，一种是在二维创建子图的基础上添加参数</a:t>
            </a:r>
            <a:r>
              <a:rPr lang="en-US" altLang="zh-CN" dirty="0"/>
              <a:t>projection = ‘3d’:</a:t>
            </a:r>
          </a:p>
          <a:p>
            <a:endParaRPr lang="en-US" altLang="zh-CN" dirty="0"/>
          </a:p>
          <a:p>
            <a:endParaRPr lang="en-US" altLang="zh-CN" dirty="0"/>
          </a:p>
          <a:p>
            <a:r>
              <a:rPr lang="zh-CN" altLang="en-US" dirty="0"/>
              <a:t>还有一种就是创建三维图像的对象，需要提前引入对应模块：</a:t>
            </a:r>
            <a:endParaRPr lang="en-US" altLang="zh-CN" dirty="0"/>
          </a:p>
          <a:p>
            <a:endParaRPr lang="en-US" altLang="zh-CN" dirty="0"/>
          </a:p>
          <a:p>
            <a:endParaRPr lang="en-US" altLang="zh-CN" dirty="0"/>
          </a:p>
        </p:txBody>
      </p:sp>
      <p:pic>
        <p:nvPicPr>
          <p:cNvPr id="5" name="图片 4">
            <a:extLst>
              <a:ext uri="{FF2B5EF4-FFF2-40B4-BE49-F238E27FC236}">
                <a16:creationId xmlns:a16="http://schemas.microsoft.com/office/drawing/2014/main" id="{370AF041-522E-CB4E-1B09-8F7464DEA315}"/>
              </a:ext>
            </a:extLst>
          </p:cNvPr>
          <p:cNvPicPr>
            <a:picLocks noChangeAspect="1"/>
          </p:cNvPicPr>
          <p:nvPr/>
        </p:nvPicPr>
        <p:blipFill>
          <a:blip r:embed="rId2"/>
          <a:stretch>
            <a:fillRect/>
          </a:stretch>
        </p:blipFill>
        <p:spPr>
          <a:xfrm>
            <a:off x="836612" y="3538391"/>
            <a:ext cx="4346576" cy="276371"/>
          </a:xfrm>
          <a:prstGeom prst="rect">
            <a:avLst/>
          </a:prstGeom>
        </p:spPr>
      </p:pic>
      <p:pic>
        <p:nvPicPr>
          <p:cNvPr id="6" name="图片 5">
            <a:extLst>
              <a:ext uri="{FF2B5EF4-FFF2-40B4-BE49-F238E27FC236}">
                <a16:creationId xmlns:a16="http://schemas.microsoft.com/office/drawing/2014/main" id="{B2DF8150-1FF8-29F8-5E33-58CA8E119416}"/>
              </a:ext>
            </a:extLst>
          </p:cNvPr>
          <p:cNvPicPr>
            <a:picLocks noChangeAspect="1"/>
          </p:cNvPicPr>
          <p:nvPr/>
        </p:nvPicPr>
        <p:blipFill>
          <a:blip r:embed="rId3"/>
          <a:stretch>
            <a:fillRect/>
          </a:stretch>
        </p:blipFill>
        <p:spPr>
          <a:xfrm>
            <a:off x="836612" y="4599780"/>
            <a:ext cx="4200525" cy="238125"/>
          </a:xfrm>
          <a:prstGeom prst="rect">
            <a:avLst/>
          </a:prstGeom>
        </p:spPr>
      </p:pic>
      <p:pic>
        <p:nvPicPr>
          <p:cNvPr id="7" name="图片 6">
            <a:extLst>
              <a:ext uri="{FF2B5EF4-FFF2-40B4-BE49-F238E27FC236}">
                <a16:creationId xmlns:a16="http://schemas.microsoft.com/office/drawing/2014/main" id="{48A24390-3352-C71E-B2E6-DE62E8FBCE9C}"/>
              </a:ext>
            </a:extLst>
          </p:cNvPr>
          <p:cNvPicPr>
            <a:picLocks noChangeAspect="1"/>
          </p:cNvPicPr>
          <p:nvPr/>
        </p:nvPicPr>
        <p:blipFill>
          <a:blip r:embed="rId4"/>
          <a:stretch>
            <a:fillRect/>
          </a:stretch>
        </p:blipFill>
        <p:spPr>
          <a:xfrm>
            <a:off x="836612" y="4837905"/>
            <a:ext cx="1866900" cy="209550"/>
          </a:xfrm>
          <a:prstGeom prst="rect">
            <a:avLst/>
          </a:prstGeom>
        </p:spPr>
      </p:pic>
      <p:pic>
        <p:nvPicPr>
          <p:cNvPr id="9" name="图片 8">
            <a:extLst>
              <a:ext uri="{FF2B5EF4-FFF2-40B4-BE49-F238E27FC236}">
                <a16:creationId xmlns:a16="http://schemas.microsoft.com/office/drawing/2014/main" id="{FD121C76-6749-DBF3-956B-07B4026ED820}"/>
              </a:ext>
            </a:extLst>
          </p:cNvPr>
          <p:cNvPicPr>
            <a:picLocks noChangeAspect="1"/>
          </p:cNvPicPr>
          <p:nvPr/>
        </p:nvPicPr>
        <p:blipFill>
          <a:blip r:embed="rId5"/>
          <a:stretch>
            <a:fillRect/>
          </a:stretch>
        </p:blipFill>
        <p:spPr>
          <a:xfrm>
            <a:off x="5429401" y="1864553"/>
            <a:ext cx="6475200" cy="515542"/>
          </a:xfrm>
          <a:prstGeom prst="rect">
            <a:avLst/>
          </a:prstGeom>
        </p:spPr>
      </p:pic>
      <p:sp>
        <p:nvSpPr>
          <p:cNvPr id="10" name="文本框 9">
            <a:extLst>
              <a:ext uri="{FF2B5EF4-FFF2-40B4-BE49-F238E27FC236}">
                <a16:creationId xmlns:a16="http://schemas.microsoft.com/office/drawing/2014/main" id="{398FEB60-5C73-2D42-F212-78139EB85EE9}"/>
              </a:ext>
            </a:extLst>
          </p:cNvPr>
          <p:cNvSpPr txBox="1"/>
          <p:nvPr/>
        </p:nvSpPr>
        <p:spPr>
          <a:xfrm>
            <a:off x="5429401" y="1218222"/>
            <a:ext cx="4359729" cy="646331"/>
          </a:xfrm>
          <a:prstGeom prst="rect">
            <a:avLst/>
          </a:prstGeom>
          <a:noFill/>
        </p:spPr>
        <p:txBody>
          <a:bodyPr wrap="square" rtlCol="0">
            <a:spAutoFit/>
          </a:bodyPr>
          <a:lstStyle/>
          <a:p>
            <a:r>
              <a:rPr lang="zh-CN" altLang="en-US" dirty="0"/>
              <a:t>接着我们绘制三维图，注意我们在一张图上画了两组散点数据：</a:t>
            </a:r>
          </a:p>
        </p:txBody>
      </p:sp>
      <p:pic>
        <p:nvPicPr>
          <p:cNvPr id="12" name="图片 11">
            <a:extLst>
              <a:ext uri="{FF2B5EF4-FFF2-40B4-BE49-F238E27FC236}">
                <a16:creationId xmlns:a16="http://schemas.microsoft.com/office/drawing/2014/main" id="{44FD7DE2-398C-B174-7B2E-E69EFAE8C84C}"/>
              </a:ext>
            </a:extLst>
          </p:cNvPr>
          <p:cNvPicPr>
            <a:picLocks noChangeAspect="1"/>
          </p:cNvPicPr>
          <p:nvPr/>
        </p:nvPicPr>
        <p:blipFill>
          <a:blip r:embed="rId6"/>
          <a:stretch>
            <a:fillRect/>
          </a:stretch>
        </p:blipFill>
        <p:spPr>
          <a:xfrm>
            <a:off x="5429401" y="2572112"/>
            <a:ext cx="6405366" cy="3811588"/>
          </a:xfrm>
          <a:prstGeom prst="rect">
            <a:avLst/>
          </a:prstGeom>
        </p:spPr>
      </p:pic>
    </p:spTree>
    <p:extLst>
      <p:ext uri="{BB962C8B-B14F-4D97-AF65-F5344CB8AC3E}">
        <p14:creationId xmlns:p14="http://schemas.microsoft.com/office/powerpoint/2010/main" val="3404267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8B3825-D92F-F049-DE4A-76345BF813C0}"/>
              </a:ext>
            </a:extLst>
          </p:cNvPr>
          <p:cNvSpPr>
            <a:spLocks noGrp="1"/>
          </p:cNvSpPr>
          <p:nvPr>
            <p:ph type="title"/>
          </p:nvPr>
        </p:nvSpPr>
        <p:spPr/>
        <p:txBody>
          <a:bodyPr/>
          <a:lstStyle/>
          <a:p>
            <a:r>
              <a:rPr lang="en-US" altLang="zh-CN" dirty="0"/>
              <a:t>4.5</a:t>
            </a:r>
            <a:r>
              <a:rPr lang="zh-CN" altLang="en-US" dirty="0"/>
              <a:t>绘制三维图</a:t>
            </a:r>
          </a:p>
        </p:txBody>
      </p:sp>
      <p:sp>
        <p:nvSpPr>
          <p:cNvPr id="4" name="文本占位符 3">
            <a:extLst>
              <a:ext uri="{FF2B5EF4-FFF2-40B4-BE49-F238E27FC236}">
                <a16:creationId xmlns:a16="http://schemas.microsoft.com/office/drawing/2014/main" id="{7A0EFF10-2E98-0508-9888-1F1036D15BB9}"/>
              </a:ext>
            </a:extLst>
          </p:cNvPr>
          <p:cNvSpPr>
            <a:spLocks noGrp="1"/>
          </p:cNvSpPr>
          <p:nvPr>
            <p:ph type="body" sz="half" idx="2"/>
          </p:nvPr>
        </p:nvSpPr>
        <p:spPr/>
        <p:txBody>
          <a:bodyPr/>
          <a:lstStyle/>
          <a:p>
            <a:r>
              <a:rPr lang="en-US" altLang="zh-CN" dirty="0"/>
              <a:t>Matplotlib</a:t>
            </a:r>
            <a:r>
              <a:rPr lang="zh-CN" altLang="en-US" dirty="0"/>
              <a:t>可以绘制三维曲面，并可以用颜色表示曲面每个点的数据。</a:t>
            </a:r>
          </a:p>
        </p:txBody>
      </p:sp>
      <p:pic>
        <p:nvPicPr>
          <p:cNvPr id="5" name="图片 4">
            <a:extLst>
              <a:ext uri="{FF2B5EF4-FFF2-40B4-BE49-F238E27FC236}">
                <a16:creationId xmlns:a16="http://schemas.microsoft.com/office/drawing/2014/main" id="{6E1F1941-90CE-4F48-4960-B1F7B207E3B6}"/>
              </a:ext>
            </a:extLst>
          </p:cNvPr>
          <p:cNvPicPr>
            <a:picLocks noChangeAspect="1"/>
          </p:cNvPicPr>
          <p:nvPr/>
        </p:nvPicPr>
        <p:blipFill>
          <a:blip r:embed="rId2"/>
          <a:stretch>
            <a:fillRect/>
          </a:stretch>
        </p:blipFill>
        <p:spPr>
          <a:xfrm>
            <a:off x="6114937" y="2298000"/>
            <a:ext cx="5237275" cy="3711076"/>
          </a:xfrm>
          <a:prstGeom prst="rect">
            <a:avLst/>
          </a:prstGeom>
        </p:spPr>
      </p:pic>
      <p:pic>
        <p:nvPicPr>
          <p:cNvPr id="6" name="图片 5">
            <a:extLst>
              <a:ext uri="{FF2B5EF4-FFF2-40B4-BE49-F238E27FC236}">
                <a16:creationId xmlns:a16="http://schemas.microsoft.com/office/drawing/2014/main" id="{8F176D90-A321-96DE-0635-CDC58F156B79}"/>
              </a:ext>
            </a:extLst>
          </p:cNvPr>
          <p:cNvPicPr>
            <a:picLocks noChangeAspect="1"/>
          </p:cNvPicPr>
          <p:nvPr/>
        </p:nvPicPr>
        <p:blipFill>
          <a:blip r:embed="rId3"/>
          <a:stretch>
            <a:fillRect/>
          </a:stretch>
        </p:blipFill>
        <p:spPr>
          <a:xfrm>
            <a:off x="839788" y="2607252"/>
            <a:ext cx="4162858" cy="3401824"/>
          </a:xfrm>
          <a:prstGeom prst="rect">
            <a:avLst/>
          </a:prstGeom>
        </p:spPr>
      </p:pic>
    </p:spTree>
    <p:extLst>
      <p:ext uri="{BB962C8B-B14F-4D97-AF65-F5344CB8AC3E}">
        <p14:creationId xmlns:p14="http://schemas.microsoft.com/office/powerpoint/2010/main" val="836894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13DA39-09A4-1E67-4FDC-8F5F3E4DF6FE}"/>
              </a:ext>
            </a:extLst>
          </p:cNvPr>
          <p:cNvSpPr>
            <a:spLocks noGrp="1"/>
          </p:cNvSpPr>
          <p:nvPr>
            <p:ph type="title"/>
          </p:nvPr>
        </p:nvSpPr>
        <p:spPr/>
        <p:txBody>
          <a:bodyPr/>
          <a:lstStyle/>
          <a:p>
            <a:r>
              <a:rPr lang="en-US" altLang="zh-CN" dirty="0"/>
              <a:t>4.6</a:t>
            </a:r>
            <a:r>
              <a:rPr lang="zh-CN" altLang="en-US" dirty="0"/>
              <a:t>柱状图</a:t>
            </a:r>
          </a:p>
        </p:txBody>
      </p:sp>
      <p:sp>
        <p:nvSpPr>
          <p:cNvPr id="4" name="文本占位符 3">
            <a:extLst>
              <a:ext uri="{FF2B5EF4-FFF2-40B4-BE49-F238E27FC236}">
                <a16:creationId xmlns:a16="http://schemas.microsoft.com/office/drawing/2014/main" id="{33F0F8E2-2E79-D478-ECDA-5CE68642F3A7}"/>
              </a:ext>
            </a:extLst>
          </p:cNvPr>
          <p:cNvSpPr>
            <a:spLocks noGrp="1"/>
          </p:cNvSpPr>
          <p:nvPr>
            <p:ph type="body" sz="half" idx="2"/>
          </p:nvPr>
        </p:nvSpPr>
        <p:spPr/>
        <p:txBody>
          <a:bodyPr>
            <a:normAutofit/>
          </a:bodyPr>
          <a:lstStyle/>
          <a:p>
            <a:r>
              <a:rPr lang="zh-CN" altLang="en-US" dirty="0"/>
              <a:t>柱状图的“柱子”和散点图、折线图一样，由坐标轴的数据直接确定，关键在于我们如何在每个“柱子”下方标注数据说明。</a:t>
            </a:r>
            <a:endParaRPr lang="en-US" altLang="zh-CN" dirty="0"/>
          </a:p>
          <a:p>
            <a:r>
              <a:rPr lang="zh-CN" altLang="en-US" dirty="0"/>
              <a:t>一般柱状图的横坐标列表可以直接命名，比如</a:t>
            </a:r>
            <a:r>
              <a:rPr lang="en-US" altLang="zh-CN" dirty="0" err="1"/>
              <a:t>x_data</a:t>
            </a:r>
            <a:r>
              <a:rPr lang="en-US" altLang="zh-CN" dirty="0"/>
              <a:t> = [</a:t>
            </a:r>
            <a:r>
              <a:rPr lang="en-US" altLang="zh-CN" dirty="0" err="1"/>
              <a:t>Sun,Mon,Tue,Thu,Fri,Sat</a:t>
            </a:r>
            <a:r>
              <a:rPr lang="en-US" altLang="zh-CN" dirty="0"/>
              <a:t>],</a:t>
            </a:r>
            <a:r>
              <a:rPr lang="zh-CN" altLang="en-US" dirty="0"/>
              <a:t>就可以直接均分坐标轴，画出每个数据的柱。</a:t>
            </a:r>
            <a:endParaRPr lang="en-US" altLang="zh-CN" dirty="0"/>
          </a:p>
          <a:p>
            <a:r>
              <a:rPr lang="zh-CN" altLang="en-US" dirty="0"/>
              <a:t>有时我们用</a:t>
            </a:r>
            <a:r>
              <a:rPr lang="en-US" altLang="zh-CN" dirty="0"/>
              <a:t>x</a:t>
            </a:r>
            <a:r>
              <a:rPr lang="zh-CN" altLang="en-US" dirty="0"/>
              <a:t>坐标指定柱的位置，则需要额外的标注：</a:t>
            </a:r>
            <a:endParaRPr lang="en-US" altLang="zh-CN" dirty="0"/>
          </a:p>
          <a:p>
            <a:r>
              <a:rPr lang="zh-CN" altLang="en-US" dirty="0"/>
              <a:t>用</a:t>
            </a:r>
            <a:r>
              <a:rPr lang="en-US" altLang="zh-CN" dirty="0" err="1"/>
              <a:t>plt.xticks</a:t>
            </a:r>
            <a:r>
              <a:rPr lang="en-US" altLang="zh-CN" dirty="0"/>
              <a:t>(</a:t>
            </a:r>
            <a:r>
              <a:rPr lang="zh-CN" altLang="en-US" dirty="0"/>
              <a:t>坐标位置，名称列表</a:t>
            </a:r>
            <a:r>
              <a:rPr lang="en-US" altLang="zh-CN" dirty="0"/>
              <a:t>)</a:t>
            </a:r>
            <a:r>
              <a:rPr lang="zh-CN" altLang="en-US" dirty="0"/>
              <a:t>来完成标注。</a:t>
            </a:r>
            <a:endParaRPr lang="en-US" altLang="zh-CN" dirty="0"/>
          </a:p>
          <a:p>
            <a:r>
              <a:rPr lang="zh-CN" altLang="en-US" dirty="0"/>
              <a:t>在很多情况下，我们还想在每个数据点上方写明这个柱子的数值大小，我们可以使用</a:t>
            </a:r>
            <a:r>
              <a:rPr lang="en-US" altLang="zh-CN" dirty="0"/>
              <a:t>for</a:t>
            </a:r>
            <a:r>
              <a:rPr lang="zh-CN" altLang="en-US" dirty="0"/>
              <a:t>循环逐个标注。</a:t>
            </a:r>
            <a:endParaRPr lang="en-US" altLang="zh-CN" dirty="0"/>
          </a:p>
        </p:txBody>
      </p:sp>
      <p:pic>
        <p:nvPicPr>
          <p:cNvPr id="7" name="图片 6">
            <a:extLst>
              <a:ext uri="{FF2B5EF4-FFF2-40B4-BE49-F238E27FC236}">
                <a16:creationId xmlns:a16="http://schemas.microsoft.com/office/drawing/2014/main" id="{75C2FBAB-2E58-2B6C-DD98-DED76F882039}"/>
              </a:ext>
            </a:extLst>
          </p:cNvPr>
          <p:cNvPicPr>
            <a:picLocks noChangeAspect="1"/>
          </p:cNvPicPr>
          <p:nvPr/>
        </p:nvPicPr>
        <p:blipFill>
          <a:blip r:embed="rId2"/>
          <a:stretch>
            <a:fillRect/>
          </a:stretch>
        </p:blipFill>
        <p:spPr>
          <a:xfrm>
            <a:off x="7021467" y="883227"/>
            <a:ext cx="4116450" cy="5091545"/>
          </a:xfrm>
          <a:prstGeom prst="rect">
            <a:avLst/>
          </a:prstGeom>
        </p:spPr>
      </p:pic>
    </p:spTree>
    <p:extLst>
      <p:ext uri="{BB962C8B-B14F-4D97-AF65-F5344CB8AC3E}">
        <p14:creationId xmlns:p14="http://schemas.microsoft.com/office/powerpoint/2010/main" val="477081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8E5848-98E2-3477-6039-83C95F757E56}"/>
              </a:ext>
            </a:extLst>
          </p:cNvPr>
          <p:cNvSpPr>
            <a:spLocks noGrp="1"/>
          </p:cNvSpPr>
          <p:nvPr>
            <p:ph type="title"/>
          </p:nvPr>
        </p:nvSpPr>
        <p:spPr/>
        <p:txBody>
          <a:bodyPr/>
          <a:lstStyle/>
          <a:p>
            <a:r>
              <a:rPr lang="en-US" altLang="zh-CN" dirty="0"/>
              <a:t>4.6</a:t>
            </a:r>
            <a:r>
              <a:rPr lang="zh-CN" altLang="en-US" dirty="0"/>
              <a:t>柱状图</a:t>
            </a:r>
          </a:p>
        </p:txBody>
      </p:sp>
      <p:sp>
        <p:nvSpPr>
          <p:cNvPr id="4" name="文本占位符 3">
            <a:extLst>
              <a:ext uri="{FF2B5EF4-FFF2-40B4-BE49-F238E27FC236}">
                <a16:creationId xmlns:a16="http://schemas.microsoft.com/office/drawing/2014/main" id="{1E2EF6C9-FF63-6FF8-2E79-E21B7A82D9B3}"/>
              </a:ext>
            </a:extLst>
          </p:cNvPr>
          <p:cNvSpPr>
            <a:spLocks noGrp="1"/>
          </p:cNvSpPr>
          <p:nvPr>
            <p:ph type="body" sz="half" idx="2"/>
          </p:nvPr>
        </p:nvSpPr>
        <p:spPr/>
        <p:txBody>
          <a:bodyPr/>
          <a:lstStyle/>
          <a:p>
            <a:r>
              <a:rPr lang="zh-CN" altLang="en-US" dirty="0"/>
              <a:t>在数据点对应位置添加数据标注的代码和效果：</a:t>
            </a:r>
            <a:endParaRPr lang="en-US" altLang="zh-CN" dirty="0"/>
          </a:p>
          <a:p>
            <a:endParaRPr lang="zh-CN" altLang="en-US" dirty="0"/>
          </a:p>
        </p:txBody>
      </p:sp>
      <p:pic>
        <p:nvPicPr>
          <p:cNvPr id="7" name="图片 6">
            <a:extLst>
              <a:ext uri="{FF2B5EF4-FFF2-40B4-BE49-F238E27FC236}">
                <a16:creationId xmlns:a16="http://schemas.microsoft.com/office/drawing/2014/main" id="{C637E4F1-0892-5B65-2CDD-E2812761853B}"/>
              </a:ext>
            </a:extLst>
          </p:cNvPr>
          <p:cNvPicPr>
            <a:picLocks noChangeAspect="1"/>
          </p:cNvPicPr>
          <p:nvPr/>
        </p:nvPicPr>
        <p:blipFill>
          <a:blip r:embed="rId2"/>
          <a:stretch>
            <a:fillRect/>
          </a:stretch>
        </p:blipFill>
        <p:spPr>
          <a:xfrm>
            <a:off x="421264" y="2666999"/>
            <a:ext cx="5786944" cy="2760657"/>
          </a:xfrm>
          <a:prstGeom prst="rect">
            <a:avLst/>
          </a:prstGeom>
        </p:spPr>
      </p:pic>
      <p:pic>
        <p:nvPicPr>
          <p:cNvPr id="8" name="图片 7">
            <a:extLst>
              <a:ext uri="{FF2B5EF4-FFF2-40B4-BE49-F238E27FC236}">
                <a16:creationId xmlns:a16="http://schemas.microsoft.com/office/drawing/2014/main" id="{EEE94A2B-91E2-9938-1DD0-3E45D43E263B}"/>
              </a:ext>
            </a:extLst>
          </p:cNvPr>
          <p:cNvPicPr>
            <a:picLocks noChangeAspect="1"/>
          </p:cNvPicPr>
          <p:nvPr/>
        </p:nvPicPr>
        <p:blipFill>
          <a:blip r:embed="rId3"/>
          <a:stretch>
            <a:fillRect/>
          </a:stretch>
        </p:blipFill>
        <p:spPr>
          <a:xfrm>
            <a:off x="365846" y="5345113"/>
            <a:ext cx="8162925" cy="904875"/>
          </a:xfrm>
          <a:prstGeom prst="rect">
            <a:avLst/>
          </a:prstGeom>
        </p:spPr>
      </p:pic>
      <p:cxnSp>
        <p:nvCxnSpPr>
          <p:cNvPr id="12" name="直接箭头连接符 11">
            <a:extLst>
              <a:ext uri="{FF2B5EF4-FFF2-40B4-BE49-F238E27FC236}">
                <a16:creationId xmlns:a16="http://schemas.microsoft.com/office/drawing/2014/main" id="{9229659A-D3E1-93F0-B101-31AC0B3DD2A6}"/>
              </a:ext>
            </a:extLst>
          </p:cNvPr>
          <p:cNvCxnSpPr/>
          <p:nvPr/>
        </p:nvCxnSpPr>
        <p:spPr>
          <a:xfrm flipH="1">
            <a:off x="3920836" y="2438400"/>
            <a:ext cx="921328" cy="18218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F8813797-32FE-37F9-64E1-AA26684C990F}"/>
              </a:ext>
            </a:extLst>
          </p:cNvPr>
          <p:cNvSpPr/>
          <p:nvPr/>
        </p:nvSpPr>
        <p:spPr>
          <a:xfrm>
            <a:off x="421264" y="5728855"/>
            <a:ext cx="6561427" cy="443345"/>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D347D3DF-F3EE-95E2-3BDF-84DFC1093B37}"/>
              </a:ext>
            </a:extLst>
          </p:cNvPr>
          <p:cNvSpPr txBox="1"/>
          <p:nvPr/>
        </p:nvSpPr>
        <p:spPr>
          <a:xfrm>
            <a:off x="6871855" y="2505670"/>
            <a:ext cx="4369521" cy="923330"/>
          </a:xfrm>
          <a:prstGeom prst="rect">
            <a:avLst/>
          </a:prstGeom>
          <a:noFill/>
        </p:spPr>
        <p:txBody>
          <a:bodyPr wrap="square" rtlCol="0">
            <a:spAutoFit/>
          </a:bodyPr>
          <a:lstStyle/>
          <a:p>
            <a:r>
              <a:rPr lang="zh-CN" altLang="en-US" dirty="0"/>
              <a:t>这个</a:t>
            </a:r>
            <a:r>
              <a:rPr lang="en-US" altLang="zh-CN" dirty="0"/>
              <a:t>for</a:t>
            </a:r>
            <a:r>
              <a:rPr lang="zh-CN" altLang="en-US" dirty="0"/>
              <a:t>循环的核心是</a:t>
            </a:r>
            <a:r>
              <a:rPr lang="en-US" altLang="zh-CN" dirty="0" err="1"/>
              <a:t>plt.text</a:t>
            </a:r>
            <a:r>
              <a:rPr lang="en-US" altLang="zh-CN" dirty="0"/>
              <a:t>(),</a:t>
            </a:r>
            <a:r>
              <a:rPr lang="zh-CN" altLang="en-US" dirty="0"/>
              <a:t>这个方法的功能是在图的指定位置写文字，是最灵活的标注方法。在其它图中也可以发挥作用。</a:t>
            </a:r>
          </a:p>
        </p:txBody>
      </p:sp>
    </p:spTree>
    <p:extLst>
      <p:ext uri="{BB962C8B-B14F-4D97-AF65-F5344CB8AC3E}">
        <p14:creationId xmlns:p14="http://schemas.microsoft.com/office/powerpoint/2010/main" val="941501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D3F61E-4D07-9A47-E9B6-957EA4790025}"/>
              </a:ext>
            </a:extLst>
          </p:cNvPr>
          <p:cNvSpPr>
            <a:spLocks noGrp="1"/>
          </p:cNvSpPr>
          <p:nvPr>
            <p:ph type="title"/>
          </p:nvPr>
        </p:nvSpPr>
        <p:spPr/>
        <p:txBody>
          <a:bodyPr/>
          <a:lstStyle/>
          <a:p>
            <a:r>
              <a:rPr lang="en-US" altLang="zh-CN" dirty="0"/>
              <a:t>4.6</a:t>
            </a:r>
            <a:r>
              <a:rPr lang="zh-CN" altLang="en-US" dirty="0"/>
              <a:t>叠加柱状图</a:t>
            </a:r>
          </a:p>
        </p:txBody>
      </p:sp>
      <p:sp>
        <p:nvSpPr>
          <p:cNvPr id="4" name="文本占位符 3">
            <a:extLst>
              <a:ext uri="{FF2B5EF4-FFF2-40B4-BE49-F238E27FC236}">
                <a16:creationId xmlns:a16="http://schemas.microsoft.com/office/drawing/2014/main" id="{DD678802-48C7-FFBE-E247-823AAB989411}"/>
              </a:ext>
            </a:extLst>
          </p:cNvPr>
          <p:cNvSpPr>
            <a:spLocks noGrp="1"/>
          </p:cNvSpPr>
          <p:nvPr>
            <p:ph type="body" sz="half" idx="2"/>
          </p:nvPr>
        </p:nvSpPr>
        <p:spPr>
          <a:xfrm>
            <a:off x="727724" y="2452255"/>
            <a:ext cx="3932237" cy="3811588"/>
          </a:xfrm>
        </p:spPr>
        <p:txBody>
          <a:bodyPr/>
          <a:lstStyle/>
          <a:p>
            <a:endParaRPr lang="en-US" altLang="zh-CN" dirty="0"/>
          </a:p>
          <a:p>
            <a:endParaRPr lang="en-US" altLang="zh-CN" dirty="0"/>
          </a:p>
          <a:p>
            <a:endParaRPr lang="en-US" altLang="zh-CN" dirty="0"/>
          </a:p>
          <a:p>
            <a:endParaRPr lang="en-US" altLang="zh-CN" dirty="0"/>
          </a:p>
          <a:p>
            <a:r>
              <a:rPr lang="en-US" altLang="zh-CN" dirty="0" err="1"/>
              <a:t>plt.bar</a:t>
            </a:r>
            <a:r>
              <a:rPr lang="zh-CN" altLang="en-US" dirty="0"/>
              <a:t>中参数</a:t>
            </a:r>
            <a:r>
              <a:rPr lang="en-US" altLang="zh-CN" dirty="0"/>
              <a:t>bottom</a:t>
            </a:r>
            <a:r>
              <a:rPr lang="zh-CN" altLang="en-US" dirty="0"/>
              <a:t>可以设置柱的底部起点，通过这个参数的合理设置我们就可以绘制叠加柱状图了。这里我们把第</a:t>
            </a:r>
            <a:r>
              <a:rPr lang="en-US" altLang="zh-CN" dirty="0"/>
              <a:t>i+1</a:t>
            </a:r>
            <a:r>
              <a:rPr lang="zh-CN" altLang="en-US" dirty="0"/>
              <a:t>层柱子的</a:t>
            </a:r>
            <a:r>
              <a:rPr lang="en-US" altLang="zh-CN" dirty="0"/>
              <a:t>bottom</a:t>
            </a:r>
            <a:r>
              <a:rPr lang="zh-CN" altLang="en-US" dirty="0"/>
              <a:t>设置为</a:t>
            </a:r>
            <a:r>
              <a:rPr lang="en-US" altLang="zh-CN" dirty="0"/>
              <a:t>0~i</a:t>
            </a:r>
            <a:r>
              <a:rPr lang="zh-CN" altLang="en-US" dirty="0"/>
              <a:t>层柱子高度之和，从而实现叠加。</a:t>
            </a:r>
          </a:p>
        </p:txBody>
      </p:sp>
      <p:pic>
        <p:nvPicPr>
          <p:cNvPr id="5" name="图片 4">
            <a:extLst>
              <a:ext uri="{FF2B5EF4-FFF2-40B4-BE49-F238E27FC236}">
                <a16:creationId xmlns:a16="http://schemas.microsoft.com/office/drawing/2014/main" id="{6425F433-D375-22C5-8D98-A7374EB0ED31}"/>
              </a:ext>
            </a:extLst>
          </p:cNvPr>
          <p:cNvPicPr>
            <a:picLocks noChangeAspect="1"/>
          </p:cNvPicPr>
          <p:nvPr/>
        </p:nvPicPr>
        <p:blipFill>
          <a:blip r:embed="rId2"/>
          <a:stretch>
            <a:fillRect/>
          </a:stretch>
        </p:blipFill>
        <p:spPr>
          <a:xfrm>
            <a:off x="925717" y="2035089"/>
            <a:ext cx="7468487" cy="1367703"/>
          </a:xfrm>
          <a:prstGeom prst="rect">
            <a:avLst/>
          </a:prstGeom>
        </p:spPr>
      </p:pic>
      <p:pic>
        <p:nvPicPr>
          <p:cNvPr id="6" name="图片 5">
            <a:extLst>
              <a:ext uri="{FF2B5EF4-FFF2-40B4-BE49-F238E27FC236}">
                <a16:creationId xmlns:a16="http://schemas.microsoft.com/office/drawing/2014/main" id="{284A9A6E-B2A1-EEB9-8F00-BB170D832DC9}"/>
              </a:ext>
            </a:extLst>
          </p:cNvPr>
          <p:cNvPicPr>
            <a:picLocks noChangeAspect="1"/>
          </p:cNvPicPr>
          <p:nvPr/>
        </p:nvPicPr>
        <p:blipFill>
          <a:blip r:embed="rId3"/>
          <a:stretch>
            <a:fillRect/>
          </a:stretch>
        </p:blipFill>
        <p:spPr>
          <a:xfrm>
            <a:off x="4989679" y="3448281"/>
            <a:ext cx="3835665" cy="3154045"/>
          </a:xfrm>
          <a:prstGeom prst="rect">
            <a:avLst/>
          </a:prstGeom>
        </p:spPr>
      </p:pic>
    </p:spTree>
    <p:extLst>
      <p:ext uri="{BB962C8B-B14F-4D97-AF65-F5344CB8AC3E}">
        <p14:creationId xmlns:p14="http://schemas.microsoft.com/office/powerpoint/2010/main" val="3597230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A63119-8358-2A01-23EE-EC6012E6B0DD}"/>
              </a:ext>
            </a:extLst>
          </p:cNvPr>
          <p:cNvSpPr>
            <a:spLocks noGrp="1"/>
          </p:cNvSpPr>
          <p:nvPr>
            <p:ph type="title"/>
          </p:nvPr>
        </p:nvSpPr>
        <p:spPr/>
        <p:txBody>
          <a:bodyPr/>
          <a:lstStyle/>
          <a:p>
            <a:r>
              <a:rPr lang="zh-CN" altLang="en-US" dirty="0"/>
              <a:t>引入需要的模块</a:t>
            </a:r>
          </a:p>
        </p:txBody>
      </p:sp>
      <p:sp>
        <p:nvSpPr>
          <p:cNvPr id="3" name="内容占位符 2">
            <a:extLst>
              <a:ext uri="{FF2B5EF4-FFF2-40B4-BE49-F238E27FC236}">
                <a16:creationId xmlns:a16="http://schemas.microsoft.com/office/drawing/2014/main" id="{4A8720D0-AC00-637C-7BFD-CC3B1B25FF09}"/>
              </a:ext>
            </a:extLst>
          </p:cNvPr>
          <p:cNvSpPr>
            <a:spLocks noGrp="1"/>
          </p:cNvSpPr>
          <p:nvPr>
            <p:ph idx="1"/>
          </p:nvPr>
        </p:nvSpPr>
        <p:spPr/>
        <p:txBody>
          <a:bodyPr/>
          <a:lstStyle/>
          <a:p>
            <a:r>
              <a:rPr lang="en-US" altLang="zh-CN" dirty="0"/>
              <a:t>import </a:t>
            </a:r>
            <a:r>
              <a:rPr lang="en-US" altLang="zh-CN" dirty="0" err="1"/>
              <a:t>numpy</a:t>
            </a:r>
            <a:r>
              <a:rPr lang="en-US" altLang="zh-CN" dirty="0"/>
              <a:t> as np				    #</a:t>
            </a:r>
            <a:r>
              <a:rPr lang="zh-CN" altLang="en-US" dirty="0"/>
              <a:t>方便数据处理</a:t>
            </a:r>
            <a:endParaRPr lang="en-US" altLang="zh-CN" dirty="0"/>
          </a:p>
          <a:p>
            <a:r>
              <a:rPr lang="en-US" altLang="zh-CN" dirty="0"/>
              <a:t>import </a:t>
            </a:r>
            <a:r>
              <a:rPr lang="en-US" altLang="zh-CN" dirty="0" err="1"/>
              <a:t>matplotlib.pyplot</a:t>
            </a:r>
            <a:r>
              <a:rPr lang="en-US" altLang="zh-CN" dirty="0"/>
              <a:t> as </a:t>
            </a:r>
            <a:r>
              <a:rPr lang="en-US" altLang="zh-CN" dirty="0" err="1"/>
              <a:t>plt</a:t>
            </a:r>
            <a:r>
              <a:rPr lang="en-US" altLang="zh-CN" dirty="0"/>
              <a:t>		    #</a:t>
            </a:r>
            <a:r>
              <a:rPr lang="zh-CN" altLang="en-US" dirty="0"/>
              <a:t>画图功能的模块</a:t>
            </a:r>
            <a:endParaRPr lang="en-US" altLang="zh-CN" dirty="0"/>
          </a:p>
          <a:p>
            <a:r>
              <a:rPr lang="en-US" altLang="zh-CN" dirty="0"/>
              <a:t>from mpl_toolkits.mplot3d import Axes3D  #</a:t>
            </a:r>
            <a:r>
              <a:rPr lang="zh-CN" altLang="en-US" dirty="0"/>
              <a:t>三维绘图需要用到</a:t>
            </a:r>
          </a:p>
        </p:txBody>
      </p:sp>
    </p:spTree>
    <p:extLst>
      <p:ext uri="{BB962C8B-B14F-4D97-AF65-F5344CB8AC3E}">
        <p14:creationId xmlns:p14="http://schemas.microsoft.com/office/powerpoint/2010/main" val="561640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FAE63C-33C8-3659-118F-714777BC2E3D}"/>
              </a:ext>
            </a:extLst>
          </p:cNvPr>
          <p:cNvSpPr>
            <a:spLocks noGrp="1"/>
          </p:cNvSpPr>
          <p:nvPr>
            <p:ph type="title"/>
          </p:nvPr>
        </p:nvSpPr>
        <p:spPr/>
        <p:txBody>
          <a:bodyPr/>
          <a:lstStyle/>
          <a:p>
            <a:r>
              <a:rPr lang="en-US" altLang="zh-CN" dirty="0"/>
              <a:t>4.7</a:t>
            </a:r>
            <a:r>
              <a:rPr lang="zh-CN" altLang="en-US" dirty="0"/>
              <a:t>饼图</a:t>
            </a:r>
          </a:p>
        </p:txBody>
      </p:sp>
      <p:sp>
        <p:nvSpPr>
          <p:cNvPr id="4" name="文本占位符 3">
            <a:extLst>
              <a:ext uri="{FF2B5EF4-FFF2-40B4-BE49-F238E27FC236}">
                <a16:creationId xmlns:a16="http://schemas.microsoft.com/office/drawing/2014/main" id="{B588277F-9C03-CD5D-B0B1-C2F5CC444E92}"/>
              </a:ext>
            </a:extLst>
          </p:cNvPr>
          <p:cNvSpPr>
            <a:spLocks noGrp="1"/>
          </p:cNvSpPr>
          <p:nvPr>
            <p:ph type="body" sz="half" idx="2"/>
          </p:nvPr>
        </p:nvSpPr>
        <p:spPr/>
        <p:txBody>
          <a:bodyPr>
            <a:normAutofit/>
          </a:bodyPr>
          <a:lstStyle/>
          <a:p>
            <a:r>
              <a:rPr lang="zh-CN" altLang="en-US" dirty="0"/>
              <a:t>饼图比较特别，但是很简单。</a:t>
            </a:r>
            <a:endParaRPr lang="en-US" altLang="zh-CN" dirty="0"/>
          </a:p>
          <a:p>
            <a:r>
              <a:rPr lang="zh-CN" altLang="en-US" dirty="0"/>
              <a:t>使用</a:t>
            </a:r>
            <a:r>
              <a:rPr lang="en-US" altLang="zh-CN" dirty="0" err="1"/>
              <a:t>plt.pie</a:t>
            </a:r>
            <a:r>
              <a:rPr lang="zh-CN" altLang="en-US" dirty="0"/>
              <a:t>绘制饼图，首个参数定义各个扇形区域的百分比，参数</a:t>
            </a:r>
            <a:r>
              <a:rPr lang="en-US" altLang="zh-CN" dirty="0"/>
              <a:t>labels</a:t>
            </a:r>
            <a:r>
              <a:rPr lang="zh-CN" altLang="en-US" dirty="0"/>
              <a:t>定义各个扇形区域的标签，两者按照顺序一一对应。</a:t>
            </a:r>
            <a:endParaRPr lang="en-US" altLang="zh-CN" dirty="0"/>
          </a:p>
          <a:p>
            <a:r>
              <a:rPr lang="en-US" altLang="zh-CN" dirty="0"/>
              <a:t>shadow</a:t>
            </a:r>
            <a:r>
              <a:rPr lang="zh-CN" altLang="en-US" dirty="0"/>
              <a:t>定义扇形是否立体，</a:t>
            </a:r>
            <a:endParaRPr lang="en-US" altLang="zh-CN" dirty="0"/>
          </a:p>
          <a:p>
            <a:r>
              <a:rPr lang="en-US" altLang="zh-CN" dirty="0" err="1"/>
              <a:t>autopct</a:t>
            </a:r>
            <a:r>
              <a:rPr lang="zh-CN" altLang="en-US" dirty="0"/>
              <a:t>用字符串定义百分比保留小数位数，</a:t>
            </a:r>
            <a:endParaRPr lang="en-US" altLang="zh-CN" dirty="0"/>
          </a:p>
          <a:p>
            <a:r>
              <a:rPr lang="en-US" altLang="zh-CN" dirty="0"/>
              <a:t>explode</a:t>
            </a:r>
            <a:r>
              <a:rPr lang="zh-CN" altLang="en-US" dirty="0"/>
              <a:t>用列表按顺序定义每个扇形区域离开中心点的距离，常常用于突出显示某些区域。</a:t>
            </a:r>
            <a:endParaRPr lang="en-US" altLang="zh-CN" dirty="0"/>
          </a:p>
          <a:p>
            <a:endParaRPr lang="en-US" altLang="zh-CN" dirty="0"/>
          </a:p>
        </p:txBody>
      </p:sp>
      <p:pic>
        <p:nvPicPr>
          <p:cNvPr id="5" name="图片 4">
            <a:extLst>
              <a:ext uri="{FF2B5EF4-FFF2-40B4-BE49-F238E27FC236}">
                <a16:creationId xmlns:a16="http://schemas.microsoft.com/office/drawing/2014/main" id="{3EDA21E7-5FF3-5AD9-A745-C4D51BF66DBE}"/>
              </a:ext>
            </a:extLst>
          </p:cNvPr>
          <p:cNvPicPr>
            <a:picLocks noChangeAspect="1"/>
          </p:cNvPicPr>
          <p:nvPr/>
        </p:nvPicPr>
        <p:blipFill>
          <a:blip r:embed="rId3"/>
          <a:stretch>
            <a:fillRect/>
          </a:stretch>
        </p:blipFill>
        <p:spPr>
          <a:xfrm>
            <a:off x="6370493" y="604838"/>
            <a:ext cx="4408792" cy="2824162"/>
          </a:xfrm>
          <a:prstGeom prst="rect">
            <a:avLst/>
          </a:prstGeom>
        </p:spPr>
      </p:pic>
      <p:pic>
        <p:nvPicPr>
          <p:cNvPr id="6" name="图片 5">
            <a:extLst>
              <a:ext uri="{FF2B5EF4-FFF2-40B4-BE49-F238E27FC236}">
                <a16:creationId xmlns:a16="http://schemas.microsoft.com/office/drawing/2014/main" id="{EC029E93-C111-4750-7976-A25BA9C4F774}"/>
              </a:ext>
            </a:extLst>
          </p:cNvPr>
          <p:cNvPicPr>
            <a:picLocks noChangeAspect="1"/>
          </p:cNvPicPr>
          <p:nvPr/>
        </p:nvPicPr>
        <p:blipFill>
          <a:blip r:embed="rId4"/>
          <a:stretch>
            <a:fillRect/>
          </a:stretch>
        </p:blipFill>
        <p:spPr>
          <a:xfrm>
            <a:off x="6370493" y="3429000"/>
            <a:ext cx="3881093" cy="2891358"/>
          </a:xfrm>
          <a:prstGeom prst="rect">
            <a:avLst/>
          </a:prstGeom>
        </p:spPr>
      </p:pic>
    </p:spTree>
    <p:extLst>
      <p:ext uri="{BB962C8B-B14F-4D97-AF65-F5344CB8AC3E}">
        <p14:creationId xmlns:p14="http://schemas.microsoft.com/office/powerpoint/2010/main" val="2087818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748C69-0B76-09A5-2F75-6DA3C5ACE925}"/>
              </a:ext>
            </a:extLst>
          </p:cNvPr>
          <p:cNvSpPr>
            <a:spLocks noGrp="1"/>
          </p:cNvSpPr>
          <p:nvPr>
            <p:ph type="title"/>
          </p:nvPr>
        </p:nvSpPr>
        <p:spPr/>
        <p:txBody>
          <a:bodyPr/>
          <a:lstStyle/>
          <a:p>
            <a:r>
              <a:rPr lang="en-US" altLang="zh-CN" dirty="0"/>
              <a:t>4.8</a:t>
            </a:r>
            <a:r>
              <a:rPr lang="zh-CN" altLang="en-US" dirty="0"/>
              <a:t>正常显示中文</a:t>
            </a:r>
          </a:p>
        </p:txBody>
      </p:sp>
      <p:sp>
        <p:nvSpPr>
          <p:cNvPr id="4" name="文本占位符 3">
            <a:extLst>
              <a:ext uri="{FF2B5EF4-FFF2-40B4-BE49-F238E27FC236}">
                <a16:creationId xmlns:a16="http://schemas.microsoft.com/office/drawing/2014/main" id="{F8EDAFC2-160F-3070-38AD-DE3DAD5816B9}"/>
              </a:ext>
            </a:extLst>
          </p:cNvPr>
          <p:cNvSpPr>
            <a:spLocks noGrp="1"/>
          </p:cNvSpPr>
          <p:nvPr>
            <p:ph type="body" sz="half" idx="2"/>
          </p:nvPr>
        </p:nvSpPr>
        <p:spPr/>
        <p:txBody>
          <a:bodyPr/>
          <a:lstStyle/>
          <a:p>
            <a:r>
              <a:rPr lang="en-US" altLang="zh-CN" dirty="0"/>
              <a:t>anaconda</a:t>
            </a:r>
            <a:r>
              <a:rPr lang="zh-CN" altLang="en-US" dirty="0"/>
              <a:t>一般不会一开始默认支持中文显示，遇到这个问题时，我们显示中文的方法很简单，如图使用亮框代码即可。（以及正负号）</a:t>
            </a:r>
          </a:p>
        </p:txBody>
      </p:sp>
      <p:pic>
        <p:nvPicPr>
          <p:cNvPr id="5" name="图片 4">
            <a:extLst>
              <a:ext uri="{FF2B5EF4-FFF2-40B4-BE49-F238E27FC236}">
                <a16:creationId xmlns:a16="http://schemas.microsoft.com/office/drawing/2014/main" id="{774C4F73-ABC9-AF3A-A343-CB1144286E11}"/>
              </a:ext>
            </a:extLst>
          </p:cNvPr>
          <p:cNvPicPr>
            <a:picLocks noChangeAspect="1"/>
          </p:cNvPicPr>
          <p:nvPr/>
        </p:nvPicPr>
        <p:blipFill>
          <a:blip r:embed="rId2"/>
          <a:stretch>
            <a:fillRect/>
          </a:stretch>
        </p:blipFill>
        <p:spPr>
          <a:xfrm>
            <a:off x="839788" y="3209492"/>
            <a:ext cx="4408792" cy="2824162"/>
          </a:xfrm>
          <a:prstGeom prst="rect">
            <a:avLst/>
          </a:prstGeom>
        </p:spPr>
      </p:pic>
      <p:sp>
        <p:nvSpPr>
          <p:cNvPr id="6" name="矩形 5">
            <a:extLst>
              <a:ext uri="{FF2B5EF4-FFF2-40B4-BE49-F238E27FC236}">
                <a16:creationId xmlns:a16="http://schemas.microsoft.com/office/drawing/2014/main" id="{3DFAA711-A5E2-2C65-AE34-A8D2F66AE5E7}"/>
              </a:ext>
            </a:extLst>
          </p:cNvPr>
          <p:cNvSpPr/>
          <p:nvPr/>
        </p:nvSpPr>
        <p:spPr>
          <a:xfrm>
            <a:off x="839788" y="3519055"/>
            <a:ext cx="4314103" cy="436418"/>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1DEBB3DB-2320-80BE-506E-F605372737A9}"/>
              </a:ext>
            </a:extLst>
          </p:cNvPr>
          <p:cNvPicPr>
            <a:picLocks noChangeAspect="1"/>
          </p:cNvPicPr>
          <p:nvPr/>
        </p:nvPicPr>
        <p:blipFill>
          <a:blip r:embed="rId3"/>
          <a:stretch>
            <a:fillRect/>
          </a:stretch>
        </p:blipFill>
        <p:spPr>
          <a:xfrm>
            <a:off x="6874265" y="542170"/>
            <a:ext cx="4141143" cy="2907612"/>
          </a:xfrm>
          <a:prstGeom prst="rect">
            <a:avLst/>
          </a:prstGeom>
        </p:spPr>
      </p:pic>
      <p:pic>
        <p:nvPicPr>
          <p:cNvPr id="7" name="图片 6">
            <a:extLst>
              <a:ext uri="{FF2B5EF4-FFF2-40B4-BE49-F238E27FC236}">
                <a16:creationId xmlns:a16="http://schemas.microsoft.com/office/drawing/2014/main" id="{9B6EA0A5-106F-0303-BF8C-043DD30F90ED}"/>
              </a:ext>
            </a:extLst>
          </p:cNvPr>
          <p:cNvPicPr>
            <a:picLocks noChangeAspect="1"/>
          </p:cNvPicPr>
          <p:nvPr/>
        </p:nvPicPr>
        <p:blipFill>
          <a:blip r:embed="rId4"/>
          <a:stretch>
            <a:fillRect/>
          </a:stretch>
        </p:blipFill>
        <p:spPr>
          <a:xfrm>
            <a:off x="6874265" y="3585781"/>
            <a:ext cx="4141143" cy="2934369"/>
          </a:xfrm>
          <a:prstGeom prst="rect">
            <a:avLst/>
          </a:prstGeom>
        </p:spPr>
      </p:pic>
    </p:spTree>
    <p:extLst>
      <p:ext uri="{BB962C8B-B14F-4D97-AF65-F5344CB8AC3E}">
        <p14:creationId xmlns:p14="http://schemas.microsoft.com/office/powerpoint/2010/main" val="3759462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8B3825-D92F-F049-DE4A-76345BF813C0}"/>
              </a:ext>
            </a:extLst>
          </p:cNvPr>
          <p:cNvSpPr>
            <a:spLocks noGrp="1"/>
          </p:cNvSpPr>
          <p:nvPr>
            <p:ph type="title"/>
          </p:nvPr>
        </p:nvSpPr>
        <p:spPr/>
        <p:txBody>
          <a:bodyPr/>
          <a:lstStyle/>
          <a:p>
            <a:r>
              <a:rPr lang="en-US" altLang="zh-CN" dirty="0"/>
              <a:t>4.9</a:t>
            </a:r>
            <a:r>
              <a:rPr lang="zh-CN" altLang="en-US" dirty="0"/>
              <a:t>数学函数图</a:t>
            </a:r>
          </a:p>
        </p:txBody>
      </p:sp>
      <p:sp>
        <p:nvSpPr>
          <p:cNvPr id="4" name="文本占位符 3">
            <a:extLst>
              <a:ext uri="{FF2B5EF4-FFF2-40B4-BE49-F238E27FC236}">
                <a16:creationId xmlns:a16="http://schemas.microsoft.com/office/drawing/2014/main" id="{7A0EFF10-2E98-0508-9888-1F1036D15BB9}"/>
              </a:ext>
            </a:extLst>
          </p:cNvPr>
          <p:cNvSpPr>
            <a:spLocks noGrp="1"/>
          </p:cNvSpPr>
          <p:nvPr>
            <p:ph type="body" sz="half" idx="2"/>
          </p:nvPr>
        </p:nvSpPr>
        <p:spPr/>
        <p:txBody>
          <a:bodyPr/>
          <a:lstStyle/>
          <a:p>
            <a:r>
              <a:rPr lang="en-US" altLang="zh-CN" dirty="0"/>
              <a:t>Matplotlib</a:t>
            </a:r>
            <a:r>
              <a:rPr lang="zh-CN" altLang="en-US" dirty="0"/>
              <a:t>对数学符号有很好的支持，我们以简单的</a:t>
            </a:r>
            <a:r>
              <a:rPr lang="en-US" altLang="zh-CN" dirty="0"/>
              <a:t>sin</a:t>
            </a:r>
            <a:r>
              <a:rPr lang="zh-CN" altLang="en-US" dirty="0"/>
              <a:t>函数为例。</a:t>
            </a:r>
            <a:endParaRPr lang="en-US" altLang="zh-CN" dirty="0"/>
          </a:p>
          <a:p>
            <a:endParaRPr lang="zh-CN" altLang="en-US" dirty="0"/>
          </a:p>
        </p:txBody>
      </p:sp>
      <p:pic>
        <p:nvPicPr>
          <p:cNvPr id="5" name="图片 4">
            <a:extLst>
              <a:ext uri="{FF2B5EF4-FFF2-40B4-BE49-F238E27FC236}">
                <a16:creationId xmlns:a16="http://schemas.microsoft.com/office/drawing/2014/main" id="{05730C14-56D9-E7D8-9516-AA3FE658EF3F}"/>
              </a:ext>
            </a:extLst>
          </p:cNvPr>
          <p:cNvPicPr>
            <a:picLocks noChangeAspect="1"/>
          </p:cNvPicPr>
          <p:nvPr/>
        </p:nvPicPr>
        <p:blipFill>
          <a:blip r:embed="rId2"/>
          <a:stretch>
            <a:fillRect/>
          </a:stretch>
        </p:blipFill>
        <p:spPr>
          <a:xfrm>
            <a:off x="5596122" y="1779386"/>
            <a:ext cx="4712774" cy="3035992"/>
          </a:xfrm>
          <a:prstGeom prst="rect">
            <a:avLst/>
          </a:prstGeom>
        </p:spPr>
      </p:pic>
      <p:pic>
        <p:nvPicPr>
          <p:cNvPr id="6" name="图片 5">
            <a:extLst>
              <a:ext uri="{FF2B5EF4-FFF2-40B4-BE49-F238E27FC236}">
                <a16:creationId xmlns:a16="http://schemas.microsoft.com/office/drawing/2014/main" id="{9BD037B5-3DA8-466E-3356-2A4C90ACC253}"/>
              </a:ext>
            </a:extLst>
          </p:cNvPr>
          <p:cNvPicPr>
            <a:picLocks noChangeAspect="1"/>
          </p:cNvPicPr>
          <p:nvPr/>
        </p:nvPicPr>
        <p:blipFill>
          <a:blip r:embed="rId3"/>
          <a:stretch>
            <a:fillRect/>
          </a:stretch>
        </p:blipFill>
        <p:spPr>
          <a:xfrm>
            <a:off x="940377" y="2728912"/>
            <a:ext cx="3924300" cy="3381375"/>
          </a:xfrm>
          <a:prstGeom prst="rect">
            <a:avLst/>
          </a:prstGeom>
        </p:spPr>
      </p:pic>
    </p:spTree>
    <p:extLst>
      <p:ext uri="{BB962C8B-B14F-4D97-AF65-F5344CB8AC3E}">
        <p14:creationId xmlns:p14="http://schemas.microsoft.com/office/powerpoint/2010/main" val="2552033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D833F0-8A04-094F-2D96-8F922A7EF07E}"/>
              </a:ext>
            </a:extLst>
          </p:cNvPr>
          <p:cNvSpPr>
            <a:spLocks noGrp="1"/>
          </p:cNvSpPr>
          <p:nvPr>
            <p:ph type="title"/>
          </p:nvPr>
        </p:nvSpPr>
        <p:spPr/>
        <p:txBody>
          <a:bodyPr/>
          <a:lstStyle/>
          <a:p>
            <a:r>
              <a:rPr lang="en-US" altLang="zh-CN" dirty="0"/>
              <a:t>4.10</a:t>
            </a:r>
            <a:r>
              <a:rPr lang="zh-CN" altLang="en-US" dirty="0"/>
              <a:t>坐标轴</a:t>
            </a:r>
          </a:p>
        </p:txBody>
      </p:sp>
      <p:sp>
        <p:nvSpPr>
          <p:cNvPr id="4" name="文本占位符 3">
            <a:extLst>
              <a:ext uri="{FF2B5EF4-FFF2-40B4-BE49-F238E27FC236}">
                <a16:creationId xmlns:a16="http://schemas.microsoft.com/office/drawing/2014/main" id="{3EA4F648-731D-28B2-B304-184EBAF8DE8B}"/>
              </a:ext>
            </a:extLst>
          </p:cNvPr>
          <p:cNvSpPr>
            <a:spLocks noGrp="1"/>
          </p:cNvSpPr>
          <p:nvPr>
            <p:ph type="body" sz="half" idx="2"/>
          </p:nvPr>
        </p:nvSpPr>
        <p:spPr/>
        <p:txBody>
          <a:bodyPr>
            <a:normAutofit/>
          </a:bodyPr>
          <a:lstStyle/>
          <a:p>
            <a:r>
              <a:rPr lang="zh-CN" altLang="en-US" dirty="0"/>
              <a:t>我们上一张图的坐标轴是经过很多修饰的，</a:t>
            </a:r>
            <a:endParaRPr lang="en-US" altLang="zh-CN" dirty="0"/>
          </a:p>
          <a:p>
            <a:r>
              <a:rPr lang="zh-CN" altLang="en-US" dirty="0"/>
              <a:t>我们在工作中也会遇到需要修饰坐标轴原点位置、颜色等等的需求。</a:t>
            </a:r>
            <a:endParaRPr lang="en-US" altLang="zh-CN" dirty="0"/>
          </a:p>
          <a:p>
            <a:r>
              <a:rPr lang="zh-CN" altLang="en-US" dirty="0"/>
              <a:t>下图就是对上一张坐标轴的各种修饰方法。</a:t>
            </a:r>
          </a:p>
        </p:txBody>
      </p:sp>
      <p:pic>
        <p:nvPicPr>
          <p:cNvPr id="5" name="图片 4">
            <a:extLst>
              <a:ext uri="{FF2B5EF4-FFF2-40B4-BE49-F238E27FC236}">
                <a16:creationId xmlns:a16="http://schemas.microsoft.com/office/drawing/2014/main" id="{E593A148-52D1-C6FA-7C24-86C7F9281071}"/>
              </a:ext>
            </a:extLst>
          </p:cNvPr>
          <p:cNvPicPr>
            <a:picLocks noChangeAspect="1"/>
          </p:cNvPicPr>
          <p:nvPr/>
        </p:nvPicPr>
        <p:blipFill>
          <a:blip r:embed="rId2"/>
          <a:stretch>
            <a:fillRect/>
          </a:stretch>
        </p:blipFill>
        <p:spPr>
          <a:xfrm>
            <a:off x="897070" y="3297500"/>
            <a:ext cx="4632757" cy="3526666"/>
          </a:xfrm>
          <a:prstGeom prst="rect">
            <a:avLst/>
          </a:prstGeom>
        </p:spPr>
      </p:pic>
      <p:pic>
        <p:nvPicPr>
          <p:cNvPr id="6" name="图片 5">
            <a:extLst>
              <a:ext uri="{FF2B5EF4-FFF2-40B4-BE49-F238E27FC236}">
                <a16:creationId xmlns:a16="http://schemas.microsoft.com/office/drawing/2014/main" id="{9CC42AC4-CEAE-3511-24F2-E92135DD05D6}"/>
              </a:ext>
            </a:extLst>
          </p:cNvPr>
          <p:cNvPicPr>
            <a:picLocks noChangeAspect="1"/>
          </p:cNvPicPr>
          <p:nvPr/>
        </p:nvPicPr>
        <p:blipFill>
          <a:blip r:embed="rId3"/>
          <a:stretch>
            <a:fillRect/>
          </a:stretch>
        </p:blipFill>
        <p:spPr>
          <a:xfrm>
            <a:off x="6229206" y="3678380"/>
            <a:ext cx="4291965" cy="2764905"/>
          </a:xfrm>
          <a:prstGeom prst="rect">
            <a:avLst/>
          </a:prstGeom>
        </p:spPr>
      </p:pic>
      <p:pic>
        <p:nvPicPr>
          <p:cNvPr id="7" name="图片 6">
            <a:extLst>
              <a:ext uri="{FF2B5EF4-FFF2-40B4-BE49-F238E27FC236}">
                <a16:creationId xmlns:a16="http://schemas.microsoft.com/office/drawing/2014/main" id="{B9540F34-001A-0CA5-7414-267B508C0F5E}"/>
              </a:ext>
            </a:extLst>
          </p:cNvPr>
          <p:cNvPicPr>
            <a:picLocks noChangeAspect="1"/>
          </p:cNvPicPr>
          <p:nvPr/>
        </p:nvPicPr>
        <p:blipFill>
          <a:blip r:embed="rId4"/>
          <a:stretch>
            <a:fillRect/>
          </a:stretch>
        </p:blipFill>
        <p:spPr>
          <a:xfrm>
            <a:off x="6229206" y="311727"/>
            <a:ext cx="4202461" cy="2766444"/>
          </a:xfrm>
          <a:prstGeom prst="rect">
            <a:avLst/>
          </a:prstGeom>
        </p:spPr>
      </p:pic>
    </p:spTree>
    <p:extLst>
      <p:ext uri="{BB962C8B-B14F-4D97-AF65-F5344CB8AC3E}">
        <p14:creationId xmlns:p14="http://schemas.microsoft.com/office/powerpoint/2010/main" val="39527821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50BBE858-7D3E-746D-F8BD-C224E8D676D9}"/>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0" y="-173038"/>
            <a:ext cx="12192000" cy="3602038"/>
          </a:xfrm>
          <a:prstGeom prst="roundRect">
            <a:avLst>
              <a:gd name="adj" fmla="val 8594"/>
            </a:avLst>
          </a:prstGeom>
          <a:noFill/>
          <a:ln>
            <a:noFill/>
          </a:ln>
          <a:effectLst>
            <a:glow>
              <a:schemeClr val="accent1">
                <a:alpha val="40000"/>
              </a:schemeClr>
            </a:glow>
            <a:reflection stA="61000" endPos="35000" dist="5000" dir="5400000" sy="-100000" algn="bl" rotWithShape="0"/>
          </a:effectLst>
        </p:spPr>
      </p:pic>
      <p:sp>
        <p:nvSpPr>
          <p:cNvPr id="3" name="副标题 2">
            <a:extLst>
              <a:ext uri="{FF2B5EF4-FFF2-40B4-BE49-F238E27FC236}">
                <a16:creationId xmlns:a16="http://schemas.microsoft.com/office/drawing/2014/main" id="{B1337DF2-F913-0C25-F497-7DC09C17BDD1}"/>
              </a:ext>
            </a:extLst>
          </p:cNvPr>
          <p:cNvSpPr>
            <a:spLocks noGrp="1"/>
          </p:cNvSpPr>
          <p:nvPr>
            <p:ph type="subTitle" idx="1"/>
          </p:nvPr>
        </p:nvSpPr>
        <p:spPr>
          <a:xfrm>
            <a:off x="1523999" y="5202238"/>
            <a:ext cx="9144000" cy="1655762"/>
          </a:xfrm>
        </p:spPr>
        <p:txBody>
          <a:bodyPr>
            <a:normAutofit/>
          </a:bodyPr>
          <a:lstStyle/>
          <a:p>
            <a:r>
              <a:rPr lang="en-US" altLang="zh-CN" dirty="0">
                <a:solidFill>
                  <a:schemeClr val="bg1"/>
                </a:solidFill>
                <a:effectLst>
                  <a:outerShdw blurRad="50800" dist="38100" dir="2700000" algn="tl" rotWithShape="0">
                    <a:prstClr val="black">
                      <a:alpha val="40000"/>
                    </a:prstClr>
                  </a:outerShdw>
                </a:effectLst>
              </a:rPr>
              <a:t>2023.5.14</a:t>
            </a:r>
            <a:endParaRPr lang="zh-CN" altLang="en-US" dirty="0">
              <a:solidFill>
                <a:schemeClr val="bg1"/>
              </a:solidFill>
              <a:effectLst>
                <a:outerShdw blurRad="50800" dist="38100" dir="2700000" algn="tl" rotWithShape="0">
                  <a:prstClr val="black">
                    <a:alpha val="40000"/>
                  </a:prstClr>
                </a:outerShdw>
              </a:effectLst>
            </a:endParaRPr>
          </a:p>
        </p:txBody>
      </p:sp>
      <p:sp>
        <p:nvSpPr>
          <p:cNvPr id="10" name="矩形 9">
            <a:extLst>
              <a:ext uri="{FF2B5EF4-FFF2-40B4-BE49-F238E27FC236}">
                <a16:creationId xmlns:a16="http://schemas.microsoft.com/office/drawing/2014/main" id="{5F27B2D6-FFB0-0914-BC93-9260F82E6585}"/>
              </a:ext>
            </a:extLst>
          </p:cNvPr>
          <p:cNvSpPr/>
          <p:nvPr/>
        </p:nvSpPr>
        <p:spPr>
          <a:xfrm>
            <a:off x="4618675" y="2678708"/>
            <a:ext cx="2954655" cy="923330"/>
          </a:xfrm>
          <a:prstGeom prst="rect">
            <a:avLst/>
          </a:prstGeom>
          <a:noFill/>
        </p:spPr>
        <p:txBody>
          <a:bodyPr wrap="none" lIns="91440" tIns="45720" rIns="91440" bIns="45720">
            <a:spAutoFit/>
          </a:bodyPr>
          <a:lstStyle/>
          <a:p>
            <a:pPr algn="ctr"/>
            <a:r>
              <a:rPr lang="zh-CN" altLang="en-US" sz="5400" b="1" dirty="0">
                <a:ln w="10160">
                  <a:solidFill>
                    <a:schemeClr val="accent5"/>
                  </a:solidFill>
                  <a:prstDash val="solid"/>
                </a:ln>
                <a:solidFill>
                  <a:srgbClr val="FFFFFF"/>
                </a:solidFill>
                <a:effectLst>
                  <a:glow rad="101600">
                    <a:srgbClr val="00B0F0">
                      <a:alpha val="60000"/>
                    </a:srgbClr>
                  </a:glow>
                  <a:outerShdw blurRad="38100" dist="22860" dir="5400000" algn="tl" rotWithShape="0">
                    <a:srgbClr val="000000">
                      <a:alpha val="30000"/>
                    </a:srgbClr>
                  </a:outerShdw>
                  <a:reflection blurRad="6350" stA="55000" endA="50" endPos="85000" dir="5400000" sy="-100000" algn="bl" rotWithShape="0"/>
                </a:effectLst>
              </a:rPr>
              <a:t>感谢观看</a:t>
            </a:r>
          </a:p>
        </p:txBody>
      </p:sp>
    </p:spTree>
    <p:extLst>
      <p:ext uri="{BB962C8B-B14F-4D97-AF65-F5344CB8AC3E}">
        <p14:creationId xmlns:p14="http://schemas.microsoft.com/office/powerpoint/2010/main" val="3805651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D58FFA-0B4B-98CF-5370-9A6A74089476}"/>
              </a:ext>
            </a:extLst>
          </p:cNvPr>
          <p:cNvSpPr>
            <a:spLocks noGrp="1"/>
          </p:cNvSpPr>
          <p:nvPr>
            <p:ph type="title"/>
          </p:nvPr>
        </p:nvSpPr>
        <p:spPr/>
        <p:txBody>
          <a:bodyPr/>
          <a:lstStyle/>
          <a:p>
            <a:r>
              <a:rPr lang="zh-CN" altLang="en-US" dirty="0"/>
              <a:t>引入数据的方法</a:t>
            </a:r>
          </a:p>
        </p:txBody>
      </p:sp>
      <p:sp>
        <p:nvSpPr>
          <p:cNvPr id="3" name="内容占位符 2">
            <a:extLst>
              <a:ext uri="{FF2B5EF4-FFF2-40B4-BE49-F238E27FC236}">
                <a16:creationId xmlns:a16="http://schemas.microsoft.com/office/drawing/2014/main" id="{3504DF24-29A2-F4A4-7813-B6A377876BB4}"/>
              </a:ext>
            </a:extLst>
          </p:cNvPr>
          <p:cNvSpPr>
            <a:spLocks noGrp="1"/>
          </p:cNvSpPr>
          <p:nvPr>
            <p:ph idx="1"/>
          </p:nvPr>
        </p:nvSpPr>
        <p:spPr/>
        <p:txBody>
          <a:bodyPr/>
          <a:lstStyle/>
          <a:p>
            <a:r>
              <a:rPr lang="zh-CN" altLang="en-US" dirty="0"/>
              <a:t>在代码中定义</a:t>
            </a:r>
            <a:endParaRPr lang="en-US" altLang="zh-CN" dirty="0"/>
          </a:p>
          <a:p>
            <a:r>
              <a:rPr lang="zh-CN" altLang="en-US" dirty="0"/>
              <a:t>从各种文件中获取</a:t>
            </a:r>
          </a:p>
        </p:txBody>
      </p:sp>
    </p:spTree>
    <p:extLst>
      <p:ext uri="{BB962C8B-B14F-4D97-AF65-F5344CB8AC3E}">
        <p14:creationId xmlns:p14="http://schemas.microsoft.com/office/powerpoint/2010/main" val="696451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F90F79-82B3-510A-6A43-22333DA308D7}"/>
              </a:ext>
            </a:extLst>
          </p:cNvPr>
          <p:cNvSpPr>
            <a:spLocks noGrp="1"/>
          </p:cNvSpPr>
          <p:nvPr>
            <p:ph type="title"/>
          </p:nvPr>
        </p:nvSpPr>
        <p:spPr/>
        <p:txBody>
          <a:bodyPr/>
          <a:lstStyle/>
          <a:p>
            <a:r>
              <a:rPr lang="zh-CN" altLang="en-US" dirty="0"/>
              <a:t>从代码中创建</a:t>
            </a:r>
          </a:p>
        </p:txBody>
      </p:sp>
      <p:sp>
        <p:nvSpPr>
          <p:cNvPr id="3" name="内容占位符 2">
            <a:extLst>
              <a:ext uri="{FF2B5EF4-FFF2-40B4-BE49-F238E27FC236}">
                <a16:creationId xmlns:a16="http://schemas.microsoft.com/office/drawing/2014/main" id="{A4644A15-834B-90F2-8E5C-14BB15D560C3}"/>
              </a:ext>
            </a:extLst>
          </p:cNvPr>
          <p:cNvSpPr>
            <a:spLocks noGrp="1"/>
          </p:cNvSpPr>
          <p:nvPr>
            <p:ph idx="1"/>
          </p:nvPr>
        </p:nvSpPr>
        <p:spPr/>
        <p:txBody>
          <a:bodyPr/>
          <a:lstStyle/>
          <a:p>
            <a:r>
              <a:rPr lang="zh-CN" altLang="en-US" dirty="0"/>
              <a:t>即在代码中自己定义各种数据，比如：</a:t>
            </a:r>
            <a:endParaRPr lang="en-US" altLang="zh-CN" dirty="0"/>
          </a:p>
          <a:p>
            <a:r>
              <a:rPr lang="en-US" altLang="zh-CN" dirty="0"/>
              <a:t>x = [1,2,3]</a:t>
            </a:r>
          </a:p>
          <a:p>
            <a:r>
              <a:rPr lang="zh-CN" altLang="en-US" dirty="0"/>
              <a:t>不做赘述</a:t>
            </a:r>
          </a:p>
        </p:txBody>
      </p:sp>
    </p:spTree>
    <p:extLst>
      <p:ext uri="{BB962C8B-B14F-4D97-AF65-F5344CB8AC3E}">
        <p14:creationId xmlns:p14="http://schemas.microsoft.com/office/powerpoint/2010/main" val="150611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3C9A7D-F265-EA6A-5DB4-656EFF8E2B17}"/>
              </a:ext>
            </a:extLst>
          </p:cNvPr>
          <p:cNvSpPr>
            <a:spLocks noGrp="1"/>
          </p:cNvSpPr>
          <p:nvPr>
            <p:ph type="title"/>
          </p:nvPr>
        </p:nvSpPr>
        <p:spPr/>
        <p:txBody>
          <a:bodyPr/>
          <a:lstStyle/>
          <a:p>
            <a:r>
              <a:rPr lang="zh-CN" altLang="en-US" dirty="0"/>
              <a:t>从各种文件中获取</a:t>
            </a:r>
          </a:p>
        </p:txBody>
      </p:sp>
      <p:sp>
        <p:nvSpPr>
          <p:cNvPr id="3" name="内容占位符 2">
            <a:extLst>
              <a:ext uri="{FF2B5EF4-FFF2-40B4-BE49-F238E27FC236}">
                <a16:creationId xmlns:a16="http://schemas.microsoft.com/office/drawing/2014/main" id="{AB9349C1-286E-0967-E3EA-E9BC2E77D1F7}"/>
              </a:ext>
            </a:extLst>
          </p:cNvPr>
          <p:cNvSpPr>
            <a:spLocks noGrp="1"/>
          </p:cNvSpPr>
          <p:nvPr>
            <p:ph idx="1"/>
          </p:nvPr>
        </p:nvSpPr>
        <p:spPr/>
        <p:txBody>
          <a:bodyPr/>
          <a:lstStyle/>
          <a:p>
            <a:r>
              <a:rPr lang="zh-CN" altLang="en-US" dirty="0"/>
              <a:t>以</a:t>
            </a:r>
            <a:r>
              <a:rPr lang="en-US" altLang="zh-CN" dirty="0"/>
              <a:t>excel</a:t>
            </a:r>
            <a:r>
              <a:rPr lang="zh-CN" altLang="en-US" dirty="0"/>
              <a:t>表格为例：</a:t>
            </a:r>
            <a:endParaRPr lang="en-US" altLang="zh-CN" dirty="0"/>
          </a:p>
          <a:p>
            <a:r>
              <a:rPr lang="zh-CN" altLang="en-US" dirty="0"/>
              <a:t>首先需要</a:t>
            </a:r>
            <a:r>
              <a:rPr lang="en-US" altLang="zh-CN" dirty="0"/>
              <a:t>import pandas as pd</a:t>
            </a:r>
            <a:r>
              <a:rPr lang="zh-CN" altLang="en-US" dirty="0"/>
              <a:t>！</a:t>
            </a:r>
            <a:endParaRPr lang="en-US" altLang="zh-CN" dirty="0"/>
          </a:p>
          <a:p>
            <a:r>
              <a:rPr lang="en-US" altLang="zh-CN" dirty="0"/>
              <a:t>data = </a:t>
            </a:r>
            <a:r>
              <a:rPr lang="en-US" altLang="zh-CN" dirty="0" err="1"/>
              <a:t>pd.read_excel</a:t>
            </a:r>
            <a:r>
              <a:rPr lang="en-US" altLang="zh-CN" dirty="0"/>
              <a:t>(‘</a:t>
            </a:r>
            <a:r>
              <a:rPr lang="zh-CN" altLang="en-US" dirty="0"/>
              <a:t>文件名</a:t>
            </a:r>
            <a:r>
              <a:rPr lang="en-US" altLang="zh-CN" dirty="0"/>
              <a:t>.</a:t>
            </a:r>
            <a:r>
              <a:rPr lang="zh-CN" altLang="en-US" dirty="0"/>
              <a:t>后缀</a:t>
            </a:r>
            <a:r>
              <a:rPr lang="en-US" altLang="zh-CN" dirty="0"/>
              <a:t>’)</a:t>
            </a:r>
            <a:endParaRPr lang="zh-CN" altLang="en-US" dirty="0"/>
          </a:p>
        </p:txBody>
      </p:sp>
    </p:spTree>
    <p:extLst>
      <p:ext uri="{BB962C8B-B14F-4D97-AF65-F5344CB8AC3E}">
        <p14:creationId xmlns:p14="http://schemas.microsoft.com/office/powerpoint/2010/main" val="2459936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D0CF2AED-CCB2-CAAD-839F-BBB2F3974965}"/>
              </a:ext>
            </a:extLst>
          </p:cNvPr>
          <p:cNvSpPr>
            <a:spLocks noGrp="1"/>
          </p:cNvSpPr>
          <p:nvPr>
            <p:ph type="title"/>
          </p:nvPr>
        </p:nvSpPr>
        <p:spPr/>
        <p:txBody>
          <a:bodyPr/>
          <a:lstStyle/>
          <a:p>
            <a:r>
              <a:rPr lang="zh-CN" altLang="en-US" dirty="0"/>
              <a:t>画图的基本步骤</a:t>
            </a:r>
          </a:p>
        </p:txBody>
      </p:sp>
      <p:sp>
        <p:nvSpPr>
          <p:cNvPr id="8" name="内容占位符 7">
            <a:extLst>
              <a:ext uri="{FF2B5EF4-FFF2-40B4-BE49-F238E27FC236}">
                <a16:creationId xmlns:a16="http://schemas.microsoft.com/office/drawing/2014/main" id="{A1C9349A-7F41-3371-5660-E78149814820}"/>
              </a:ext>
            </a:extLst>
          </p:cNvPr>
          <p:cNvSpPr>
            <a:spLocks noGrp="1"/>
          </p:cNvSpPr>
          <p:nvPr>
            <p:ph sz="half" idx="1"/>
          </p:nvPr>
        </p:nvSpPr>
        <p:spPr/>
        <p:txBody>
          <a:bodyPr/>
          <a:lstStyle/>
          <a:p>
            <a:pPr marL="0" indent="0">
              <a:buNone/>
            </a:pPr>
            <a:r>
              <a:rPr lang="en-US" altLang="zh-CN" dirty="0"/>
              <a:t>1.</a:t>
            </a:r>
            <a:r>
              <a:rPr lang="zh-CN" altLang="en-US" dirty="0"/>
              <a:t>导入需要的模块</a:t>
            </a:r>
            <a:endParaRPr lang="en-US" altLang="zh-CN" dirty="0"/>
          </a:p>
          <a:p>
            <a:pPr marL="0" indent="0">
              <a:buNone/>
            </a:pPr>
            <a:r>
              <a:rPr lang="en-US" altLang="zh-CN" dirty="0"/>
              <a:t>2.</a:t>
            </a:r>
            <a:r>
              <a:rPr lang="zh-CN" altLang="en-US" dirty="0"/>
              <a:t>创建一个画板并调整画板</a:t>
            </a:r>
            <a:endParaRPr lang="en-US" altLang="zh-CN" dirty="0"/>
          </a:p>
          <a:p>
            <a:pPr marL="0" indent="0">
              <a:buNone/>
            </a:pPr>
            <a:r>
              <a:rPr lang="en-US" altLang="zh-CN" dirty="0"/>
              <a:t>3.</a:t>
            </a:r>
            <a:r>
              <a:rPr lang="zh-CN" altLang="en-US" dirty="0"/>
              <a:t>导入或者定义被展示的数据</a:t>
            </a:r>
            <a:endParaRPr lang="en-US" altLang="zh-CN" dirty="0"/>
          </a:p>
          <a:p>
            <a:pPr marL="0" indent="0">
              <a:buNone/>
            </a:pPr>
            <a:r>
              <a:rPr lang="en-US" altLang="zh-CN" dirty="0"/>
              <a:t>4.</a:t>
            </a:r>
            <a:r>
              <a:rPr lang="zh-CN" altLang="en-US" dirty="0"/>
              <a:t>绘制具体图像</a:t>
            </a:r>
            <a:endParaRPr lang="en-US" altLang="zh-CN" dirty="0"/>
          </a:p>
          <a:p>
            <a:pPr marL="0" indent="0">
              <a:buNone/>
            </a:pPr>
            <a:r>
              <a:rPr lang="en-US" altLang="zh-CN" dirty="0"/>
              <a:t>5</a:t>
            </a:r>
            <a:r>
              <a:rPr lang="zh-CN" altLang="en-US" dirty="0"/>
              <a:t>显示图像</a:t>
            </a:r>
            <a:endParaRPr lang="en-US" altLang="zh-CN" dirty="0"/>
          </a:p>
        </p:txBody>
      </p:sp>
    </p:spTree>
    <p:extLst>
      <p:ext uri="{BB962C8B-B14F-4D97-AF65-F5344CB8AC3E}">
        <p14:creationId xmlns:p14="http://schemas.microsoft.com/office/powerpoint/2010/main" val="3602976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A4FE30-51D0-4DE9-0B7E-20B80902BB7D}"/>
              </a:ext>
            </a:extLst>
          </p:cNvPr>
          <p:cNvSpPr>
            <a:spLocks noGrp="1"/>
          </p:cNvSpPr>
          <p:nvPr>
            <p:ph type="title"/>
          </p:nvPr>
        </p:nvSpPr>
        <p:spPr/>
        <p:txBody>
          <a:bodyPr>
            <a:normAutofit/>
          </a:bodyPr>
          <a:lstStyle/>
          <a:p>
            <a:r>
              <a:rPr lang="en-US" altLang="zh-CN" dirty="0"/>
              <a:t>1.</a:t>
            </a:r>
            <a:r>
              <a:rPr lang="zh-CN" altLang="en-US" dirty="0"/>
              <a:t>导入需要的模块</a:t>
            </a:r>
            <a:br>
              <a:rPr lang="en-US" altLang="zh-CN" dirty="0"/>
            </a:br>
            <a:endParaRPr lang="zh-CN" altLang="en-US" dirty="0"/>
          </a:p>
        </p:txBody>
      </p:sp>
      <p:sp>
        <p:nvSpPr>
          <p:cNvPr id="4" name="文本占位符 3">
            <a:extLst>
              <a:ext uri="{FF2B5EF4-FFF2-40B4-BE49-F238E27FC236}">
                <a16:creationId xmlns:a16="http://schemas.microsoft.com/office/drawing/2014/main" id="{EA698DDB-2CAB-C622-8807-F21F0013A795}"/>
              </a:ext>
            </a:extLst>
          </p:cNvPr>
          <p:cNvSpPr>
            <a:spLocks noGrp="1"/>
          </p:cNvSpPr>
          <p:nvPr>
            <p:ph type="body" sz="half" idx="2"/>
          </p:nvPr>
        </p:nvSpPr>
        <p:spPr>
          <a:xfrm>
            <a:off x="839788" y="2057400"/>
            <a:ext cx="8108269" cy="3811588"/>
          </a:xfrm>
        </p:spPr>
        <p:txBody>
          <a:bodyPr/>
          <a:lstStyle/>
          <a:p>
            <a:r>
              <a:rPr lang="en-US" altLang="zh-CN" dirty="0" err="1"/>
              <a:t>numpy</a:t>
            </a:r>
            <a:r>
              <a:rPr lang="en-US" altLang="zh-CN" dirty="0"/>
              <a:t> </a:t>
            </a:r>
            <a:r>
              <a:rPr lang="zh-CN" altLang="en-US" dirty="0"/>
              <a:t>可以方便地创建数据，比如二维、三维的向量。</a:t>
            </a:r>
            <a:endParaRPr lang="en-US" altLang="zh-CN" dirty="0"/>
          </a:p>
          <a:p>
            <a:r>
              <a:rPr lang="en-US" altLang="zh-CN" dirty="0"/>
              <a:t>matplotlib</a:t>
            </a:r>
            <a:r>
              <a:rPr lang="zh-CN" altLang="en-US" dirty="0"/>
              <a:t>提供绘图的各种功能。</a:t>
            </a:r>
            <a:endParaRPr lang="en-US" altLang="zh-CN" dirty="0"/>
          </a:p>
          <a:p>
            <a:r>
              <a:rPr lang="en-US" altLang="zh-CN" dirty="0"/>
              <a:t>pandas</a:t>
            </a:r>
            <a:r>
              <a:rPr lang="zh-CN" altLang="en-US" dirty="0"/>
              <a:t>可以方便地导入数据、加工数据、查看数据。</a:t>
            </a:r>
            <a:endParaRPr lang="en-US" altLang="zh-CN" dirty="0"/>
          </a:p>
          <a:p>
            <a:endParaRPr lang="zh-CN" altLang="en-US" dirty="0"/>
          </a:p>
        </p:txBody>
      </p:sp>
    </p:spTree>
    <p:extLst>
      <p:ext uri="{BB962C8B-B14F-4D97-AF65-F5344CB8AC3E}">
        <p14:creationId xmlns:p14="http://schemas.microsoft.com/office/powerpoint/2010/main" val="3025719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A6A117-81CD-67AF-B290-BB5958C28A5A}"/>
              </a:ext>
            </a:extLst>
          </p:cNvPr>
          <p:cNvSpPr>
            <a:spLocks noGrp="1"/>
          </p:cNvSpPr>
          <p:nvPr>
            <p:ph type="title"/>
          </p:nvPr>
        </p:nvSpPr>
        <p:spPr/>
        <p:txBody>
          <a:bodyPr>
            <a:normAutofit/>
          </a:bodyPr>
          <a:lstStyle/>
          <a:p>
            <a:r>
              <a:rPr lang="en-US" altLang="zh-CN" dirty="0"/>
              <a:t>2.</a:t>
            </a:r>
            <a:r>
              <a:rPr lang="zh-CN" altLang="en-US" dirty="0"/>
              <a:t>创建一个画板并调整画板</a:t>
            </a:r>
            <a:br>
              <a:rPr lang="en-US" altLang="zh-CN" dirty="0"/>
            </a:br>
            <a:endParaRPr lang="zh-CN" altLang="en-US" dirty="0"/>
          </a:p>
        </p:txBody>
      </p:sp>
      <p:sp>
        <p:nvSpPr>
          <p:cNvPr id="4" name="文本占位符 3">
            <a:extLst>
              <a:ext uri="{FF2B5EF4-FFF2-40B4-BE49-F238E27FC236}">
                <a16:creationId xmlns:a16="http://schemas.microsoft.com/office/drawing/2014/main" id="{F54BDEAC-305C-72E5-D1FB-D542CE68ED74}"/>
              </a:ext>
            </a:extLst>
          </p:cNvPr>
          <p:cNvSpPr>
            <a:spLocks noGrp="1"/>
          </p:cNvSpPr>
          <p:nvPr>
            <p:ph type="body" sz="half" idx="2"/>
          </p:nvPr>
        </p:nvSpPr>
        <p:spPr>
          <a:xfrm>
            <a:off x="839788" y="2057400"/>
            <a:ext cx="4205741" cy="3811588"/>
          </a:xfrm>
        </p:spPr>
        <p:txBody>
          <a:bodyPr/>
          <a:lstStyle/>
          <a:p>
            <a:r>
              <a:rPr lang="zh-CN" altLang="en-US" dirty="0"/>
              <a:t>创建画板的代码</a:t>
            </a:r>
            <a:r>
              <a:rPr lang="en-US" altLang="zh-CN" dirty="0"/>
              <a:t>:</a:t>
            </a:r>
          </a:p>
          <a:p>
            <a:r>
              <a:rPr lang="en-US" altLang="zh-CN" dirty="0"/>
              <a:t>fig = </a:t>
            </a:r>
            <a:r>
              <a:rPr lang="en-US" altLang="zh-CN" dirty="0" err="1"/>
              <a:t>plt.figure</a:t>
            </a:r>
            <a:r>
              <a:rPr lang="en-US" altLang="zh-CN" dirty="0"/>
              <a:t>(…)</a:t>
            </a:r>
          </a:p>
          <a:p>
            <a:r>
              <a:rPr lang="zh-CN" altLang="en-US" dirty="0"/>
              <a:t>我们在括号的参数中调整画板：                                             </a:t>
            </a:r>
            <a:endParaRPr lang="en-US" altLang="zh-CN" dirty="0"/>
          </a:p>
          <a:p>
            <a:r>
              <a:rPr lang="en-US" altLang="zh-CN" dirty="0"/>
              <a:t>fig = </a:t>
            </a:r>
            <a:r>
              <a:rPr lang="en-US" altLang="zh-CN" dirty="0" err="1"/>
              <a:t>plt.figure</a:t>
            </a:r>
            <a:r>
              <a:rPr lang="en-US" altLang="zh-CN" dirty="0"/>
              <a:t>(</a:t>
            </a:r>
            <a:r>
              <a:rPr lang="en-US" altLang="zh-CN" dirty="0" err="1"/>
              <a:t>figsize</a:t>
            </a:r>
            <a:r>
              <a:rPr lang="en-US" altLang="zh-CN" dirty="0"/>
              <a:t> = (</a:t>
            </a:r>
            <a:r>
              <a:rPr lang="en-US" altLang="zh-CN" dirty="0" err="1"/>
              <a:t>fig_width,fig_height</a:t>
            </a:r>
            <a:r>
              <a:rPr lang="en-US" altLang="zh-CN" dirty="0"/>
              <a:t>),</a:t>
            </a:r>
          </a:p>
          <a:p>
            <a:r>
              <a:rPr lang="en-US" altLang="zh-CN" dirty="0"/>
              <a:t>                   </a:t>
            </a:r>
            <a:r>
              <a:rPr lang="en-US" altLang="zh-CN" dirty="0" err="1"/>
              <a:t>facecolor</a:t>
            </a:r>
            <a:r>
              <a:rPr lang="en-US" altLang="zh-CN" dirty="0"/>
              <a:t> = </a:t>
            </a:r>
            <a:r>
              <a:rPr lang="en-US" altLang="zh-CN" dirty="0" err="1"/>
              <a:t>fig_background_color</a:t>
            </a:r>
            <a:r>
              <a:rPr lang="en-US" altLang="zh-CN" dirty="0"/>
              <a:t>,</a:t>
            </a:r>
          </a:p>
          <a:p>
            <a:r>
              <a:rPr lang="en-US" altLang="zh-CN" dirty="0"/>
              <a:t>                   dpi = </a:t>
            </a:r>
            <a:r>
              <a:rPr lang="en-US" altLang="zh-CN" dirty="0" err="1"/>
              <a:t>fig_dpi</a:t>
            </a:r>
            <a:r>
              <a:rPr lang="en-US" altLang="zh-CN" dirty="0"/>
              <a:t>,</a:t>
            </a:r>
          </a:p>
          <a:p>
            <a:r>
              <a:rPr lang="en-US" altLang="zh-CN" dirty="0"/>
              <a:t>                   </a:t>
            </a:r>
            <a:r>
              <a:rPr lang="en-US" altLang="zh-CN" dirty="0" err="1"/>
              <a:t>edgecolor</a:t>
            </a:r>
            <a:r>
              <a:rPr lang="en-US" altLang="zh-CN" dirty="0"/>
              <a:t> = </a:t>
            </a:r>
            <a:r>
              <a:rPr lang="en-US" altLang="zh-CN" dirty="0" err="1"/>
              <a:t>fig_edge_color</a:t>
            </a:r>
            <a:r>
              <a:rPr lang="en-US" altLang="zh-CN" dirty="0"/>
              <a:t>)</a:t>
            </a:r>
            <a:endParaRPr lang="zh-CN" altLang="en-US" dirty="0"/>
          </a:p>
        </p:txBody>
      </p:sp>
      <p:pic>
        <p:nvPicPr>
          <p:cNvPr id="5" name="图片 4">
            <a:extLst>
              <a:ext uri="{FF2B5EF4-FFF2-40B4-BE49-F238E27FC236}">
                <a16:creationId xmlns:a16="http://schemas.microsoft.com/office/drawing/2014/main" id="{BC9DB0F7-CEA5-5CBE-AC78-AF6B7E60983D}"/>
              </a:ext>
            </a:extLst>
          </p:cNvPr>
          <p:cNvPicPr>
            <a:picLocks noChangeAspect="1"/>
          </p:cNvPicPr>
          <p:nvPr/>
        </p:nvPicPr>
        <p:blipFill>
          <a:blip r:embed="rId2"/>
          <a:stretch>
            <a:fillRect/>
          </a:stretch>
        </p:blipFill>
        <p:spPr>
          <a:xfrm>
            <a:off x="681492" y="4741383"/>
            <a:ext cx="8592230" cy="1119667"/>
          </a:xfrm>
          <a:prstGeom prst="rect">
            <a:avLst/>
          </a:prstGeom>
        </p:spPr>
      </p:pic>
      <p:sp>
        <p:nvSpPr>
          <p:cNvPr id="6" name="文本框 5">
            <a:extLst>
              <a:ext uri="{FF2B5EF4-FFF2-40B4-BE49-F238E27FC236}">
                <a16:creationId xmlns:a16="http://schemas.microsoft.com/office/drawing/2014/main" id="{01CD4C8A-7F13-915F-5E03-502A092178CB}"/>
              </a:ext>
            </a:extLst>
          </p:cNvPr>
          <p:cNvSpPr txBox="1"/>
          <p:nvPr/>
        </p:nvSpPr>
        <p:spPr>
          <a:xfrm>
            <a:off x="5825217" y="1730827"/>
            <a:ext cx="4951640" cy="1754326"/>
          </a:xfrm>
          <a:prstGeom prst="rect">
            <a:avLst/>
          </a:prstGeom>
          <a:noFill/>
        </p:spPr>
        <p:txBody>
          <a:bodyPr wrap="square" rtlCol="0">
            <a:spAutoFit/>
          </a:bodyPr>
          <a:lstStyle/>
          <a:p>
            <a:r>
              <a:rPr lang="zh-CN" altLang="en-US" dirty="0"/>
              <a:t>从下图的运行结果看，我们只有一个</a:t>
            </a:r>
            <a:r>
              <a:rPr lang="en-US" altLang="zh-CN" dirty="0"/>
              <a:t>figure</a:t>
            </a:r>
            <a:r>
              <a:rPr lang="zh-CN" altLang="en-US" dirty="0"/>
              <a:t>，即画板，没有任何内容。</a:t>
            </a:r>
            <a:endParaRPr lang="en-US" altLang="zh-CN" dirty="0"/>
          </a:p>
          <a:p>
            <a:r>
              <a:rPr lang="zh-CN" altLang="en-US" dirty="0"/>
              <a:t>形象地理解，就是我们在使用画图的各种功能之前，要首先有一个承载这些功能的对象，从拥有这些</a:t>
            </a:r>
            <a:r>
              <a:rPr lang="en-US" altLang="zh-CN" dirty="0"/>
              <a:t>matplotlib</a:t>
            </a:r>
            <a:r>
              <a:rPr lang="zh-CN" altLang="en-US" dirty="0"/>
              <a:t>功能的对象身上使用这些功能，这个对象就是通过</a:t>
            </a:r>
            <a:r>
              <a:rPr lang="en-US" altLang="zh-CN" dirty="0" err="1"/>
              <a:t>plt.figure</a:t>
            </a:r>
            <a:r>
              <a:rPr lang="en-US" altLang="zh-CN" dirty="0"/>
              <a:t>(…)</a:t>
            </a:r>
            <a:r>
              <a:rPr lang="zh-CN" altLang="en-US" dirty="0"/>
              <a:t>创建的画板。</a:t>
            </a:r>
          </a:p>
        </p:txBody>
      </p:sp>
    </p:spTree>
    <p:extLst>
      <p:ext uri="{BB962C8B-B14F-4D97-AF65-F5344CB8AC3E}">
        <p14:creationId xmlns:p14="http://schemas.microsoft.com/office/powerpoint/2010/main" val="790596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8A1862-8617-7D24-B1FC-92F14FA211E1}"/>
              </a:ext>
            </a:extLst>
          </p:cNvPr>
          <p:cNvSpPr>
            <a:spLocks noGrp="1"/>
          </p:cNvSpPr>
          <p:nvPr>
            <p:ph type="title"/>
          </p:nvPr>
        </p:nvSpPr>
        <p:spPr/>
        <p:txBody>
          <a:bodyPr>
            <a:normAutofit/>
          </a:bodyPr>
          <a:lstStyle/>
          <a:p>
            <a:r>
              <a:rPr lang="en-US" altLang="zh-CN" dirty="0"/>
              <a:t>3.</a:t>
            </a:r>
            <a:r>
              <a:rPr lang="zh-CN" altLang="en-US" dirty="0"/>
              <a:t>导入或者定义被展示的数据</a:t>
            </a:r>
            <a:br>
              <a:rPr lang="en-US" altLang="zh-CN" dirty="0"/>
            </a:br>
            <a:endParaRPr lang="zh-CN" altLang="en-US" dirty="0"/>
          </a:p>
        </p:txBody>
      </p:sp>
      <p:sp>
        <p:nvSpPr>
          <p:cNvPr id="4" name="文本占位符 3">
            <a:extLst>
              <a:ext uri="{FF2B5EF4-FFF2-40B4-BE49-F238E27FC236}">
                <a16:creationId xmlns:a16="http://schemas.microsoft.com/office/drawing/2014/main" id="{6CE052CA-3E4A-1E78-3C98-C44E03EEAC75}"/>
              </a:ext>
            </a:extLst>
          </p:cNvPr>
          <p:cNvSpPr>
            <a:spLocks noGrp="1"/>
          </p:cNvSpPr>
          <p:nvPr>
            <p:ph type="body" sz="half" idx="2"/>
          </p:nvPr>
        </p:nvSpPr>
        <p:spPr/>
        <p:txBody>
          <a:bodyPr>
            <a:normAutofit/>
          </a:bodyPr>
          <a:lstStyle/>
          <a:p>
            <a:r>
              <a:rPr lang="zh-CN" altLang="en-US" dirty="0"/>
              <a:t>这里我们使用</a:t>
            </a:r>
            <a:r>
              <a:rPr lang="en-US" altLang="zh-CN" dirty="0" err="1"/>
              <a:t>numpy</a:t>
            </a:r>
            <a:r>
              <a:rPr lang="zh-CN" altLang="en-US" dirty="0"/>
              <a:t>的功能自定义数据。</a:t>
            </a:r>
            <a:endParaRPr lang="en-US" altLang="zh-CN" dirty="0"/>
          </a:p>
          <a:p>
            <a:r>
              <a:rPr lang="zh-CN" altLang="en-US" dirty="0"/>
              <a:t>我们先画常用的二维图，以随机数作为数据。</a:t>
            </a:r>
            <a:endParaRPr lang="en-US" altLang="zh-CN" dirty="0"/>
          </a:p>
          <a:p>
            <a:r>
              <a:rPr lang="en-US" altLang="zh-CN" dirty="0" err="1"/>
              <a:t>x_data</a:t>
            </a:r>
            <a:r>
              <a:rPr lang="zh-CN" altLang="en-US" dirty="0"/>
              <a:t>和</a:t>
            </a:r>
            <a:r>
              <a:rPr lang="en-US" altLang="zh-CN" dirty="0" err="1"/>
              <a:t>y_data</a:t>
            </a:r>
            <a:r>
              <a:rPr lang="zh-CN" altLang="en-US" dirty="0"/>
              <a:t>是横纵坐标上的数据；</a:t>
            </a:r>
            <a:endParaRPr lang="en-US" altLang="zh-CN" dirty="0"/>
          </a:p>
          <a:p>
            <a:r>
              <a:rPr lang="en-US" altLang="zh-CN" dirty="0"/>
              <a:t>z1_data</a:t>
            </a:r>
            <a:r>
              <a:rPr lang="zh-CN" altLang="en-US" dirty="0"/>
              <a:t>和</a:t>
            </a:r>
            <a:r>
              <a:rPr lang="en-US" altLang="zh-CN" dirty="0"/>
              <a:t>z2_data</a:t>
            </a:r>
            <a:r>
              <a:rPr lang="zh-CN" altLang="en-US" dirty="0"/>
              <a:t>都用于制作三维图像</a:t>
            </a:r>
            <a:endParaRPr lang="en-US" altLang="zh-CN" dirty="0"/>
          </a:p>
          <a:p>
            <a:endParaRPr lang="en-US" altLang="zh-CN" dirty="0"/>
          </a:p>
          <a:p>
            <a:endParaRPr lang="zh-CN" altLang="en-US" dirty="0"/>
          </a:p>
        </p:txBody>
      </p:sp>
      <p:pic>
        <p:nvPicPr>
          <p:cNvPr id="5" name="图片 4">
            <a:extLst>
              <a:ext uri="{FF2B5EF4-FFF2-40B4-BE49-F238E27FC236}">
                <a16:creationId xmlns:a16="http://schemas.microsoft.com/office/drawing/2014/main" id="{0CF931C8-EE70-2A74-B819-CF79197F6985}"/>
              </a:ext>
            </a:extLst>
          </p:cNvPr>
          <p:cNvPicPr>
            <a:picLocks noChangeAspect="1"/>
          </p:cNvPicPr>
          <p:nvPr/>
        </p:nvPicPr>
        <p:blipFill>
          <a:blip r:embed="rId2"/>
          <a:stretch>
            <a:fillRect/>
          </a:stretch>
        </p:blipFill>
        <p:spPr>
          <a:xfrm>
            <a:off x="839788" y="3750923"/>
            <a:ext cx="7477125" cy="1219200"/>
          </a:xfrm>
          <a:prstGeom prst="rect">
            <a:avLst/>
          </a:prstGeom>
        </p:spPr>
      </p:pic>
      <p:sp>
        <p:nvSpPr>
          <p:cNvPr id="3" name="文本框 2">
            <a:extLst>
              <a:ext uri="{FF2B5EF4-FFF2-40B4-BE49-F238E27FC236}">
                <a16:creationId xmlns:a16="http://schemas.microsoft.com/office/drawing/2014/main" id="{FDEB47C9-87FD-9FA2-1705-23FA3F9F1D27}"/>
              </a:ext>
            </a:extLst>
          </p:cNvPr>
          <p:cNvSpPr txBox="1"/>
          <p:nvPr/>
        </p:nvSpPr>
        <p:spPr>
          <a:xfrm>
            <a:off x="6096000" y="1980832"/>
            <a:ext cx="4287982" cy="923330"/>
          </a:xfrm>
          <a:prstGeom prst="rect">
            <a:avLst/>
          </a:prstGeom>
          <a:noFill/>
        </p:spPr>
        <p:txBody>
          <a:bodyPr wrap="square" rtlCol="0">
            <a:spAutoFit/>
          </a:bodyPr>
          <a:lstStyle/>
          <a:p>
            <a:r>
              <a:rPr lang="zh-CN" altLang="en-US" dirty="0"/>
              <a:t>一般的坐标图，如折线图、散点图、柱状图，都是通过各个坐标轴上的坐标来确定每一个数据点。</a:t>
            </a:r>
          </a:p>
        </p:txBody>
      </p:sp>
    </p:spTree>
    <p:extLst>
      <p:ext uri="{BB962C8B-B14F-4D97-AF65-F5344CB8AC3E}">
        <p14:creationId xmlns:p14="http://schemas.microsoft.com/office/powerpoint/2010/main" val="170013667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3774</TotalTime>
  <Words>1555</Words>
  <Application>Microsoft Office PowerPoint</Application>
  <PresentationFormat>宽屏</PresentationFormat>
  <Paragraphs>150</Paragraphs>
  <Slides>24</Slides>
  <Notes>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24</vt:i4>
      </vt:variant>
    </vt:vector>
  </HeadingPairs>
  <TitlesOfParts>
    <vt:vector size="28" baseType="lpstr">
      <vt:lpstr>等线</vt:lpstr>
      <vt:lpstr>等线 Light</vt:lpstr>
      <vt:lpstr>Arial</vt:lpstr>
      <vt:lpstr>Office 主题​​</vt:lpstr>
      <vt:lpstr>PowerPoint 演示文稿</vt:lpstr>
      <vt:lpstr>引入需要的模块</vt:lpstr>
      <vt:lpstr>引入数据的方法</vt:lpstr>
      <vt:lpstr>从代码中创建</vt:lpstr>
      <vt:lpstr>从各种文件中获取</vt:lpstr>
      <vt:lpstr>画图的基本步骤</vt:lpstr>
      <vt:lpstr>1.导入需要的模块 </vt:lpstr>
      <vt:lpstr>2.创建一个画板并调整画板 </vt:lpstr>
      <vt:lpstr>3.导入或者定义被展示的数据 </vt:lpstr>
      <vt:lpstr>4.绘制具体图像 4.1分割画板画多张图</vt:lpstr>
      <vt:lpstr>4.2添加子图的实践</vt:lpstr>
      <vt:lpstr>4.2.1为子图分别设置细节</vt:lpstr>
      <vt:lpstr>4.3同一张图上的叠加展示</vt:lpstr>
      <vt:lpstr>4.4设置图例</vt:lpstr>
      <vt:lpstr>4.5绘制三维图</vt:lpstr>
      <vt:lpstr>4.5绘制三维图</vt:lpstr>
      <vt:lpstr>4.6柱状图</vt:lpstr>
      <vt:lpstr>4.6柱状图</vt:lpstr>
      <vt:lpstr>4.6叠加柱状图</vt:lpstr>
      <vt:lpstr>4.7饼图</vt:lpstr>
      <vt:lpstr>4.8正常显示中文</vt:lpstr>
      <vt:lpstr>4.9数学函数图</vt:lpstr>
      <vt:lpstr>4.10坐标轴</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Matplotlib画图演示</dc:title>
  <dc:creator>邬 桐</dc:creator>
  <cp:lastModifiedBy>桐 邬</cp:lastModifiedBy>
  <cp:revision>16</cp:revision>
  <dcterms:created xsi:type="dcterms:W3CDTF">2023-05-05T11:29:21Z</dcterms:created>
  <dcterms:modified xsi:type="dcterms:W3CDTF">2023-05-19T07:56:00Z</dcterms:modified>
</cp:coreProperties>
</file>