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257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71" r:id="rId12"/>
    <p:sldId id="277" r:id="rId13"/>
    <p:sldId id="278" r:id="rId14"/>
    <p:sldId id="280" r:id="rId15"/>
    <p:sldId id="281" r:id="rId16"/>
    <p:sldId id="283" r:id="rId17"/>
    <p:sldId id="332" r:id="rId18"/>
    <p:sldId id="284" r:id="rId19"/>
    <p:sldId id="285" r:id="rId20"/>
    <p:sldId id="289" r:id="rId21"/>
    <p:sldId id="291" r:id="rId22"/>
    <p:sldId id="292" r:id="rId23"/>
    <p:sldId id="293" r:id="rId24"/>
    <p:sldId id="294" r:id="rId25"/>
    <p:sldId id="274" r:id="rId26"/>
    <p:sldId id="275" r:id="rId27"/>
    <p:sldId id="325" r:id="rId28"/>
    <p:sldId id="326" r:id="rId29"/>
    <p:sldId id="327" r:id="rId30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5784145"/>
            <a:ext cx="10375900" cy="90875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92" y="1065580"/>
            <a:ext cx="1298514" cy="6758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3840" y="1014283"/>
            <a:ext cx="665635" cy="7988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8459" y="1130073"/>
            <a:ext cx="1268947" cy="5226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98333" y="3143253"/>
            <a:ext cx="3496733" cy="42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3840" y="1014283"/>
            <a:ext cx="665635" cy="79886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8459" y="1130073"/>
            <a:ext cx="1268947" cy="5226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8115" y="910784"/>
            <a:ext cx="526315" cy="79644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7017" y="1614943"/>
            <a:ext cx="9806940" cy="0"/>
          </a:xfrm>
          <a:custGeom>
            <a:avLst/>
            <a:gdLst/>
            <a:ahLst/>
            <a:cxnLst/>
            <a:rect l="l" t="t" r="r" b="b"/>
            <a:pathLst>
              <a:path w="9806940">
                <a:moveTo>
                  <a:pt x="9806664" y="1"/>
                </a:moveTo>
                <a:lnTo>
                  <a:pt x="0" y="0"/>
                </a:lnTo>
              </a:path>
            </a:pathLst>
          </a:custGeom>
          <a:solidFill>
            <a:srgbClr val="8C3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7017" y="1614943"/>
            <a:ext cx="9806940" cy="0"/>
          </a:xfrm>
          <a:custGeom>
            <a:avLst/>
            <a:gdLst/>
            <a:ahLst/>
            <a:cxnLst/>
            <a:rect l="l" t="t" r="r" b="b"/>
            <a:pathLst>
              <a:path w="9806940">
                <a:moveTo>
                  <a:pt x="0" y="0"/>
                </a:moveTo>
                <a:lnTo>
                  <a:pt x="9806664" y="1"/>
                </a:lnTo>
              </a:path>
            </a:pathLst>
          </a:custGeom>
          <a:ln w="43274">
            <a:solidFill>
              <a:srgbClr val="8C3F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96441" y="1635487"/>
            <a:ext cx="1350645" cy="39370"/>
          </a:xfrm>
          <a:custGeom>
            <a:avLst/>
            <a:gdLst/>
            <a:ahLst/>
            <a:cxnLst/>
            <a:rect l="l" t="t" r="r" b="b"/>
            <a:pathLst>
              <a:path w="1350645" h="39369">
                <a:moveTo>
                  <a:pt x="1350294" y="0"/>
                </a:moveTo>
                <a:lnTo>
                  <a:pt x="0" y="0"/>
                </a:lnTo>
                <a:lnTo>
                  <a:pt x="228864" y="38945"/>
                </a:lnTo>
                <a:lnTo>
                  <a:pt x="1350294" y="38945"/>
                </a:lnTo>
                <a:lnTo>
                  <a:pt x="1350294" y="0"/>
                </a:lnTo>
                <a:close/>
              </a:path>
            </a:pathLst>
          </a:custGeom>
          <a:solidFill>
            <a:srgbClr val="8C3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076" y="1101094"/>
            <a:ext cx="9637247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0534" y="3521913"/>
            <a:ext cx="6890384" cy="184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5259" y="6333088"/>
            <a:ext cx="2800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8916" y="2937604"/>
            <a:ext cx="601556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b="1" spc="70" dirty="0">
                <a:latin typeface="Microsoft JhengHei"/>
                <a:cs typeface="Microsoft JhengHei"/>
              </a:rPr>
              <a:t>Python </a:t>
            </a:r>
            <a:r>
              <a:rPr sz="5400" b="1" spc="70" dirty="0">
                <a:latin typeface="Microsoft JhengHei"/>
                <a:cs typeface="Microsoft JhengHei"/>
              </a:rPr>
              <a:t>⾯向对象</a:t>
            </a:r>
            <a:endParaRPr sz="5400" dirty="0">
              <a:latin typeface="Microsoft JhengHei"/>
              <a:cs typeface="Microsoft JhengHe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FD8C6AA-8715-997A-BC93-9AC5AC1C15D6}"/>
              </a:ext>
            </a:extLst>
          </p:cNvPr>
          <p:cNvSpPr/>
          <p:nvPr/>
        </p:nvSpPr>
        <p:spPr>
          <a:xfrm>
            <a:off x="0" y="6143625"/>
            <a:ext cx="10693400" cy="141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88B7245-4621-CC91-EC97-CA878143B116}"/>
              </a:ext>
            </a:extLst>
          </p:cNvPr>
          <p:cNvSpPr/>
          <p:nvPr/>
        </p:nvSpPr>
        <p:spPr>
          <a:xfrm>
            <a:off x="7704667" y="868690"/>
            <a:ext cx="914400" cy="935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75BB79-3C7F-8805-BA1E-D237CDEE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418" y="1029238"/>
            <a:ext cx="1524000" cy="614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659" y="6308173"/>
            <a:ext cx="216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"/>
                <a:cs typeface="Arial"/>
              </a:rPr>
              <a:t>1</a:t>
            </a:r>
            <a:r>
              <a:rPr lang="en-US" sz="1400" spc="-30" dirty="0">
                <a:latin typeface="Arial"/>
                <a:cs typeface="Arial"/>
              </a:rPr>
              <a:t>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244665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调用成员函数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1174894" y="1811075"/>
            <a:ext cx="8376920" cy="167148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对象是数据和操作的集合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数据描述对象的状态，每个对象可以具有独立的状态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操作对状态进行改变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165" marR="5080" indent="-292100">
              <a:lnSpc>
                <a:spcPct val="101699"/>
              </a:lnSpc>
              <a:spcBef>
                <a:spcPts val="38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1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300" b="1" spc="-67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通过</a:t>
            </a:r>
            <a:r>
              <a:rPr lang="en-US" altLang="zh-CN" sz="2300" b="1" spc="-3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self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参数，</a:t>
            </a: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成员函数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</a:t>
            </a: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访问改变当前对象的状态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3859275"/>
            <a:ext cx="5864352" cy="2833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84813" y="3958092"/>
            <a:ext cx="4727575" cy="251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 marR="2515870" indent="-62738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7F7F7F"/>
                </a:solidFill>
                <a:latin typeface="Courier New"/>
                <a:cs typeface="Courier New"/>
              </a:rPr>
              <a:t>#...</a:t>
            </a:r>
            <a:endParaRPr sz="2000" dirty="0">
              <a:latin typeface="Courier New"/>
              <a:cs typeface="Courier New"/>
            </a:endParaRPr>
          </a:p>
          <a:p>
            <a:pPr marL="1266190" marR="5080" indent="-627380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 dirty="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7F7F7F"/>
                </a:solidFill>
                <a:latin typeface="Courier New"/>
                <a:cs typeface="Courier New"/>
              </a:rPr>
              <a:t>#...</a:t>
            </a:r>
            <a:endParaRPr sz="2000" dirty="0">
              <a:latin typeface="Courier New"/>
              <a:cs typeface="Courier New"/>
            </a:endParaRPr>
          </a:p>
          <a:p>
            <a:pPr marL="12700" marR="1576705">
              <a:lnSpc>
                <a:spcPct val="102000"/>
              </a:lnSpc>
              <a:spcBef>
                <a:spcPts val="75"/>
              </a:spcBef>
            </a:pP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"Huang"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Courier New"/>
                <a:cs typeface="Courier New"/>
              </a:rPr>
              <a:t>a.deposit(100) </a:t>
            </a:r>
            <a:r>
              <a:rPr sz="2000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Courier New"/>
                <a:cs typeface="Courier New"/>
              </a:rPr>
              <a:t>print(a.deposit)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1772" y="4543425"/>
            <a:ext cx="339788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在通过对象调用成员函数时，  </a:t>
            </a:r>
            <a:r>
              <a:rPr sz="2000" spc="25" dirty="0">
                <a:solidFill>
                  <a:srgbClr val="FF0000"/>
                </a:solidFill>
                <a:latin typeface="微软雅黑"/>
                <a:cs typeface="微软雅黑"/>
              </a:rPr>
              <a:t>python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解释器自动将对象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作为第一个参数传给该方法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3675624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通过类调用成员函数</a:t>
            </a:r>
            <a:endParaRPr spc="7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79" y="3179571"/>
            <a:ext cx="4514088" cy="1588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4894" y="1877797"/>
            <a:ext cx="8099425" cy="72455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04165" marR="5080" indent="-292100">
              <a:lnSpc>
                <a:spcPts val="2690"/>
              </a:lnSpc>
              <a:spcBef>
                <a:spcPts val="25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成员函数也可以通过类进行访问和调用，此时应自行指定需要传入的参数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36700" y="3434988"/>
            <a:ext cx="3469640" cy="1275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000" dirty="0">
                <a:solidFill>
                  <a:srgbClr val="D4D4D4"/>
                </a:solidFill>
                <a:latin typeface="Courier New"/>
                <a:cs typeface="Courier New"/>
              </a:rPr>
              <a:t>b</a:t>
            </a:r>
            <a:r>
              <a:rPr lang="en-US" altLang="zh-CN"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altLang="zh-CN"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lang="en-US" altLang="zh-CN" sz="2000" spc="25" dirty="0">
                <a:solidFill>
                  <a:srgbClr val="CE9178"/>
                </a:solidFill>
                <a:latin typeface="Courier New"/>
                <a:cs typeface="Courier New"/>
              </a:rPr>
              <a:t>"Li"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lang="en-US" altLang="zh-CN"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25" dirty="0" err="1">
                <a:solidFill>
                  <a:srgbClr val="D4D4D4"/>
                </a:solidFill>
                <a:latin typeface="Courier New"/>
                <a:cs typeface="Courier New"/>
              </a:rPr>
              <a:t>Account.deposit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(b,</a:t>
            </a:r>
            <a:r>
              <a:rPr lang="en-US" altLang="zh-CN" sz="2000" spc="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20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r>
              <a:rPr lang="en-US" altLang="zh-CN" sz="2000" spc="2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spcBef>
                <a:spcPts val="100"/>
              </a:spcBef>
            </a:pPr>
            <a:r>
              <a:rPr lang="en-US" altLang="zh-CN"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lang="en-US" altLang="zh-CN" sz="2000" spc="25" dirty="0" err="1">
                <a:solidFill>
                  <a:srgbClr val="D4D4D4"/>
                </a:solidFill>
                <a:latin typeface="Courier New"/>
                <a:cs typeface="Courier New"/>
              </a:rPr>
              <a:t>b.balance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lang="en-US" altLang="zh-CN" sz="2000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endParaRPr lang="en-US" altLang="zh-CN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098476"/>
            <a:ext cx="7735570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975" spc="104" baseline="1048" dirty="0"/>
              <a:t>类属性（类成员）与实例属性</a:t>
            </a:r>
            <a:endParaRPr sz="3975" baseline="1048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893" y="1877797"/>
            <a:ext cx="6817863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对整个类共同特征的描述</a:t>
            </a:r>
          </a:p>
          <a:p>
            <a:pPr marL="304165" indent="-2921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在同一个类的不同对象之间共享数据的方式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246" y="3126795"/>
            <a:ext cx="6611111" cy="31546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54846" y="3248025"/>
            <a:ext cx="6137910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 marR="3295650" indent="-62738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interest</a:t>
            </a: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0.2</a:t>
            </a:r>
            <a:endParaRPr sz="2000" dirty="0">
              <a:latin typeface="Courier New"/>
              <a:cs typeface="Courier New"/>
            </a:endParaRPr>
          </a:p>
          <a:p>
            <a:pPr marL="1266190" marR="5080" indent="-627380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639445" marR="474980" indent="626745">
              <a:lnSpc>
                <a:spcPct val="104000"/>
              </a:lnSpc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account_holder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1266190">
              <a:lnSpc>
                <a:spcPct val="100000"/>
              </a:lnSpc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 dirty="0">
              <a:latin typeface="Courier New"/>
              <a:cs typeface="Courier New"/>
            </a:endParaRPr>
          </a:p>
          <a:p>
            <a:pPr marL="1266190" marR="1258570" indent="-627380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withdraw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8700" y="3551555"/>
            <a:ext cx="2764155" cy="459740"/>
          </a:xfrm>
          <a:custGeom>
            <a:avLst/>
            <a:gdLst/>
            <a:ahLst/>
            <a:cxnLst/>
            <a:rect l="l" t="t" r="r" b="b"/>
            <a:pathLst>
              <a:path w="2764154" h="459739">
                <a:moveTo>
                  <a:pt x="0" y="76564"/>
                </a:moveTo>
                <a:lnTo>
                  <a:pt x="6011" y="46762"/>
                </a:lnTo>
                <a:lnTo>
                  <a:pt x="22403" y="22425"/>
                </a:lnTo>
                <a:lnTo>
                  <a:pt x="46717" y="6016"/>
                </a:lnTo>
                <a:lnTo>
                  <a:pt x="76491" y="0"/>
                </a:lnTo>
                <a:lnTo>
                  <a:pt x="2687090" y="0"/>
                </a:lnTo>
                <a:lnTo>
                  <a:pt x="2716864" y="6016"/>
                </a:lnTo>
                <a:lnTo>
                  <a:pt x="2741178" y="22425"/>
                </a:lnTo>
                <a:lnTo>
                  <a:pt x="2757570" y="46762"/>
                </a:lnTo>
                <a:lnTo>
                  <a:pt x="2763581" y="76564"/>
                </a:lnTo>
                <a:lnTo>
                  <a:pt x="2763581" y="382806"/>
                </a:lnTo>
                <a:lnTo>
                  <a:pt x="2757570" y="412608"/>
                </a:lnTo>
                <a:lnTo>
                  <a:pt x="2741178" y="436945"/>
                </a:lnTo>
                <a:lnTo>
                  <a:pt x="2716864" y="453353"/>
                </a:lnTo>
                <a:lnTo>
                  <a:pt x="2687090" y="459370"/>
                </a:lnTo>
                <a:lnTo>
                  <a:pt x="76491" y="459370"/>
                </a:lnTo>
                <a:lnTo>
                  <a:pt x="46717" y="453353"/>
                </a:lnTo>
                <a:lnTo>
                  <a:pt x="22403" y="436945"/>
                </a:lnTo>
                <a:lnTo>
                  <a:pt x="6011" y="412608"/>
                </a:lnTo>
                <a:lnTo>
                  <a:pt x="0" y="382806"/>
                </a:lnTo>
                <a:lnTo>
                  <a:pt x="0" y="76564"/>
                </a:lnTo>
                <a:close/>
              </a:path>
            </a:pathLst>
          </a:custGeom>
          <a:ln w="324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5" y="1942083"/>
            <a:ext cx="5349240" cy="44104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1881" y="2034805"/>
            <a:ext cx="3626485" cy="40830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74980">
              <a:lnSpc>
                <a:spcPct val="101699"/>
              </a:lnSpc>
              <a:spcBef>
                <a:spcPts val="60"/>
              </a:spcBef>
            </a:pP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"Huang"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 b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"Li"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(a.interest)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(b.interest)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2699"/>
              </a:lnSpc>
              <a:spcBef>
                <a:spcPts val="30"/>
              </a:spcBef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(Account.interest)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a.interest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0.3 </a:t>
            </a:r>
            <a:r>
              <a:rPr sz="2000" spc="3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(a.interest)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(b.interest)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(Account.interest)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Account.interest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0.4 </a:t>
            </a:r>
            <a:r>
              <a:rPr sz="2000" spc="3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(a.interest)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(b.interest)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(Account.interest)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45718" y="2641357"/>
            <a:ext cx="38290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718" y="3887988"/>
            <a:ext cx="382905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5718" y="5146812"/>
            <a:ext cx="38290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7161" y="2953776"/>
            <a:ext cx="3138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通过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访问类成员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7942" y="4054040"/>
            <a:ext cx="2879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和类</a:t>
            </a: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拥有同名的成员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7161" y="5305244"/>
            <a:ext cx="28790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对类成员的重新绑定</a:t>
            </a: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（改变值）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只能通过类进行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098476"/>
            <a:ext cx="5436235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975" spc="104" baseline="1048" dirty="0"/>
              <a:t>类中成员访问的原则</a:t>
            </a:r>
            <a:endParaRPr sz="3975" baseline="104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2434261"/>
            <a:ext cx="7901305" cy="134716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1465" marR="5080" indent="-2914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1465" algn="l"/>
                <a:tab pos="292100" algn="l"/>
              </a:tabLst>
            </a:pPr>
            <a:r>
              <a:rPr lang="zh-CN" altLang="zh-CN" sz="28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如果实例成员和类成员同名，访问哪一个？</a:t>
            </a:r>
            <a:endParaRPr sz="28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4525" lvl="1" indent="-24384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645160" algn="l"/>
              </a:tabLst>
            </a:pPr>
            <a:r>
              <a:rPr lang="zh-CN" altLang="en-US"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先</a:t>
            </a: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在实例成员列表中查找绑定关系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r>
              <a:rPr lang="zh-CN" altLang="en-US"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再在</a:t>
            </a: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类成员列表中查找绑定关系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731515"/>
            <a:ext cx="6532373" cy="27606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971" y="1811075"/>
            <a:ext cx="6137910" cy="324306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019175" indent="-2927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019175" algn="l"/>
                <a:tab pos="101981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利用类成员进行类级别的操作，如：</a:t>
            </a:r>
            <a:endParaRPr sz="2300" dirty="0">
              <a:latin typeface="微软雅黑"/>
              <a:cs typeface="微软雅黑"/>
            </a:endParaRPr>
          </a:p>
          <a:p>
            <a:pPr marL="1116330">
              <a:lnSpc>
                <a:spcPct val="100000"/>
              </a:lnSpc>
              <a:spcBef>
                <a:spcPts val="53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对对象进行计数</a:t>
            </a:r>
            <a:endParaRPr sz="2300" dirty="0">
              <a:latin typeface="微软雅黑"/>
              <a:cs typeface="微软雅黑"/>
            </a:endParaRPr>
          </a:p>
          <a:p>
            <a:pPr marL="639445" marR="2829560" indent="-627380">
              <a:lnSpc>
                <a:spcPct val="100000"/>
              </a:lnSpc>
              <a:spcBef>
                <a:spcPts val="142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CountedAccount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9CDCFE"/>
                </a:solidFill>
                <a:latin typeface="Courier New"/>
                <a:cs typeface="Courier New"/>
              </a:rPr>
              <a:t>count</a:t>
            </a:r>
            <a:r>
              <a:rPr sz="2000" spc="5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1266190" marR="5080" indent="-627380">
              <a:lnSpc>
                <a:spcPct val="102000"/>
              </a:lnSpc>
              <a:spcBef>
                <a:spcPts val="5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holder</a:t>
            </a:r>
            <a:r>
              <a:rPr sz="2000" spc="5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 </a:t>
            </a:r>
            <a:r>
              <a:rPr sz="2000" spc="3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CountedAccount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count</a:t>
            </a:r>
            <a:r>
              <a:rPr sz="2000" spc="55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3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__del__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639445" marR="948690" indent="626745">
              <a:lnSpc>
                <a:spcPts val="2500"/>
              </a:lnSpc>
            </a:pP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CountedAccount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count</a:t>
            </a:r>
            <a:r>
              <a:rPr sz="2000" spc="40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120924" y="4034674"/>
            <a:ext cx="2987675" cy="125367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0"/>
              </a:spcBef>
            </a:pPr>
            <a:r>
              <a:rPr sz="2000" spc="20" dirty="0">
                <a:solidFill>
                  <a:srgbClr val="FF0000"/>
                </a:solidFill>
                <a:latin typeface="微软雅黑"/>
                <a:cs typeface="微软雅黑"/>
              </a:rPr>
              <a:t>__del__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是在对象消亡时由 </a:t>
            </a:r>
            <a:r>
              <a:rPr sz="2000" spc="25" dirty="0">
                <a:solidFill>
                  <a:srgbClr val="FF0000"/>
                </a:solidFill>
                <a:latin typeface="微软雅黑"/>
                <a:cs typeface="微软雅黑"/>
              </a:rPr>
              <a:t>py</a:t>
            </a:r>
            <a:r>
              <a:rPr sz="2000" spc="1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2000" spc="30" dirty="0">
                <a:solidFill>
                  <a:srgbClr val="FF0000"/>
                </a:solidFill>
                <a:latin typeface="微软雅黑"/>
                <a:cs typeface="微软雅黑"/>
              </a:rPr>
              <a:t>ho</a:t>
            </a:r>
            <a:r>
              <a:rPr sz="2000" spc="25" dirty="0">
                <a:solidFill>
                  <a:srgbClr val="FF0000"/>
                </a:solidFill>
                <a:latin typeface="微软雅黑"/>
                <a:cs typeface="微软雅黑"/>
              </a:rPr>
              <a:t>n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自动调用的函数， </a:t>
            </a:r>
            <a:r>
              <a:rPr sz="2000" spc="40" dirty="0" err="1">
                <a:solidFill>
                  <a:srgbClr val="FF0000"/>
                </a:solidFill>
                <a:latin typeface="微软雅黑"/>
                <a:cs typeface="微软雅黑"/>
              </a:rPr>
              <a:t>一般用于完成对象的消亡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40" dirty="0" err="1">
                <a:solidFill>
                  <a:srgbClr val="FF0000"/>
                </a:solidFill>
                <a:latin typeface="微软雅黑"/>
                <a:cs typeface="微软雅黑"/>
              </a:rPr>
              <a:t>前处理操作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083" y="4648965"/>
            <a:ext cx="5579017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继承、重写、多态、访问限制</a:t>
            </a:r>
            <a:endParaRPr spc="7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BE0DB-F89C-60A5-706D-EF0EA327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6" y="1101094"/>
            <a:ext cx="9637247" cy="407804"/>
          </a:xfrm>
        </p:spPr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F3014-7B8E-6F50-1C1C-FA353F2F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333625"/>
            <a:ext cx="6890384" cy="1384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类别可以存在层级关系</a:t>
            </a:r>
            <a:endParaRPr lang="en-US" altLang="zh-CN" sz="24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实现代码复用的重要方式</a:t>
            </a:r>
            <a:endParaRPr lang="en-US" altLang="zh-CN" sz="24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python中继承的例子 的图像结果">
            <a:extLst>
              <a:ext uri="{FF2B5EF4-FFF2-40B4-BE49-F238E27FC236}">
                <a16:creationId xmlns:a16="http://schemas.microsoft.com/office/drawing/2014/main" id="{BDDB61AD-A853-37F8-E788-30EC646C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318506"/>
            <a:ext cx="3953241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7">
            <a:extLst>
              <a:ext uri="{FF2B5EF4-FFF2-40B4-BE49-F238E27FC236}">
                <a16:creationId xmlns:a16="http://schemas.microsoft.com/office/drawing/2014/main" id="{11C73554-2925-A130-C30C-9E9C6AF0A8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675259" y="6333088"/>
            <a:ext cx="28003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49541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76" y="1101094"/>
            <a:ext cx="649224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50" b="1" spc="70" dirty="0">
                <a:latin typeface="Microsoft JhengHei"/>
                <a:cs typeface="Microsoft JhengHei"/>
              </a:rPr>
              <a:t>继承</a:t>
            </a:r>
            <a:endParaRPr sz="265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 dirty="0">
              <a:latin typeface="Microsoft JhengHei"/>
              <a:cs typeface="Microsoft JhengHei"/>
            </a:endParaRPr>
          </a:p>
          <a:p>
            <a:pPr marL="951230" indent="-292735">
              <a:lnSpc>
                <a:spcPct val="100000"/>
              </a:lnSpc>
              <a:buFont typeface="Arial"/>
              <a:buChar char="•"/>
              <a:tabLst>
                <a:tab pos="951230" algn="l"/>
                <a:tab pos="951865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例如：</a:t>
            </a:r>
            <a:endParaRPr sz="2300" dirty="0">
              <a:latin typeface="微软雅黑"/>
              <a:cs typeface="微软雅黑"/>
            </a:endParaRPr>
          </a:p>
          <a:p>
            <a:pPr marL="1048385">
              <a:lnSpc>
                <a:spcPct val="100000"/>
              </a:lnSpc>
              <a:spcBef>
                <a:spcPts val="53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定义一个新类型的账户，具有取款手续费</a:t>
            </a:r>
            <a:endParaRPr sz="2300" dirty="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5" y="2868675"/>
            <a:ext cx="6611111" cy="2849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7172" y="2964444"/>
            <a:ext cx="6137910" cy="251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3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CheckingAccount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66190" marR="5080" indent="-627380">
              <a:lnSpc>
                <a:spcPts val="25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66190">
              <a:lnSpc>
                <a:spcPts val="2295"/>
              </a:lnSpc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account_holder</a:t>
            </a:r>
            <a:endParaRPr sz="2000">
              <a:latin typeface="Courier New"/>
              <a:cs typeface="Courier New"/>
            </a:endParaRPr>
          </a:p>
          <a:p>
            <a:pPr marL="1266190" marR="1415415" indent="-627380">
              <a:lnSpc>
                <a:spcPct val="104000"/>
              </a:lnSpc>
              <a:spcBef>
                <a:spcPts val="2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>
              <a:latin typeface="Courier New"/>
              <a:cs typeface="Courier New"/>
            </a:endParaRPr>
          </a:p>
          <a:p>
            <a:pPr marL="1266190" marR="161290" indent="-627380">
              <a:lnSpc>
                <a:spcPts val="25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withdraw_charge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(amount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1)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5328" y="4663947"/>
            <a:ext cx="3712464" cy="1648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60449" y="3924564"/>
            <a:ext cx="3397885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7525" marR="13335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微软雅黑"/>
                <a:cs typeface="微软雅黑"/>
              </a:rPr>
              <a:t>与</a:t>
            </a:r>
            <a:r>
              <a:rPr sz="2000" spc="25" dirty="0">
                <a:latin typeface="微软雅黑"/>
                <a:cs typeface="微软雅黑"/>
              </a:rPr>
              <a:t>A</a:t>
            </a:r>
            <a:r>
              <a:rPr sz="2000" spc="15" dirty="0">
                <a:latin typeface="微软雅黑"/>
                <a:cs typeface="微软雅黑"/>
              </a:rPr>
              <a:t>cc</a:t>
            </a:r>
            <a:r>
              <a:rPr sz="2000" spc="30" dirty="0">
                <a:latin typeface="微软雅黑"/>
                <a:cs typeface="微软雅黑"/>
              </a:rPr>
              <a:t>oun</a:t>
            </a:r>
            <a:r>
              <a:rPr sz="2000" spc="20" dirty="0">
                <a:latin typeface="微软雅黑"/>
                <a:cs typeface="微软雅黑"/>
              </a:rPr>
              <a:t>t</a:t>
            </a:r>
            <a:r>
              <a:rPr sz="2000" dirty="0">
                <a:latin typeface="微软雅黑"/>
                <a:cs typeface="微软雅黑"/>
              </a:rPr>
              <a:t>有 </a:t>
            </a:r>
            <a:r>
              <a:rPr sz="2000" spc="40" dirty="0">
                <a:latin typeface="微软雅黑"/>
                <a:cs typeface="微软雅黑"/>
              </a:rPr>
              <a:t>大量重复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100" spc="1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1100" spc="-2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704215" marR="5080" indent="-346075">
              <a:lnSpc>
                <a:spcPct val="100000"/>
              </a:lnSpc>
              <a:spcBef>
                <a:spcPts val="75"/>
              </a:spcBef>
            </a:pPr>
            <a:r>
              <a:rPr sz="1100" spc="10" dirty="0">
                <a:solidFill>
                  <a:srgbClr val="569CD6"/>
                </a:solidFill>
                <a:latin typeface="Courier New"/>
                <a:cs typeface="Courier New"/>
              </a:rPr>
              <a:t>def </a:t>
            </a:r>
            <a:r>
              <a:rPr sz="1100" spc="1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100" spc="1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1100" spc="1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1100" spc="-6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1100" spc="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1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358140" marR="264160" indent="345440">
              <a:lnSpc>
                <a:spcPct val="105500"/>
              </a:lnSpc>
            </a:pPr>
            <a:r>
              <a:rPr sz="1100" spc="1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11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1100" spc="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account_holder </a:t>
            </a:r>
            <a:r>
              <a:rPr sz="1100" spc="-6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1100" spc="2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100" spc="1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1100">
              <a:latin typeface="Courier New"/>
              <a:cs typeface="Courier New"/>
            </a:endParaRPr>
          </a:p>
          <a:p>
            <a:pPr marL="704215">
              <a:lnSpc>
                <a:spcPct val="100000"/>
              </a:lnSpc>
            </a:pPr>
            <a:r>
              <a:rPr sz="1100" spc="1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110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110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1100">
              <a:latin typeface="Courier New"/>
              <a:cs typeface="Courier New"/>
            </a:endParaRPr>
          </a:p>
          <a:p>
            <a:pPr marL="704215" marR="696595" indent="-346075">
              <a:lnSpc>
                <a:spcPct val="105500"/>
              </a:lnSpc>
            </a:pPr>
            <a:r>
              <a:rPr sz="1100" spc="10" dirty="0">
                <a:solidFill>
                  <a:srgbClr val="569CD6"/>
                </a:solidFill>
                <a:latin typeface="Courier New"/>
                <a:cs typeface="Courier New"/>
              </a:rPr>
              <a:t>def </a:t>
            </a:r>
            <a:r>
              <a:rPr sz="1100" spc="15" dirty="0">
                <a:solidFill>
                  <a:srgbClr val="DCDCAA"/>
                </a:solidFill>
                <a:latin typeface="Courier New"/>
                <a:cs typeface="Courier New"/>
              </a:rPr>
              <a:t>withdraw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1100" spc="1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1100" spc="1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1100" spc="-6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1100" spc="1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1100" spc="15" dirty="0">
                <a:solidFill>
                  <a:srgbClr val="D4D4D4"/>
                </a:solidFill>
                <a:latin typeface="Courier New"/>
                <a:cs typeface="Courier New"/>
              </a:rPr>
              <a:t> amount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659" y="6308173"/>
            <a:ext cx="216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30" dirty="0">
                <a:latin typeface="Arial"/>
                <a:cs typeface="Arial"/>
              </a:rPr>
              <a:t>19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991" y="5626836"/>
            <a:ext cx="60204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6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CheckingAccount</a:t>
            </a:r>
            <a:r>
              <a:rPr sz="2300" spc="-35" dirty="0">
                <a:latin typeface="微软雅黑"/>
                <a:cs typeface="微软雅黑"/>
              </a:rPr>
              <a:t>的对象也拥有新定义的属性</a:t>
            </a:r>
            <a:endParaRPr sz="2300">
              <a:latin typeface="微软雅黑"/>
              <a:cs typeface="微软雅黑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6879" y="2604302"/>
            <a:ext cx="6967855" cy="1511300"/>
            <a:chOff x="1706879" y="2604302"/>
            <a:chExt cx="6967855" cy="1511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79" y="2832099"/>
              <a:ext cx="6967728" cy="1283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47071" y="2604307"/>
              <a:ext cx="2663190" cy="342265"/>
            </a:xfrm>
            <a:custGeom>
              <a:avLst/>
              <a:gdLst/>
              <a:ahLst/>
              <a:cxnLst/>
              <a:rect l="l" t="t" r="r" b="b"/>
              <a:pathLst>
                <a:path w="2663190" h="342264">
                  <a:moveTo>
                    <a:pt x="368541" y="329958"/>
                  </a:moveTo>
                  <a:lnTo>
                    <a:pt x="68491" y="53327"/>
                  </a:lnTo>
                  <a:lnTo>
                    <a:pt x="77482" y="43561"/>
                  </a:lnTo>
                  <a:lnTo>
                    <a:pt x="92887" y="26809"/>
                  </a:lnTo>
                  <a:lnTo>
                    <a:pt x="0" y="0"/>
                  </a:lnTo>
                  <a:lnTo>
                    <a:pt x="34315" y="90462"/>
                  </a:lnTo>
                  <a:lnTo>
                    <a:pt x="58724" y="63944"/>
                  </a:lnTo>
                  <a:lnTo>
                    <a:pt x="358775" y="340563"/>
                  </a:lnTo>
                  <a:lnTo>
                    <a:pt x="368541" y="329958"/>
                  </a:lnTo>
                  <a:close/>
                </a:path>
                <a:path w="2663190" h="342264">
                  <a:moveTo>
                    <a:pt x="2662631" y="56603"/>
                  </a:moveTo>
                  <a:lnTo>
                    <a:pt x="2565958" y="57797"/>
                  </a:lnTo>
                  <a:lnTo>
                    <a:pt x="2582468" y="89852"/>
                  </a:lnTo>
                  <a:lnTo>
                    <a:pt x="2119350" y="328853"/>
                  </a:lnTo>
                  <a:lnTo>
                    <a:pt x="2125954" y="341668"/>
                  </a:lnTo>
                  <a:lnTo>
                    <a:pt x="2589072" y="102679"/>
                  </a:lnTo>
                  <a:lnTo>
                    <a:pt x="2605582" y="134734"/>
                  </a:lnTo>
                  <a:lnTo>
                    <a:pt x="2643174" y="83248"/>
                  </a:lnTo>
                  <a:lnTo>
                    <a:pt x="2662631" y="566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38711" y="4567692"/>
            <a:ext cx="33978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 err="1">
                <a:solidFill>
                  <a:srgbClr val="FF0000"/>
                </a:solidFill>
                <a:latin typeface="微软雅黑"/>
                <a:cs typeface="微软雅黑"/>
              </a:rPr>
              <a:t>在派生类中找不到的绑定关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 系，会在其基类中继续寻找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076" y="1101094"/>
            <a:ext cx="759714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50" b="1" spc="70" dirty="0">
                <a:latin typeface="Microsoft JhengHei"/>
                <a:cs typeface="Microsoft JhengHei"/>
              </a:rPr>
              <a:t>继承</a:t>
            </a:r>
            <a:endParaRPr sz="265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 dirty="0">
              <a:latin typeface="Microsoft JhengHei"/>
              <a:cs typeface="Microsoft JhengHei"/>
            </a:endParaRPr>
          </a:p>
          <a:p>
            <a:pPr marL="951230" indent="-292735">
              <a:lnSpc>
                <a:spcPct val="100000"/>
              </a:lnSpc>
              <a:buFont typeface="Arial"/>
              <a:buChar char="•"/>
              <a:tabLst>
                <a:tab pos="951230" algn="l"/>
                <a:tab pos="951865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一个类所描述的对象特征可以从其它的</a:t>
            </a:r>
            <a:r>
              <a:rPr sz="2300" b="1" spc="-30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300" b="1" spc="-35" dirty="0">
                <a:solidFill>
                  <a:srgbClr val="FF0000"/>
                </a:solidFill>
                <a:latin typeface="微软雅黑"/>
                <a:cs typeface="微软雅黑"/>
              </a:rPr>
              <a:t>继承</a:t>
            </a:r>
            <a:r>
              <a:rPr sz="2300" b="1" i="1" spc="-35" dirty="0">
                <a:solidFill>
                  <a:srgbClr val="0000FF"/>
                </a:solidFill>
                <a:latin typeface="微软雅黑"/>
                <a:cs typeface="微软雅黑"/>
              </a:rPr>
              <a:t>获得</a:t>
            </a:r>
            <a:r>
              <a:rPr sz="2300" b="1" dirty="0">
                <a:solidFill>
                  <a:srgbClr val="0000FF"/>
                </a:solidFill>
                <a:latin typeface="微软雅黑"/>
                <a:cs typeface="微软雅黑"/>
              </a:rPr>
              <a:t>。</a:t>
            </a:r>
            <a:endParaRPr sz="2300" dirty="0">
              <a:latin typeface="微软雅黑"/>
              <a:cs typeface="微软雅黑"/>
            </a:endParaRPr>
          </a:p>
          <a:p>
            <a:pPr marL="2364105">
              <a:lnSpc>
                <a:spcPct val="100000"/>
              </a:lnSpc>
              <a:spcBef>
                <a:spcPts val="685"/>
              </a:spcBef>
              <a:tabLst>
                <a:tab pos="5880735" algn="l"/>
              </a:tabLst>
            </a:pP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派生类（子类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）	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基类（父类）</a:t>
            </a:r>
            <a:endParaRPr sz="2000" dirty="0">
              <a:latin typeface="微软雅黑"/>
              <a:cs typeface="微软雅黑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519" y="4334763"/>
            <a:ext cx="5349240" cy="12862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12828" y="2927868"/>
            <a:ext cx="7056755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6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CheckingAccount(</a:t>
            </a:r>
            <a:r>
              <a:rPr sz="2000" spc="25" dirty="0">
                <a:solidFill>
                  <a:srgbClr val="FF000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)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1860550" marR="486409" indent="-627380">
              <a:lnSpc>
                <a:spcPts val="25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withdraw_charge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(amount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  <a:spcBef>
                <a:spcPts val="75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CheckingAccount</a:t>
            </a:r>
            <a:r>
              <a:rPr sz="2300" spc="-35" dirty="0">
                <a:latin typeface="微软雅黑"/>
                <a:cs typeface="微软雅黑"/>
              </a:rPr>
              <a:t>的对象拥有</a:t>
            </a:r>
            <a:r>
              <a:rPr sz="2300" spc="15" dirty="0">
                <a:latin typeface="Arial"/>
                <a:cs typeface="Arial"/>
              </a:rPr>
              <a:t>Account</a:t>
            </a:r>
            <a:r>
              <a:rPr sz="2300" spc="-35" dirty="0">
                <a:latin typeface="微软雅黑"/>
                <a:cs typeface="微软雅黑"/>
              </a:rPr>
              <a:t>中定义的属性</a:t>
            </a:r>
            <a:endParaRPr sz="23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jack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"Jack"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2828" y="4738380"/>
            <a:ext cx="2999740" cy="6477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5"/>
              </a:spcBef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(jack.balance)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jack.deposit(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1768" y="6100710"/>
            <a:ext cx="4166235" cy="41973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34"/>
              </a:spcBef>
            </a:pP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jack.withdraw_charge(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120CC-8BD8-E14D-9B76-2D7EF804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6" y="1101094"/>
            <a:ext cx="9637247" cy="407804"/>
          </a:xfrm>
        </p:spPr>
        <p:txBody>
          <a:bodyPr/>
          <a:lstStyle/>
          <a:p>
            <a:r>
              <a:rPr lang="zh-CN" altLang="en-US" dirty="0"/>
              <a:t>面向对象的理解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E99A8-07FA-F479-B427-DE012F26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2105025"/>
            <a:ext cx="7924800" cy="26776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en-US" altLang="zh-CN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根据功能需求，总结需要完成的步骤，按步骤从前到后写代码，最后达到既定目标</a:t>
            </a:r>
            <a:endParaRPr lang="en-US" altLang="zh-CN" sz="23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面向对象也是我们认识世界的一种重要方式</a:t>
            </a:r>
            <a:endParaRPr lang="en-US" altLang="zh-CN" sz="23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00" b="1" kern="1200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基于类和对象，以数据为中心</a:t>
            </a:r>
            <a:endParaRPr lang="en-US" altLang="zh-CN" sz="2300" b="1" kern="1200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065503A4-82F5-A013-EDD4-360054610185}"/>
              </a:ext>
            </a:extLst>
          </p:cNvPr>
          <p:cNvSpPr txBox="1"/>
          <p:nvPr/>
        </p:nvSpPr>
        <p:spPr>
          <a:xfrm>
            <a:off x="9770732" y="6333088"/>
            <a:ext cx="1879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82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244665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重写</a:t>
            </a:r>
            <a:endParaRPr spc="7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300" y="2500530"/>
            <a:ext cx="7353332" cy="23517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81431" y="1952625"/>
            <a:ext cx="8103234" cy="385618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04165" marR="5080" indent="-292100">
              <a:lnSpc>
                <a:spcPts val="2690"/>
              </a:lnSpc>
              <a:spcBef>
                <a:spcPts val="25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如果在派生类中需要对现有功能进行改变或扩充，可以重新</a:t>
            </a:r>
            <a:r>
              <a:rPr sz="2300" b="1" dirty="0">
                <a:solidFill>
                  <a:srgbClr val="0000FF"/>
                </a:solidFill>
                <a:latin typeface="微软雅黑"/>
                <a:cs typeface="微软雅黑"/>
              </a:rPr>
              <a:t>进 </a:t>
            </a: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行成员函数的定义</a:t>
            </a:r>
            <a:endParaRPr sz="2300" dirty="0">
              <a:latin typeface="微软雅黑"/>
              <a:cs typeface="微软雅黑"/>
            </a:endParaRPr>
          </a:p>
          <a:p>
            <a:pPr marR="1176655" algn="ctr">
              <a:lnSpc>
                <a:spcPct val="100000"/>
              </a:lnSpc>
              <a:spcBef>
                <a:spcPts val="144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7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CheckingAccount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539115" algn="ctr">
              <a:lnSpc>
                <a:spcPct val="1000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6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 err="1">
                <a:solidFill>
                  <a:srgbClr val="DCDCAA"/>
                </a:solidFill>
                <a:latin typeface="Courier New"/>
                <a:cs typeface="Courier New"/>
              </a:rPr>
              <a:t>withdraw</a:t>
            </a:r>
            <a:r>
              <a:rPr lang="en-US" sz="2000" spc="25" dirty="0" err="1">
                <a:solidFill>
                  <a:srgbClr val="DCDCAA"/>
                </a:solidFill>
                <a:latin typeface="Courier New"/>
                <a:cs typeface="Courier New"/>
              </a:rPr>
              <a:t>_charge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lang="en-US" sz="2000" spc="25" dirty="0">
              <a:solidFill>
                <a:srgbClr val="D4D4D4"/>
              </a:solidFill>
              <a:latin typeface="Courier New"/>
              <a:cs typeface="Courier New"/>
            </a:endParaRPr>
          </a:p>
          <a:p>
            <a:pPr marL="539115" algn="ctr">
              <a:lnSpc>
                <a:spcPct val="100000"/>
              </a:lnSpc>
            </a:pPr>
            <a:r>
              <a:rPr lang="en-US" altLang="zh-CN" sz="2000" spc="25" dirty="0">
                <a:solidFill>
                  <a:srgbClr val="4EC9B0"/>
                </a:solidFill>
                <a:latin typeface="Courier New"/>
                <a:cs typeface="Courier New"/>
              </a:rPr>
              <a:t>   </a:t>
            </a:r>
            <a:r>
              <a:rPr lang="en-US" altLang="zh-CN" sz="2000" spc="25" dirty="0" err="1">
                <a:solidFill>
                  <a:srgbClr val="4EC9B0"/>
                </a:solidFill>
                <a:latin typeface="Courier New"/>
                <a:cs typeface="Courier New"/>
              </a:rPr>
              <a:t>self</a:t>
            </a:r>
            <a:r>
              <a:rPr lang="en-US" altLang="zh-CN" sz="2000" spc="25" dirty="0" err="1">
                <a:solidFill>
                  <a:srgbClr val="D4D4D4"/>
                </a:solidFill>
                <a:latin typeface="Courier New"/>
                <a:cs typeface="Courier New"/>
              </a:rPr>
              <a:t>.withdraw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lang="en-US" altLang="zh-CN" sz="2000" spc="25" dirty="0">
                <a:solidFill>
                  <a:srgbClr val="FF0000"/>
                </a:solidFill>
                <a:latin typeface="Courier New"/>
                <a:cs typeface="Courier New"/>
              </a:rPr>
              <a:t>self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lang="en-US" altLang="zh-CN"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2000" spc="20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r>
              <a:rPr lang="en-US" altLang="zh-CN"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urier New"/>
                <a:cs typeface="Courier New"/>
              </a:rPr>
              <a:t>+ 1)</a:t>
            </a:r>
            <a:r>
              <a:rPr lang="en-US" altLang="zh-CN" sz="2000" spc="6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super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.withdraw(amount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644525" lvl="1" indent="-243840">
              <a:lnSpc>
                <a:spcPct val="100000"/>
              </a:lnSpc>
              <a:spcBef>
                <a:spcPts val="1165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保持函数名称一致有利于保持接口的一致性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同时新取代了原先的方法，防止了调用错误的发生</a:t>
            </a:r>
            <a:endParaRPr sz="2300" dirty="0">
              <a:latin typeface="微软雅黑"/>
              <a:cs typeface="微软雅黑"/>
            </a:endParaRPr>
          </a:p>
          <a:p>
            <a:pPr marL="304165" marR="5080" indent="-292100">
              <a:lnSpc>
                <a:spcPts val="2710"/>
              </a:lnSpc>
              <a:spcBef>
                <a:spcPts val="66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在派生类的对象发生成员函数调用时，根据成员访问规则，</a:t>
            </a:r>
            <a:r>
              <a:rPr sz="2300" b="1" dirty="0">
                <a:solidFill>
                  <a:srgbClr val="0000FF"/>
                </a:solidFill>
                <a:latin typeface="微软雅黑"/>
                <a:cs typeface="微软雅黑"/>
              </a:rPr>
              <a:t>将 </a:t>
            </a: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优先访问派生类中定义的成员函数</a:t>
            </a:r>
            <a:endParaRPr sz="23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1B2EB963-D846-5F57-80F5-FD16765C94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700" y="5995377"/>
            <a:ext cx="5349240" cy="7226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B4B6062-3808-0CA9-7DD8-C18C694BDD5B}"/>
              </a:ext>
            </a:extLst>
          </p:cNvPr>
          <p:cNvSpPr txBox="1"/>
          <p:nvPr/>
        </p:nvSpPr>
        <p:spPr>
          <a:xfrm>
            <a:off x="6662334" y="5846102"/>
            <a:ext cx="244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可以通过类属性的方式显式地调用</a:t>
            </a: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父类中的成员函数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8F07B7-9EB9-30A6-DE7C-2804E1B75F98}"/>
              </a:ext>
            </a:extLst>
          </p:cNvPr>
          <p:cNvSpPr txBox="1"/>
          <p:nvPr/>
        </p:nvSpPr>
        <p:spPr>
          <a:xfrm>
            <a:off x="-1282663" y="6032553"/>
            <a:ext cx="9144000" cy="50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5410" marR="1547495">
              <a:lnSpc>
                <a:spcPct val="165000"/>
              </a:lnSpc>
              <a:spcBef>
                <a:spcPts val="625"/>
              </a:spcBef>
            </a:pPr>
            <a:r>
              <a:rPr lang="en-US" altLang="zh-CN" sz="1800" spc="25" dirty="0" err="1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lang="en-US" altLang="zh-CN" sz="1800" spc="25" dirty="0" err="1">
                <a:solidFill>
                  <a:srgbClr val="D4D4D4"/>
                </a:solidFill>
                <a:latin typeface="Courier New"/>
                <a:cs typeface="Courier New"/>
              </a:rPr>
              <a:t>.withdraw</a:t>
            </a:r>
            <a:r>
              <a:rPr lang="en-US" altLang="zh-CN" sz="18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lang="en-US" altLang="zh-CN" sz="1800" spc="20" dirty="0">
                <a:solidFill>
                  <a:srgbClr val="D4D4D4"/>
                </a:solidFill>
                <a:latin typeface="Courier New"/>
                <a:cs typeface="Courier New"/>
              </a:rPr>
              <a:t>jack</a:t>
            </a:r>
            <a:r>
              <a:rPr lang="en-US" altLang="zh-CN" sz="18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lang="en-US" altLang="zh-CN" sz="18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20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r>
              <a:rPr lang="en-US" altLang="zh-CN" sz="18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18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lang="en-US" altLang="zh-CN" sz="1800" spc="6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1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lang="en-US" altLang="zh-CN" sz="1800" spc="1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lang="en-US" altLang="zh-CN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098476"/>
            <a:ext cx="3992245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975" baseline="1048" dirty="0">
                <a:latin typeface="Arial"/>
                <a:cs typeface="Arial"/>
              </a:rPr>
              <a:t>__</a:t>
            </a:r>
            <a:r>
              <a:rPr lang="en-US" altLang="zh-CN" sz="3975" baseline="1048" dirty="0" err="1">
                <a:latin typeface="Arial"/>
                <a:cs typeface="Arial"/>
              </a:rPr>
              <a:t>init</a:t>
            </a:r>
            <a:r>
              <a:rPr lang="en-US" altLang="zh-CN" sz="3975" baseline="1048" dirty="0">
                <a:latin typeface="Arial"/>
                <a:cs typeface="Arial"/>
              </a:rPr>
              <a:t>__</a:t>
            </a:r>
            <a:r>
              <a:rPr lang="zh-CN" altLang="en-US" sz="3975" baseline="1048" dirty="0">
                <a:latin typeface="Arial"/>
                <a:cs typeface="Arial"/>
              </a:rPr>
              <a:t>函数的继承</a:t>
            </a:r>
            <a:endParaRPr sz="3975" baseline="1048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711" y="3271011"/>
            <a:ext cx="6019799" cy="15910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8711" y="5084571"/>
            <a:ext cx="6019799" cy="9814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894" y="1811075"/>
            <a:ext cx="8335009" cy="40201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4165" algn="l"/>
                <a:tab pos="304800" algn="l"/>
                <a:tab pos="592455" algn="l"/>
                <a:tab pos="1300480" algn="l"/>
              </a:tabLst>
            </a:pPr>
            <a:r>
              <a:rPr sz="2300" u="sng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00" b="1" spc="-40" dirty="0">
                <a:solidFill>
                  <a:srgbClr val="0000FF"/>
                </a:solidFill>
                <a:latin typeface="Arial"/>
                <a:cs typeface="Arial"/>
              </a:rPr>
              <a:t>init</a:t>
            </a:r>
            <a:r>
              <a:rPr sz="2300" b="1" u="sng" spc="-4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函数可以继承</a:t>
            </a:r>
            <a:endParaRPr sz="2300" dirty="0">
              <a:latin typeface="微软雅黑"/>
              <a:cs typeface="微软雅黑"/>
            </a:endParaRPr>
          </a:p>
          <a:p>
            <a:pPr marL="644525" marR="5080" indent="-243204">
              <a:lnSpc>
                <a:spcPts val="2710"/>
              </a:lnSpc>
              <a:spcBef>
                <a:spcPts val="660"/>
              </a:spcBef>
              <a:tabLst>
                <a:tab pos="3526154" algn="l"/>
                <a:tab pos="4194810" algn="l"/>
                <a:tab pos="7077075" algn="l"/>
                <a:tab pos="7745095" algn="l"/>
              </a:tabLst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12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如果派生类中不定义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spc="-25" dirty="0">
                <a:latin typeface="Arial"/>
                <a:cs typeface="Arial"/>
              </a:rPr>
              <a:t>n</a:t>
            </a:r>
            <a:r>
              <a:rPr sz="2300" spc="35" dirty="0">
                <a:latin typeface="Arial"/>
                <a:cs typeface="Arial"/>
              </a:rPr>
              <a:t>i</a:t>
            </a:r>
            <a:r>
              <a:rPr sz="2300" spc="25" dirty="0">
                <a:latin typeface="Arial"/>
                <a:cs typeface="Arial"/>
              </a:rPr>
              <a:t>t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00" spc="-35" dirty="0">
                <a:latin typeface="微软雅黑"/>
                <a:cs typeface="微软雅黑"/>
              </a:rPr>
              <a:t>函数，则</a:t>
            </a:r>
            <a:r>
              <a:rPr sz="2300" b="1" spc="-35" dirty="0">
                <a:solidFill>
                  <a:srgbClr val="FF0000"/>
                </a:solidFill>
                <a:latin typeface="微软雅黑"/>
                <a:cs typeface="微软雅黑"/>
              </a:rPr>
              <a:t>继承</a:t>
            </a:r>
            <a:r>
              <a:rPr sz="2300" spc="-35" dirty="0">
                <a:latin typeface="微软雅黑"/>
                <a:cs typeface="微软雅黑"/>
              </a:rPr>
              <a:t>基类的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300" spc="-5" dirty="0">
                <a:latin typeface="Arial"/>
                <a:cs typeface="Arial"/>
              </a:rPr>
              <a:t>i</a:t>
            </a:r>
            <a:r>
              <a:rPr sz="2300" spc="-25" dirty="0">
                <a:latin typeface="Arial"/>
                <a:cs typeface="Arial"/>
              </a:rPr>
              <a:t>n</a:t>
            </a:r>
            <a:r>
              <a:rPr sz="2300" spc="35" dirty="0">
                <a:latin typeface="Arial"/>
                <a:cs typeface="Arial"/>
              </a:rPr>
              <a:t>i</a:t>
            </a:r>
            <a:r>
              <a:rPr sz="2300" spc="25" dirty="0">
                <a:latin typeface="Arial"/>
                <a:cs typeface="Arial"/>
              </a:rPr>
              <a:t>t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300" spc="-35" dirty="0">
                <a:latin typeface="微软雅黑"/>
                <a:cs typeface="微软雅黑"/>
              </a:rPr>
              <a:t>函数 完成派生类对象的初始化</a:t>
            </a:r>
            <a:endParaRPr sz="23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微软雅黑"/>
              <a:cs typeface="微软雅黑"/>
            </a:endParaRPr>
          </a:p>
          <a:p>
            <a:pPr marL="1684655">
              <a:lnSpc>
                <a:spcPct val="100000"/>
              </a:lnSpc>
              <a:spcBef>
                <a:spcPts val="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  <a:p>
            <a:pPr marL="2311400">
              <a:lnSpc>
                <a:spcPct val="1000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2938145" marR="162687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 </a:t>
            </a:r>
            <a:r>
              <a:rPr sz="2000" spc="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acc_holder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 dirty="0">
              <a:latin typeface="Courier New"/>
              <a:cs typeface="Courier New"/>
            </a:endParaRPr>
          </a:p>
          <a:p>
            <a:pPr marL="2311400" marR="1183640" indent="-627380">
              <a:lnSpc>
                <a:spcPct val="104000"/>
              </a:lnSpc>
              <a:spcBef>
                <a:spcPts val="190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19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CheckingAccount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C586C0"/>
                </a:solidFill>
                <a:latin typeface="Courier New"/>
                <a:cs typeface="Courier New"/>
              </a:rPr>
              <a:t>pass</a:t>
            </a:r>
            <a:r>
              <a:rPr sz="2000" spc="-2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6A9955"/>
                </a:solidFill>
                <a:latin typeface="Courier New"/>
                <a:cs typeface="Courier New"/>
              </a:rPr>
              <a:t>#</a:t>
            </a:r>
            <a:r>
              <a:rPr sz="2000" spc="40" dirty="0">
                <a:solidFill>
                  <a:srgbClr val="6A9955"/>
                </a:solidFill>
                <a:latin typeface="宋体"/>
                <a:cs typeface="宋体"/>
              </a:rPr>
              <a:t>空语句，占位以保持程序结构完整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098476"/>
            <a:ext cx="399224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975" baseline="1048" dirty="0">
                <a:latin typeface="Arial"/>
                <a:cs typeface="Arial"/>
              </a:rPr>
              <a:t>__</a:t>
            </a:r>
            <a:r>
              <a:rPr lang="en-US" altLang="zh-CN" sz="3975" baseline="1048" dirty="0" err="1">
                <a:latin typeface="Arial"/>
                <a:cs typeface="Arial"/>
              </a:rPr>
              <a:t>init</a:t>
            </a:r>
            <a:r>
              <a:rPr lang="en-US" altLang="zh-CN" sz="3975" baseline="1048" dirty="0">
                <a:latin typeface="Arial"/>
                <a:cs typeface="Arial"/>
              </a:rPr>
              <a:t>__</a:t>
            </a:r>
            <a:r>
              <a:rPr lang="zh-CN" altLang="en-US" sz="3975" baseline="1048" dirty="0">
                <a:latin typeface="Arial"/>
                <a:cs typeface="Arial"/>
              </a:rPr>
              <a:t>函数的重写</a:t>
            </a:r>
            <a:endParaRPr sz="3975" baseline="1048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944" y="2621787"/>
            <a:ext cx="7318248" cy="1591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4894" y="1811075"/>
            <a:ext cx="7942580" cy="214289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04165" algn="l"/>
                <a:tab pos="304800" algn="l"/>
                <a:tab pos="1169035" algn="l"/>
                <a:tab pos="1877060" algn="l"/>
              </a:tabLst>
            </a:pP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如果</a:t>
            </a:r>
            <a:r>
              <a:rPr sz="2300" b="1" u="sng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	</a:t>
            </a:r>
            <a:r>
              <a:rPr sz="2300" b="1" spc="-4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</a:t>
            </a:r>
            <a:r>
              <a:rPr sz="2300" b="1" spc="-8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n</a:t>
            </a:r>
            <a:r>
              <a:rPr sz="2300" b="1" spc="-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it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 	</a:t>
            </a:r>
            <a:r>
              <a:rPr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函数发生重写，</a:t>
            </a:r>
            <a:r>
              <a:rPr sz="2300" b="1" spc="-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派生类</a:t>
            </a:r>
            <a:r>
              <a:rPr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应负责全部数据的初始化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492759">
              <a:lnSpc>
                <a:spcPct val="100000"/>
              </a:lnSpc>
              <a:spcBef>
                <a:spcPts val="565"/>
              </a:spcBef>
            </a:pPr>
            <a:endParaRPr lang="en-US" sz="2000" spc="20" dirty="0">
              <a:solidFill>
                <a:srgbClr val="56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56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7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CheckingAccount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1746250" marR="545465" indent="-627380">
              <a:lnSpc>
                <a:spcPts val="25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balance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balance</a:t>
            </a:r>
            <a:endParaRPr sz="2000" dirty="0">
              <a:latin typeface="Courier New"/>
              <a:cs typeface="Courier New"/>
            </a:endParaRPr>
          </a:p>
          <a:p>
            <a:pPr marL="1746250">
              <a:lnSpc>
                <a:spcPts val="2320"/>
              </a:lnSpc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ac_holder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56944" y="4036059"/>
            <a:ext cx="7318375" cy="2078989"/>
            <a:chOff x="1456944" y="4036059"/>
            <a:chExt cx="7318375" cy="207898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44" y="4036059"/>
              <a:ext cx="7318248" cy="1591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5453379"/>
              <a:ext cx="7229856" cy="6614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55272" y="4134876"/>
            <a:ext cx="6921500" cy="174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7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CheckingAccount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balance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1266190" marR="321945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(self,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acc_holder)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balance</a:t>
            </a:r>
            <a:endParaRPr lang="zh-CN" altLang="en-US" sz="2000" dirty="0">
              <a:latin typeface="Courier New"/>
              <a:cs typeface="Courier New"/>
            </a:endParaRPr>
          </a:p>
          <a:p>
            <a:pPr marL="1264285">
              <a:lnSpc>
                <a:spcPct val="100000"/>
              </a:lnSpc>
              <a:spcBef>
                <a:spcPts val="1440"/>
              </a:spcBef>
            </a:pPr>
            <a:r>
              <a:rPr lang="en-US" sz="2000" spc="25" dirty="0">
                <a:solidFill>
                  <a:srgbClr val="4EC9B0"/>
                </a:solidFill>
                <a:latin typeface="Courier New"/>
                <a:cs typeface="Courier New"/>
              </a:rPr>
              <a:t>super</a:t>
            </a:r>
            <a:r>
              <a:rPr lang="en-US" sz="2000" spc="25" dirty="0">
                <a:solidFill>
                  <a:srgbClr val="D4D4D4"/>
                </a:solidFill>
                <a:latin typeface="Courier New"/>
                <a:cs typeface="Courier New"/>
              </a:rPr>
              <a:t>().</a:t>
            </a:r>
            <a:r>
              <a:rPr lang="en-US" sz="2000" spc="25" dirty="0">
                <a:solidFill>
                  <a:srgbClr val="DCDCAA"/>
                </a:solidFill>
                <a:latin typeface="Courier New"/>
                <a:cs typeface="Courier New"/>
              </a:rPr>
              <a:t>__</a:t>
            </a:r>
            <a:r>
              <a:rPr lang="en-US" sz="2000" spc="25" dirty="0" err="1">
                <a:solidFill>
                  <a:srgbClr val="DCDCAA"/>
                </a:solidFill>
                <a:latin typeface="Courier New"/>
                <a:cs typeface="Courier New"/>
              </a:rPr>
              <a:t>init</a:t>
            </a:r>
            <a:r>
              <a:rPr lang="en-US" sz="2000" spc="25" dirty="0">
                <a:solidFill>
                  <a:srgbClr val="DCDCAA"/>
                </a:solidFill>
                <a:latin typeface="Courier New"/>
                <a:cs typeface="Courier New"/>
              </a:rPr>
              <a:t>__</a:t>
            </a:r>
            <a:r>
              <a:rPr lang="en-US"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lang="en-US" sz="2000" spc="25" dirty="0" err="1">
                <a:solidFill>
                  <a:srgbClr val="D4D4D4"/>
                </a:solidFill>
                <a:latin typeface="Courier New"/>
                <a:cs typeface="Courier New"/>
              </a:rPr>
              <a:t>acc_holder</a:t>
            </a:r>
            <a:r>
              <a:rPr lang="en-US"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8775100" y="4128097"/>
            <a:ext cx="1495425" cy="198669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77165" algn="just">
              <a:lnSpc>
                <a:spcPct val="102499"/>
              </a:lnSpc>
              <a:spcBef>
                <a:spcPts val="40"/>
              </a:spcBef>
            </a:pPr>
            <a:r>
              <a:rPr lang="zh-CN" altLang="en-US" sz="2000" spc="40" dirty="0">
                <a:solidFill>
                  <a:srgbClr val="FF0000"/>
                </a:solidFill>
                <a:latin typeface="微软雅黑"/>
                <a:cs typeface="微软雅黑"/>
              </a:rPr>
              <a:t>也</a:t>
            </a:r>
            <a:r>
              <a:rPr sz="2000" spc="40" dirty="0" err="1">
                <a:solidFill>
                  <a:srgbClr val="FF0000"/>
                </a:solidFill>
                <a:latin typeface="微软雅黑"/>
                <a:cs typeface="微软雅黑"/>
              </a:rPr>
              <a:t>可以显式调用基类的初始化函数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02000"/>
              </a:lnSpc>
              <a:spcBef>
                <a:spcPts val="910"/>
              </a:spcBef>
            </a:pP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或通过</a:t>
            </a:r>
            <a:r>
              <a:rPr sz="2000" spc="20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2000" spc="30" dirty="0">
                <a:solidFill>
                  <a:srgbClr val="FF0000"/>
                </a:solidFill>
                <a:latin typeface="微软雅黑"/>
                <a:cs typeface="微软雅黑"/>
              </a:rPr>
              <a:t>u</a:t>
            </a:r>
            <a:r>
              <a:rPr sz="2000" spc="25" dirty="0">
                <a:solidFill>
                  <a:srgbClr val="FF0000"/>
                </a:solidFill>
                <a:latin typeface="微软雅黑"/>
                <a:cs typeface="微软雅黑"/>
              </a:rPr>
              <a:t>pe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r </a:t>
            </a: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函数找到该 类的基类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210058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多态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1174894" y="1811075"/>
            <a:ext cx="6710045" cy="12814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同一个对象既是基类对象，也可以是派生类的对象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具有基类公开属性的实现（虽然可能会被重写）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派生类可以看做是对基类的一种扩展</a:t>
            </a:r>
            <a:endParaRPr sz="2300" dirty="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3" y="3158235"/>
            <a:ext cx="7549896" cy="31546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8076" y="3254004"/>
            <a:ext cx="6764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issubclass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(Account,</a:t>
            </a:r>
            <a:r>
              <a:rPr sz="2000" spc="10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CheckingAccount))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issubclass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(CheckingAccount,</a:t>
            </a:r>
            <a:r>
              <a:rPr sz="2000" spc="10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076" y="4183644"/>
            <a:ext cx="6294755" cy="189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bob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"Bob"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2299"/>
              </a:lnSpc>
              <a:spcBef>
                <a:spcPts val="40"/>
              </a:spcBef>
            </a:pP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jack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"Jack"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isinstance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(bob,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Account))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isinstance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(bob,</a:t>
            </a:r>
            <a:r>
              <a:rPr sz="2000" spc="7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CheckingAccount))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isinstance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(jack,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Account))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isinstance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(jack,</a:t>
            </a:r>
            <a:r>
              <a:rPr sz="2000" spc="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CheckingAccount))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0" y="3325875"/>
            <a:ext cx="1368552" cy="28468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99594" y="3421644"/>
            <a:ext cx="656590" cy="6477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5"/>
              </a:spcBef>
            </a:pP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8199594" y="4665228"/>
            <a:ext cx="656590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1828" y="1888501"/>
            <a:ext cx="1322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类型的多态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659" y="6308173"/>
            <a:ext cx="216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30" dirty="0">
                <a:latin typeface="Arial"/>
                <a:cs typeface="Arial"/>
              </a:rPr>
              <a:t>24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210058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多态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1174894" y="1811075"/>
            <a:ext cx="6946265" cy="861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可以用通用的操作（相同的消息）来操作不同的对象</a:t>
            </a:r>
            <a:endParaRPr sz="2300">
              <a:latin typeface="微软雅黑"/>
              <a:cs typeface="微软雅黑"/>
            </a:endParaRPr>
          </a:p>
          <a:p>
            <a:pPr marL="401320">
              <a:lnSpc>
                <a:spcPct val="100000"/>
              </a:lnSpc>
              <a:spcBef>
                <a:spcPts val="53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9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不同的对</a:t>
            </a:r>
            <a:r>
              <a:rPr sz="2300" dirty="0">
                <a:latin typeface="微软雅黑"/>
                <a:cs typeface="微软雅黑"/>
              </a:rPr>
              <a:t>象</a:t>
            </a:r>
            <a:r>
              <a:rPr sz="2300" spc="-110" dirty="0">
                <a:latin typeface="微软雅黑"/>
                <a:cs typeface="微软雅黑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可能进</a:t>
            </a:r>
            <a:r>
              <a:rPr sz="2300" dirty="0">
                <a:latin typeface="微软雅黑"/>
                <a:cs typeface="微软雅黑"/>
              </a:rPr>
              <a:t>行</a:t>
            </a:r>
            <a:r>
              <a:rPr sz="2300" spc="-114" dirty="0">
                <a:latin typeface="微软雅黑"/>
                <a:cs typeface="微软雅黑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不同的响应</a:t>
            </a:r>
            <a:endParaRPr sz="23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7" y="3008883"/>
            <a:ext cx="5169408" cy="36840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3419" y="2672523"/>
            <a:ext cx="8094345" cy="10706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445"/>
              </a:spcBef>
            </a:pPr>
            <a:r>
              <a:rPr sz="2300" spc="-13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3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外部操作是一致的</a:t>
            </a:r>
            <a:r>
              <a:rPr sz="2300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withdraw</a:t>
            </a:r>
            <a:r>
              <a:rPr sz="2300" dirty="0">
                <a:solidFill>
                  <a:srgbClr val="FF0000"/>
                </a:solidFill>
                <a:latin typeface="微软雅黑"/>
                <a:cs typeface="微软雅黑"/>
              </a:rPr>
              <a:t>），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但对象的实际行为不同</a:t>
            </a:r>
            <a:endParaRPr sz="2300" dirty="0">
              <a:latin typeface="微软雅黑"/>
              <a:cs typeface="微软雅黑"/>
            </a:endParaRPr>
          </a:p>
          <a:p>
            <a:pPr marL="639445" marR="3371850" indent="-627380">
              <a:lnSpc>
                <a:spcPct val="101000"/>
              </a:lnSpc>
              <a:spcBef>
                <a:spcPts val="27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withdraw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account.withdraw(amount)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0296" y="3729492"/>
            <a:ext cx="3469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(account.balance)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3419" y="4668276"/>
            <a:ext cx="4410075" cy="18942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0"/>
              </a:spcBef>
            </a:pP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accounts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[Account(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“Bob”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),\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"Lily"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\ </a:t>
            </a:r>
            <a:r>
              <a:rPr sz="2000" spc="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"Jack"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),\</a:t>
            </a:r>
            <a:endParaRPr sz="2000" dirty="0">
              <a:latin typeface="Courier New"/>
              <a:cs typeface="Courier New"/>
            </a:endParaRPr>
          </a:p>
          <a:p>
            <a:pPr marL="12700" marR="314325" indent="156210">
              <a:lnSpc>
                <a:spcPts val="2500"/>
              </a:lnSpc>
            </a:pP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CheckingAccount(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"Grace"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)]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C586C0"/>
                </a:solidFill>
                <a:latin typeface="Courier New"/>
                <a:cs typeface="Courier New"/>
              </a:rPr>
              <a:t>for</a:t>
            </a:r>
            <a:r>
              <a:rPr sz="2000" spc="5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acc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C586C0"/>
                </a:solidFill>
                <a:latin typeface="Courier New"/>
                <a:cs typeface="Courier New"/>
              </a:rPr>
              <a:t>in</a:t>
            </a:r>
            <a:r>
              <a:rPr sz="2000" spc="5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accounts:</a:t>
            </a:r>
            <a:endParaRPr sz="2000" dirty="0">
              <a:latin typeface="Courier New"/>
              <a:cs typeface="Courier New"/>
            </a:endParaRPr>
          </a:p>
          <a:p>
            <a:pPr marL="639445">
              <a:lnSpc>
                <a:spcPts val="2390"/>
              </a:lnSpc>
            </a:pP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withdraw(acc,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2000" spc="2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2" y="3603243"/>
            <a:ext cx="1124711" cy="16032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79521" y="3699012"/>
            <a:ext cx="313690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89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89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6186" y="2272549"/>
            <a:ext cx="1322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0000"/>
                </a:solidFill>
                <a:latin typeface="微软雅黑"/>
                <a:cs typeface="微软雅黑"/>
              </a:rPr>
              <a:t>消息的多态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76" y="1101094"/>
            <a:ext cx="8843645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50" b="1" spc="70" dirty="0">
                <a:latin typeface="Microsoft JhengHei"/>
                <a:cs typeface="Microsoft JhengHei"/>
              </a:rPr>
              <a:t>访问控制</a:t>
            </a:r>
            <a:endParaRPr sz="265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Microsoft JhengHei"/>
              <a:cs typeface="Microsoft JhengHei"/>
            </a:endParaRPr>
          </a:p>
          <a:p>
            <a:pPr marL="951230" marR="5080" indent="-292100">
              <a:lnSpc>
                <a:spcPts val="2690"/>
              </a:lnSpc>
              <a:buFont typeface="Arial"/>
              <a:buChar char="•"/>
              <a:tabLst>
                <a:tab pos="951230" algn="l"/>
                <a:tab pos="951865" algn="l"/>
              </a:tabLst>
            </a:pPr>
            <a:r>
              <a:rPr sz="2300" b="1" spc="-40" dirty="0">
                <a:solidFill>
                  <a:srgbClr val="0000FF"/>
                </a:solidFill>
                <a:latin typeface="Arial"/>
                <a:cs typeface="Arial"/>
              </a:rPr>
              <a:t>Py</a:t>
            </a:r>
            <a:r>
              <a:rPr sz="2300" b="1" spc="-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300" b="1" spc="-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300" b="1" spc="-4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300" b="1" spc="-6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中类的属性默认为公开访问权限，在程序中通过对象即 可进行访问</a:t>
            </a:r>
            <a:endParaRPr sz="2300" dirty="0">
              <a:latin typeface="微软雅黑"/>
              <a:cs typeface="微软雅黑"/>
            </a:endParaRPr>
          </a:p>
          <a:p>
            <a:pPr marL="951230" marR="102235" indent="-292100">
              <a:lnSpc>
                <a:spcPts val="2710"/>
              </a:lnSpc>
              <a:spcBef>
                <a:spcPts val="605"/>
              </a:spcBef>
              <a:buFont typeface="Arial"/>
              <a:buChar char="•"/>
              <a:tabLst>
                <a:tab pos="951230" algn="l"/>
                <a:tab pos="951865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存在部分数据其访问需要受到一定限制，可使</a:t>
            </a:r>
            <a:r>
              <a:rPr sz="2300" b="1" spc="-30" dirty="0">
                <a:solidFill>
                  <a:srgbClr val="0000FF"/>
                </a:solidFill>
                <a:latin typeface="微软雅黑"/>
                <a:cs typeface="微软雅黑"/>
              </a:rPr>
              <a:t>用</a:t>
            </a:r>
            <a:r>
              <a:rPr sz="2300" b="1" spc="-35" dirty="0">
                <a:solidFill>
                  <a:srgbClr val="FF0000"/>
                </a:solidFill>
                <a:latin typeface="微软雅黑"/>
                <a:cs typeface="微软雅黑"/>
              </a:rPr>
              <a:t>命名约定</a:t>
            </a: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的方 法进行：</a:t>
            </a:r>
            <a:endParaRPr sz="2300" dirty="0">
              <a:latin typeface="微软雅黑"/>
              <a:cs typeface="微软雅黑"/>
            </a:endParaRPr>
          </a:p>
          <a:p>
            <a:pPr marL="1290955" marR="112395" lvl="1" indent="-243204">
              <a:lnSpc>
                <a:spcPct val="101699"/>
              </a:lnSpc>
              <a:spcBef>
                <a:spcPts val="400"/>
              </a:spcBef>
              <a:buChar char="–"/>
              <a:tabLst>
                <a:tab pos="1291590" algn="l"/>
                <a:tab pos="1701800" algn="l"/>
                <a:tab pos="2438400" algn="l"/>
              </a:tabLst>
            </a:pPr>
            <a:r>
              <a:rPr sz="2300" spc="140" dirty="0">
                <a:latin typeface="Arial"/>
                <a:cs typeface="Arial"/>
              </a:rPr>
              <a:t>"</a:t>
            </a:r>
            <a:r>
              <a:rPr sz="2300" u="sng" spc="140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	</a:t>
            </a:r>
            <a:r>
              <a:rPr sz="2300" spc="2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r>
              <a:rPr sz="2300" u="sng" spc="25" dirty="0"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	</a:t>
            </a:r>
            <a:r>
              <a:rPr sz="2300" spc="160" dirty="0">
                <a:latin typeface="Arial"/>
                <a:cs typeface="Arial"/>
              </a:rPr>
              <a:t>"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命名以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双下划线开头和结尾</a:t>
            </a:r>
            <a:r>
              <a:rPr sz="2300" spc="-35" dirty="0">
                <a:latin typeface="微软雅黑"/>
                <a:cs typeface="微软雅黑"/>
              </a:rPr>
              <a:t>的成员一般为</a:t>
            </a:r>
            <a:r>
              <a:rPr sz="2300" spc="20" dirty="0">
                <a:latin typeface="Arial"/>
                <a:cs typeface="Arial"/>
              </a:rPr>
              <a:t>python </a:t>
            </a:r>
            <a:r>
              <a:rPr sz="2300" spc="-62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解释器专用标识，如</a:t>
            </a:r>
            <a:r>
              <a:rPr sz="2300" dirty="0">
                <a:latin typeface="Arial"/>
                <a:cs typeface="Arial"/>
              </a:rPr>
              <a:t>:</a:t>
            </a:r>
          </a:p>
          <a:p>
            <a:pPr marL="1631950" lvl="2" indent="-19494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632585" algn="l"/>
              </a:tabLst>
            </a:pPr>
            <a:r>
              <a:rPr sz="2000" spc="40" dirty="0">
                <a:latin typeface="微软雅黑"/>
                <a:cs typeface="微软雅黑"/>
              </a:rPr>
              <a:t>构造函数</a:t>
            </a:r>
            <a:r>
              <a:rPr sz="2000" spc="-95" dirty="0">
                <a:latin typeface="Arial"/>
                <a:cs typeface="Arial"/>
              </a:rPr>
              <a:t>__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n</a:t>
            </a:r>
            <a:r>
              <a:rPr sz="2000" spc="40" dirty="0">
                <a:latin typeface="Arial"/>
                <a:cs typeface="Arial"/>
              </a:rPr>
              <a:t>it</a:t>
            </a:r>
            <a:r>
              <a:rPr sz="2000" spc="-95" dirty="0">
                <a:latin typeface="Arial"/>
                <a:cs typeface="Arial"/>
              </a:rPr>
              <a:t>__</a:t>
            </a:r>
            <a:r>
              <a:rPr sz="2000" spc="40" dirty="0">
                <a:latin typeface="微软雅黑"/>
                <a:cs typeface="微软雅黑"/>
              </a:rPr>
              <a:t>，系统内嵌属性字典</a:t>
            </a:r>
            <a:r>
              <a:rPr sz="2000" spc="-95" dirty="0">
                <a:latin typeface="Arial"/>
                <a:cs typeface="Arial"/>
              </a:rPr>
              <a:t>__</a:t>
            </a:r>
            <a:r>
              <a:rPr sz="2000" spc="65" dirty="0">
                <a:latin typeface="Arial"/>
                <a:cs typeface="Arial"/>
              </a:rPr>
              <a:t>d</a:t>
            </a:r>
            <a:r>
              <a:rPr sz="2000" spc="25" dirty="0">
                <a:latin typeface="Arial"/>
                <a:cs typeface="Arial"/>
              </a:rPr>
              <a:t>i</a:t>
            </a:r>
            <a:r>
              <a:rPr sz="2000" spc="85" dirty="0">
                <a:latin typeface="Arial"/>
                <a:cs typeface="Arial"/>
              </a:rPr>
              <a:t>c</a:t>
            </a:r>
            <a:r>
              <a:rPr sz="2000" spc="75" dirty="0">
                <a:latin typeface="Arial"/>
                <a:cs typeface="Arial"/>
              </a:rPr>
              <a:t>t</a:t>
            </a:r>
            <a:r>
              <a:rPr sz="2000" spc="-95" dirty="0">
                <a:latin typeface="Arial"/>
                <a:cs typeface="Arial"/>
              </a:rPr>
              <a:t>__</a:t>
            </a:r>
            <a:r>
              <a:rPr sz="2000" dirty="0">
                <a:latin typeface="微软雅黑"/>
                <a:cs typeface="微软雅黑"/>
              </a:rPr>
              <a:t>等</a:t>
            </a:r>
          </a:p>
          <a:p>
            <a:pPr marL="1290955" lvl="1" indent="-243204">
              <a:lnSpc>
                <a:spcPct val="100000"/>
              </a:lnSpc>
              <a:spcBef>
                <a:spcPts val="490"/>
              </a:spcBef>
              <a:buChar char="–"/>
              <a:tabLst>
                <a:tab pos="1291590" algn="l"/>
                <a:tab pos="1701800" algn="l"/>
                <a:tab pos="2590165" algn="l"/>
              </a:tabLst>
            </a:pPr>
            <a:r>
              <a:rPr sz="2300" spc="140" dirty="0">
                <a:latin typeface="Arial"/>
                <a:cs typeface="Arial"/>
              </a:rPr>
              <a:t>"</a:t>
            </a:r>
            <a:r>
              <a:rPr sz="2300" u="sng" spc="140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	</a:t>
            </a:r>
            <a:r>
              <a:rPr sz="2300" spc="5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r>
              <a:rPr sz="2300" spc="55" dirty="0">
                <a:latin typeface="Arial"/>
                <a:cs typeface="Arial"/>
              </a:rPr>
              <a:t>"	</a:t>
            </a:r>
            <a:r>
              <a:rPr sz="2300" spc="-35" dirty="0">
                <a:latin typeface="微软雅黑"/>
                <a:cs typeface="微软雅黑"/>
              </a:rPr>
              <a:t>命名以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双下划线</a:t>
            </a:r>
            <a:r>
              <a:rPr sz="2300" spc="-35" dirty="0">
                <a:latin typeface="微软雅黑"/>
                <a:cs typeface="微软雅黑"/>
              </a:rPr>
              <a:t>开头的成员仅由类对象自身访问</a:t>
            </a:r>
            <a:endParaRPr sz="2300" dirty="0">
              <a:latin typeface="微软雅黑"/>
              <a:cs typeface="微软雅黑"/>
            </a:endParaRPr>
          </a:p>
          <a:p>
            <a:pPr marL="1290955" marR="104139" lvl="1" indent="-243204">
              <a:lnSpc>
                <a:spcPts val="2710"/>
              </a:lnSpc>
              <a:spcBef>
                <a:spcPts val="685"/>
              </a:spcBef>
              <a:buChar char="–"/>
              <a:tabLst>
                <a:tab pos="1291590" algn="l"/>
                <a:tab pos="2678430" algn="l"/>
              </a:tabLst>
            </a:pPr>
            <a:r>
              <a:rPr sz="2300" spc="-25" dirty="0">
                <a:latin typeface="Arial"/>
                <a:cs typeface="Arial"/>
              </a:rPr>
              <a:t>"</a:t>
            </a:r>
            <a:r>
              <a:rPr sz="2300" spc="-70" dirty="0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sz="2300" spc="-6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300" spc="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300" spc="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300" spc="160" dirty="0">
                <a:latin typeface="Arial"/>
                <a:cs typeface="Arial"/>
              </a:rPr>
              <a:t>"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35" dirty="0">
                <a:latin typeface="微软雅黑"/>
                <a:cs typeface="微软雅黑"/>
              </a:rPr>
              <a:t>命名以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单下划线</a:t>
            </a:r>
            <a:r>
              <a:rPr sz="2300" spc="-35" dirty="0">
                <a:latin typeface="微软雅黑"/>
                <a:cs typeface="微软雅黑"/>
              </a:rPr>
              <a:t>开头的成员仅由类对象与其派生 类对象访问</a:t>
            </a:r>
            <a:r>
              <a:rPr sz="2300" spc="-175" dirty="0">
                <a:latin typeface="Arial"/>
                <a:cs typeface="Arial"/>
              </a:rPr>
              <a:t>)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6333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3" y="2615691"/>
            <a:ext cx="7854696" cy="31546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2230" y="1811075"/>
            <a:ext cx="8790305" cy="37242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70675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706755" algn="l"/>
                <a:tab pos="70739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使用私有数据成员可以更好的保护内部数据和计算过</a:t>
            </a:r>
            <a:r>
              <a:rPr sz="2300" b="1" spc="-30" dirty="0">
                <a:solidFill>
                  <a:srgbClr val="0000FF"/>
                </a:solidFill>
                <a:latin typeface="微软雅黑"/>
                <a:cs typeface="微软雅黑"/>
              </a:rPr>
              <a:t>程</a:t>
            </a:r>
            <a:r>
              <a:rPr sz="2300" b="1" spc="-35" dirty="0">
                <a:solidFill>
                  <a:srgbClr val="FF0000"/>
                </a:solidFill>
                <a:latin typeface="微软雅黑"/>
                <a:cs typeface="微软雅黑"/>
              </a:rPr>
              <a:t>（封装）</a:t>
            </a:r>
            <a:endParaRPr sz="2300">
              <a:latin typeface="微软雅黑"/>
              <a:cs typeface="微软雅黑"/>
            </a:endParaRPr>
          </a:p>
          <a:p>
            <a:pPr marL="706755" indent="-2921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706755" algn="l"/>
                <a:tab pos="70739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对数据的访问使用公开的接口函数进行</a:t>
            </a:r>
            <a:endParaRPr sz="2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1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1266190" marR="2814320">
              <a:lnSpc>
                <a:spcPct val="100000"/>
              </a:lnSpc>
              <a:spcBef>
                <a:spcPts val="120"/>
              </a:spcBef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.__balance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 </a:t>
            </a:r>
            <a:r>
              <a:rPr sz="2000" spc="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.__holder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account_holder</a:t>
            </a:r>
            <a:endParaRPr sz="2000">
              <a:latin typeface="Courier New"/>
              <a:cs typeface="Courier New"/>
            </a:endParaRPr>
          </a:p>
          <a:p>
            <a:pPr marL="1266190" marR="3754120" indent="-627380">
              <a:lnSpc>
                <a:spcPct val="104000"/>
              </a:lnSpc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0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.__balance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2000" spc="25" dirty="0">
                <a:solidFill>
                  <a:srgbClr val="7F7F7F"/>
                </a:solidFill>
                <a:latin typeface="Courier New"/>
                <a:cs typeface="Courier New"/>
              </a:rPr>
              <a:t>#...</a:t>
            </a:r>
            <a:endParaRPr sz="20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12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>
              <a:latin typeface="Courier New"/>
              <a:cs typeface="Courier New"/>
            </a:endParaRPr>
          </a:p>
          <a:p>
            <a:pPr marL="1266190">
              <a:lnSpc>
                <a:spcPct val="100000"/>
              </a:lnSpc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.__holder,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.__balance)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79" y="5636259"/>
            <a:ext cx="3870960" cy="9662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251" y="5732028"/>
            <a:ext cx="3156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"Huang"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251" y="6055077"/>
            <a:ext cx="284289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(a.__balance)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2451" y="6129683"/>
            <a:ext cx="40112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5"/>
              </a:lnSpc>
            </a:pPr>
            <a:r>
              <a:rPr sz="2000" spc="10" dirty="0">
                <a:latin typeface="Consolas"/>
                <a:cs typeface="Consolas"/>
              </a:rPr>
              <a:t>has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no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15" dirty="0">
                <a:latin typeface="Consolas"/>
                <a:cs typeface="Consolas"/>
              </a:rPr>
              <a:t>attribute</a:t>
            </a:r>
            <a:r>
              <a:rPr sz="2000" spc="20" dirty="0">
                <a:latin typeface="Consolas"/>
                <a:cs typeface="Consolas"/>
              </a:rPr>
              <a:t> '__balance'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982451" y="5747268"/>
            <a:ext cx="4581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Consolas"/>
                <a:cs typeface="Consolas"/>
              </a:rPr>
              <a:t>AttributeError: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15" dirty="0">
                <a:latin typeface="Consolas"/>
                <a:cs typeface="Consolas"/>
              </a:rPr>
              <a:t>'Account'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20" dirty="0">
                <a:latin typeface="Consolas"/>
                <a:cs typeface="Consolas"/>
              </a:rPr>
              <a:t>object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583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082" y="4648965"/>
            <a:ext cx="3826418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面向对象 </a:t>
            </a:r>
            <a:r>
              <a:rPr lang="en-US" altLang="zh-CN" spc="70" dirty="0"/>
              <a:t>vs </a:t>
            </a:r>
            <a:r>
              <a:rPr lang="zh-CN" altLang="en-US" spc="70" dirty="0"/>
              <a:t>面向过程</a:t>
            </a:r>
            <a:endParaRPr spc="7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098476"/>
            <a:ext cx="3323590" cy="420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975" spc="104" baseline="1048" dirty="0">
                <a:latin typeface="Arial"/>
                <a:cs typeface="Arial"/>
              </a:rPr>
              <a:t>面向对象</a:t>
            </a:r>
            <a:r>
              <a:rPr lang="en-US" altLang="zh-CN" sz="3975" spc="104" baseline="1048" dirty="0">
                <a:latin typeface="Arial"/>
                <a:cs typeface="Arial"/>
              </a:rPr>
              <a:t>vs</a:t>
            </a:r>
            <a:r>
              <a:rPr lang="zh-CN" altLang="en-US" sz="3975" spc="104" baseline="1048" dirty="0">
                <a:latin typeface="Arial"/>
                <a:cs typeface="Arial"/>
              </a:rPr>
              <a:t>面向过程</a:t>
            </a:r>
            <a:endParaRPr sz="3975" baseline="104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74894" y="1877797"/>
            <a:ext cx="8103234" cy="43178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165" marR="5080" indent="-292100" algn="just">
              <a:lnSpc>
                <a:spcPct val="99600"/>
              </a:lnSpc>
              <a:spcBef>
                <a:spcPts val="110"/>
              </a:spcBef>
              <a:buFont typeface="Arial"/>
              <a:buChar char="•"/>
              <a:tabLst>
                <a:tab pos="304800" algn="l"/>
              </a:tabLst>
            </a:pP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面向对象</a:t>
            </a:r>
            <a:endParaRPr lang="en-US" sz="23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spcBef>
                <a:spcPts val="434"/>
              </a:spcBef>
              <a:buFont typeface="Arial"/>
              <a:buChar char="–"/>
              <a:tabLst>
                <a:tab pos="645160" algn="l"/>
              </a:tabLst>
              <a:defRPr/>
            </a:pPr>
            <a:r>
              <a:rPr lang="zh-CN" altLang="zh-CN" sz="2300" spc="-3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基于对象和类，以数据为中心</a:t>
            </a:r>
            <a:endParaRPr lang="en-US" altLang="zh-CN" sz="2300" spc="-3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4525" lvl="1" indent="-243840">
              <a:spcBef>
                <a:spcPts val="434"/>
              </a:spcBef>
              <a:buFont typeface="Arial"/>
              <a:buChar char="–"/>
              <a:tabLst>
                <a:tab pos="645160" algn="l"/>
              </a:tabLst>
              <a:defRPr/>
            </a:pPr>
            <a:r>
              <a:rPr lang="zh-CN" altLang="en-US" sz="2300" spc="-3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其抽象更适合用于建模有多个独立部分的系统；每个系统有自己独立的数据状态；系统间的功能执行表现为不同部分之间的消息通信</a:t>
            </a:r>
          </a:p>
          <a:p>
            <a:pPr marL="644525" lvl="1" indent="-243840">
              <a:spcBef>
                <a:spcPts val="434"/>
              </a:spcBef>
              <a:buFont typeface="Arial"/>
              <a:buChar char="–"/>
              <a:tabLst>
                <a:tab pos="645160" algn="l"/>
              </a:tabLst>
              <a:defRPr/>
            </a:pPr>
            <a:endParaRPr lang="en-US" altLang="zh-CN" sz="2300" spc="-3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4165" indent="-2921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面向过程</a:t>
            </a:r>
            <a:endParaRPr lang="en-US" altLang="zh-CN" sz="23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marR="0" lvl="1" indent="-24384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45160" algn="l"/>
              </a:tabLst>
              <a:defRPr/>
            </a:pPr>
            <a:r>
              <a:rPr kumimoji="0" lang="zh-CN" altLang="en-US" sz="23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基于功能分解，以功能为中心</a:t>
            </a:r>
            <a:endParaRPr kumimoji="0" lang="en-US" altLang="zh-CN" sz="2300" b="0" i="0" u="none" strike="noStrike" kern="1200" cap="none" spc="-3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marR="0" lvl="1" indent="-24384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45160" algn="l"/>
              </a:tabLst>
              <a:defRPr/>
            </a:pPr>
            <a:r>
              <a:rPr lang="zh-CN" altLang="en-US" sz="2300" spc="-3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函数抽象更适合描述数据的输入、输出等计算关系</a:t>
            </a:r>
            <a:endParaRPr kumimoji="0" lang="en-US" altLang="zh-CN" sz="2300" b="0" i="0" u="none" strike="noStrike" kern="1200" cap="none" spc="-3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marR="0" lvl="1" indent="-24384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645160" algn="l"/>
              </a:tabLst>
              <a:defRPr/>
            </a:pP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761365" lvl="1" indent="-292100">
              <a:spcBef>
                <a:spcPts val="43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76" y="1101094"/>
            <a:ext cx="4291330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50" b="1" spc="70" dirty="0">
                <a:latin typeface="Microsoft JhengHei"/>
                <a:cs typeface="Microsoft JhengHei"/>
              </a:rPr>
              <a:t>回顾</a:t>
            </a:r>
            <a:endParaRPr sz="265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 dirty="0">
              <a:latin typeface="Microsoft JhengHei"/>
              <a:cs typeface="Microsoft JhengHei"/>
            </a:endParaRPr>
          </a:p>
          <a:p>
            <a:pPr marL="951230" indent="-292735">
              <a:lnSpc>
                <a:spcPct val="100000"/>
              </a:lnSpc>
              <a:buFont typeface="Arial"/>
              <a:buChar char="•"/>
              <a:tabLst>
                <a:tab pos="951230" algn="l"/>
                <a:tab pos="951865" algn="l"/>
              </a:tabLst>
            </a:pPr>
            <a:r>
              <a:rPr lang="en-US" altLang="zh-CN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python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面向对象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90955" lvl="1" indent="-243204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291590" algn="l"/>
              </a:tabLst>
            </a:pPr>
            <a:r>
              <a:rPr lang="zh-CN" altLang="en-US"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定义类、对象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90955" lvl="1" indent="-243204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1291590" algn="l"/>
              </a:tabLst>
            </a:pP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继承</a:t>
            </a:r>
            <a:r>
              <a:rPr lang="zh-CN" altLang="en-US"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和</a:t>
            </a: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</a:t>
            </a:r>
            <a:r>
              <a:rPr sz="23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态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90955" lvl="1" indent="-2432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1291590" algn="l"/>
              </a:tabLst>
            </a:pP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面向对象</a:t>
            </a:r>
            <a:r>
              <a:rPr lang="en-US" altLang="zh-CN"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vs</a:t>
            </a:r>
            <a:r>
              <a:rPr lang="zh-CN" altLang="en-US"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面向过程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098476"/>
            <a:ext cx="32359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700" spc="-15" dirty="0">
                <a:latin typeface="Arial"/>
                <a:cs typeface="Arial"/>
              </a:rPr>
              <a:t>“一切皆对象”</a:t>
            </a:r>
            <a:endParaRPr sz="3975" baseline="1048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894" y="1811075"/>
            <a:ext cx="4352290" cy="168828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marR="0" lvl="0" indent="-29210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04165" algn="l"/>
                <a:tab pos="304800" algn="l"/>
              </a:tabLst>
              <a:defRPr/>
            </a:pPr>
            <a:r>
              <a:rPr kumimoji="0" sz="2300" b="1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+mn-ea"/>
                <a:cs typeface="微软雅黑"/>
              </a:rPr>
              <a:t>整型、浮点型、字符串值是对象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+mn-ea"/>
              <a:cs typeface="微软雅黑"/>
            </a:endParaRPr>
          </a:p>
          <a:p>
            <a:pPr marL="304165" marR="0" lvl="0" indent="-29210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04165" algn="l"/>
                <a:tab pos="304800" algn="l"/>
              </a:tabLst>
              <a:defRPr/>
            </a:pPr>
            <a:r>
              <a:rPr kumimoji="0" sz="2300" b="1" i="0" u="none" strike="noStrike" kern="1200" cap="none" spc="-8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300" b="1" i="0" u="none" strike="noStrike" kern="1200" cap="none" spc="-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300" b="1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300" b="1" i="0" u="none" strike="noStrike" kern="1200" cap="none" spc="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300" b="1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+mn-ea"/>
                <a:cs typeface="微软雅黑"/>
              </a:rPr>
              <a:t>、</a:t>
            </a:r>
            <a:r>
              <a:rPr kumimoji="0" sz="2300" b="1" i="0" u="none" strike="noStrike" kern="1200" cap="none" spc="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300" b="1" i="0" u="none" strike="noStrike" kern="1200" cap="none" spc="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300" b="1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300" b="1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+mn-ea"/>
                <a:cs typeface="微软雅黑"/>
              </a:rPr>
              <a:t>、</a:t>
            </a:r>
            <a:r>
              <a:rPr kumimoji="0" sz="2300" b="1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</a:t>
            </a:r>
            <a:r>
              <a:rPr kumimoji="0" sz="2300" b="1" i="0" u="none" strike="noStrike" kern="1200" cap="none" spc="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300" b="1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+mn-ea"/>
                <a:cs typeface="微软雅黑"/>
              </a:rPr>
              <a:t>、</a:t>
            </a:r>
            <a:r>
              <a:rPr kumimoji="0" sz="2300" b="1" i="0" u="none" strike="noStrike" kern="1200" cap="none" spc="-2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300" b="1" i="0" u="none" strike="noStrike" kern="1200" cap="none" spc="-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300" b="1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300" b="1" i="0" u="none" strike="noStrike" kern="1200" cap="none" spc="-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300" b="1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300" b="1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+mn-ea"/>
                <a:cs typeface="微软雅黑"/>
              </a:rPr>
              <a:t>是对象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+mn-ea"/>
              <a:cs typeface="微软雅黑"/>
            </a:endParaRPr>
          </a:p>
          <a:p>
            <a:pPr marL="304165" marR="0" lvl="0" indent="-29210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04165" algn="l"/>
                <a:tab pos="304800" algn="l"/>
              </a:tabLst>
              <a:defRPr/>
            </a:pPr>
            <a:r>
              <a:rPr kumimoji="0" sz="2300" b="1" i="0" u="none" strike="noStrike" kern="1200" cap="none" spc="-3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+mn-ea"/>
                <a:cs typeface="微软雅黑"/>
              </a:rPr>
              <a:t>函数是对象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+mn-ea"/>
              <a:cs typeface="微软雅黑"/>
            </a:endParaRPr>
          </a:p>
          <a:p>
            <a:pPr marL="304165" marR="0" lvl="0" indent="-292100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04165" algn="l"/>
                <a:tab pos="304800" algn="l"/>
              </a:tabLst>
              <a:defRPr/>
            </a:pPr>
            <a:r>
              <a:rPr kumimoji="0" sz="2300" b="1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……</a:t>
            </a: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7376" y="1868931"/>
            <a:ext cx="3316224" cy="22128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36729" y="1949461"/>
            <a:ext cx="2445385" cy="189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&gt;&gt;&gt;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type(3)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&lt;class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'int'&gt;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&gt;&gt;&gt;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type("Hello")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&lt;class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'str'&gt;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&gt;&gt;&gt;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type([1,2])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&lt;class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'list'&gt;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0732" y="6333088"/>
            <a:ext cx="1879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8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9857CB-8B37-2E09-8AA3-36E5693D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42" y="4467223"/>
            <a:ext cx="3181794" cy="1590897"/>
          </a:xfrm>
          <a:prstGeom prst="rect">
            <a:avLst/>
          </a:prstGeom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8A84B34D-5239-428B-2362-E25971812BE8}"/>
              </a:ext>
            </a:extLst>
          </p:cNvPr>
          <p:cNvSpPr txBox="1"/>
          <p:nvPr/>
        </p:nvSpPr>
        <p:spPr>
          <a:xfrm>
            <a:off x="5751466" y="5102370"/>
            <a:ext cx="43443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spc="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列表对象调用</a:t>
            </a:r>
            <a:r>
              <a:rPr lang="en-US" altLang="zh-CN" sz="2000" spc="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sort</a:t>
            </a:r>
            <a:r>
              <a:rPr lang="zh-CN" altLang="en-US" sz="2000" spc="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方法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279273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面向对象程序设计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9770732" y="6333088"/>
            <a:ext cx="1879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894" y="1811075"/>
            <a:ext cx="8151495" cy="36315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面向对象程序设计具有以下几个特征：</a:t>
            </a:r>
            <a:endParaRPr sz="2300" dirty="0">
              <a:latin typeface="微软雅黑"/>
              <a:cs typeface="微软雅黑"/>
            </a:endParaRPr>
          </a:p>
          <a:p>
            <a:pPr marL="644525" marR="5080" lvl="1" indent="-243204">
              <a:lnSpc>
                <a:spcPts val="2710"/>
              </a:lnSpc>
              <a:spcBef>
                <a:spcPts val="66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程序由若干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对象</a:t>
            </a:r>
            <a:r>
              <a:rPr sz="2300" spc="-35" dirty="0">
                <a:latin typeface="微软雅黑"/>
                <a:cs typeface="微软雅黑"/>
              </a:rPr>
              <a:t>组成，每个对象是由数据以及对这些数据所 能实施的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操作</a:t>
            </a:r>
            <a:r>
              <a:rPr sz="2300" spc="-35" dirty="0">
                <a:latin typeface="微软雅黑"/>
                <a:cs typeface="微软雅黑"/>
              </a:rPr>
              <a:t>所构成的封装体；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对象的特征由相应的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300" spc="-35" dirty="0">
                <a:latin typeface="微软雅黑"/>
                <a:cs typeface="微软雅黑"/>
              </a:rPr>
              <a:t>来描述；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对数据的使用是通过向包含数据的对象发</a:t>
            </a:r>
            <a:r>
              <a:rPr sz="2300" spc="-30" dirty="0">
                <a:latin typeface="微软雅黑"/>
                <a:cs typeface="微软雅黑"/>
              </a:rPr>
              <a:t>送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消息</a:t>
            </a:r>
            <a:r>
              <a:rPr sz="2300" spc="-35" dirty="0">
                <a:latin typeface="微软雅黑"/>
                <a:cs typeface="微软雅黑"/>
              </a:rPr>
              <a:t>来实现的；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一个类所描述的对象特征可以从其它的</a:t>
            </a:r>
            <a:r>
              <a:rPr sz="2300" spc="-30" dirty="0">
                <a:latin typeface="微软雅黑"/>
                <a:cs typeface="微软雅黑"/>
              </a:rPr>
              <a:t>类</a:t>
            </a:r>
            <a:r>
              <a:rPr sz="2300" spc="-35" dirty="0">
                <a:solidFill>
                  <a:srgbClr val="FF0000"/>
                </a:solidFill>
                <a:latin typeface="微软雅黑"/>
                <a:cs typeface="微软雅黑"/>
              </a:rPr>
              <a:t>继承</a:t>
            </a:r>
            <a:r>
              <a:rPr sz="2300" spc="-35" dirty="0">
                <a:latin typeface="微软雅黑"/>
                <a:cs typeface="微软雅黑"/>
              </a:rPr>
              <a:t>获得。</a:t>
            </a:r>
            <a:endParaRPr sz="2300" dirty="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100" dirty="0">
              <a:latin typeface="微软雅黑"/>
              <a:cs typeface="微软雅黑"/>
            </a:endParaRPr>
          </a:p>
          <a:p>
            <a:pPr marL="304165" marR="56515" indent="-292100">
              <a:lnSpc>
                <a:spcPts val="2690"/>
              </a:lnSpc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>
                <a:solidFill>
                  <a:srgbClr val="0000FF"/>
                </a:solidFill>
                <a:latin typeface="微软雅黑"/>
                <a:cs typeface="微软雅黑"/>
              </a:rPr>
              <a:t>相同消息可以被发送给不同对象，可能引发不同的程序行为， 这是面向对象特有的</a:t>
            </a:r>
            <a:r>
              <a:rPr sz="2300" b="1" spc="-35" dirty="0">
                <a:solidFill>
                  <a:srgbClr val="FF0000"/>
                </a:solidFill>
                <a:latin typeface="微软雅黑"/>
                <a:cs typeface="微软雅黑"/>
              </a:rPr>
              <a:t>多态</a:t>
            </a:r>
            <a:endParaRPr sz="23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083" y="4648965"/>
            <a:ext cx="140906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类和对象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770732" y="6333088"/>
            <a:ext cx="1879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76" y="1101094"/>
            <a:ext cx="106299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50" b="1" spc="70" dirty="0">
                <a:latin typeface="Microsoft JhengHei"/>
                <a:cs typeface="Microsoft JhengHei"/>
              </a:rPr>
              <a:t>类定义</a:t>
            </a:r>
            <a:endParaRPr sz="2650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0732" y="6333088"/>
            <a:ext cx="1879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893" y="1883893"/>
            <a:ext cx="31997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类定义基本形式</a:t>
            </a:r>
            <a:r>
              <a:rPr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893" y="3898953"/>
            <a:ext cx="8694420" cy="16929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50"/>
              </a:spcBef>
              <a:tabLst>
                <a:tab pos="304165" algn="l"/>
                <a:tab pos="304800" algn="l"/>
              </a:tabLst>
            </a:pPr>
            <a:endParaRPr sz="2300" dirty="0">
              <a:latin typeface="微软雅黑"/>
              <a:cs typeface="微软雅黑"/>
            </a:endParaRPr>
          </a:p>
          <a:p>
            <a:pPr marL="304165" indent="-2921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类体中可以定义属性，包括变量属性和函数属性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变量属性（成员变量）描述了对象的状态（数据）</a:t>
            </a:r>
            <a:endParaRPr sz="2300" dirty="0">
              <a:latin typeface="微软雅黑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>
                <a:latin typeface="微软雅黑"/>
                <a:cs typeface="微软雅黑"/>
              </a:rPr>
              <a:t>函数属性（成员函数）描述了对对象可以进行的操作</a:t>
            </a:r>
            <a:endParaRPr sz="2300" dirty="0">
              <a:latin typeface="微软雅黑"/>
              <a:cs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F14544-F1F1-7B46-7087-C7E7DB1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409825"/>
            <a:ext cx="3240593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00" y="934929"/>
            <a:ext cx="4542155" cy="62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975" spc="104" baseline="1048" dirty="0"/>
              <a:t>类定义例子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991" y="5626836"/>
            <a:ext cx="382777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成员变量</a:t>
            </a:r>
            <a:r>
              <a:rPr sz="2300" spc="-15" dirty="0">
                <a:latin typeface="微软雅黑"/>
                <a:cs typeface="微软雅黑"/>
              </a:rPr>
              <a:t>：</a:t>
            </a:r>
            <a:r>
              <a:rPr sz="2300" spc="-15" dirty="0">
                <a:latin typeface="Arial"/>
                <a:cs typeface="Arial"/>
              </a:rPr>
              <a:t>balance</a:t>
            </a:r>
            <a:r>
              <a:rPr sz="2300" spc="-35" dirty="0">
                <a:latin typeface="微软雅黑"/>
                <a:cs typeface="微软雅黑"/>
              </a:rPr>
              <a:t>、</a:t>
            </a:r>
            <a:r>
              <a:rPr sz="2300" dirty="0">
                <a:latin typeface="Arial"/>
                <a:cs typeface="Arial"/>
              </a:rPr>
              <a:t>holder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3991" y="6047460"/>
            <a:ext cx="53771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5825" algn="l"/>
                <a:tab pos="5363845" algn="l"/>
              </a:tabLst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125" dirty="0">
                <a:latin typeface="Arial"/>
                <a:cs typeface="Arial"/>
              </a:rPr>
              <a:t> </a:t>
            </a:r>
            <a:r>
              <a:rPr sz="2300" spc="-35" dirty="0">
                <a:latin typeface="微软雅黑"/>
                <a:cs typeface="微软雅黑"/>
              </a:rPr>
              <a:t>成员函数</a:t>
            </a:r>
            <a:r>
              <a:rPr sz="2300" spc="10" dirty="0">
                <a:latin typeface="微软雅黑"/>
                <a:cs typeface="微软雅黑"/>
              </a:rPr>
              <a:t>：</a:t>
            </a:r>
            <a:r>
              <a:rPr sz="2300" spc="10" dirty="0">
                <a:latin typeface="Arial"/>
                <a:cs typeface="Arial"/>
              </a:rPr>
              <a:t>deposit</a:t>
            </a:r>
            <a:r>
              <a:rPr sz="2300" spc="-35" dirty="0">
                <a:latin typeface="微软雅黑"/>
                <a:cs typeface="微软雅黑"/>
              </a:rPr>
              <a:t>、</a:t>
            </a:r>
            <a:r>
              <a:rPr sz="2300" spc="15" dirty="0">
                <a:latin typeface="Arial"/>
                <a:cs typeface="Arial"/>
              </a:rPr>
              <a:t>withdraw</a:t>
            </a:r>
            <a:r>
              <a:rPr sz="2300" spc="-35" dirty="0">
                <a:latin typeface="微软雅黑"/>
                <a:cs typeface="微软雅黑"/>
              </a:rPr>
              <a:t>、</a:t>
            </a:r>
            <a:r>
              <a:rPr sz="2300" u="sng" spc="-3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	</a:t>
            </a:r>
            <a:r>
              <a:rPr sz="2300" spc="10" dirty="0">
                <a:solidFill>
                  <a:srgbClr val="FF0000"/>
                </a:solidFill>
                <a:latin typeface="Arial"/>
                <a:cs typeface="Arial"/>
              </a:rPr>
              <a:t>init</a:t>
            </a:r>
            <a:r>
              <a:rPr sz="2300" u="sng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"/>
                <a:cs typeface="Arial"/>
              </a:rPr>
              <a:t> 	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9" y="2798571"/>
            <a:ext cx="6550661" cy="28468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7402" y="2891292"/>
            <a:ext cx="2216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279" y="3199140"/>
            <a:ext cx="5511165" cy="22117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639445" marR="5080" indent="-627380">
              <a:lnSpc>
                <a:spcPct val="104000"/>
              </a:lnSpc>
              <a:spcBef>
                <a:spcPts val="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12700" marR="474980" indent="626745">
              <a:lnSpc>
                <a:spcPts val="2500"/>
              </a:lnSpc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account_holder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12700" marR="1258570" indent="626745">
              <a:lnSpc>
                <a:spcPts val="2420"/>
              </a:lnSpc>
              <a:spcBef>
                <a:spcPts val="55"/>
              </a:spcBef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withdraw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15"/>
              </a:spcBef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894" y="1811075"/>
            <a:ext cx="9261475" cy="85215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 err="1">
                <a:solidFill>
                  <a:srgbClr val="0000FF"/>
                </a:solidFill>
                <a:latin typeface="微软雅黑"/>
                <a:cs typeface="微软雅黑"/>
              </a:rPr>
              <a:t>定义一个账户类，描述银行账户相关的信息</a:t>
            </a:r>
            <a:endParaRPr sz="2300" dirty="0">
              <a:latin typeface="微软雅黑"/>
              <a:cs typeface="微软雅黑"/>
            </a:endParaRPr>
          </a:p>
          <a:p>
            <a:pPr marL="401320">
              <a:lnSpc>
                <a:spcPct val="100000"/>
              </a:lnSpc>
              <a:spcBef>
                <a:spcPts val="530"/>
              </a:spcBef>
            </a:pPr>
            <a:r>
              <a:rPr sz="2300" spc="-130" dirty="0">
                <a:latin typeface="Arial"/>
                <a:cs typeface="Arial"/>
              </a:rPr>
              <a:t>–</a:t>
            </a:r>
            <a:r>
              <a:rPr sz="2300" spc="70" dirty="0">
                <a:latin typeface="Arial"/>
                <a:cs typeface="Arial"/>
              </a:rPr>
              <a:t> </a:t>
            </a:r>
            <a:r>
              <a:rPr sz="2300" spc="-35" dirty="0" err="1">
                <a:latin typeface="微软雅黑"/>
                <a:cs typeface="微软雅黑"/>
              </a:rPr>
              <a:t>账户名称、余额、存款、取款等</a:t>
            </a:r>
            <a:endParaRPr sz="2300" dirty="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0732" y="6333088"/>
            <a:ext cx="1879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F5430D-42B1-EFDA-97BF-2ADD742B5C37}"/>
              </a:ext>
            </a:extLst>
          </p:cNvPr>
          <p:cNvSpPr txBox="1"/>
          <p:nvPr/>
        </p:nvSpPr>
        <p:spPr>
          <a:xfrm>
            <a:off x="7286018" y="3789013"/>
            <a:ext cx="3623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类方法的第一个参数总是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self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br>
              <a:rPr lang="zh-CN" altLang="en-US" dirty="0"/>
            </a:br>
            <a:r>
              <a:rPr lang="zh-CN" altLang="en-US" b="0" i="0" dirty="0">
                <a:effectLst/>
                <a:latin typeface="Arial" panose="020B0604020202020204" pitchFamily="34" charset="0"/>
              </a:rPr>
              <a:t>指向实例本身，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自动</a:t>
            </a:r>
            <a:br>
              <a:rPr lang="zh-CN" altLang="en-US" dirty="0"/>
            </a:br>
            <a:r>
              <a:rPr lang="zh-CN" altLang="en-US" b="0" i="0" dirty="0">
                <a:effectLst/>
                <a:latin typeface="Arial" panose="020B0604020202020204" pitchFamily="34" charset="0"/>
              </a:rPr>
              <a:t>将实例对象作为第一个参数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传入方法中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348424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创建实例对象</a:t>
            </a:r>
            <a:endParaRPr spc="7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8608" y="4781090"/>
            <a:ext cx="2981326" cy="1227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4786" y="1887812"/>
            <a:ext cx="8099425" cy="158889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类似于函数调用</a:t>
            </a:r>
            <a:endParaRPr lang="en-US" sz="23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165" indent="-2921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创建对象一般通过调用</a:t>
            </a:r>
            <a:r>
              <a:rPr 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__</a:t>
            </a:r>
            <a:r>
              <a:rPr lang="en-US" altLang="zh-CN"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init</a:t>
            </a:r>
            <a:r>
              <a:rPr lang="en-US" altLang="zh-CN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__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方法</a:t>
            </a: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进行</a:t>
            </a:r>
            <a:endParaRPr lang="en-US" sz="23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165" indent="-2921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若没有</a:t>
            </a:r>
            <a:r>
              <a:rPr lang="en-US" altLang="zh-CN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__</a:t>
            </a:r>
            <a:r>
              <a:rPr lang="en-US" altLang="zh-CN"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init</a:t>
            </a:r>
            <a:r>
              <a:rPr lang="en-US" altLang="zh-CN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__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方法参数可以为空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44FA8ADD-7770-5D30-0604-246B955778E6}"/>
              </a:ext>
            </a:extLst>
          </p:cNvPr>
          <p:cNvSpPr txBox="1"/>
          <p:nvPr/>
        </p:nvSpPr>
        <p:spPr>
          <a:xfrm>
            <a:off x="6894118" y="3364680"/>
            <a:ext cx="4344390" cy="93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000" spc="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__</a:t>
            </a:r>
            <a:r>
              <a:rPr lang="en-US" altLang="zh-CN" sz="2000" spc="2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init</a:t>
            </a:r>
            <a:r>
              <a:rPr lang="en-US" altLang="zh-CN" sz="2000" spc="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__</a:t>
            </a: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是在创建对象时由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py</a:t>
            </a:r>
            <a:r>
              <a:rPr sz="2000" spc="1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</a:t>
            </a:r>
            <a:r>
              <a:rPr sz="2000" spc="3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ho</a:t>
            </a:r>
            <a:r>
              <a:rPr sz="2000" spc="2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自动调用的函数</a:t>
            </a:r>
            <a:r>
              <a:rPr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 marR="113664">
              <a:lnSpc>
                <a:spcPct val="104000"/>
              </a:lnSpc>
              <a:spcBef>
                <a:spcPts val="25"/>
              </a:spcBef>
            </a:pP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用</a:t>
            </a:r>
            <a:r>
              <a:rPr sz="2000" spc="4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于完成对象的初始化</a:t>
            </a:r>
            <a:r>
              <a:rPr lang="zh-CN" altLang="en-US"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操</a:t>
            </a:r>
            <a:r>
              <a:rPr sz="2000" spc="4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59E92D-171D-2A07-441B-9C0D42399BA0}"/>
              </a:ext>
            </a:extLst>
          </p:cNvPr>
          <p:cNvSpPr txBox="1"/>
          <p:nvPr/>
        </p:nvSpPr>
        <p:spPr>
          <a:xfrm>
            <a:off x="7002811" y="4977955"/>
            <a:ext cx="2971800" cy="96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D4D4D4"/>
                </a:solidFill>
                <a:latin typeface="Courier New"/>
                <a:cs typeface="Courier New"/>
              </a:rPr>
              <a:t>b = </a:t>
            </a:r>
            <a:r>
              <a:rPr lang="en-US" altLang="zh-CN" sz="18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lang="en-US" altLang="zh-CN" sz="1800" spc="25" dirty="0">
                <a:solidFill>
                  <a:srgbClr val="CE9178"/>
                </a:solidFill>
                <a:latin typeface="Courier New"/>
                <a:cs typeface="Courier New"/>
              </a:rPr>
              <a:t>"Li"</a:t>
            </a:r>
            <a:r>
              <a:rPr lang="en-US" altLang="zh-CN" sz="18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lang="en-US" altLang="zh-CN" sz="18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lang="en-US" altLang="zh-CN" sz="180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</a:p>
          <a:p>
            <a:pPr marL="12700" marR="5080" algn="just">
              <a:lnSpc>
                <a:spcPts val="2500"/>
              </a:lnSpc>
            </a:pPr>
            <a:r>
              <a:rPr lang="fr-FR" altLang="zh-CN" sz="18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lang="fr-FR" altLang="zh-CN" sz="1800" spc="25" dirty="0">
                <a:solidFill>
                  <a:srgbClr val="D4D4D4"/>
                </a:solidFill>
                <a:latin typeface="Courier New"/>
                <a:cs typeface="Courier New"/>
              </a:rPr>
              <a:t>(b.holder)</a:t>
            </a:r>
            <a:endParaRPr lang="fr-FR" altLang="zh-CN" sz="1800" dirty="0">
              <a:latin typeface="Courier New"/>
              <a:cs typeface="Courier New"/>
            </a:endParaRPr>
          </a:p>
          <a:p>
            <a:endParaRPr lang="zh-CN" alt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32352BB4-1B0B-463D-931C-7693CF256F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947" y="3320011"/>
            <a:ext cx="6550661" cy="284683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D40E65-55A8-E5C1-36B9-F3A3506B80BC}"/>
              </a:ext>
            </a:extLst>
          </p:cNvPr>
          <p:cNvSpPr txBox="1"/>
          <p:nvPr/>
        </p:nvSpPr>
        <p:spPr>
          <a:xfrm>
            <a:off x="528076" y="3474869"/>
            <a:ext cx="2216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4EC9B0"/>
                </a:solidFill>
                <a:latin typeface="Courier New"/>
                <a:cs typeface="Courier New"/>
              </a:rPr>
              <a:t>Account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30881FA-4510-DB3E-8CD0-019282475F70}"/>
              </a:ext>
            </a:extLst>
          </p:cNvPr>
          <p:cNvSpPr txBox="1"/>
          <p:nvPr/>
        </p:nvSpPr>
        <p:spPr>
          <a:xfrm>
            <a:off x="1123240" y="3771786"/>
            <a:ext cx="5511165" cy="22117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639445" marR="5080" indent="-627380">
              <a:lnSpc>
                <a:spcPct val="104000"/>
              </a:lnSpc>
              <a:spcBef>
                <a:spcPts val="5"/>
              </a:spcBef>
            </a:pP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__init__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6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account_holder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12700" marR="474980" indent="626745">
              <a:lnSpc>
                <a:spcPts val="2500"/>
              </a:lnSpc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.holder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5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account_holder </a:t>
            </a:r>
            <a:r>
              <a:rPr sz="2000" spc="-118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5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deposit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12700" marR="1258570" indent="626745">
              <a:lnSpc>
                <a:spcPts val="2420"/>
              </a:lnSpc>
              <a:spcBef>
                <a:spcPts val="55"/>
              </a:spcBef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+=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0" dirty="0">
                <a:solidFill>
                  <a:srgbClr val="569CD6"/>
                </a:solidFill>
                <a:latin typeface="Courier New"/>
                <a:cs typeface="Courier New"/>
              </a:rPr>
              <a:t>def</a:t>
            </a:r>
            <a:r>
              <a:rPr sz="2000" spc="4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withdraw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2000" spc="4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9CDCFE"/>
                </a:solidFill>
                <a:latin typeface="Courier New"/>
                <a:cs typeface="Courier New"/>
              </a:rPr>
              <a:t>amount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):</a:t>
            </a:r>
            <a:endParaRPr sz="2000" dirty="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15"/>
              </a:spcBef>
            </a:pPr>
            <a:r>
              <a:rPr sz="2000" spc="25" dirty="0">
                <a:solidFill>
                  <a:srgbClr val="569CD6"/>
                </a:solidFill>
                <a:latin typeface="Courier New"/>
                <a:cs typeface="Courier New"/>
              </a:rPr>
              <a:t>self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.balance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D4D4D4"/>
                </a:solidFill>
                <a:latin typeface="Courier New"/>
                <a:cs typeface="Courier New"/>
              </a:rPr>
              <a:t>-=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amount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76" y="1101094"/>
            <a:ext cx="140906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0" dirty="0"/>
              <a:t>使用对象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1174894" y="1877797"/>
            <a:ext cx="8099425" cy="25276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每个实例</a:t>
            </a: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对象</a:t>
            </a:r>
            <a:r>
              <a:rPr sz="2300" b="1" spc="-35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都拥有类中定义的属性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可以直接访问成员变量（数据</a:t>
            </a:r>
            <a:r>
              <a:rPr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r>
              <a:rPr lang="zh-CN" altLang="en-US" sz="2300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，修改变量的值</a:t>
            </a:r>
            <a:endParaRPr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r>
              <a:rPr sz="2300" spc="-3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可以通过方法调用完成所需功能</a:t>
            </a:r>
            <a:endParaRPr lang="en-US" sz="23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644525" lvl="1" indent="-24384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645160" algn="l"/>
              </a:tabLst>
            </a:pPr>
            <a:endParaRPr lang="en-US" sz="23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165" indent="-2921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zh-CN" altLang="en-US" sz="2300" b="1" spc="-3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一个类可以创建多个对象</a:t>
            </a:r>
            <a:endParaRPr lang="en-US" sz="2300" b="1" spc="-35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304165" indent="-2921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endParaRPr sz="2300" dirty="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9" y="4389627"/>
            <a:ext cx="4151376" cy="1908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894" y="4488444"/>
            <a:ext cx="3156585" cy="15888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a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"Huang"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(a.balance)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a.deposit(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3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a.withdraw(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lang="en-US" sz="2000" spc="25" dirty="0">
              <a:solidFill>
                <a:srgbClr val="D4D4D4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lang="en-US" altLang="zh-CN"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lang="en-US" altLang="zh-CN" sz="2000" spc="25" dirty="0" err="1">
                <a:solidFill>
                  <a:srgbClr val="D4D4D4"/>
                </a:solidFill>
                <a:latin typeface="Courier New"/>
                <a:cs typeface="Courier New"/>
              </a:rPr>
              <a:t>a.balance</a:t>
            </a:r>
            <a:r>
              <a:rPr lang="en-US" altLang="zh-CN" sz="2000" spc="2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415" y="4389627"/>
            <a:ext cx="5029199" cy="19080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31409" y="4488444"/>
            <a:ext cx="4566920" cy="15741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885314" algn="just">
              <a:lnSpc>
                <a:spcPct val="102000"/>
              </a:lnSpc>
              <a:spcBef>
                <a:spcPts val="50"/>
              </a:spcBef>
            </a:pP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b =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"Li"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 c =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Account(</a:t>
            </a:r>
            <a:r>
              <a:rPr sz="2000" spc="25" dirty="0">
                <a:solidFill>
                  <a:srgbClr val="CE9178"/>
                </a:solidFill>
                <a:latin typeface="Courier New"/>
                <a:cs typeface="Courier New"/>
              </a:rPr>
              <a:t>"Li"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2000" spc="-119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b.balance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40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endParaRPr sz="200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500"/>
              </a:lnSpc>
            </a:pP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c.balance</a:t>
            </a:r>
            <a:r>
              <a:rPr sz="2000" spc="16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sz="2000" spc="16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B5CEA8"/>
                </a:solidFill>
                <a:latin typeface="Courier New"/>
                <a:cs typeface="Courier New"/>
              </a:rPr>
              <a:t>80 </a:t>
            </a:r>
            <a:r>
              <a:rPr sz="2000" spc="3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endParaRPr lang="en-US" sz="2000" spc="30" dirty="0">
              <a:solidFill>
                <a:srgbClr val="B5CEA8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500"/>
              </a:lnSpc>
            </a:pPr>
            <a:r>
              <a:rPr sz="2000" spc="2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(b.balance</a:t>
            </a:r>
            <a:r>
              <a:rPr sz="2000" spc="3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C586C0"/>
                </a:solidFill>
                <a:latin typeface="Courier New"/>
                <a:cs typeface="Courier New"/>
              </a:rPr>
              <a:t>==</a:t>
            </a:r>
            <a:r>
              <a:rPr sz="2000" spc="4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spc="25" dirty="0">
                <a:solidFill>
                  <a:srgbClr val="D4D4D4"/>
                </a:solidFill>
                <a:latin typeface="Courier New"/>
                <a:cs typeface="Courier New"/>
              </a:rPr>
              <a:t>c.balance)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8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1617</Words>
  <Application>Microsoft Office PowerPoint</Application>
  <PresentationFormat>自定义</PresentationFormat>
  <Paragraphs>271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Microsoft JhengHei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Office Theme</vt:lpstr>
      <vt:lpstr>PowerPoint 演示文稿</vt:lpstr>
      <vt:lpstr>面向对象的理解</vt:lpstr>
      <vt:lpstr>“一切皆对象”</vt:lpstr>
      <vt:lpstr>面向对象程序设计</vt:lpstr>
      <vt:lpstr>类和对象</vt:lpstr>
      <vt:lpstr>PowerPoint 演示文稿</vt:lpstr>
      <vt:lpstr>类定义例子</vt:lpstr>
      <vt:lpstr>创建实例对象</vt:lpstr>
      <vt:lpstr>使用对象</vt:lpstr>
      <vt:lpstr>调用成员函数</vt:lpstr>
      <vt:lpstr>通过类调用成员函数</vt:lpstr>
      <vt:lpstr>类属性（类成员）与实例属性</vt:lpstr>
      <vt:lpstr>PowerPoint 演示文稿</vt:lpstr>
      <vt:lpstr>类中成员访问的原则</vt:lpstr>
      <vt:lpstr>PowerPoint 演示文稿</vt:lpstr>
      <vt:lpstr>继承、重写、多态、访问限制</vt:lpstr>
      <vt:lpstr>继承</vt:lpstr>
      <vt:lpstr>PowerPoint 演示文稿</vt:lpstr>
      <vt:lpstr>PowerPoint 演示文稿</vt:lpstr>
      <vt:lpstr>重写</vt:lpstr>
      <vt:lpstr>__init__函数的继承</vt:lpstr>
      <vt:lpstr>__init__函数的重写</vt:lpstr>
      <vt:lpstr>多态</vt:lpstr>
      <vt:lpstr>多态</vt:lpstr>
      <vt:lpstr>PowerPoint 演示文稿</vt:lpstr>
      <vt:lpstr>PowerPoint 演示文稿</vt:lpstr>
      <vt:lpstr>面向对象 vs 面向过程</vt:lpstr>
      <vt:lpstr>面向对象vs面向过程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赵 子宸</cp:lastModifiedBy>
  <cp:revision>10</cp:revision>
  <dcterms:created xsi:type="dcterms:W3CDTF">2023-05-05T13:03:54Z</dcterms:created>
  <dcterms:modified xsi:type="dcterms:W3CDTF">2023-05-06T14:19:45Z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2023-05-05T00:00:00Z</vt:filetime>
  </property>
</Properties>
</file>