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1"/>
  </p:notesMasterIdLst>
  <p:sldIdLst>
    <p:sldId id="294" r:id="rId4"/>
    <p:sldId id="295" r:id="rId5"/>
    <p:sldId id="299" r:id="rId6"/>
    <p:sldId id="325" r:id="rId7"/>
    <p:sldId id="324" r:id="rId8"/>
    <p:sldId id="335" r:id="rId9"/>
    <p:sldId id="341" r:id="rId10"/>
    <p:sldId id="331" r:id="rId12"/>
    <p:sldId id="328" r:id="rId13"/>
    <p:sldId id="291" r:id="rId14"/>
  </p:sldIdLst>
  <p:sldSz cx="15119350" cy="93599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B01"/>
    <a:srgbClr val="0000FF"/>
    <a:srgbClr val="7DFF7D"/>
    <a:srgbClr val="038C95"/>
    <a:srgbClr val="016E72"/>
    <a:srgbClr val="FF9900"/>
    <a:srgbClr val="E8ECF3"/>
    <a:srgbClr val="8B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19"/>
  </p:normalViewPr>
  <p:slideViewPr>
    <p:cSldViewPr snapToGrid="0" snapToObjects="1" showGuides="1">
      <p:cViewPr varScale="1">
        <p:scale>
          <a:sx n="40" d="100"/>
          <a:sy n="40" d="100"/>
        </p:scale>
        <p:origin x="1512" y="66"/>
      </p:cViewPr>
      <p:guideLst>
        <p:guide orient="horz" pos="3050"/>
        <p:guide pos="4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16" cy="7631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1143000"/>
            <a:ext cx="4984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713" y="1531938"/>
            <a:ext cx="11339512" cy="3259137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713" y="4916488"/>
            <a:ext cx="11339512" cy="2259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48713" y="1200150"/>
            <a:ext cx="2447925" cy="6888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00175" y="1200150"/>
            <a:ext cx="7196138" cy="6888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0175" y="1200150"/>
            <a:ext cx="9796463" cy="15621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400175" y="3052763"/>
            <a:ext cx="9796463" cy="5035550"/>
          </a:xfrm>
        </p:spPr>
        <p:txBody>
          <a:bodyPr vert="horz" wrap="square" lIns="137999" tIns="69000" rIns="137999" bIns="69000" numCol="1" anchor="t" anchorCtr="0" compatLnSpc="1"/>
          <a:lstStyle/>
          <a:p>
            <a:pPr marL="517525" marR="0" lvl="0" indent="-517525" algn="l" defTabSz="13792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968" y="374830"/>
            <a:ext cx="13607415" cy="155998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967" y="2183978"/>
            <a:ext cx="6677713" cy="617710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5670" y="2183978"/>
            <a:ext cx="6677713" cy="617710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755650" y="8675688"/>
            <a:ext cx="3527425" cy="498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D111F1-D064-420B-8A1E-7926AFAB1475}" type="datetime1">
              <a:rPr kumimoji="0" lang="zh-CN" alt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24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5165725" y="8675688"/>
            <a:ext cx="4787900" cy="498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36275" y="8675688"/>
            <a:ext cx="3527425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2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713" y="1531938"/>
            <a:ext cx="11339512" cy="3259137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713" y="4916488"/>
            <a:ext cx="11339512" cy="2259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875" y="2333625"/>
            <a:ext cx="13039725" cy="38925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31875" y="6264275"/>
            <a:ext cx="13039725" cy="20462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0175" y="3052763"/>
            <a:ext cx="4821238" cy="50355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813" y="3052763"/>
            <a:ext cx="4822825" cy="50355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0" y="498475"/>
            <a:ext cx="13039725" cy="18097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1400" y="2293938"/>
            <a:ext cx="6396038" cy="1125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1400" y="3419475"/>
            <a:ext cx="6396038" cy="50276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54925" y="2293938"/>
            <a:ext cx="6426200" cy="1125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54925" y="3419475"/>
            <a:ext cx="6426200" cy="50276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0" y="623888"/>
            <a:ext cx="4876800" cy="21844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7788" y="1347788"/>
            <a:ext cx="7653337" cy="6651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1400" y="2808288"/>
            <a:ext cx="4876800" cy="52022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0" y="623888"/>
            <a:ext cx="4876800" cy="21844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27788" y="1347788"/>
            <a:ext cx="7653337" cy="6651625"/>
          </a:xfrm>
        </p:spPr>
        <p:txBody>
          <a:bodyPr vert="horz" wrap="square" lIns="137999" tIns="69000" rIns="137999" bIns="690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3792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1400" y="2808288"/>
            <a:ext cx="4876800" cy="52022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48713" y="1200150"/>
            <a:ext cx="2447925" cy="6888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00175" y="1200150"/>
            <a:ext cx="7196138" cy="6888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0175" y="1200150"/>
            <a:ext cx="9796463" cy="15621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400175" y="3052763"/>
            <a:ext cx="9796463" cy="5035550"/>
          </a:xfrm>
        </p:spPr>
        <p:txBody>
          <a:bodyPr vert="horz" wrap="square" lIns="137999" tIns="69000" rIns="137999" bIns="69000" numCol="1" anchor="t" anchorCtr="0" compatLnSpc="1"/>
          <a:lstStyle/>
          <a:p>
            <a:pPr marL="517525" marR="0" lvl="0" indent="-517525" algn="l" defTabSz="13792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968" y="374830"/>
            <a:ext cx="13607415" cy="155998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967" y="2183978"/>
            <a:ext cx="6677713" cy="617710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5670" y="2183978"/>
            <a:ext cx="6677713" cy="617710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755650" y="8675688"/>
            <a:ext cx="3527425" cy="498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D111F1-D064-420B-8A1E-7926AFAB1475}" type="datetime1">
              <a:rPr kumimoji="0" lang="zh-CN" altLang="en-US" sz="2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24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5165725" y="8675688"/>
            <a:ext cx="4787900" cy="498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36275" y="8675688"/>
            <a:ext cx="3527425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2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875" y="2333625"/>
            <a:ext cx="13039725" cy="3892550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31875" y="6264275"/>
            <a:ext cx="13039725" cy="20462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0175" y="3052763"/>
            <a:ext cx="4821238" cy="50355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813" y="3052763"/>
            <a:ext cx="4822825" cy="503555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0" y="498475"/>
            <a:ext cx="13039725" cy="180975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1400" y="2293938"/>
            <a:ext cx="6396038" cy="1125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1400" y="3419475"/>
            <a:ext cx="6396038" cy="50276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54925" y="2293938"/>
            <a:ext cx="6426200" cy="1125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54925" y="3419475"/>
            <a:ext cx="6426200" cy="50276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0" y="623888"/>
            <a:ext cx="4876800" cy="21844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7788" y="1347788"/>
            <a:ext cx="7653337" cy="6651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1400" y="2808288"/>
            <a:ext cx="4876800" cy="52022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400" y="623888"/>
            <a:ext cx="4876800" cy="21844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27788" y="1347788"/>
            <a:ext cx="7653337" cy="6651625"/>
          </a:xfrm>
        </p:spPr>
        <p:txBody>
          <a:bodyPr vert="horz" wrap="square" lIns="137999" tIns="69000" rIns="137999" bIns="690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3792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1400" y="2808288"/>
            <a:ext cx="4876800" cy="52022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400175" y="1200150"/>
            <a:ext cx="9796463" cy="1562100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400175" y="3052763"/>
            <a:ext cx="9796463" cy="5035550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t"/>
          <a:lstStyle/>
          <a:p>
            <a:pPr lvl="0" indent="-51752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29895"/>
            <a:r>
              <a:rPr lang="zh-CN" altLang="en-US" dirty="0"/>
              <a:t>第二级</a:t>
            </a:r>
            <a:endParaRPr lang="zh-CN" altLang="en-US" dirty="0"/>
          </a:p>
          <a:p>
            <a:pPr lvl="2" indent="-346075"/>
            <a:r>
              <a:rPr lang="zh-CN" altLang="en-US" dirty="0"/>
              <a:t>第三级</a:t>
            </a:r>
            <a:endParaRPr lang="zh-CN" altLang="en-US" dirty="0"/>
          </a:p>
          <a:p>
            <a:pPr lvl="3" indent="-344805"/>
            <a:r>
              <a:rPr lang="zh-CN" altLang="en-US" dirty="0"/>
              <a:t>第四级</a:t>
            </a:r>
            <a:endParaRPr lang="zh-CN" altLang="en-US" dirty="0"/>
          </a:p>
          <a:p>
            <a:pPr lvl="4" indent="-34607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137922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17525" indent="-517525" algn="l" defTabSz="1379220" rtl="0" eaLnBrk="0" fontAlgn="base" hangingPunct="0">
        <a:spcBef>
          <a:spcPct val="2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775" indent="-430530" algn="l" defTabSz="1379220" rtl="0" eaLnBrk="0" fontAlgn="base" hangingPunct="0">
        <a:spcBef>
          <a:spcPct val="20000"/>
        </a:spcBef>
        <a:spcAft>
          <a:spcPct val="0"/>
        </a:spcAft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930" indent="-346075" algn="l" defTabSz="137922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4905" indent="-344805" algn="l" defTabSz="1379220" rtl="0" eaLnBrk="0" fontAlgn="base" hangingPunct="0">
        <a:spcBef>
          <a:spcPct val="2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5150" indent="-346075" algn="l" defTabSz="1379220" rtl="0" eaLnBrk="0" fontAlgn="base" hangingPunct="0">
        <a:spcBef>
          <a:spcPct val="20000"/>
        </a:spcBef>
        <a:spcAft>
          <a:spcPct val="0"/>
        </a:spcAft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400175" y="1200150"/>
            <a:ext cx="9796463" cy="1562100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400175" y="3052763"/>
            <a:ext cx="9796463" cy="5035550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t"/>
          <a:lstStyle/>
          <a:p>
            <a:pPr lvl="0" indent="-51752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29895"/>
            <a:r>
              <a:rPr lang="zh-CN" altLang="en-US" dirty="0"/>
              <a:t>第二级</a:t>
            </a:r>
            <a:endParaRPr lang="zh-CN" altLang="en-US" dirty="0"/>
          </a:p>
          <a:p>
            <a:pPr lvl="2" indent="-346075"/>
            <a:r>
              <a:rPr lang="zh-CN" altLang="en-US" dirty="0"/>
              <a:t>第三级</a:t>
            </a:r>
            <a:endParaRPr lang="zh-CN" altLang="en-US" dirty="0"/>
          </a:p>
          <a:p>
            <a:pPr lvl="3" indent="-344805"/>
            <a:r>
              <a:rPr lang="zh-CN" altLang="en-US" dirty="0"/>
              <a:t>第四级</a:t>
            </a:r>
            <a:endParaRPr lang="zh-CN" altLang="en-US" dirty="0"/>
          </a:p>
          <a:p>
            <a:pPr lvl="4" indent="-34607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defTabSz="137922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37922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37922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17525" indent="-517525" algn="l" defTabSz="1379220" rtl="0" eaLnBrk="0" fontAlgn="base" hangingPunct="0">
        <a:spcBef>
          <a:spcPct val="2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775" indent="-430530" algn="l" defTabSz="1379220" rtl="0" eaLnBrk="0" fontAlgn="base" hangingPunct="0">
        <a:spcBef>
          <a:spcPct val="20000"/>
        </a:spcBef>
        <a:spcAft>
          <a:spcPct val="0"/>
        </a:spcAft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930" indent="-346075" algn="l" defTabSz="137922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4905" indent="-344805" algn="l" defTabSz="1379220" rtl="0" eaLnBrk="0" fontAlgn="base" hangingPunct="0">
        <a:spcBef>
          <a:spcPct val="2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5150" indent="-346075" algn="l" defTabSz="1379220" rtl="0" eaLnBrk="0" fontAlgn="base" hangingPunct="0">
        <a:spcBef>
          <a:spcPct val="20000"/>
        </a:spcBef>
        <a:spcAft>
          <a:spcPct val="0"/>
        </a:spcAft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073"/>
          <p:cNvSpPr>
            <a:spLocks noGrp="1"/>
          </p:cNvSpPr>
          <p:nvPr/>
        </p:nvSpPr>
        <p:spPr>
          <a:xfrm>
            <a:off x="1468437" y="3151102"/>
            <a:ext cx="12739688" cy="2701925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ctr"/>
          <a:lstStyle/>
          <a:p>
            <a:r>
              <a:rPr lang="zh-CN" altLang="en-US" sz="44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前端课程介绍</a:t>
            </a:r>
            <a:endParaRPr lang="zh-CN" altLang="en-US" sz="44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8" name="矩形 3073"/>
          <p:cNvSpPr>
            <a:spLocks noGrp="1"/>
          </p:cNvSpPr>
          <p:nvPr/>
        </p:nvSpPr>
        <p:spPr>
          <a:xfrm>
            <a:off x="1400175" y="349250"/>
            <a:ext cx="9796463" cy="858838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ctr"/>
          <a:lstStyle/>
          <a:p>
            <a:endParaRPr lang="zh-CN" altLang="en-US" sz="48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9" name="矩形 3073"/>
          <p:cNvSpPr>
            <a:spLocks noGrp="1"/>
          </p:cNvSpPr>
          <p:nvPr/>
        </p:nvSpPr>
        <p:spPr>
          <a:xfrm>
            <a:off x="1468437" y="2801937"/>
            <a:ext cx="11140658" cy="1457241"/>
          </a:xfrm>
          <a:prstGeom prst="rect">
            <a:avLst/>
          </a:prstGeom>
          <a:noFill/>
          <a:ln w="9525">
            <a:noFill/>
          </a:ln>
        </p:spPr>
        <p:txBody>
          <a:bodyPr lIns="137999" tIns="69000" rIns="137999" bIns="69000" anchor="ctr"/>
          <a:lstStyle/>
          <a:p>
            <a:r>
              <a:rPr lang="zh-CN" altLang="zh-CN" sz="6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大前端</a:t>
            </a:r>
            <a:r>
              <a:rPr lang="en-US" altLang="zh-CN" sz="6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6000" dirty="0"/>
              <a:t> </a:t>
            </a:r>
            <a:r>
              <a:rPr lang="en-US" altLang="zh-CN" sz="6000" dirty="0"/>
              <a:t>H5+</a:t>
            </a:r>
            <a:r>
              <a:rPr lang="zh-CN" altLang="en-US" sz="6000" dirty="0"/>
              <a:t>小程序</a:t>
            </a:r>
            <a:r>
              <a:rPr lang="en-US" altLang="zh-CN" sz="6000" dirty="0"/>
              <a:t>+APP</a:t>
            </a:r>
            <a:r>
              <a:rPr lang="en-US" altLang="zh-CN" sz="6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zh-CN" sz="60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2"/>
          <p:cNvSpPr txBox="1"/>
          <p:nvPr/>
        </p:nvSpPr>
        <p:spPr>
          <a:xfrm>
            <a:off x="1820863" y="2017713"/>
            <a:ext cx="9026525" cy="2398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优就业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-IT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职业教育培优品牌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高薪就业原来这么简单！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Text Box 3"/>
          <p:cNvSpPr txBox="1"/>
          <p:nvPr/>
        </p:nvSpPr>
        <p:spPr>
          <a:xfrm>
            <a:off x="1947863" y="5329238"/>
            <a:ext cx="2054225" cy="50641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咨询电话：</a:t>
            </a:r>
            <a:endParaRPr lang="en-US" altLang="zh-CN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7" name="Text Box 4"/>
          <p:cNvSpPr txBox="1"/>
          <p:nvPr/>
        </p:nvSpPr>
        <p:spPr>
          <a:xfrm>
            <a:off x="4054475" y="5329238"/>
            <a:ext cx="5003800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 dirty="0">
                <a:solidFill>
                  <a:srgbClr val="FF4B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400-650-</a:t>
            </a:r>
            <a:r>
              <a:rPr lang="en-US" altLang="zh-CN" sz="3600" b="1" dirty="0">
                <a:solidFill>
                  <a:srgbClr val="FF4B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7353</a:t>
            </a:r>
            <a:endParaRPr lang="en-US" altLang="zh-CN" sz="3600" b="1" dirty="0">
              <a:solidFill>
                <a:srgbClr val="FF4B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Text Box 7"/>
          <p:cNvSpPr txBox="1"/>
          <p:nvPr/>
        </p:nvSpPr>
        <p:spPr>
          <a:xfrm>
            <a:off x="2016125" y="6527800"/>
            <a:ext cx="2038350" cy="5080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优就业官网：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09" name="Text Box 8"/>
          <p:cNvSpPr txBox="1"/>
          <p:nvPr/>
        </p:nvSpPr>
        <p:spPr>
          <a:xfrm>
            <a:off x="4140200" y="6513513"/>
            <a:ext cx="50038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>
                <a:solidFill>
                  <a:srgbClr val="FF4B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www.ujiuye.com</a:t>
            </a:r>
            <a:endParaRPr lang="zh-CN" altLang="en-US" sz="3600" b="1">
              <a:solidFill>
                <a:srgbClr val="FF4B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TextBox 4"/>
          <p:cNvSpPr txBox="1"/>
          <p:nvPr/>
        </p:nvSpPr>
        <p:spPr>
          <a:xfrm>
            <a:off x="10847388" y="7918450"/>
            <a:ext cx="5408612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FF4B01"/>
                </a:solidFill>
                <a:latin typeface="迷你简中等线" charset="-122"/>
                <a:ea typeface="迷你简中等线" charset="-122"/>
              </a:rPr>
              <a:t>微信服务号学</a:t>
            </a:r>
            <a:r>
              <a:rPr lang="en-US" altLang="zh-CN" sz="3200" b="1" dirty="0">
                <a:solidFill>
                  <a:srgbClr val="FF4B01"/>
                </a:solidFill>
                <a:latin typeface="迷你简中等线" charset="-122"/>
                <a:ea typeface="迷你简中等线" charset="-122"/>
              </a:rPr>
              <a:t>IT</a:t>
            </a:r>
            <a:r>
              <a:rPr lang="zh-CN" altLang="en-US" sz="3200" b="1" dirty="0">
                <a:solidFill>
                  <a:srgbClr val="FF4B01"/>
                </a:solidFill>
                <a:latin typeface="迷你简中等线" charset="-122"/>
                <a:ea typeface="迷你简中等线" charset="-122"/>
              </a:rPr>
              <a:t>技巧</a:t>
            </a:r>
            <a:endParaRPr lang="zh-CN" altLang="en-US" sz="3200" b="1" dirty="0">
              <a:solidFill>
                <a:srgbClr val="FF4B01"/>
              </a:solidFill>
              <a:latin typeface="迷你简中等线" charset="-122"/>
              <a:ea typeface="迷你简中等线" charset="-122"/>
            </a:endParaRPr>
          </a:p>
        </p:txBody>
      </p:sp>
      <p:pic>
        <p:nvPicPr>
          <p:cNvPr id="21511" name="图片 2" descr="qrcode_for_gh_a05a464c7f94_25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847388" y="4048125"/>
            <a:ext cx="3819525" cy="3614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1400175" y="2835275"/>
            <a:ext cx="9796463" cy="5727700"/>
          </a:xfrm>
        </p:spPr>
        <p:txBody>
          <a:bodyPr wrap="square" lIns="137999" tIns="69000" rIns="137999" bIns="69000" anchor="t"/>
          <a:lstStyle/>
          <a:p>
            <a:pPr defTabSz="1379855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课程大纲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9855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阶段课程介绍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9855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79855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1400175" y="1093470"/>
            <a:ext cx="9796463" cy="1562100"/>
          </a:xfrm>
        </p:spPr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课程大纲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1400175" y="2681304"/>
            <a:ext cx="13471525" cy="6223000"/>
          </a:xfrm>
        </p:spPr>
        <p:txBody>
          <a:bodyPr wrap="square" lIns="137999" tIns="69000" rIns="137999" bIns="69000" anchor="t"/>
          <a:lstStyle/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	HTML5+CSS3         20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	JS交互设计              25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	Node开发               15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	前端框架                 20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第五阶段	拓展提升（小程序+数据可视化）	15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第六阶段	就业指导及面试模拟（HR+技术）	5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项目实训及技术指导  	20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阶段课程介绍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1400175" y="3320716"/>
            <a:ext cx="13471525" cy="5334334"/>
          </a:xfrm>
        </p:spPr>
        <p:txBody>
          <a:bodyPr wrap="square" lIns="137999" tIns="69000" rIns="137999" bIns="69000" anchor="t"/>
          <a:lstStyle/>
          <a:p>
            <a:pPr marL="0" indent="0" defTabSz="1379855"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电商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网站布局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移动端页面布局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defTabSz="1379855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响应式页面布局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行业概述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596900" y="2418080"/>
            <a:ext cx="13471525" cy="6223000"/>
          </a:xfrm>
        </p:spPr>
        <p:txBody>
          <a:bodyPr wrap="square" lIns="137999" tIns="69000" rIns="137999" bIns="69000" anchor="t"/>
          <a:lstStyle/>
          <a:p>
            <a:pPr marL="700405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 1.0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时代，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构建的是简单静态页面，只负责展示静态不变的数据。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00405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 2.0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时代，网站的前端发生了翻天覆地的变化。网页不再只是承载单一的文字和图片，网页上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软件化的交互形式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为用户提供了更好的使用体验，这些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都是基于前端技术实现的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0405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随着互联网的飞速发展，移动端各种终端设备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的崛起，已经超过了pc端，设备不同必然导致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开发语言不统一，开发越来越困难，比如做一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个游戏，需要开发安卓版，IOS版本等几个不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同的版本，非常浪费人力、物力。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9F876B">
                  <a:alpha val="100000"/>
                </a:srgbClr>
              </a:clrFrom>
              <a:clrTo>
                <a:srgbClr val="9F876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8715" y="5248910"/>
            <a:ext cx="5316855" cy="2992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大前端时代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596900" y="2418080"/>
            <a:ext cx="13471525" cy="6223000"/>
          </a:xfrm>
        </p:spPr>
        <p:txBody>
          <a:bodyPr wrap="square" lIns="137999" tIns="69000" rIns="137999" bIns="69000" anchor="t"/>
          <a:lstStyle/>
          <a:p>
            <a:pPr marL="700405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大前端时代的出现，恰恰解决了这些困难，目前各家公司都在利用html5开发各种需求。另外一方面，云计算的迅猛崛起必然导致未来一切云端化，比如操作系统，各种应用程序未来都将云端化，而云端化的前端主力技术就是我们的web前端开发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0405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前端时代是WEB统一的时代，利用html5或者6甚至7，不但可以开发传统的网站，做炫酷的网页动态效果，更可以采用BS架构应用程序、开发手机端web应用、移动端Native应用程序、智能设备（比如可穿戴智能手表，可穿戴智能衣服）等。别告诉我你不知道 iphone watch，以及各种琳琅满目的手机游戏。</a:t>
            </a: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defTabSz="1379855"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矩形 30"/>
          <p:cNvSpPr/>
          <p:nvPr/>
        </p:nvSpPr>
        <p:spPr bwMode="auto">
          <a:xfrm>
            <a:off x="2607695" y="3778875"/>
            <a:ext cx="3697081" cy="63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7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前端工程师</a:t>
            </a:r>
            <a:endParaRPr kumimoji="0" lang="zh-CN" altLang="en-US" sz="267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117495" y="6177024"/>
            <a:ext cx="3392005" cy="635313"/>
          </a:xfrm>
          <a:prstGeom prst="rect">
            <a:avLst/>
          </a:prstGeom>
          <a:solidFill>
            <a:srgbClr val="6A70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8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vue</a:t>
            </a:r>
            <a:r>
              <a:rPr kumimoji="0" lang="zh-CN" altLang="en-US" sz="198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开发工程师</a:t>
            </a:r>
            <a:endParaRPr kumimoji="0" lang="zh-CN" altLang="en-US" sz="198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矩形 27"/>
          <p:cNvSpPr/>
          <p:nvPr/>
        </p:nvSpPr>
        <p:spPr>
          <a:xfrm>
            <a:off x="2178387" y="5632919"/>
            <a:ext cx="3420311" cy="685635"/>
          </a:xfrm>
          <a:prstGeom prst="rect">
            <a:avLst/>
          </a:prstGeom>
          <a:solidFill>
            <a:srgbClr val="038C95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27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7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sz="277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文本框 2"/>
          <p:cNvSpPr txBox="1"/>
          <p:nvPr/>
        </p:nvSpPr>
        <p:spPr>
          <a:xfrm>
            <a:off x="722199" y="1646489"/>
            <a:ext cx="4770755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436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web</a:t>
            </a:r>
            <a:r>
              <a:rPr lang="zh-CN" altLang="en-US" sz="436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前端岗位设置</a:t>
            </a:r>
            <a:endParaRPr lang="zh-CN" altLang="en-US" sz="436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053750" y="4947285"/>
            <a:ext cx="3049187" cy="6856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7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前端架构师</a:t>
            </a:r>
            <a:endParaRPr kumimoji="0" lang="zh-CN" altLang="en-US" sz="277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76967" y="4096532"/>
            <a:ext cx="6192728" cy="9325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1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31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前端开发工程师</a:t>
            </a:r>
            <a:endParaRPr kumimoji="0" lang="zh-CN" altLang="en-US" sz="317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416718" y="5996180"/>
            <a:ext cx="3837038" cy="68563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7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277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开发工程师</a:t>
            </a:r>
            <a:endParaRPr kumimoji="0" lang="zh-CN" altLang="en-US" sz="277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3" name="矩形 23"/>
          <p:cNvSpPr/>
          <p:nvPr/>
        </p:nvSpPr>
        <p:spPr>
          <a:xfrm>
            <a:off x="5376967" y="5192604"/>
            <a:ext cx="4676783" cy="803576"/>
          </a:xfrm>
          <a:prstGeom prst="rect">
            <a:avLst/>
          </a:prstGeom>
          <a:solidFill>
            <a:srgbClr val="FF4B01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249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9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zh-CN" altLang="en-US" sz="249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24"/>
          <p:cNvSpPr/>
          <p:nvPr/>
        </p:nvSpPr>
        <p:spPr>
          <a:xfrm>
            <a:off x="1882745" y="4562009"/>
            <a:ext cx="4422029" cy="72809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sz="27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7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zh-CN" altLang="en-US" sz="277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556676" y="3459646"/>
            <a:ext cx="3697081" cy="636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7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Node</a:t>
            </a:r>
            <a:r>
              <a:rPr kumimoji="0" lang="zh-CN" altLang="en-US" sz="267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开发工程师</a:t>
            </a:r>
            <a:endParaRPr kumimoji="0" lang="zh-CN" altLang="en-US" sz="267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前端开发的发展前景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1" name="文本框 2"/>
          <p:cNvSpPr txBox="1"/>
          <p:nvPr/>
        </p:nvSpPr>
        <p:spPr>
          <a:xfrm>
            <a:off x="661988" y="1722438"/>
            <a:ext cx="13795375" cy="762000"/>
          </a:xfrm>
          <a:prstGeom prst="rect">
            <a:avLst/>
          </a:prstGeom>
          <a:noFill/>
          <a:ln w="9525">
            <a:noFill/>
          </a:ln>
        </p:spPr>
        <p:txBody>
          <a:bodyPr lIns="139876" tIns="69938" rIns="139876" bIns="69938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1570038" y="2251075"/>
            <a:ext cx="13107987" cy="3271838"/>
          </a:xfrm>
        </p:spPr>
        <p:txBody>
          <a:bodyPr lIns="137999" tIns="69000" rIns="137999" bIns="69000" anchor="t"/>
          <a:lstStyle/>
          <a:p>
            <a:pPr marL="0" indent="0">
              <a:buNone/>
            </a:pPr>
            <a:r>
              <a:rPr lang="en-US" altLang="zh-CN" sz="2700" dirty="0">
                <a:solidFill>
                  <a:schemeClr val="bg1"/>
                </a:solidFill>
              </a:rPr>
              <a:t>       </a:t>
            </a:r>
            <a:endParaRPr lang="zh-CN" altLang="en-US" sz="2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31035" y="2626360"/>
            <a:ext cx="8747760" cy="6363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3885" y="6143625"/>
            <a:ext cx="3459480" cy="3040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9985" y="6184265"/>
            <a:ext cx="3284855" cy="2906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137999" tIns="69000" rIns="137999" bIns="69000" anchor="ctr"/>
          <a:lstStyle/>
          <a:p>
            <a:pPr defTabSz="1379855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前端工程师的工作职责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175" y="2666365"/>
            <a:ext cx="1297051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熟练掌握JavaScript，熟悉HTML5前端开发技术，熟悉DIV</a:t>
            </a:r>
            <a:r>
              <a:rPr 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CSS布局</a:t>
            </a: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能使用原生的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或jQuery制作出页面常用的表现层动态效果</a:t>
            </a: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根据工作安排高效、高质地完成代码编写，确保符合前端代码规范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与设计团队紧密配合，能够实现设计师的设计想法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与后台开发人员紧密配合，确保代码有效对接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为网站上提供的产品和服务实现一流的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界面，优化代码并保持良好兼容性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新技术调研和资讯整理。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自定义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迷你简中等线</vt:lpstr>
      <vt:lpstr>Arial Unicode MS</vt:lpstr>
      <vt:lpstr>Calibri</vt:lpstr>
      <vt:lpstr>默认设计模板</vt:lpstr>
      <vt:lpstr>1_默认设计模板</vt:lpstr>
      <vt:lpstr>PowerPoint 演示文稿</vt:lpstr>
      <vt:lpstr>目录</vt:lpstr>
      <vt:lpstr>课程大纲</vt:lpstr>
      <vt:lpstr>阶段课程介绍</vt:lpstr>
      <vt:lpstr>行业概述</vt:lpstr>
      <vt:lpstr>大前端时代</vt:lpstr>
      <vt:lpstr>PowerPoint 演示文稿</vt:lpstr>
      <vt:lpstr>前端开发的发展前景</vt:lpstr>
      <vt:lpstr>前端工程师的工作职责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苏敏</dc:creator>
  <cp:lastModifiedBy>ThinkPad</cp:lastModifiedBy>
  <cp:revision>1006</cp:revision>
  <dcterms:created xsi:type="dcterms:W3CDTF">2013-01-25T01:44:00Z</dcterms:created>
  <dcterms:modified xsi:type="dcterms:W3CDTF">2020-05-25T00:39:51Z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