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64" r:id="rId5"/>
    <p:sldId id="270" r:id="rId6"/>
    <p:sldId id="263" r:id="rId7"/>
    <p:sldId id="266" r:id="rId8"/>
    <p:sldId id="271" r:id="rId9"/>
    <p:sldId id="269"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871F78-B46C-4CF8-B632-198C45BC6190}">
          <p14:sldIdLst>
            <p14:sldId id="256"/>
            <p14:sldId id="257"/>
            <p14:sldId id="260"/>
            <p14:sldId id="264"/>
            <p14:sldId id="270"/>
            <p14:sldId id="263"/>
            <p14:sldId id="266"/>
            <p14:sldId id="271"/>
            <p14:sldId id="269"/>
            <p14:sldId id="267"/>
            <p14:sldId id="268"/>
          </p14:sldIdLst>
        </p14:section>
        <p14:section name="Untitled Section" id="{E4F2C716-5593-422F-B571-9395C58B0BE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8178" autoAdjust="0"/>
  </p:normalViewPr>
  <p:slideViewPr>
    <p:cSldViewPr snapToGrid="0">
      <p:cViewPr varScale="1">
        <p:scale>
          <a:sx n="126" d="100"/>
          <a:sy n="126" d="100"/>
        </p:scale>
        <p:origin x="1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FC32-C79F-469F-92E3-2C3388775806}"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C4A58-5C1F-443D-B915-E10A8F80DD8C}" type="slidenum">
              <a:rPr lang="en-US" smtClean="0"/>
              <a:t>‹#›</a:t>
            </a:fld>
            <a:endParaRPr lang="en-US"/>
          </a:p>
        </p:txBody>
      </p:sp>
    </p:spTree>
    <p:extLst>
      <p:ext uri="{BB962C8B-B14F-4D97-AF65-F5344CB8AC3E}">
        <p14:creationId xmlns:p14="http://schemas.microsoft.com/office/powerpoint/2010/main" val="226490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time talking to most of you guys, so please let me do a quick self-introduction. </a:t>
            </a:r>
          </a:p>
        </p:txBody>
      </p:sp>
      <p:sp>
        <p:nvSpPr>
          <p:cNvPr id="4" name="Slide Number Placeholder 3"/>
          <p:cNvSpPr>
            <a:spLocks noGrp="1"/>
          </p:cNvSpPr>
          <p:nvPr>
            <p:ph type="sldNum" sz="quarter" idx="5"/>
          </p:nvPr>
        </p:nvSpPr>
        <p:spPr/>
        <p:txBody>
          <a:bodyPr/>
          <a:lstStyle/>
          <a:p>
            <a:fld id="{A81C4A58-5C1F-443D-B915-E10A8F80DD8C}" type="slidenum">
              <a:rPr lang="en-US" smtClean="0"/>
              <a:t>1</a:t>
            </a:fld>
            <a:endParaRPr lang="en-US"/>
          </a:p>
        </p:txBody>
      </p:sp>
    </p:spTree>
    <p:extLst>
      <p:ext uri="{BB962C8B-B14F-4D97-AF65-F5344CB8AC3E}">
        <p14:creationId xmlns:p14="http://schemas.microsoft.com/office/powerpoint/2010/main" val="98640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Hello everyone, my name is Zhengyou Han and I prefer the name Alex. </a:t>
            </a:r>
          </a:p>
          <a:p>
            <a:pPr algn="l"/>
            <a:r>
              <a:rPr lang="en-US" b="1" i="0" dirty="0">
                <a:solidFill>
                  <a:srgbClr val="DEDEDE"/>
                </a:solidFill>
                <a:effectLst/>
                <a:latin typeface="Helvetica Neue"/>
              </a:rPr>
              <a:t>M1 student</a:t>
            </a:r>
            <a:r>
              <a:rPr lang="en-US" b="0" i="0" dirty="0">
                <a:solidFill>
                  <a:srgbClr val="B8BFC6"/>
                </a:solidFill>
                <a:effectLst/>
                <a:latin typeface="Helvetica Neue"/>
              </a:rPr>
              <a:t> from Ito's lab. And our lab is affiliated to Social ICT research center. We focus on the </a:t>
            </a:r>
            <a:r>
              <a:rPr lang="en-US" b="1" i="0" dirty="0">
                <a:solidFill>
                  <a:srgbClr val="DEDEDE"/>
                </a:solidFill>
                <a:effectLst/>
                <a:latin typeface="Helvetica Neue"/>
              </a:rPr>
              <a:t>studies of ITS</a:t>
            </a:r>
            <a:r>
              <a:rPr lang="en-US" b="0" i="0" dirty="0">
                <a:solidFill>
                  <a:srgbClr val="B8BFC6"/>
                </a:solidFill>
                <a:effectLst/>
                <a:latin typeface="Helvetica Neue"/>
              </a:rPr>
              <a:t>. Meanwhile, my research direction can be generalized as </a:t>
            </a:r>
            <a:r>
              <a:rPr lang="en-US" b="1" i="0" dirty="0">
                <a:solidFill>
                  <a:srgbClr val="DEDEDE"/>
                </a:solidFill>
                <a:effectLst/>
                <a:latin typeface="Helvetica Neue"/>
              </a:rPr>
              <a:t>the deep learning</a:t>
            </a:r>
            <a:r>
              <a:rPr lang="en-US" b="0" i="0" dirty="0">
                <a:solidFill>
                  <a:srgbClr val="B8BFC6"/>
                </a:solidFill>
                <a:effectLst/>
                <a:latin typeface="Helvetica Neue"/>
              </a:rPr>
              <a:t> in </a:t>
            </a:r>
            <a:r>
              <a:rPr lang="en-US" b="1" i="0" dirty="0">
                <a:solidFill>
                  <a:srgbClr val="DEDEDE"/>
                </a:solidFill>
                <a:effectLst/>
                <a:latin typeface="Helvetica Neue"/>
              </a:rPr>
              <a:t>traffic forecasting</a:t>
            </a:r>
            <a:r>
              <a:rPr lang="en-US" b="0" i="0" dirty="0">
                <a:solidFill>
                  <a:srgbClr val="B8BFC6"/>
                </a:solidFill>
                <a:effectLst/>
                <a:latin typeface="Helvetica Neue"/>
              </a:rPr>
              <a:t> and </a:t>
            </a:r>
            <a:r>
              <a:rPr lang="en-US" b="1" i="0" dirty="0">
                <a:solidFill>
                  <a:srgbClr val="DEDEDE"/>
                </a:solidFill>
                <a:effectLst/>
                <a:latin typeface="Helvetica Neue"/>
              </a:rPr>
              <a:t>traffic state estimation.</a:t>
            </a:r>
            <a:r>
              <a:rPr lang="en-US" b="0" i="0" dirty="0">
                <a:solidFill>
                  <a:srgbClr val="B8BFC6"/>
                </a:solidFill>
                <a:effectLst/>
                <a:latin typeface="Helvetica Neue"/>
              </a:rPr>
              <a:t> </a:t>
            </a:r>
          </a:p>
          <a:p>
            <a:pPr algn="l"/>
            <a:r>
              <a:rPr lang="en-US" b="0" i="0" dirty="0">
                <a:solidFill>
                  <a:srgbClr val="B8BFC6"/>
                </a:solidFill>
                <a:effectLst/>
                <a:latin typeface="Helvetica Neue"/>
              </a:rPr>
              <a:t>I graduated from UIUC. I'm not sure if you guys are familiar with it. UIUC is an Ace in Computer Science, literally always been among the TOP 5. So, I got my bachelor degree in </a:t>
            </a:r>
            <a:r>
              <a:rPr lang="en-US" b="1" i="0" dirty="0">
                <a:solidFill>
                  <a:srgbClr val="DEDEDE"/>
                </a:solidFill>
                <a:effectLst/>
                <a:latin typeface="Helvetica Neue"/>
              </a:rPr>
              <a:t>Mathematics</a:t>
            </a:r>
            <a:r>
              <a:rPr lang="en-US" b="0" i="0" dirty="0">
                <a:solidFill>
                  <a:srgbClr val="B8BFC6"/>
                </a:solidFill>
                <a:effectLst/>
                <a:latin typeface="Helvetica Neue"/>
              </a:rPr>
              <a:t>. And of course I took many cs courses. So don't question yourself why we are in the room. And I became a math &amp; physics teacher for high school and middle school students, for quite a while. </a:t>
            </a:r>
          </a:p>
          <a:p>
            <a:pPr algn="l"/>
            <a:r>
              <a:rPr lang="en-US" b="0" i="0" dirty="0">
                <a:solidFill>
                  <a:srgbClr val="B8BFC6"/>
                </a:solidFill>
                <a:effectLst/>
                <a:latin typeface="Helvetica Neue"/>
              </a:rPr>
              <a:t>I like trying new games because I'm so into Computer graphics. Don't judge me, that's what I told my mom. I also enjoy reading books while drinking diabetes-guaranteed size of coke.</a:t>
            </a:r>
          </a:p>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2</a:t>
            </a:fld>
            <a:endParaRPr lang="en-US"/>
          </a:p>
        </p:txBody>
      </p:sp>
    </p:spTree>
    <p:extLst>
      <p:ext uri="{BB962C8B-B14F-4D97-AF65-F5344CB8AC3E}">
        <p14:creationId xmlns:p14="http://schemas.microsoft.com/office/powerpoint/2010/main" val="120635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STGCN, which has two spatial-temporal convolutional blocks, followed by a fully connected layer. ST-</a:t>
            </a:r>
            <a:r>
              <a:rPr lang="en-US" dirty="0" err="1"/>
              <a:t>Cov</a:t>
            </a:r>
            <a:r>
              <a:rPr lang="en-US" dirty="0"/>
              <a:t> includes two temporal gated convolution layers(for considering temporal correlations). And two temporal gated convolution surround one spatial graph convolutional layers(spatial dependencies)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4</a:t>
            </a:fld>
            <a:endParaRPr lang="en-US"/>
          </a:p>
        </p:txBody>
      </p:sp>
    </p:spTree>
    <p:extLst>
      <p:ext uri="{BB962C8B-B14F-4D97-AF65-F5344CB8AC3E}">
        <p14:creationId xmlns:p14="http://schemas.microsoft.com/office/powerpoint/2010/main" val="4132894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efficiency: By incorporating physical laws, PINNs can achieve good performance with less data compared to purely data-driven models.</a:t>
            </a:r>
          </a:p>
          <a:p>
            <a:pPr marL="228600" indent="-228600">
              <a:buAutoNum type="arabicPeriod"/>
            </a:pPr>
            <a:r>
              <a:rPr lang="en-US" dirty="0"/>
              <a:t>Generalization : Models are more likely to generalize well to new scenarios since they are constrained by known physics.</a:t>
            </a:r>
          </a:p>
          <a:p>
            <a:pPr marL="228600" indent="-228600">
              <a:buAutoNum type="arabicPeriod"/>
            </a:pPr>
            <a:r>
              <a:rPr lang="en-US" b="1" dirty="0"/>
              <a:t>Interpretability</a:t>
            </a:r>
            <a:r>
              <a:rPr lang="en-US" dirty="0"/>
              <a:t>: The inclusion of physical laws provides a clear rationale for the model's predictions, enhancing interpretability.</a:t>
            </a:r>
          </a:p>
          <a:p>
            <a:pPr marL="228600" indent="-228600">
              <a:buAutoNum type="arabicPeriod"/>
            </a:pPr>
            <a:endParaRPr lang="en-US" dirty="0"/>
          </a:p>
          <a:p>
            <a:pPr marL="228600" indent="-228600">
              <a:buAutoNum type="arabicPeriod"/>
            </a:pPr>
            <a:r>
              <a:rPr lang="en-US" dirty="0"/>
              <a:t>Designing appropriate loss functions and neural network architectures can be complex.</a:t>
            </a:r>
          </a:p>
          <a:p>
            <a:pPr marL="228600" indent="-228600">
              <a:buAutoNum type="arabicPeriod"/>
            </a:pPr>
            <a:r>
              <a:rPr lang="en-US" dirty="0"/>
              <a:t>Training PINNs can be computationally intensive, particularly for high-dimensional problems.</a:t>
            </a:r>
          </a:p>
          <a:p>
            <a:pPr marL="228600" indent="-228600">
              <a:buAutoNum type="arabicPeriod"/>
            </a:pPr>
            <a:r>
              <a:rPr lang="en-US" dirty="0"/>
              <a:t>Ensuring the accuracy of physics-informed models in scenarios with noisy or incomplete data.</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7</a:t>
            </a:fld>
            <a:endParaRPr lang="en-US"/>
          </a:p>
        </p:txBody>
      </p:sp>
    </p:spTree>
    <p:extLst>
      <p:ext uri="{BB962C8B-B14F-4D97-AF65-F5344CB8AC3E}">
        <p14:creationId xmlns:p14="http://schemas.microsoft.com/office/powerpoint/2010/main" val="252095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8</a:t>
            </a:fld>
            <a:endParaRPr lang="en-US"/>
          </a:p>
        </p:txBody>
      </p:sp>
    </p:spTree>
    <p:extLst>
      <p:ext uri="{BB962C8B-B14F-4D97-AF65-F5344CB8AC3E}">
        <p14:creationId xmlns:p14="http://schemas.microsoft.com/office/powerpoint/2010/main" val="120215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AutoNum type="arabicPeriod"/>
            </a:pPr>
            <a:r>
              <a:rPr lang="en-US" sz="1800" b="0" i="0" u="none" strike="noStrike" baseline="0" dirty="0">
                <a:latin typeface="NimbusRomNo9L-Regu"/>
              </a:rPr>
              <a:t>interpretability of neural network is usually domain-specified, I believe the type of interpretability offered in KANs satisfies the universal needs in transportation science.</a:t>
            </a:r>
          </a:p>
          <a:p>
            <a:pPr algn="l"/>
            <a:r>
              <a:rPr lang="en-US" sz="1800" b="0" i="0" u="none" strike="noStrike" baseline="0" dirty="0">
                <a:latin typeface="NimbusRomNo9L-Regu"/>
              </a:rPr>
              <a:t>2. Considering that many urban areas suffer from insufficient historical traffic data for training deep learning models, transfer learning could speed up the development of graph-based deep learning models in such areas. Nevertheless, the transferability of GNN-based frameworks for traffic forecasting has not yet been extensively studied and requires special attention. It is not practical to train every model for new cities or areas from the scratch, even if the required historical data would be available.</a:t>
            </a:r>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9</a:t>
            </a:fld>
            <a:endParaRPr lang="en-US"/>
          </a:p>
        </p:txBody>
      </p:sp>
    </p:spTree>
    <p:extLst>
      <p:ext uri="{BB962C8B-B14F-4D97-AF65-F5344CB8AC3E}">
        <p14:creationId xmlns:p14="http://schemas.microsoft.com/office/powerpoint/2010/main" val="318066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10</a:t>
            </a:fld>
            <a:endParaRPr lang="en-US"/>
          </a:p>
        </p:txBody>
      </p:sp>
    </p:spTree>
    <p:extLst>
      <p:ext uri="{BB962C8B-B14F-4D97-AF65-F5344CB8AC3E}">
        <p14:creationId xmlns:p14="http://schemas.microsoft.com/office/powerpoint/2010/main" val="91907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KART: </a:t>
            </a:r>
            <a:r>
              <a:rPr lang="en-US" sz="1800" b="0" i="0" u="none" strike="noStrike" baseline="0" dirty="0">
                <a:latin typeface="NimbusRomNo9L-Regu"/>
              </a:rPr>
              <a:t>all the function can be approximated with sum of finite number of univariate functions.</a:t>
            </a:r>
          </a:p>
          <a:p>
            <a:pPr marL="228600" indent="-228600" algn="l">
              <a:buAutoNum type="arabicPeriod"/>
            </a:pPr>
            <a:r>
              <a:rPr lang="en-US" sz="1800" b="0" i="0" u="none" strike="noStrike" baseline="0" dirty="0">
                <a:latin typeface="NimbusRomNo9L-Regu"/>
              </a:rPr>
              <a:t>Why now? KART is not new.</a:t>
            </a:r>
          </a:p>
          <a:p>
            <a:pPr algn="l"/>
            <a:r>
              <a:rPr lang="en-US" sz="1800" b="0" i="0" u="none" strike="noStrike" baseline="0" dirty="0">
                <a:latin typeface="NimbusRomNo9L-Regu"/>
              </a:rPr>
              <a:t>3.   Liu et al. proposed a neural network framework by substituting linear weights with spline-based univariate functions along the of the network, and the functions are specifically structured as learnable activation functions.</a:t>
            </a:r>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11</a:t>
            </a:fld>
            <a:endParaRPr lang="en-US"/>
          </a:p>
        </p:txBody>
      </p:sp>
    </p:spTree>
    <p:extLst>
      <p:ext uri="{BB962C8B-B14F-4D97-AF65-F5344CB8AC3E}">
        <p14:creationId xmlns:p14="http://schemas.microsoft.com/office/powerpoint/2010/main" val="412114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66DC-9399-998F-73F7-4F85CC510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6D6AF0-A266-776B-CC03-E16073CDC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BA44-344D-5462-4721-5115A2D7A4BD}"/>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16D02FEE-B362-C2BC-2842-9ECBDA971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4D16F-C65B-6278-67D5-B753B0131B8D}"/>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51651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2BBA-9FE1-3895-2DA5-51B94AEB0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5FEBC-3D10-D990-8FEC-F0ECF2626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CD1C9-625A-BA6C-CBDD-7974E0A9F2C6}"/>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F015768C-34E4-ACF9-A118-5750FA1B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E947-F6C1-6ADD-508E-07D23A05ECBA}"/>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43833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12AE1-F13D-F683-5551-D208CE98F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57C623-74F6-F46F-CBEB-1893D9212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634CF-A36A-C1AB-CA21-FF62B82C5A5C}"/>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8B890793-D0FB-BFDF-8748-D307D3E65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39D0-E0AA-3B48-9FF7-5CF87037F2F9}"/>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153957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1A8E-788E-F09D-3734-D01ABE32D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31B30-6490-15F5-AA7F-74448D00C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B33F-B9EC-4F57-0720-7F0CC150B345}"/>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BA565432-ECB4-011E-8DF5-B9B018C37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4FC9-4779-D128-B7DE-45B0F58059B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7540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592-8AA6-B3B4-358A-A0362AF60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2EE93-25BB-B06E-895B-13F4EBDE73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97A1E-9CAA-A9F3-022A-5E5CDE261C29}"/>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23C0F0A2-CB8E-71CA-88FC-74FCEAC12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B3D9-014C-51E2-B7A9-B2495655FB51}"/>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32567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09D7-A209-C34D-2F0D-CAD4A6E8F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BEBAB-D064-8FDC-2380-F609A195C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2DAC3-231F-353A-CA3D-11CD1BFB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30599-C840-FE04-F2B8-AFAEFABEF272}"/>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6" name="Footer Placeholder 5">
            <a:extLst>
              <a:ext uri="{FF2B5EF4-FFF2-40B4-BE49-F238E27FC236}">
                <a16:creationId xmlns:a16="http://schemas.microsoft.com/office/drawing/2014/main" id="{74C8005D-C663-A389-2B8D-BCAED3EE9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40D32-4F52-F167-493E-72522D69FE0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366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453-E8FE-87AA-80EA-829756C6B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C2D63-C5DD-B89C-A285-2E8FCD942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DBF5-1947-B26E-EE95-39A126F18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6B18C-A923-0C71-0142-361684332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64FB6-C295-3524-832A-0BCCD12AB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112F6C-E328-14EA-68D8-DC7703EA5CA5}"/>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8" name="Footer Placeholder 7">
            <a:extLst>
              <a:ext uri="{FF2B5EF4-FFF2-40B4-BE49-F238E27FC236}">
                <a16:creationId xmlns:a16="http://schemas.microsoft.com/office/drawing/2014/main" id="{55566E86-FE10-2E5B-5FFF-74D0A7CC1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68AF7-43EA-5870-FFDB-631D720AF15B}"/>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40180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EA8-F3C0-3878-2CD6-ECB5D734FF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D2503-9916-8A23-0725-A27FE12E5CD5}"/>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4" name="Footer Placeholder 3">
            <a:extLst>
              <a:ext uri="{FF2B5EF4-FFF2-40B4-BE49-F238E27FC236}">
                <a16:creationId xmlns:a16="http://schemas.microsoft.com/office/drawing/2014/main" id="{102E3E73-6323-E841-61AB-BF15CF057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D3D20C-C5F0-A9A4-3DAE-03917CBFD423}"/>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95077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83670-3713-6560-9415-49B0B79E4404}"/>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3" name="Footer Placeholder 2">
            <a:extLst>
              <a:ext uri="{FF2B5EF4-FFF2-40B4-BE49-F238E27FC236}">
                <a16:creationId xmlns:a16="http://schemas.microsoft.com/office/drawing/2014/main" id="{30A392A2-B3E9-0092-CF51-1552CA743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6D6BE-50C7-6713-E548-749C14176390}"/>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59840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627A-BE1F-4BB3-B399-48D3C1D6B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7A669-FE63-A430-02CC-8B29F5305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603CA-3A81-D026-A214-F671B91AC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856BB-56BB-D8B1-A83F-DC9D1A73CDED}"/>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6" name="Footer Placeholder 5">
            <a:extLst>
              <a:ext uri="{FF2B5EF4-FFF2-40B4-BE49-F238E27FC236}">
                <a16:creationId xmlns:a16="http://schemas.microsoft.com/office/drawing/2014/main" id="{0B19A22E-1FF8-E570-5A06-1B9635663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59E2B-B448-E32A-3ADF-BC5D09544C9F}"/>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6059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BDDD-5C4C-382D-B47B-41A4EA8B2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72819-A709-21B8-8392-00BD4AF04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6CC9D-71CC-42E9-171A-44C8E947D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CB241-B87E-CF22-2BF6-493622129B98}"/>
              </a:ext>
            </a:extLst>
          </p:cNvPr>
          <p:cNvSpPr>
            <a:spLocks noGrp="1"/>
          </p:cNvSpPr>
          <p:nvPr>
            <p:ph type="dt" sz="half" idx="10"/>
          </p:nvPr>
        </p:nvSpPr>
        <p:spPr/>
        <p:txBody>
          <a:bodyPr/>
          <a:lstStyle/>
          <a:p>
            <a:fld id="{68AFA7A1-9110-44F9-A045-898D2807289F}" type="datetimeFigureOut">
              <a:rPr lang="en-US" smtClean="0"/>
              <a:t>7/10/2024</a:t>
            </a:fld>
            <a:endParaRPr lang="en-US"/>
          </a:p>
        </p:txBody>
      </p:sp>
      <p:sp>
        <p:nvSpPr>
          <p:cNvPr id="6" name="Footer Placeholder 5">
            <a:extLst>
              <a:ext uri="{FF2B5EF4-FFF2-40B4-BE49-F238E27FC236}">
                <a16:creationId xmlns:a16="http://schemas.microsoft.com/office/drawing/2014/main" id="{06AF017B-1FD8-5F02-B71C-8F04874FA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4C9A7-1672-5656-D5B7-AD50C586A80E}"/>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86889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8DB7E-EA94-8A7F-7D33-1990A4196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7AAA7-4D84-1645-F606-1BD75D1BA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74CF6-8C2B-A1B7-DA39-679AF1446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AFA7A1-9110-44F9-A045-898D2807289F}" type="datetimeFigureOut">
              <a:rPr lang="en-US" smtClean="0"/>
              <a:t>7/10/2024</a:t>
            </a:fld>
            <a:endParaRPr lang="en-US"/>
          </a:p>
        </p:txBody>
      </p:sp>
      <p:sp>
        <p:nvSpPr>
          <p:cNvPr id="5" name="Footer Placeholder 4">
            <a:extLst>
              <a:ext uri="{FF2B5EF4-FFF2-40B4-BE49-F238E27FC236}">
                <a16:creationId xmlns:a16="http://schemas.microsoft.com/office/drawing/2014/main" id="{6832CE59-D9F6-2086-C24E-22EC4D042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F8748-0994-B23A-2351-0E3750A5B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3EAC10-86C6-42F8-97BF-09ECFD1D38D3}" type="slidenum">
              <a:rPr lang="en-US" smtClean="0"/>
              <a:t>‹#›</a:t>
            </a:fld>
            <a:endParaRPr lang="en-US"/>
          </a:p>
        </p:txBody>
      </p:sp>
    </p:spTree>
    <p:extLst>
      <p:ext uri="{BB962C8B-B14F-4D97-AF65-F5344CB8AC3E}">
        <p14:creationId xmlns:p14="http://schemas.microsoft.com/office/powerpoint/2010/main" val="113341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6A25-E301-B628-B6FF-1B84FB83DC0F}"/>
              </a:ext>
            </a:extLst>
          </p:cNvPr>
          <p:cNvSpPr>
            <a:spLocks noGrp="1"/>
          </p:cNvSpPr>
          <p:nvPr>
            <p:ph type="ctrTitle"/>
          </p:nvPr>
        </p:nvSpPr>
        <p:spPr>
          <a:xfrm>
            <a:off x="1435916" y="2235200"/>
            <a:ext cx="9144000" cy="2387600"/>
          </a:xfrm>
        </p:spPr>
        <p:txBody>
          <a:bodyPr>
            <a:normAutofit fontScale="90000"/>
          </a:bodyPr>
          <a:lstStyle/>
          <a:p>
            <a:r>
              <a:rPr lang="en-US" dirty="0">
                <a:latin typeface="Algerian" panose="04020705040A02060702" pitchFamily="82" charset="0"/>
              </a:rPr>
              <a:t>A Brief Survey on Deep Learning in </a:t>
            </a:r>
            <a:br>
              <a:rPr lang="en-US" dirty="0">
                <a:latin typeface="Algerian" panose="04020705040A02060702" pitchFamily="82" charset="0"/>
              </a:rPr>
            </a:br>
            <a:r>
              <a:rPr lang="en-US" dirty="0">
                <a:latin typeface="Algerian" panose="04020705040A02060702" pitchFamily="82" charset="0"/>
              </a:rPr>
              <a:t>Traffic Forecasting </a:t>
            </a:r>
            <a:br>
              <a:rPr lang="en-US" dirty="0">
                <a:latin typeface="Algerian" panose="04020705040A02060702" pitchFamily="82" charset="0"/>
              </a:rPr>
            </a:br>
            <a:r>
              <a:rPr lang="en-US" dirty="0">
                <a:latin typeface="Algerian" panose="04020705040A02060702" pitchFamily="82" charset="0"/>
              </a:rPr>
              <a:t>&amp;</a:t>
            </a:r>
            <a:br>
              <a:rPr lang="en-US" dirty="0">
                <a:latin typeface="Algerian" panose="04020705040A02060702" pitchFamily="82" charset="0"/>
              </a:rPr>
            </a:br>
            <a:r>
              <a:rPr lang="en-US" dirty="0">
                <a:latin typeface="Algerian" panose="04020705040A02060702" pitchFamily="82" charset="0"/>
              </a:rPr>
              <a:t>Traffic State Estimation</a:t>
            </a:r>
          </a:p>
        </p:txBody>
      </p:sp>
      <p:sp>
        <p:nvSpPr>
          <p:cNvPr id="3" name="Subtitle 2">
            <a:extLst>
              <a:ext uri="{FF2B5EF4-FFF2-40B4-BE49-F238E27FC236}">
                <a16:creationId xmlns:a16="http://schemas.microsoft.com/office/drawing/2014/main" id="{9A8F9C23-739B-FD15-24C5-5B2466602F58}"/>
              </a:ext>
            </a:extLst>
          </p:cNvPr>
          <p:cNvSpPr>
            <a:spLocks noGrp="1"/>
          </p:cNvSpPr>
          <p:nvPr>
            <p:ph type="subTitle" idx="1"/>
          </p:nvPr>
        </p:nvSpPr>
        <p:spPr>
          <a:xfrm>
            <a:off x="1435916" y="4733159"/>
            <a:ext cx="9144000" cy="1655762"/>
          </a:xfrm>
        </p:spPr>
        <p:txBody>
          <a:bodyPr>
            <a:normAutofit lnSpcReduction="10000"/>
          </a:bodyPr>
          <a:lstStyle/>
          <a:p>
            <a:r>
              <a:rPr lang="en-US" dirty="0">
                <a:latin typeface="Baguet Script" panose="020F0502020204030204" pitchFamily="2" charset="0"/>
              </a:rPr>
              <a:t>Ito’s Lab</a:t>
            </a:r>
          </a:p>
          <a:p>
            <a:r>
              <a:rPr lang="en-US" dirty="0">
                <a:latin typeface="Baguet Script" panose="020F0502020204030204" pitchFamily="2" charset="0"/>
              </a:rPr>
              <a:t>M1 Student</a:t>
            </a:r>
          </a:p>
          <a:p>
            <a:r>
              <a:rPr lang="en-US" dirty="0">
                <a:latin typeface="Baguet Script" panose="020F0502020204030204" pitchFamily="2" charset="0"/>
              </a:rPr>
              <a:t>Zhengyou Han</a:t>
            </a:r>
          </a:p>
          <a:p>
            <a:r>
              <a:rPr lang="en-US" dirty="0">
                <a:latin typeface="Baguet Script" panose="020F0502020204030204" pitchFamily="2" charset="0"/>
              </a:rPr>
              <a:t>07/12/2024</a:t>
            </a:r>
          </a:p>
        </p:txBody>
      </p:sp>
    </p:spTree>
    <p:extLst>
      <p:ext uri="{BB962C8B-B14F-4D97-AF65-F5344CB8AC3E}">
        <p14:creationId xmlns:p14="http://schemas.microsoft.com/office/powerpoint/2010/main" val="59948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5C7-8611-9CC9-3ABD-06B8624C2FFD}"/>
              </a:ext>
            </a:extLst>
          </p:cNvPr>
          <p:cNvSpPr>
            <a:spLocks noGrp="1"/>
          </p:cNvSpPr>
          <p:nvPr>
            <p:ph type="title"/>
          </p:nvPr>
        </p:nvSpPr>
        <p:spPr/>
        <p:txBody>
          <a:bodyPr/>
          <a:lstStyle/>
          <a:p>
            <a:r>
              <a:rPr lang="en-US" dirty="0">
                <a:latin typeface="Algerian" panose="04020705040A02060702" pitchFamily="82" charset="0"/>
              </a:rPr>
              <a:t>Future research direction</a:t>
            </a:r>
          </a:p>
        </p:txBody>
      </p:sp>
      <p:sp>
        <p:nvSpPr>
          <p:cNvPr id="3" name="Content Placeholder 2">
            <a:extLst>
              <a:ext uri="{FF2B5EF4-FFF2-40B4-BE49-F238E27FC236}">
                <a16:creationId xmlns:a16="http://schemas.microsoft.com/office/drawing/2014/main" id="{1675F2F5-E5DD-FA38-C243-E4245D3B00C2}"/>
              </a:ext>
            </a:extLst>
          </p:cNvPr>
          <p:cNvSpPr>
            <a:spLocks noGrp="1"/>
          </p:cNvSpPr>
          <p:nvPr>
            <p:ph idx="1"/>
          </p:nvPr>
        </p:nvSpPr>
        <p:spPr/>
        <p:txBody>
          <a:bodyPr/>
          <a:lstStyle/>
          <a:p>
            <a:pPr marL="0" indent="0" algn="ctr">
              <a:buNone/>
            </a:pPr>
            <a:endParaRPr lang="en-US" dirty="0"/>
          </a:p>
          <a:p>
            <a:pPr marL="0" indent="0" algn="ctr">
              <a:buNone/>
            </a:pPr>
            <a:endParaRPr lang="en-US" dirty="0">
              <a:latin typeface="Elephant" panose="02020904090505020303" pitchFamily="18" charset="0"/>
            </a:endParaRPr>
          </a:p>
          <a:p>
            <a:pPr marL="0" indent="0" algn="ctr">
              <a:buNone/>
            </a:pPr>
            <a:endParaRPr lang="en-US" dirty="0">
              <a:latin typeface="Elephant" panose="02020904090505020303" pitchFamily="18" charset="0"/>
            </a:endParaRPr>
          </a:p>
          <a:p>
            <a:pPr marL="0" indent="0" algn="ctr">
              <a:buNone/>
            </a:pPr>
            <a:r>
              <a:rPr lang="en-US" dirty="0">
                <a:latin typeface="Elephant" panose="02020904090505020303" pitchFamily="18" charset="0"/>
              </a:rPr>
              <a:t>Kolmogorov-Arnold Networks(KANs)</a:t>
            </a:r>
          </a:p>
          <a:p>
            <a:pPr lvl="1"/>
            <a:endParaRPr lang="en-US" dirty="0"/>
          </a:p>
        </p:txBody>
      </p:sp>
    </p:spTree>
    <p:extLst>
      <p:ext uri="{BB962C8B-B14F-4D97-AF65-F5344CB8AC3E}">
        <p14:creationId xmlns:p14="http://schemas.microsoft.com/office/powerpoint/2010/main" val="401613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8C28-11EE-F9FC-73B0-EAA24C00BE6E}"/>
              </a:ext>
            </a:extLst>
          </p:cNvPr>
          <p:cNvSpPr>
            <a:spLocks noGrp="1"/>
          </p:cNvSpPr>
          <p:nvPr>
            <p:ph type="title"/>
          </p:nvPr>
        </p:nvSpPr>
        <p:spPr/>
        <p:txBody>
          <a:bodyPr>
            <a:normAutofit fontScale="90000"/>
          </a:bodyPr>
          <a:lstStyle/>
          <a:p>
            <a:r>
              <a:rPr lang="en-US" dirty="0">
                <a:latin typeface="Algerian" panose="04020705040A02060702" pitchFamily="82" charset="0"/>
              </a:rPr>
              <a:t>Kolmogorov-Arnold Networks(KANs)</a:t>
            </a:r>
            <a:br>
              <a:rPr lang="en-US" dirty="0">
                <a:latin typeface="Elephant" panose="02020904090505020303" pitchFamily="18" charset="0"/>
              </a:rPr>
            </a:br>
            <a:endParaRPr lang="en-US" dirty="0"/>
          </a:p>
        </p:txBody>
      </p:sp>
      <p:sp>
        <p:nvSpPr>
          <p:cNvPr id="3" name="Content Placeholder 2">
            <a:extLst>
              <a:ext uri="{FF2B5EF4-FFF2-40B4-BE49-F238E27FC236}">
                <a16:creationId xmlns:a16="http://schemas.microsoft.com/office/drawing/2014/main" id="{BD85EC5F-0066-E7BF-F0EF-068682D97EDE}"/>
              </a:ext>
            </a:extLst>
          </p:cNvPr>
          <p:cNvSpPr>
            <a:spLocks noGrp="1"/>
          </p:cNvSpPr>
          <p:nvPr>
            <p:ph idx="1"/>
          </p:nvPr>
        </p:nvSpPr>
        <p:spPr/>
        <p:txBody>
          <a:bodyPr/>
          <a:lstStyle/>
          <a:p>
            <a:r>
              <a:rPr lang="en-US" dirty="0"/>
              <a:t>Based on Kolmogorov-Arnold Representation Theorem(KART)</a:t>
            </a:r>
          </a:p>
          <a:p>
            <a:endParaRPr lang="en-US" dirty="0"/>
          </a:p>
          <a:p>
            <a:r>
              <a:rPr lang="en-US" dirty="0"/>
              <a:t>Why now?</a:t>
            </a:r>
          </a:p>
          <a:p>
            <a:endParaRPr lang="en-US" dirty="0"/>
          </a:p>
          <a:p>
            <a:r>
              <a:rPr lang="en-US" dirty="0"/>
              <a:t>What about now? </a:t>
            </a:r>
          </a:p>
          <a:p>
            <a:pPr lvl="1"/>
            <a:r>
              <a:rPr lang="en-US" sz="1800" b="0" i="0" u="none" strike="noStrike" baseline="0" dirty="0" err="1">
                <a:latin typeface="NimbusRomNo9L-Regu"/>
              </a:rPr>
              <a:t>GraphKAN</a:t>
            </a:r>
            <a:r>
              <a:rPr lang="en-US" sz="1800" b="0" i="0" u="none" strike="noStrike" baseline="0" dirty="0">
                <a:latin typeface="NimbusRomNo9L-Regu"/>
              </a:rPr>
              <a:t> &amp; Temporal-KAN(or TKAN)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7150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DD6C-34AF-A172-5124-D991154B9862}"/>
              </a:ext>
            </a:extLst>
          </p:cNvPr>
          <p:cNvSpPr>
            <a:spLocks noGrp="1"/>
          </p:cNvSpPr>
          <p:nvPr>
            <p:ph type="title"/>
          </p:nvPr>
        </p:nvSpPr>
        <p:spPr>
          <a:xfrm>
            <a:off x="825447" y="54528"/>
            <a:ext cx="10515600" cy="1325563"/>
          </a:xfrm>
        </p:spPr>
        <p:txBody>
          <a:bodyPr/>
          <a:lstStyle/>
          <a:p>
            <a:pPr algn="ctr"/>
            <a:r>
              <a:rPr lang="en-US" dirty="0">
                <a:latin typeface="Algerian" panose="04020705040A02060702" pitchFamily="82" charset="0"/>
              </a:rPr>
              <a:t>Introducing myself</a:t>
            </a:r>
          </a:p>
        </p:txBody>
      </p:sp>
      <p:sp>
        <p:nvSpPr>
          <p:cNvPr id="3" name="Content Placeholder 2">
            <a:extLst>
              <a:ext uri="{FF2B5EF4-FFF2-40B4-BE49-F238E27FC236}">
                <a16:creationId xmlns:a16="http://schemas.microsoft.com/office/drawing/2014/main" id="{ACA0DD73-1A3D-2635-678E-6A9B63AA89FE}"/>
              </a:ext>
            </a:extLst>
          </p:cNvPr>
          <p:cNvSpPr>
            <a:spLocks noGrp="1"/>
          </p:cNvSpPr>
          <p:nvPr>
            <p:ph idx="1"/>
          </p:nvPr>
        </p:nvSpPr>
        <p:spPr>
          <a:xfrm>
            <a:off x="157654" y="1380091"/>
            <a:ext cx="11851185" cy="5230536"/>
          </a:xfrm>
        </p:spPr>
        <p:txBody>
          <a:bodyPr/>
          <a:lstStyle/>
          <a:p>
            <a:r>
              <a:rPr lang="en-US" dirty="0">
                <a:latin typeface="Arial Black" panose="020B0A04020102020204" pitchFamily="34" charset="0"/>
              </a:rPr>
              <a:t>My name is Zhengyou HAN(</a:t>
            </a:r>
            <a:r>
              <a:rPr lang="zh-CN" altLang="en-US" dirty="0">
                <a:latin typeface="Arial Black" panose="020B0A04020102020204" pitchFamily="34" charset="0"/>
              </a:rPr>
              <a:t>韩政佑</a:t>
            </a:r>
            <a:r>
              <a:rPr lang="en-US" altLang="zh-CN" dirty="0">
                <a:latin typeface="Arial Black" panose="020B0A04020102020204" pitchFamily="34" charset="0"/>
              </a:rPr>
              <a:t>)</a:t>
            </a:r>
            <a:r>
              <a:rPr lang="en-US" dirty="0">
                <a:latin typeface="Arial Black" panose="020B0A04020102020204" pitchFamily="34" charset="0"/>
              </a:rPr>
              <a:t>, and please call me Alex</a:t>
            </a:r>
          </a:p>
          <a:p>
            <a:r>
              <a:rPr lang="en-US" dirty="0">
                <a:latin typeface="Arial Black" panose="020B0A04020102020204" pitchFamily="34" charset="0"/>
              </a:rPr>
              <a:t>I am a M1 student from Ito’s Lab.</a:t>
            </a:r>
          </a:p>
          <a:p>
            <a:pPr lvl="1"/>
            <a:r>
              <a:rPr lang="en-US" dirty="0">
                <a:latin typeface="Arial Black" panose="020B0A04020102020204" pitchFamily="34" charset="0"/>
              </a:rPr>
              <a:t>Ito’s Lab is affiliated to Social ICT Research Center</a:t>
            </a:r>
          </a:p>
          <a:p>
            <a:pPr lvl="1"/>
            <a:r>
              <a:rPr lang="en-US" dirty="0">
                <a:latin typeface="Arial Black" panose="020B0A04020102020204" pitchFamily="34" charset="0"/>
              </a:rPr>
              <a:t>We focus on Intelligent Transportation System studies</a:t>
            </a:r>
          </a:p>
          <a:p>
            <a:r>
              <a:rPr lang="en-US" dirty="0">
                <a:latin typeface="Arial Black" panose="020B0A04020102020204" pitchFamily="34" charset="0"/>
              </a:rPr>
              <a:t>My current research theme is traffic prediction and estimation</a:t>
            </a:r>
          </a:p>
          <a:p>
            <a:r>
              <a:rPr lang="en-US" dirty="0">
                <a:latin typeface="Arial Black" panose="020B0A04020102020204" pitchFamily="34" charset="0"/>
              </a:rPr>
              <a:t>Graduated from the University of Illinois at Urbana-Champaign(UIUC)</a:t>
            </a:r>
          </a:p>
          <a:p>
            <a:r>
              <a:rPr lang="en-US" dirty="0">
                <a:latin typeface="Arial Black" panose="020B0A04020102020204" pitchFamily="34" charset="0"/>
              </a:rPr>
              <a:t>Hobbies: trying new games(video games, card games, board games… );  Computer Graphics; reading books(novels, conference papers, blogs, my students’ love letters…) in a bean bag with 1L size coke.</a:t>
            </a:r>
          </a:p>
        </p:txBody>
      </p:sp>
    </p:spTree>
    <p:extLst>
      <p:ext uri="{BB962C8B-B14F-4D97-AF65-F5344CB8AC3E}">
        <p14:creationId xmlns:p14="http://schemas.microsoft.com/office/powerpoint/2010/main" val="358125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BCC4-3E9B-53DE-A086-91DF40FE1983}"/>
              </a:ext>
            </a:extLst>
          </p:cNvPr>
          <p:cNvSpPr>
            <a:spLocks noGrp="1"/>
          </p:cNvSpPr>
          <p:nvPr>
            <p:ph type="title"/>
          </p:nvPr>
        </p:nvSpPr>
        <p:spPr/>
        <p:txBody>
          <a:bodyPr/>
          <a:lstStyle/>
          <a:p>
            <a:pPr algn="ctr"/>
            <a:r>
              <a:rPr lang="en-US"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5C3FC39E-9352-CC0F-D0A8-602A200A50F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6972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993B-5829-FB67-7CA6-AC44F7CE6470}"/>
              </a:ext>
            </a:extLst>
          </p:cNvPr>
          <p:cNvSpPr>
            <a:spLocks noGrp="1"/>
          </p:cNvSpPr>
          <p:nvPr>
            <p:ph type="title"/>
          </p:nvPr>
        </p:nvSpPr>
        <p:spPr/>
        <p:txBody>
          <a:bodyPr/>
          <a:lstStyle/>
          <a:p>
            <a:r>
              <a:rPr lang="en-US" dirty="0">
                <a:latin typeface="Algerian" panose="04020705040A02060702" pitchFamily="82" charset="0"/>
              </a:rPr>
              <a:t>Traffic Forecasting &amp; DL</a:t>
            </a:r>
          </a:p>
        </p:txBody>
      </p:sp>
      <p:sp>
        <p:nvSpPr>
          <p:cNvPr id="3" name="Content Placeholder 2">
            <a:extLst>
              <a:ext uri="{FF2B5EF4-FFF2-40B4-BE49-F238E27FC236}">
                <a16:creationId xmlns:a16="http://schemas.microsoft.com/office/drawing/2014/main" id="{FE485B67-C6FB-2931-F245-BA628FFA7ABF}"/>
              </a:ext>
            </a:extLst>
          </p:cNvPr>
          <p:cNvSpPr>
            <a:spLocks noGrp="1"/>
          </p:cNvSpPr>
          <p:nvPr>
            <p:ph idx="1"/>
          </p:nvPr>
        </p:nvSpPr>
        <p:spPr/>
        <p:txBody>
          <a:bodyPr/>
          <a:lstStyle/>
          <a:p>
            <a:endParaRPr lang="en-US" dirty="0"/>
          </a:p>
          <a:p>
            <a:r>
              <a:rPr lang="en-US" dirty="0"/>
              <a:t>Graph Convolutional Networks(GNN&amp;GCNs)</a:t>
            </a:r>
          </a:p>
          <a:p>
            <a:pPr lvl="1"/>
            <a:r>
              <a:rPr lang="en-US" dirty="0"/>
              <a:t>Spatial-based &amp; Spectral-based</a:t>
            </a:r>
          </a:p>
          <a:p>
            <a:pPr lvl="1"/>
            <a:r>
              <a:rPr lang="en-US" dirty="0"/>
              <a:t>Spatial dependencies are defined in the form of adjacent matrices and feature matrices</a:t>
            </a:r>
          </a:p>
          <a:p>
            <a:pPr lvl="1"/>
            <a:r>
              <a:rPr lang="en-US" dirty="0"/>
              <a:t>GCN transforms node features by aggregating information from neighboring nodes. </a:t>
            </a:r>
          </a:p>
          <a:p>
            <a:pPr lvl="1"/>
            <a:r>
              <a:rPr lang="en-US" dirty="0"/>
              <a:t>Examples are STGCN(spatial-temporal graph convolutional network), </a:t>
            </a:r>
          </a:p>
          <a:p>
            <a:pPr marL="457200" lvl="1" indent="0">
              <a:buNone/>
            </a:pPr>
            <a:endParaRPr lang="en-US" dirty="0"/>
          </a:p>
        </p:txBody>
      </p:sp>
    </p:spTree>
    <p:extLst>
      <p:ext uri="{BB962C8B-B14F-4D97-AF65-F5344CB8AC3E}">
        <p14:creationId xmlns:p14="http://schemas.microsoft.com/office/powerpoint/2010/main" val="122162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2A03-042D-37F1-5E08-463F029EB182}"/>
              </a:ext>
            </a:extLst>
          </p:cNvPr>
          <p:cNvSpPr>
            <a:spLocks noGrp="1"/>
          </p:cNvSpPr>
          <p:nvPr>
            <p:ph type="title"/>
          </p:nvPr>
        </p:nvSpPr>
        <p:spPr/>
        <p:txBody>
          <a:bodyPr/>
          <a:lstStyle/>
          <a:p>
            <a:r>
              <a:rPr lang="en-US" dirty="0"/>
              <a:t>Challenge of forecasting</a:t>
            </a:r>
          </a:p>
        </p:txBody>
      </p:sp>
      <p:sp>
        <p:nvSpPr>
          <p:cNvPr id="3" name="Content Placeholder 2">
            <a:extLst>
              <a:ext uri="{FF2B5EF4-FFF2-40B4-BE49-F238E27FC236}">
                <a16:creationId xmlns:a16="http://schemas.microsoft.com/office/drawing/2014/main" id="{177F3932-ABAE-0807-78EF-E6E08365CD49}"/>
              </a:ext>
            </a:extLst>
          </p:cNvPr>
          <p:cNvSpPr>
            <a:spLocks noGrp="1"/>
          </p:cNvSpPr>
          <p:nvPr>
            <p:ph idx="1"/>
          </p:nvPr>
        </p:nvSpPr>
        <p:spPr>
          <a:xfrm>
            <a:off x="838200" y="1808040"/>
            <a:ext cx="10515600" cy="4351338"/>
          </a:xfrm>
        </p:spPr>
        <p:txBody>
          <a:bodyPr/>
          <a:lstStyle/>
          <a:p>
            <a:r>
              <a:rPr lang="en-US" dirty="0"/>
              <a:t>Shorten into one slide</a:t>
            </a:r>
          </a:p>
          <a:p>
            <a:r>
              <a:rPr lang="en-US" dirty="0"/>
              <a:t>GNN</a:t>
            </a:r>
          </a:p>
          <a:p>
            <a:r>
              <a:rPr lang="en-US" dirty="0"/>
              <a:t> </a:t>
            </a:r>
          </a:p>
        </p:txBody>
      </p:sp>
    </p:spTree>
    <p:extLst>
      <p:ext uri="{BB962C8B-B14F-4D97-AF65-F5344CB8AC3E}">
        <p14:creationId xmlns:p14="http://schemas.microsoft.com/office/powerpoint/2010/main" val="336691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3F4-C177-31B6-A2C1-4EC64B483C5A}"/>
              </a:ext>
            </a:extLst>
          </p:cNvPr>
          <p:cNvSpPr>
            <a:spLocks noGrp="1"/>
          </p:cNvSpPr>
          <p:nvPr>
            <p:ph type="title"/>
          </p:nvPr>
        </p:nvSpPr>
        <p:spPr/>
        <p:txBody>
          <a:bodyPr/>
          <a:lstStyle/>
          <a:p>
            <a:r>
              <a:rPr lang="en-US" dirty="0">
                <a:latin typeface="Algerian" panose="04020705040A02060702" pitchFamily="82" charset="0"/>
              </a:rPr>
              <a:t>Traffic State Estimation &amp; DL</a:t>
            </a:r>
          </a:p>
        </p:txBody>
      </p:sp>
      <p:sp>
        <p:nvSpPr>
          <p:cNvPr id="3" name="Content Placeholder 2">
            <a:extLst>
              <a:ext uri="{FF2B5EF4-FFF2-40B4-BE49-F238E27FC236}">
                <a16:creationId xmlns:a16="http://schemas.microsoft.com/office/drawing/2014/main" id="{27E38187-A87F-0013-358C-FE21CF2D38D4}"/>
              </a:ext>
            </a:extLst>
          </p:cNvPr>
          <p:cNvSpPr>
            <a:spLocks noGrp="1"/>
          </p:cNvSpPr>
          <p:nvPr>
            <p:ph idx="1"/>
          </p:nvPr>
        </p:nvSpPr>
        <p:spPr/>
        <p:txBody>
          <a:bodyPr/>
          <a:lstStyle/>
          <a:p>
            <a:r>
              <a:rPr lang="en-US" dirty="0"/>
              <a:t>Model-based methods</a:t>
            </a:r>
          </a:p>
          <a:p>
            <a:pPr lvl="1"/>
            <a:r>
              <a:rPr lang="en-US" dirty="0" err="1"/>
              <a:t>Lightwhil</a:t>
            </a:r>
            <a:r>
              <a:rPr lang="en-US" dirty="0"/>
              <a:t>-Whitham-Richards model (LWR), Aw-</a:t>
            </a:r>
            <a:r>
              <a:rPr lang="en-US" dirty="0" err="1"/>
              <a:t>Rascle</a:t>
            </a:r>
            <a:r>
              <a:rPr lang="en-US" dirty="0"/>
              <a:t>-Zhang model(ARZ).</a:t>
            </a:r>
          </a:p>
          <a:p>
            <a:endParaRPr lang="en-US" dirty="0"/>
          </a:p>
          <a:p>
            <a:r>
              <a:rPr lang="en-US" dirty="0"/>
              <a:t>Data-driven methods</a:t>
            </a:r>
          </a:p>
          <a:p>
            <a:pPr lvl="1"/>
            <a:r>
              <a:rPr lang="en-US" dirty="0"/>
              <a:t>STGCN, DCRNN</a:t>
            </a:r>
          </a:p>
          <a:p>
            <a:endParaRPr lang="en-US" dirty="0"/>
          </a:p>
          <a:p>
            <a:r>
              <a:rPr lang="en-US" dirty="0"/>
              <a:t>Hybrid methods</a:t>
            </a:r>
          </a:p>
        </p:txBody>
      </p:sp>
    </p:spTree>
    <p:extLst>
      <p:ext uri="{BB962C8B-B14F-4D97-AF65-F5344CB8AC3E}">
        <p14:creationId xmlns:p14="http://schemas.microsoft.com/office/powerpoint/2010/main" val="42443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B314-4EB4-6642-5D55-A8FD08885DD1}"/>
              </a:ext>
            </a:extLst>
          </p:cNvPr>
          <p:cNvSpPr>
            <a:spLocks noGrp="1"/>
          </p:cNvSpPr>
          <p:nvPr>
            <p:ph type="title"/>
          </p:nvPr>
        </p:nvSpPr>
        <p:spPr/>
        <p:txBody>
          <a:bodyPr/>
          <a:lstStyle/>
          <a:p>
            <a:r>
              <a:rPr lang="en-US" dirty="0">
                <a:latin typeface="Algerian" panose="04020705040A02060702" pitchFamily="82" charset="0"/>
              </a:rPr>
              <a:t>Traffic state estimation &amp; DL</a:t>
            </a:r>
          </a:p>
        </p:txBody>
      </p:sp>
      <p:sp>
        <p:nvSpPr>
          <p:cNvPr id="3" name="Content Placeholder 2">
            <a:extLst>
              <a:ext uri="{FF2B5EF4-FFF2-40B4-BE49-F238E27FC236}">
                <a16:creationId xmlns:a16="http://schemas.microsoft.com/office/drawing/2014/main" id="{3DD2864E-7945-FF34-134E-6EADB12C8350}"/>
              </a:ext>
            </a:extLst>
          </p:cNvPr>
          <p:cNvSpPr>
            <a:spLocks noGrp="1"/>
          </p:cNvSpPr>
          <p:nvPr>
            <p:ph idx="1"/>
          </p:nvPr>
        </p:nvSpPr>
        <p:spPr>
          <a:xfrm>
            <a:off x="838200" y="1817742"/>
            <a:ext cx="10515600" cy="4351338"/>
          </a:xfrm>
        </p:spPr>
        <p:txBody>
          <a:bodyPr>
            <a:normAutofit lnSpcReduction="10000"/>
          </a:bodyPr>
          <a:lstStyle/>
          <a:p>
            <a:r>
              <a:rPr lang="en-US" dirty="0"/>
              <a:t>Physical-informed deep learning(PIDL)</a:t>
            </a:r>
          </a:p>
          <a:p>
            <a:pPr lvl="1"/>
            <a:r>
              <a:rPr lang="en-US" dirty="0"/>
              <a:t>Data efficiency</a:t>
            </a:r>
          </a:p>
          <a:p>
            <a:pPr lvl="1"/>
            <a:r>
              <a:rPr lang="en-US" dirty="0"/>
              <a:t>Generalization</a:t>
            </a:r>
          </a:p>
          <a:p>
            <a:pPr lvl="1"/>
            <a:r>
              <a:rPr lang="en-US" dirty="0"/>
              <a:t>Interpretability</a:t>
            </a:r>
          </a:p>
          <a:p>
            <a:pPr lvl="1"/>
            <a:endParaRPr lang="en-US" dirty="0"/>
          </a:p>
          <a:p>
            <a:pPr lvl="1"/>
            <a:r>
              <a:rPr lang="en-US" dirty="0"/>
              <a:t>Complexity</a:t>
            </a:r>
          </a:p>
          <a:p>
            <a:pPr lvl="1"/>
            <a:r>
              <a:rPr lang="en-US" dirty="0"/>
              <a:t>Computational Cost</a:t>
            </a:r>
          </a:p>
          <a:p>
            <a:pPr lvl="1"/>
            <a:r>
              <a:rPr lang="en-US" dirty="0"/>
              <a:t>Modeling Accuracy</a:t>
            </a:r>
          </a:p>
          <a:p>
            <a:pPr lvl="1"/>
            <a:endParaRPr lang="en-US" dirty="0"/>
          </a:p>
          <a:p>
            <a:pPr lvl="1"/>
            <a:r>
              <a:rPr lang="en-US" dirty="0"/>
              <a:t>Examples: Physical-informed deep learning with fundamental diagram(PIDL-FDL), Spatial-temporal differential equation network(STDEN)</a:t>
            </a:r>
          </a:p>
          <a:p>
            <a:pPr lvl="1"/>
            <a:endParaRPr lang="en-US" dirty="0"/>
          </a:p>
          <a:p>
            <a:pPr lvl="1"/>
            <a:endParaRPr lang="en-US" dirty="0"/>
          </a:p>
        </p:txBody>
      </p:sp>
    </p:spTree>
    <p:extLst>
      <p:ext uri="{BB962C8B-B14F-4D97-AF65-F5344CB8AC3E}">
        <p14:creationId xmlns:p14="http://schemas.microsoft.com/office/powerpoint/2010/main" val="76690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434C-7856-6EE9-FFF4-0B3B411662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101447-143D-93BB-303A-08E3C46686B6}"/>
              </a:ext>
            </a:extLst>
          </p:cNvPr>
          <p:cNvSpPr>
            <a:spLocks noGrp="1"/>
          </p:cNvSpPr>
          <p:nvPr>
            <p:ph idx="1"/>
          </p:nvPr>
        </p:nvSpPr>
        <p:spPr/>
        <p:txBody>
          <a:bodyPr/>
          <a:lstStyle/>
          <a:p>
            <a:r>
              <a:rPr lang="en-US" dirty="0"/>
              <a:t>Detail structure of the methods in TSE</a:t>
            </a:r>
          </a:p>
        </p:txBody>
      </p:sp>
    </p:spTree>
    <p:extLst>
      <p:ext uri="{BB962C8B-B14F-4D97-AF65-F5344CB8AC3E}">
        <p14:creationId xmlns:p14="http://schemas.microsoft.com/office/powerpoint/2010/main" val="1320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303F-F101-EA9C-2B92-AF29320035A6}"/>
              </a:ext>
            </a:extLst>
          </p:cNvPr>
          <p:cNvSpPr>
            <a:spLocks noGrp="1"/>
          </p:cNvSpPr>
          <p:nvPr>
            <p:ph type="title"/>
          </p:nvPr>
        </p:nvSpPr>
        <p:spPr/>
        <p:txBody>
          <a:bodyPr/>
          <a:lstStyle/>
          <a:p>
            <a:r>
              <a:rPr lang="en-US" dirty="0">
                <a:latin typeface="Algerian" panose="04020705040A02060702" pitchFamily="82" charset="0"/>
              </a:rPr>
              <a:t>Future Direction</a:t>
            </a:r>
          </a:p>
        </p:txBody>
      </p:sp>
      <p:sp>
        <p:nvSpPr>
          <p:cNvPr id="3" name="Content Placeholder 2">
            <a:extLst>
              <a:ext uri="{FF2B5EF4-FFF2-40B4-BE49-F238E27FC236}">
                <a16:creationId xmlns:a16="http://schemas.microsoft.com/office/drawing/2014/main" id="{3770509C-9114-9CDB-D055-22F963042183}"/>
              </a:ext>
            </a:extLst>
          </p:cNvPr>
          <p:cNvSpPr>
            <a:spLocks noGrp="1"/>
          </p:cNvSpPr>
          <p:nvPr>
            <p:ph idx="1"/>
          </p:nvPr>
        </p:nvSpPr>
        <p:spPr/>
        <p:txBody>
          <a:bodyPr/>
          <a:lstStyle/>
          <a:p>
            <a:r>
              <a:rPr lang="en-US" dirty="0">
                <a:latin typeface="Algerian" panose="04020705040A02060702" pitchFamily="82" charset="0"/>
              </a:rPr>
              <a:t>Interpretability</a:t>
            </a:r>
          </a:p>
          <a:p>
            <a:pPr lvl="1"/>
            <a:r>
              <a:rPr lang="en-US" dirty="0">
                <a:latin typeface="Algerian" panose="04020705040A02060702" pitchFamily="82" charset="0"/>
              </a:rPr>
              <a:t>Why important</a:t>
            </a:r>
          </a:p>
          <a:p>
            <a:pPr lvl="1"/>
            <a:r>
              <a:rPr lang="en-US" dirty="0">
                <a:latin typeface="Algerian" panose="04020705040A02060702" pitchFamily="82" charset="0"/>
              </a:rPr>
              <a:t>How it is solved currently</a:t>
            </a:r>
          </a:p>
          <a:p>
            <a:pPr lvl="1"/>
            <a:r>
              <a:rPr lang="en-US" dirty="0">
                <a:latin typeface="Algerian" panose="04020705040A02060702" pitchFamily="82" charset="0"/>
              </a:rPr>
              <a:t>In the  context. From people</a:t>
            </a:r>
          </a:p>
          <a:p>
            <a:endParaRPr lang="en-US" dirty="0">
              <a:latin typeface="Algerian" panose="04020705040A02060702" pitchFamily="82" charset="0"/>
            </a:endParaRPr>
          </a:p>
          <a:p>
            <a:pPr marL="0" indent="0">
              <a:buNone/>
            </a:pPr>
            <a:endParaRPr lang="en-US" dirty="0">
              <a:latin typeface="Algerian" panose="04020705040A02060702" pitchFamily="82" charset="0"/>
            </a:endParaRPr>
          </a:p>
          <a:p>
            <a:endParaRPr lang="en-US" dirty="0"/>
          </a:p>
        </p:txBody>
      </p:sp>
    </p:spTree>
    <p:extLst>
      <p:ext uri="{BB962C8B-B14F-4D97-AF65-F5344CB8AC3E}">
        <p14:creationId xmlns:p14="http://schemas.microsoft.com/office/powerpoint/2010/main" val="54342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686</TotalTime>
  <Words>827</Words>
  <Application>Microsoft Office PowerPoint</Application>
  <PresentationFormat>Widescreen</PresentationFormat>
  <Paragraphs>89</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Helvetica Neue</vt:lpstr>
      <vt:lpstr>NimbusRomNo9L-Regu</vt:lpstr>
      <vt:lpstr>Algerian</vt:lpstr>
      <vt:lpstr>Aptos</vt:lpstr>
      <vt:lpstr>Aptos Display</vt:lpstr>
      <vt:lpstr>Arial</vt:lpstr>
      <vt:lpstr>Arial Black</vt:lpstr>
      <vt:lpstr>Baguet Script</vt:lpstr>
      <vt:lpstr>Elephant</vt:lpstr>
      <vt:lpstr>Office Theme</vt:lpstr>
      <vt:lpstr>A Brief Survey on Deep Learning in  Traffic Forecasting  &amp; Traffic State Estimation</vt:lpstr>
      <vt:lpstr>Introducing myself</vt:lpstr>
      <vt:lpstr>Agenda</vt:lpstr>
      <vt:lpstr>Traffic Forecasting &amp; DL</vt:lpstr>
      <vt:lpstr>Challenge of forecasting</vt:lpstr>
      <vt:lpstr>Traffic State Estimation &amp; DL</vt:lpstr>
      <vt:lpstr>Traffic state estimation &amp; DL</vt:lpstr>
      <vt:lpstr>PowerPoint Presentation</vt:lpstr>
      <vt:lpstr>Future Direction</vt:lpstr>
      <vt:lpstr>Future research direction</vt:lpstr>
      <vt:lpstr>Kolmogorov-Arnold Networks(KANs)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ハン　ジュヨンヨウ</dc:creator>
  <cp:lastModifiedBy>ハン　ジュヨンヨウ</cp:lastModifiedBy>
  <cp:revision>6</cp:revision>
  <dcterms:created xsi:type="dcterms:W3CDTF">2024-07-09T07:03:51Z</dcterms:created>
  <dcterms:modified xsi:type="dcterms:W3CDTF">2024-07-10T09:51:41Z</dcterms:modified>
</cp:coreProperties>
</file>