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3" r:id="rId4"/>
    <p:sldId id="272" r:id="rId5"/>
    <p:sldId id="275" r:id="rId6"/>
    <p:sldId id="276" r:id="rId7"/>
    <p:sldId id="269"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871F78-B46C-4CF8-B632-198C45BC6190}">
          <p14:sldIdLst>
            <p14:sldId id="256"/>
            <p14:sldId id="257"/>
            <p14:sldId id="263"/>
            <p14:sldId id="272"/>
            <p14:sldId id="275"/>
            <p14:sldId id="276"/>
            <p14:sldId id="269"/>
            <p14:sldId id="267"/>
            <p14:sldId id="268"/>
          </p14:sldIdLst>
        </p14:section>
        <p14:section name="Untitled Section" id="{E4F2C716-5593-422F-B571-9395C58B0BE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8985" autoAdjust="0"/>
  </p:normalViewPr>
  <p:slideViewPr>
    <p:cSldViewPr snapToGrid="0">
      <p:cViewPr varScale="1">
        <p:scale>
          <a:sx n="76" d="100"/>
          <a:sy n="76" d="100"/>
        </p:scale>
        <p:origin x="18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AFC32-C79F-469F-92E3-2C3388775806}"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C4A58-5C1F-443D-B915-E10A8F80DD8C}" type="slidenum">
              <a:rPr lang="en-US" smtClean="0"/>
              <a:t>‹#›</a:t>
            </a:fld>
            <a:endParaRPr lang="en-US"/>
          </a:p>
        </p:txBody>
      </p:sp>
    </p:spTree>
    <p:extLst>
      <p:ext uri="{BB962C8B-B14F-4D97-AF65-F5344CB8AC3E}">
        <p14:creationId xmlns:p14="http://schemas.microsoft.com/office/powerpoint/2010/main" val="226490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time talking to most of you guys, so please let me do a quick self-introduction. </a:t>
            </a:r>
          </a:p>
        </p:txBody>
      </p:sp>
      <p:sp>
        <p:nvSpPr>
          <p:cNvPr id="4" name="Slide Number Placeholder 3"/>
          <p:cNvSpPr>
            <a:spLocks noGrp="1"/>
          </p:cNvSpPr>
          <p:nvPr>
            <p:ph type="sldNum" sz="quarter" idx="5"/>
          </p:nvPr>
        </p:nvSpPr>
        <p:spPr/>
        <p:txBody>
          <a:bodyPr/>
          <a:lstStyle/>
          <a:p>
            <a:fld id="{A81C4A58-5C1F-443D-B915-E10A8F80DD8C}" type="slidenum">
              <a:rPr lang="en-US" smtClean="0"/>
              <a:t>1</a:t>
            </a:fld>
            <a:endParaRPr lang="en-US"/>
          </a:p>
        </p:txBody>
      </p:sp>
    </p:spTree>
    <p:extLst>
      <p:ext uri="{BB962C8B-B14F-4D97-AF65-F5344CB8AC3E}">
        <p14:creationId xmlns:p14="http://schemas.microsoft.com/office/powerpoint/2010/main" val="98640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8BFC6"/>
                </a:solidFill>
                <a:effectLst/>
                <a:latin typeface="Helvetica Neue"/>
              </a:rPr>
              <a:t>Hello everyone, my name is Zhengyou Han and I prefer the name Alex. </a:t>
            </a:r>
          </a:p>
          <a:p>
            <a:pPr algn="l"/>
            <a:r>
              <a:rPr lang="en-US" b="1" i="0" dirty="0">
                <a:solidFill>
                  <a:srgbClr val="DEDEDE"/>
                </a:solidFill>
                <a:effectLst/>
                <a:latin typeface="Helvetica Neue"/>
              </a:rPr>
              <a:t>M1 student</a:t>
            </a:r>
            <a:r>
              <a:rPr lang="en-US" b="0" i="0" dirty="0">
                <a:solidFill>
                  <a:srgbClr val="B8BFC6"/>
                </a:solidFill>
                <a:effectLst/>
                <a:latin typeface="Helvetica Neue"/>
              </a:rPr>
              <a:t> from Ito's lab. And our lab is affiliated to Social ICT research center. We focus on the </a:t>
            </a:r>
            <a:r>
              <a:rPr lang="en-US" b="1" i="0" dirty="0">
                <a:solidFill>
                  <a:srgbClr val="DEDEDE"/>
                </a:solidFill>
                <a:effectLst/>
                <a:latin typeface="Helvetica Neue"/>
              </a:rPr>
              <a:t>studies of ITS</a:t>
            </a:r>
            <a:r>
              <a:rPr lang="en-US" b="0" i="0" dirty="0">
                <a:solidFill>
                  <a:srgbClr val="B8BFC6"/>
                </a:solidFill>
                <a:effectLst/>
                <a:latin typeface="Helvetica Neue"/>
              </a:rPr>
              <a:t>. Meanwhile, my research direction can be generalized as </a:t>
            </a:r>
            <a:r>
              <a:rPr lang="en-US" b="1" i="0" dirty="0">
                <a:solidFill>
                  <a:srgbClr val="DEDEDE"/>
                </a:solidFill>
                <a:effectLst/>
                <a:latin typeface="Helvetica Neue"/>
              </a:rPr>
              <a:t>the deep learning</a:t>
            </a:r>
            <a:r>
              <a:rPr lang="en-US" b="0" i="0" dirty="0">
                <a:solidFill>
                  <a:srgbClr val="B8BFC6"/>
                </a:solidFill>
                <a:effectLst/>
                <a:latin typeface="Helvetica Neue"/>
              </a:rPr>
              <a:t> in </a:t>
            </a:r>
            <a:r>
              <a:rPr lang="en-US" b="1" i="0" dirty="0">
                <a:solidFill>
                  <a:srgbClr val="DEDEDE"/>
                </a:solidFill>
                <a:effectLst/>
                <a:latin typeface="Helvetica Neue"/>
              </a:rPr>
              <a:t>traffic forecasting</a:t>
            </a:r>
            <a:r>
              <a:rPr lang="en-US" b="0" i="0" dirty="0">
                <a:solidFill>
                  <a:srgbClr val="B8BFC6"/>
                </a:solidFill>
                <a:effectLst/>
                <a:latin typeface="Helvetica Neue"/>
              </a:rPr>
              <a:t> and </a:t>
            </a:r>
            <a:r>
              <a:rPr lang="en-US" b="1" i="0" dirty="0">
                <a:solidFill>
                  <a:srgbClr val="DEDEDE"/>
                </a:solidFill>
                <a:effectLst/>
                <a:latin typeface="Helvetica Neue"/>
              </a:rPr>
              <a:t>traffic state estimation.</a:t>
            </a:r>
            <a:r>
              <a:rPr lang="en-US" b="0" i="0" dirty="0">
                <a:solidFill>
                  <a:srgbClr val="B8BFC6"/>
                </a:solidFill>
                <a:effectLst/>
                <a:latin typeface="Helvetica Neue"/>
              </a:rPr>
              <a:t> </a:t>
            </a:r>
          </a:p>
          <a:p>
            <a:pPr algn="l"/>
            <a:r>
              <a:rPr lang="en-US" b="0" i="0" dirty="0">
                <a:solidFill>
                  <a:srgbClr val="B8BFC6"/>
                </a:solidFill>
                <a:effectLst/>
                <a:latin typeface="Helvetica Neue"/>
              </a:rPr>
              <a:t>I graduated from UIUC. I'm not sure if you guys are familiar with it. UIUC is an Ace in Computer Science, literally always been among the TOP 5. So, I got my bachelor degree in </a:t>
            </a:r>
            <a:r>
              <a:rPr lang="en-US" b="1" i="0" dirty="0">
                <a:solidFill>
                  <a:srgbClr val="DEDEDE"/>
                </a:solidFill>
                <a:effectLst/>
                <a:latin typeface="Helvetica Neue"/>
              </a:rPr>
              <a:t>Mathematics</a:t>
            </a:r>
            <a:r>
              <a:rPr lang="en-US" b="0" i="0" dirty="0">
                <a:solidFill>
                  <a:srgbClr val="B8BFC6"/>
                </a:solidFill>
                <a:effectLst/>
                <a:latin typeface="Helvetica Neue"/>
              </a:rPr>
              <a:t>. And of course I took many cs courses. So don't question yourself why we are in the room. And I became a math &amp; physics teacher for high school and middle school students, for quite a while. </a:t>
            </a:r>
          </a:p>
          <a:p>
            <a:pPr algn="l"/>
            <a:r>
              <a:rPr lang="en-US" b="0" i="0" dirty="0">
                <a:solidFill>
                  <a:srgbClr val="B8BFC6"/>
                </a:solidFill>
                <a:effectLst/>
                <a:latin typeface="Helvetica Neue"/>
              </a:rPr>
              <a:t>I like trying new games because I'm so into Computer graphics. Don't judge me, that's what I told my mom. I also enjoy reading books while drinking diabetes-guaranteed </a:t>
            </a:r>
            <a:r>
              <a:rPr lang="en-US" b="0" i="0" dirty="0" err="1">
                <a:solidFill>
                  <a:srgbClr val="B8BFC6"/>
                </a:solidFill>
                <a:effectLst/>
                <a:latin typeface="Helvetica Neue"/>
              </a:rPr>
              <a:t>amout</a:t>
            </a:r>
            <a:r>
              <a:rPr lang="en-US" b="0" i="0" dirty="0">
                <a:solidFill>
                  <a:srgbClr val="B8BFC6"/>
                </a:solidFill>
                <a:effectLst/>
                <a:latin typeface="Helvetica Neue"/>
              </a:rPr>
              <a:t> of coke.</a:t>
            </a:r>
          </a:p>
          <a:p>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2</a:t>
            </a:fld>
            <a:endParaRPr lang="en-US"/>
          </a:p>
        </p:txBody>
      </p:sp>
    </p:spTree>
    <p:extLst>
      <p:ext uri="{BB962C8B-B14F-4D97-AF65-F5344CB8AC3E}">
        <p14:creationId xmlns:p14="http://schemas.microsoft.com/office/powerpoint/2010/main" val="120635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here we go, let’s get into the real deal today. TSE is one the two of my interests in transportation. </a:t>
            </a:r>
          </a:p>
          <a:p>
            <a:endParaRPr lang="en-US" dirty="0"/>
          </a:p>
          <a:p>
            <a:r>
              <a:rPr lang="en-US" altLang="zh-CN" dirty="0"/>
              <a:t>- So,</a:t>
            </a:r>
            <a:r>
              <a:rPr lang="zh-CN" altLang="en-US" dirty="0"/>
              <a:t> </a:t>
            </a:r>
            <a:r>
              <a:rPr lang="en-US" altLang="zh-CN" dirty="0"/>
              <a:t>what</a:t>
            </a:r>
            <a:r>
              <a:rPr lang="zh-CN" altLang="en-US" dirty="0"/>
              <a:t> </a:t>
            </a:r>
            <a:r>
              <a:rPr lang="en-US" altLang="zh-CN" dirty="0"/>
              <a:t>is</a:t>
            </a:r>
            <a:r>
              <a:rPr lang="zh-CN" altLang="en-US" dirty="0"/>
              <a:t> </a:t>
            </a:r>
            <a:r>
              <a:rPr lang="en-US" altLang="zh-CN" dirty="0"/>
              <a:t>TSE?</a:t>
            </a:r>
            <a:endParaRPr lang="en-US" dirty="0"/>
          </a:p>
          <a:p>
            <a:r>
              <a:rPr lang="en-US" dirty="0"/>
              <a:t>Traffic state estimation are kind of similar with traffic forecasting. But there is a subtle difference in their goals. In forecasting, we predict the parameters’ future state based on data we have. But for TSE, we only focus on the reconstruction of the current diagram(or say, the real-time network) by estimating absent elements or hidden patterns in it. So, TSE is like doing puzzles based on our knowledge in transportation science. </a:t>
            </a:r>
          </a:p>
          <a:p>
            <a:endParaRPr lang="en-US" dirty="0"/>
          </a:p>
          <a:p>
            <a:r>
              <a:rPr lang="en-US" dirty="0"/>
              <a:t>-Let me briefly walk you through the history of TSE.</a:t>
            </a:r>
          </a:p>
          <a:p>
            <a:r>
              <a:rPr lang="en-US" dirty="0"/>
              <a:t>At the very beginning, scientists estimated upon traffic models such as LWR and ARZ. These classic models are based on hydrodynamics models. But while applying them to the real cases, we need extremely complicated models attempting to generalize the underlying pattern. If we managed to do that, we would go through tedious parameter calibration which is even more complicated. </a:t>
            </a:r>
          </a:p>
          <a:p>
            <a:endParaRPr lang="en-US" dirty="0"/>
          </a:p>
          <a:p>
            <a:r>
              <a:rPr lang="en-US" dirty="0"/>
              <a:t>Afterwards, maybe scientists finally could afford computers, we have the data-driven methods. </a:t>
            </a:r>
            <a:r>
              <a:rPr lang="en-US" altLang="zh-CN" dirty="0"/>
              <a:t>But in most of the real scenarios, we don’t have sufficient suitable data. So, purely data-driven methods sometimes give unnatural results such as showing all the drivers in a part of the highway are driving backwards. </a:t>
            </a:r>
            <a:endParaRPr lang="en-US" dirty="0"/>
          </a:p>
          <a:p>
            <a:endParaRPr lang="en-US" dirty="0"/>
          </a:p>
          <a:p>
            <a:r>
              <a:rPr lang="en-US" dirty="0"/>
              <a:t>Right now, desperate scientists decide to combine former two methods and introduce idea of physical-informed neural networks into TSE field. Therefore, we have emerging works such as PIDL-FDL and STDEN which focus on solving differential equations in traffic models. </a:t>
            </a:r>
            <a:br>
              <a:rPr lang="en-US" dirty="0"/>
            </a:br>
            <a:r>
              <a:rPr lang="en-US" dirty="0"/>
              <a:t> </a:t>
            </a:r>
          </a:p>
        </p:txBody>
      </p:sp>
      <p:sp>
        <p:nvSpPr>
          <p:cNvPr id="4" name="Slide Number Placeholder 3"/>
          <p:cNvSpPr>
            <a:spLocks noGrp="1"/>
          </p:cNvSpPr>
          <p:nvPr>
            <p:ph type="sldNum" sz="quarter" idx="5"/>
          </p:nvPr>
        </p:nvSpPr>
        <p:spPr/>
        <p:txBody>
          <a:bodyPr/>
          <a:lstStyle/>
          <a:p>
            <a:fld id="{A81C4A58-5C1F-443D-B915-E10A8F80DD8C}" type="slidenum">
              <a:rPr lang="en-US" smtClean="0"/>
              <a:t>3</a:t>
            </a:fld>
            <a:endParaRPr lang="en-US"/>
          </a:p>
        </p:txBody>
      </p:sp>
    </p:spTree>
    <p:extLst>
      <p:ext uri="{BB962C8B-B14F-4D97-AF65-F5344CB8AC3E}">
        <p14:creationId xmlns:p14="http://schemas.microsoft.com/office/powerpoint/2010/main" val="93886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8BFC6"/>
                </a:solidFill>
                <a:effectLst/>
                <a:latin typeface="Helvetica Neue"/>
              </a:rPr>
              <a:t>So, I am going to introduce a key area of my research, traffic forecasting. As the name suggests, traffic forecasting involves using past data to predict future traffic states. </a:t>
            </a:r>
          </a:p>
          <a:p>
            <a:pPr algn="l"/>
            <a:r>
              <a:rPr lang="en-US" b="0" i="0" dirty="0">
                <a:solidFill>
                  <a:srgbClr val="B8BFC6"/>
                </a:solidFill>
                <a:effectLst/>
                <a:latin typeface="Helvetica Neue"/>
              </a:rPr>
              <a:t>As a long-standing topic in transportation science, the history of this field is a long one. It can be divided into four phases:</a:t>
            </a:r>
          </a:p>
          <a:p>
            <a:pPr algn="l">
              <a:buFont typeface="+mj-lt"/>
              <a:buAutoNum type="arabicPeriod"/>
            </a:pPr>
            <a:r>
              <a:rPr lang="en-US" b="0" i="0" dirty="0">
                <a:solidFill>
                  <a:srgbClr val="B8BFC6"/>
                </a:solidFill>
                <a:effectLst/>
                <a:latin typeface="Helvetica Neue"/>
              </a:rPr>
              <a:t>In 1960s, we relied on linear models like savages, lacking the basic respect towards complexity of traffic</a:t>
            </a:r>
          </a:p>
          <a:p>
            <a:pPr algn="l">
              <a:buFont typeface="+mj-lt"/>
              <a:buAutoNum type="arabicPeriod"/>
            </a:pPr>
            <a:r>
              <a:rPr lang="en-US" b="0" i="0" dirty="0">
                <a:solidFill>
                  <a:srgbClr val="B8BFC6"/>
                </a:solidFill>
                <a:effectLst/>
                <a:latin typeface="Helvetica Neue"/>
              </a:rPr>
              <a:t>Then, we harnessed the power of stats in this field and got a decent tool for short-term predictions, since tools like ARIMA cannot handle potential of changes in long-term forecasting.</a:t>
            </a:r>
          </a:p>
          <a:p>
            <a:pPr algn="l">
              <a:buFont typeface="+mj-lt"/>
              <a:buAutoNum type="arabicPeriod"/>
            </a:pPr>
            <a:r>
              <a:rPr lang="en-US" b="0" i="0" dirty="0">
                <a:solidFill>
                  <a:srgbClr val="B8BFC6"/>
                </a:solidFill>
                <a:effectLst/>
                <a:latin typeface="Helvetica Neue"/>
              </a:rPr>
              <a:t>in 2000s, unprecedented abundance of data shed a light into the dark age. And we heard the god's whisper, "Machine learning". This changed the game. </a:t>
            </a:r>
          </a:p>
          <a:p>
            <a:pPr algn="l">
              <a:buFont typeface="+mj-lt"/>
              <a:buAutoNum type="arabicPeriod"/>
            </a:pPr>
            <a:r>
              <a:rPr lang="en-US" b="0" i="0" dirty="0">
                <a:solidFill>
                  <a:srgbClr val="B8BFC6"/>
                </a:solidFill>
                <a:effectLst/>
                <a:latin typeface="Helvetica Neue"/>
              </a:rPr>
              <a:t>And to nowadays, deep learning is prevailing in my field. And now, we have some famous methods triumph in all kind of time interval with good accuracy. It's safe to say ML and DL revolutionized the field. These advanced methods allowed us to uncover the underlying behavior of traffic networks, therefore enabling accurate predictions in large timesteps. </a:t>
            </a:r>
          </a:p>
        </p:txBody>
      </p:sp>
      <p:sp>
        <p:nvSpPr>
          <p:cNvPr id="4" name="Slide Number Placeholder 3"/>
          <p:cNvSpPr>
            <a:spLocks noGrp="1"/>
          </p:cNvSpPr>
          <p:nvPr>
            <p:ph type="sldNum" sz="quarter" idx="5"/>
          </p:nvPr>
        </p:nvSpPr>
        <p:spPr/>
        <p:txBody>
          <a:bodyPr/>
          <a:lstStyle/>
          <a:p>
            <a:fld id="{A81C4A58-5C1F-443D-B915-E10A8F80DD8C}" type="slidenum">
              <a:rPr lang="en-US" smtClean="0"/>
              <a:t>4</a:t>
            </a:fld>
            <a:endParaRPr lang="en-US"/>
          </a:p>
        </p:txBody>
      </p:sp>
    </p:spTree>
    <p:extLst>
      <p:ext uri="{BB962C8B-B14F-4D97-AF65-F5344CB8AC3E}">
        <p14:creationId xmlns:p14="http://schemas.microsoft.com/office/powerpoint/2010/main" val="385166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8BFC6"/>
                </a:solidFill>
                <a:effectLst/>
                <a:latin typeface="Helvetica Neue"/>
              </a:rPr>
              <a:t>As researchers delved deeper into the implementations of deep learning in forecasting, they found traditional architectures to be insufficient. For instance, recent studies utilized convolution operators to account for spatial dependencies among data points, or say the sensors. Yet, in transportation science, spatial correlations don't necessarily align with Euclidean space. For example, consider two sensors: one on a bridge and one beneath it. Though close in distance, they serve different nodes in the traffic network and thus have weak interrelations between.</a:t>
            </a:r>
          </a:p>
          <a:p>
            <a:pPr algn="l"/>
            <a:endParaRPr lang="en-US" b="0" i="0" dirty="0">
              <a:solidFill>
                <a:srgbClr val="B8BFC6"/>
              </a:solidFill>
              <a:effectLst/>
              <a:latin typeface="Helvetica Neue"/>
            </a:endParaRPr>
          </a:p>
          <a:p>
            <a:pPr algn="l"/>
            <a:r>
              <a:rPr lang="en-US" b="0" i="0" dirty="0">
                <a:solidFill>
                  <a:srgbClr val="B8BFC6"/>
                </a:solidFill>
                <a:effectLst/>
                <a:latin typeface="Helvetica Neue"/>
              </a:rPr>
              <a:t>So, this is the start for GNN to rule the realm of traffic forecasting. </a:t>
            </a:r>
          </a:p>
          <a:p>
            <a:pPr algn="l"/>
            <a:r>
              <a:rPr lang="en-US" b="0" i="0" dirty="0">
                <a:solidFill>
                  <a:srgbClr val="B8BFC6"/>
                </a:solidFill>
                <a:effectLst/>
                <a:latin typeface="Helvetica Neue"/>
              </a:rPr>
              <a:t>By incorporating graph structures into deep learning frameworks, GNNs allow the model to focus on nodes and their neighbors which is defined by domain knowledge. In 2015, </a:t>
            </a:r>
            <a:r>
              <a:rPr lang="en-US" b="0" i="0" dirty="0" err="1">
                <a:solidFill>
                  <a:srgbClr val="B8BFC6"/>
                </a:solidFill>
                <a:effectLst/>
                <a:latin typeface="Helvetica Neue"/>
              </a:rPr>
              <a:t>Shahsavari</a:t>
            </a:r>
            <a:r>
              <a:rPr lang="en-US" b="0" i="0" dirty="0">
                <a:solidFill>
                  <a:srgbClr val="B8BFC6"/>
                </a:solidFill>
                <a:effectLst/>
                <a:latin typeface="Helvetica Neue"/>
              </a:rPr>
              <a:t> and his colleagues introduced a graph-based short-term traffic forecasting model. Here, nodes represent traffic flow, density and speed, while edges capture the spatial interrelations dictated by the topological features of road networks. This </a:t>
            </a:r>
            <a:r>
              <a:rPr lang="en-US" b="0" i="0" dirty="0" err="1">
                <a:solidFill>
                  <a:srgbClr val="B8BFC6"/>
                </a:solidFill>
                <a:effectLst/>
                <a:latin typeface="Helvetica Neue"/>
              </a:rPr>
              <a:t>framwork</a:t>
            </a:r>
            <a:r>
              <a:rPr lang="en-US" b="0" i="0" dirty="0">
                <a:solidFill>
                  <a:srgbClr val="B8BFC6"/>
                </a:solidFill>
                <a:effectLst/>
                <a:latin typeface="Helvetica Neue"/>
              </a:rPr>
              <a:t> of GNN set a standard for future GNN applications in traffic forecasting. </a:t>
            </a:r>
          </a:p>
        </p:txBody>
      </p:sp>
      <p:sp>
        <p:nvSpPr>
          <p:cNvPr id="4" name="Slide Number Placeholder 3"/>
          <p:cNvSpPr>
            <a:spLocks noGrp="1"/>
          </p:cNvSpPr>
          <p:nvPr>
            <p:ph type="sldNum" sz="quarter" idx="5"/>
          </p:nvPr>
        </p:nvSpPr>
        <p:spPr/>
        <p:txBody>
          <a:bodyPr/>
          <a:lstStyle/>
          <a:p>
            <a:fld id="{A81C4A58-5C1F-443D-B915-E10A8F80DD8C}" type="slidenum">
              <a:rPr lang="en-US" smtClean="0"/>
              <a:t>5</a:t>
            </a:fld>
            <a:endParaRPr lang="en-US"/>
          </a:p>
        </p:txBody>
      </p:sp>
    </p:spTree>
    <p:extLst>
      <p:ext uri="{BB962C8B-B14F-4D97-AF65-F5344CB8AC3E}">
        <p14:creationId xmlns:p14="http://schemas.microsoft.com/office/powerpoint/2010/main" val="4062165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8BFC6"/>
                </a:solidFill>
                <a:effectLst/>
                <a:latin typeface="Helvetica Neue"/>
              </a:rPr>
              <a:t>Based on which, Yu et al. introduced a spatial-temporal graph convolutional network(STGCN) in 2017. Not </a:t>
            </a:r>
            <a:r>
              <a:rPr lang="en-US" b="0" i="0" dirty="0" err="1">
                <a:solidFill>
                  <a:srgbClr val="B8BFC6"/>
                </a:solidFill>
                <a:effectLst/>
                <a:latin typeface="Helvetica Neue"/>
              </a:rPr>
              <a:t>gonna</a:t>
            </a:r>
            <a:r>
              <a:rPr lang="en-US" b="0" i="0" dirty="0">
                <a:solidFill>
                  <a:srgbClr val="B8BFC6"/>
                </a:solidFill>
                <a:effectLst/>
                <a:latin typeface="Helvetica Neue"/>
              </a:rPr>
              <a:t> lie, this is my favorite. In which, they used two sequential Spatial-temporal convolution blocks and connected it to a fully-connected layer. In each ST-Convolution block, there are two temporal block surrounding a spatial block. By this framework, STGCN used less parameters than model based on LSTM and </a:t>
            </a:r>
            <a:r>
              <a:rPr lang="en-US" b="0" i="0" dirty="0" err="1">
                <a:solidFill>
                  <a:srgbClr val="B8BFC6"/>
                </a:solidFill>
                <a:effectLst/>
                <a:latin typeface="Helvetica Neue"/>
              </a:rPr>
              <a:t>achived</a:t>
            </a:r>
            <a:r>
              <a:rPr lang="en-US" b="0" i="0" dirty="0">
                <a:solidFill>
                  <a:srgbClr val="B8BFC6"/>
                </a:solidFill>
                <a:effectLst/>
                <a:latin typeface="Helvetica Neue"/>
              </a:rPr>
              <a:t> even higher accuracy. And it is used as a popular baseline method in many recent works. </a:t>
            </a:r>
          </a:p>
          <a:p>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6</a:t>
            </a:fld>
            <a:endParaRPr lang="en-US"/>
          </a:p>
        </p:txBody>
      </p:sp>
    </p:spTree>
    <p:extLst>
      <p:ext uri="{BB962C8B-B14F-4D97-AF65-F5344CB8AC3E}">
        <p14:creationId xmlns:p14="http://schemas.microsoft.com/office/powerpoint/2010/main" val="5824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So, there is a huge topic in both DL community and transportation. Interpretability is a long-standing topic. Although some of the domain in CS or industry believe interpretability is not important as accuracy of the results. But in transportation, a field that is usually required to make influential decisions, we need more explanation on results from the machine and to conduct “what-if” analysis or to testify the solidness of the answer. And another example in a microscope view, when you are driving in an autonomous car, I believe you worried about the auto-pilot’s decision at least once. Sometimes may be “Why it is turning at this intersection?” or “God, it brakes for what?”</a:t>
            </a:r>
          </a:p>
          <a:p>
            <a:pPr marL="0" indent="0" algn="l">
              <a:buNone/>
            </a:pPr>
            <a:endParaRPr lang="en-US" dirty="0"/>
          </a:p>
          <a:p>
            <a:pPr marL="0" indent="0" algn="l">
              <a:buNone/>
            </a:pPr>
            <a:r>
              <a:rPr lang="en-US" dirty="0"/>
              <a:t>In field of TF and TSE, our worries usually fall into the first category. Right now, the interpretability of DL in transportation is still overlooked. </a:t>
            </a:r>
          </a:p>
        </p:txBody>
      </p:sp>
      <p:sp>
        <p:nvSpPr>
          <p:cNvPr id="4" name="Slide Number Placeholder 3"/>
          <p:cNvSpPr>
            <a:spLocks noGrp="1"/>
          </p:cNvSpPr>
          <p:nvPr>
            <p:ph type="sldNum" sz="quarter" idx="5"/>
          </p:nvPr>
        </p:nvSpPr>
        <p:spPr/>
        <p:txBody>
          <a:bodyPr/>
          <a:lstStyle/>
          <a:p>
            <a:fld id="{A81C4A58-5C1F-443D-B915-E10A8F80DD8C}" type="slidenum">
              <a:rPr lang="en-US" smtClean="0"/>
              <a:t>7</a:t>
            </a:fld>
            <a:endParaRPr lang="en-US"/>
          </a:p>
        </p:txBody>
      </p:sp>
    </p:spTree>
    <p:extLst>
      <p:ext uri="{BB962C8B-B14F-4D97-AF65-F5344CB8AC3E}">
        <p14:creationId xmlns:p14="http://schemas.microsoft.com/office/powerpoint/2010/main" val="31806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8</a:t>
            </a:fld>
            <a:endParaRPr lang="en-US"/>
          </a:p>
        </p:txBody>
      </p:sp>
    </p:spTree>
    <p:extLst>
      <p:ext uri="{BB962C8B-B14F-4D97-AF65-F5344CB8AC3E}">
        <p14:creationId xmlns:p14="http://schemas.microsoft.com/office/powerpoint/2010/main" val="919074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KAN is based on Kolmogorov-Arnold Representation Theorem(KART) which claims that all the function can be approximated with sum of finite number of univariate functions.</a:t>
            </a:r>
          </a:p>
          <a:p>
            <a:pPr algn="l"/>
            <a:endParaRPr lang="en-US" sz="1800" b="0" i="0" u="none" strike="noStrike" baseline="0" dirty="0">
              <a:latin typeface="NimbusRomNo9L-Regu"/>
            </a:endParaRPr>
          </a:p>
          <a:p>
            <a:pPr algn="l"/>
            <a:r>
              <a:rPr lang="en-US" sz="1800" b="0" i="0" u="none" strike="noStrike" baseline="0" dirty="0">
                <a:latin typeface="NimbusRomNo9L-Regu"/>
              </a:rPr>
              <a:t>a neural network framework by substituting linear weights with spline-based univariate function, and these functions are specifically structured as learnable activation functions.</a:t>
            </a:r>
          </a:p>
          <a:p>
            <a:pPr algn="l"/>
            <a:r>
              <a:rPr lang="en-US" sz="1800" b="0" i="0" u="none" strike="noStrike" baseline="0" dirty="0">
                <a:latin typeface="NimbusRomNo9L-Regu"/>
              </a:rPr>
              <a:t>Liu et al. claimed the network can produce a parametric explanation of results based on the topological structure of the network, meanwhile users are able to interact with the network by manually adjusting every learnable functions to tune or test the neural network. And therefore obtain a decent interpretability. </a:t>
            </a:r>
          </a:p>
          <a:p>
            <a:pPr algn="l"/>
            <a:endParaRPr lang="en-US" sz="1800" b="0" i="0" u="none" strike="noStrike" baseline="0" dirty="0">
              <a:latin typeface="NimbusRomNo9L-Regu"/>
            </a:endParaRPr>
          </a:p>
          <a:p>
            <a:pPr algn="l"/>
            <a:r>
              <a:rPr lang="en-US" sz="1800" b="0" i="0" u="none" strike="noStrike" baseline="0" dirty="0">
                <a:latin typeface="NimbusRomNo9L-Regu"/>
              </a:rPr>
              <a:t>Cons: </a:t>
            </a:r>
          </a:p>
          <a:p>
            <a:pPr marL="342900" indent="-342900" algn="l">
              <a:buAutoNum type="arabicPeriod"/>
            </a:pPr>
            <a:r>
              <a:rPr lang="en-US" sz="1800" b="0" i="0" u="none" strike="noStrike" baseline="0" dirty="0">
                <a:latin typeface="NimbusRomNo9L-Regu"/>
              </a:rPr>
              <a:t>Kan is not genuine product from KART, since it can be expand to a very deep level.. Kan is a MLP with learnable activation functions</a:t>
            </a:r>
          </a:p>
          <a:p>
            <a:pPr marL="342900" indent="-342900" algn="l">
              <a:buAutoNum type="arabicPeriod"/>
            </a:pPr>
            <a:r>
              <a:rPr lang="en-US" sz="1800" b="0" i="0" u="none" strike="noStrike" baseline="0" dirty="0">
                <a:latin typeface="NimbusRomNo9L-Regu"/>
              </a:rPr>
              <a:t>KAN is suffering from curse of dimensionality</a:t>
            </a:r>
          </a:p>
          <a:p>
            <a:pPr marL="0" indent="0" algn="l">
              <a:buNone/>
            </a:pPr>
            <a:endParaRPr lang="en-US" sz="1800" b="0" i="0" u="none" strike="noStrike" baseline="0" dirty="0">
              <a:latin typeface="NimbusRomNo9L-Regu"/>
            </a:endParaRPr>
          </a:p>
          <a:p>
            <a:pPr algn="l"/>
            <a:r>
              <a:rPr lang="en-US" sz="1800" b="0" i="0" u="none" strike="noStrike" baseline="0" dirty="0">
                <a:latin typeface="NimbusRomNo9L-Regu"/>
              </a:rPr>
              <a:t>So far, there is no concrete proof about KANs’ capacity to replace MLPs, but I think KANs is still promising in certain topics due to its unique structure. Inspired by KANs, on June 19th, the KAN community proposed a novel scheme for graph neural network based on KANs by incorporating the message passing framework into KAN. In the result, </a:t>
            </a:r>
            <a:r>
              <a:rPr lang="en-US" sz="1800" b="0" i="0" u="none" strike="noStrike" baseline="0" dirty="0" err="1">
                <a:latin typeface="NimbusRomNo9L-Regu"/>
              </a:rPr>
              <a:t>GraphKAN</a:t>
            </a:r>
            <a:r>
              <a:rPr lang="en-US" sz="1800" b="0" i="0" u="none" strike="noStrike" baseline="0" dirty="0">
                <a:latin typeface="NimbusRomNo9L-Regu"/>
              </a:rPr>
              <a:t>, comparing to graph convolution network, had higher accuracy in accuracy while the computation time was 25 percent more. But, </a:t>
            </a:r>
            <a:r>
              <a:rPr lang="en-US" sz="1800" b="0" i="0" u="none" strike="noStrike" baseline="0" dirty="0" err="1">
                <a:latin typeface="NimbusRomNo9L-Regu"/>
              </a:rPr>
              <a:t>GraphKAN</a:t>
            </a:r>
            <a:r>
              <a:rPr lang="en-US" sz="1800" b="0" i="0" u="none" strike="noStrike" baseline="0" dirty="0">
                <a:latin typeface="NimbusRomNo9L-Regu"/>
              </a:rPr>
              <a:t> successfully showcased a new option for GNN framework for transportation field. Furthermore, the DL community subsequently introduced Temporal-KAN(or TKAN) [20] and Time-series KAN [21] which focus on the forecasting with time-series data.</a:t>
            </a:r>
          </a:p>
          <a:p>
            <a:pPr algn="l"/>
            <a:endParaRPr lang="en-US" sz="1800" b="0" i="0" u="none" strike="noStrike" baseline="0" dirty="0">
              <a:latin typeface="NimbusRomNo9L-Regu"/>
            </a:endParaRPr>
          </a:p>
          <a:p>
            <a:pPr algn="l"/>
            <a:endParaRPr lang="en-US" sz="1800" b="0" i="0" u="none" strike="noStrike" baseline="0" dirty="0">
              <a:latin typeface="NimbusRomNo9L-Regu"/>
            </a:endParaRPr>
          </a:p>
          <a:p>
            <a:pPr algn="l"/>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9</a:t>
            </a:fld>
            <a:endParaRPr lang="en-US"/>
          </a:p>
        </p:txBody>
      </p:sp>
    </p:spTree>
    <p:extLst>
      <p:ext uri="{BB962C8B-B14F-4D97-AF65-F5344CB8AC3E}">
        <p14:creationId xmlns:p14="http://schemas.microsoft.com/office/powerpoint/2010/main" val="412114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66DC-9399-998F-73F7-4F85CC510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6D6AF0-A266-776B-CC03-E16073CDC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9FBA44-344D-5462-4721-5115A2D7A4BD}"/>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16D02FEE-B362-C2BC-2842-9ECBDA971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4D16F-C65B-6278-67D5-B753B0131B8D}"/>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51651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2BBA-9FE1-3895-2DA5-51B94AEB0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B5FEBC-3D10-D990-8FEC-F0ECF2626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CD1C9-625A-BA6C-CBDD-7974E0A9F2C6}"/>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F015768C-34E4-ACF9-A118-5750FA1B6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7E947-F6C1-6ADD-508E-07D23A05ECBA}"/>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43833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12AE1-F13D-F683-5551-D208CE98F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57C623-74F6-F46F-CBEB-1893D9212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634CF-A36A-C1AB-CA21-FF62B82C5A5C}"/>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8B890793-D0FB-BFDF-8748-D307D3E65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139D0-E0AA-3B48-9FF7-5CF87037F2F9}"/>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153957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1A8E-788E-F09D-3734-D01ABE32D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31B30-6490-15F5-AA7F-74448D00C2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1B33F-B9EC-4F57-0720-7F0CC150B345}"/>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BA565432-ECB4-011E-8DF5-B9B018C37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B4FC9-4779-D128-B7DE-45B0F58059B5}"/>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75403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E592-8AA6-B3B4-358A-A0362AF60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2EE93-25BB-B06E-895B-13F4EBDE73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97A1E-9CAA-A9F3-022A-5E5CDE261C29}"/>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23C0F0A2-CB8E-71CA-88FC-74FCEAC12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AB3D9-014C-51E2-B7A9-B2495655FB51}"/>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232567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09D7-A209-C34D-2F0D-CAD4A6E8F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BEBAB-D064-8FDC-2380-F609A195C1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72DAC3-231F-353A-CA3D-11CD1BFB6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C30599-C840-FE04-F2B8-AFAEFABEF272}"/>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6" name="Footer Placeholder 5">
            <a:extLst>
              <a:ext uri="{FF2B5EF4-FFF2-40B4-BE49-F238E27FC236}">
                <a16:creationId xmlns:a16="http://schemas.microsoft.com/office/drawing/2014/main" id="{74C8005D-C663-A389-2B8D-BCAED3EE9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40D32-4F52-F167-493E-72522D69FE05}"/>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293667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2453-E8FE-87AA-80EA-829756C6BF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EC2D63-C5DD-B89C-A285-2E8FCD942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DBF5-1947-B26E-EE95-39A126F184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6B18C-A923-0C71-0142-361684332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064FB6-C295-3524-832A-0BCCD12AB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112F6C-E328-14EA-68D8-DC7703EA5CA5}"/>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8" name="Footer Placeholder 7">
            <a:extLst>
              <a:ext uri="{FF2B5EF4-FFF2-40B4-BE49-F238E27FC236}">
                <a16:creationId xmlns:a16="http://schemas.microsoft.com/office/drawing/2014/main" id="{55566E86-FE10-2E5B-5FFF-74D0A7CC1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68AF7-43EA-5870-FFDB-631D720AF15B}"/>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40180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EA8-F3C0-3878-2CD6-ECB5D734FF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AD2503-9916-8A23-0725-A27FE12E5CD5}"/>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4" name="Footer Placeholder 3">
            <a:extLst>
              <a:ext uri="{FF2B5EF4-FFF2-40B4-BE49-F238E27FC236}">
                <a16:creationId xmlns:a16="http://schemas.microsoft.com/office/drawing/2014/main" id="{102E3E73-6323-E841-61AB-BF15CF0572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D3D20C-C5F0-A9A4-3DAE-03917CBFD423}"/>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95077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83670-3713-6560-9415-49B0B79E4404}"/>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3" name="Footer Placeholder 2">
            <a:extLst>
              <a:ext uri="{FF2B5EF4-FFF2-40B4-BE49-F238E27FC236}">
                <a16:creationId xmlns:a16="http://schemas.microsoft.com/office/drawing/2014/main" id="{30A392A2-B3E9-0092-CF51-1552CA743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86D6BE-50C7-6713-E548-749C14176390}"/>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59840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627A-BE1F-4BB3-B399-48D3C1D6B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77A669-FE63-A430-02CC-8B29F5305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603CA-3A81-D026-A214-F671B91AC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856BB-56BB-D8B1-A83F-DC9D1A73CDED}"/>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6" name="Footer Placeholder 5">
            <a:extLst>
              <a:ext uri="{FF2B5EF4-FFF2-40B4-BE49-F238E27FC236}">
                <a16:creationId xmlns:a16="http://schemas.microsoft.com/office/drawing/2014/main" id="{0B19A22E-1FF8-E570-5A06-1B9635663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59E2B-B448-E32A-3ADF-BC5D09544C9F}"/>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296059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BDDD-5C4C-382D-B47B-41A4EA8B2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72819-A709-21B8-8392-00BD4AF04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D6CC9D-71CC-42E9-171A-44C8E947D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CB241-B87E-CF22-2BF6-493622129B98}"/>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6" name="Footer Placeholder 5">
            <a:extLst>
              <a:ext uri="{FF2B5EF4-FFF2-40B4-BE49-F238E27FC236}">
                <a16:creationId xmlns:a16="http://schemas.microsoft.com/office/drawing/2014/main" id="{06AF017B-1FD8-5F02-B71C-8F04874FA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4C9A7-1672-5656-D5B7-AD50C586A80E}"/>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86889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8DB7E-EA94-8A7F-7D33-1990A4196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07AAA7-4D84-1645-F606-1BD75D1BA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74CF6-8C2B-A1B7-DA39-679AF1446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6832CE59-D9F6-2086-C24E-22EC4D042B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CF8748-0994-B23A-2351-0E3750A5B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3EAC10-86C6-42F8-97BF-09ECFD1D38D3}" type="slidenum">
              <a:rPr lang="en-US" smtClean="0"/>
              <a:t>‹#›</a:t>
            </a:fld>
            <a:endParaRPr lang="en-US"/>
          </a:p>
        </p:txBody>
      </p:sp>
    </p:spTree>
    <p:extLst>
      <p:ext uri="{BB962C8B-B14F-4D97-AF65-F5344CB8AC3E}">
        <p14:creationId xmlns:p14="http://schemas.microsoft.com/office/powerpoint/2010/main" val="1133419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6A25-E301-B628-B6FF-1B84FB83DC0F}"/>
              </a:ext>
            </a:extLst>
          </p:cNvPr>
          <p:cNvSpPr>
            <a:spLocks noGrp="1"/>
          </p:cNvSpPr>
          <p:nvPr>
            <p:ph type="ctrTitle"/>
          </p:nvPr>
        </p:nvSpPr>
        <p:spPr>
          <a:xfrm>
            <a:off x="1435916" y="2235200"/>
            <a:ext cx="9144000" cy="2387600"/>
          </a:xfrm>
        </p:spPr>
        <p:txBody>
          <a:bodyPr>
            <a:normAutofit fontScale="90000"/>
          </a:bodyPr>
          <a:lstStyle/>
          <a:p>
            <a:r>
              <a:rPr lang="en-US" dirty="0">
                <a:latin typeface="Algerian" panose="04020705040A02060702" pitchFamily="82" charset="0"/>
              </a:rPr>
              <a:t>A Brief Survey on Deep Learning in </a:t>
            </a:r>
            <a:br>
              <a:rPr lang="en-US" dirty="0">
                <a:latin typeface="Algerian" panose="04020705040A02060702" pitchFamily="82" charset="0"/>
              </a:rPr>
            </a:br>
            <a:r>
              <a:rPr lang="en-US" dirty="0">
                <a:latin typeface="Algerian" panose="04020705040A02060702" pitchFamily="82" charset="0"/>
              </a:rPr>
              <a:t>Traffic Forecasting </a:t>
            </a:r>
            <a:br>
              <a:rPr lang="en-US" dirty="0">
                <a:latin typeface="Algerian" panose="04020705040A02060702" pitchFamily="82" charset="0"/>
              </a:rPr>
            </a:br>
            <a:r>
              <a:rPr lang="en-US" dirty="0">
                <a:latin typeface="Algerian" panose="04020705040A02060702" pitchFamily="82" charset="0"/>
              </a:rPr>
              <a:t>&amp;</a:t>
            </a:r>
            <a:br>
              <a:rPr lang="en-US" dirty="0">
                <a:latin typeface="Algerian" panose="04020705040A02060702" pitchFamily="82" charset="0"/>
              </a:rPr>
            </a:br>
            <a:r>
              <a:rPr lang="en-US" dirty="0">
                <a:latin typeface="Algerian" panose="04020705040A02060702" pitchFamily="82" charset="0"/>
              </a:rPr>
              <a:t>Traffic State Estimation</a:t>
            </a:r>
          </a:p>
        </p:txBody>
      </p:sp>
      <p:sp>
        <p:nvSpPr>
          <p:cNvPr id="3" name="Subtitle 2">
            <a:extLst>
              <a:ext uri="{FF2B5EF4-FFF2-40B4-BE49-F238E27FC236}">
                <a16:creationId xmlns:a16="http://schemas.microsoft.com/office/drawing/2014/main" id="{9A8F9C23-739B-FD15-24C5-5B2466602F58}"/>
              </a:ext>
            </a:extLst>
          </p:cNvPr>
          <p:cNvSpPr>
            <a:spLocks noGrp="1"/>
          </p:cNvSpPr>
          <p:nvPr>
            <p:ph type="subTitle" idx="1"/>
          </p:nvPr>
        </p:nvSpPr>
        <p:spPr>
          <a:xfrm>
            <a:off x="1435916" y="4733159"/>
            <a:ext cx="9144000" cy="1655762"/>
          </a:xfrm>
        </p:spPr>
        <p:txBody>
          <a:bodyPr>
            <a:normAutofit lnSpcReduction="10000"/>
          </a:bodyPr>
          <a:lstStyle/>
          <a:p>
            <a:r>
              <a:rPr lang="en-US" dirty="0">
                <a:latin typeface="Baguet Script" panose="020F0502020204030204" pitchFamily="2" charset="0"/>
              </a:rPr>
              <a:t>Ito’s Lab</a:t>
            </a:r>
          </a:p>
          <a:p>
            <a:r>
              <a:rPr lang="en-US" dirty="0">
                <a:latin typeface="Baguet Script" panose="020F0502020204030204" pitchFamily="2" charset="0"/>
              </a:rPr>
              <a:t>M1 Student</a:t>
            </a:r>
          </a:p>
          <a:p>
            <a:r>
              <a:rPr lang="en-US" dirty="0">
                <a:latin typeface="Baguet Script" panose="020F0502020204030204" pitchFamily="2" charset="0"/>
              </a:rPr>
              <a:t>Zhengyou Han</a:t>
            </a:r>
          </a:p>
          <a:p>
            <a:r>
              <a:rPr lang="en-US" dirty="0">
                <a:latin typeface="Baguet Script" panose="020F0502020204030204" pitchFamily="2" charset="0"/>
              </a:rPr>
              <a:t>07/12/2024</a:t>
            </a:r>
          </a:p>
        </p:txBody>
      </p:sp>
    </p:spTree>
    <p:extLst>
      <p:ext uri="{BB962C8B-B14F-4D97-AF65-F5344CB8AC3E}">
        <p14:creationId xmlns:p14="http://schemas.microsoft.com/office/powerpoint/2010/main" val="59948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DD6C-34AF-A172-5124-D991154B9862}"/>
              </a:ext>
            </a:extLst>
          </p:cNvPr>
          <p:cNvSpPr>
            <a:spLocks noGrp="1"/>
          </p:cNvSpPr>
          <p:nvPr>
            <p:ph type="title"/>
          </p:nvPr>
        </p:nvSpPr>
        <p:spPr>
          <a:xfrm>
            <a:off x="825447" y="54528"/>
            <a:ext cx="10515600" cy="1325563"/>
          </a:xfrm>
        </p:spPr>
        <p:txBody>
          <a:bodyPr/>
          <a:lstStyle/>
          <a:p>
            <a:pPr algn="ctr"/>
            <a:r>
              <a:rPr lang="en-US" dirty="0">
                <a:latin typeface="Algerian" panose="04020705040A02060702" pitchFamily="82" charset="0"/>
              </a:rPr>
              <a:t>Introducing myself</a:t>
            </a:r>
          </a:p>
        </p:txBody>
      </p:sp>
      <p:sp>
        <p:nvSpPr>
          <p:cNvPr id="3" name="Content Placeholder 2">
            <a:extLst>
              <a:ext uri="{FF2B5EF4-FFF2-40B4-BE49-F238E27FC236}">
                <a16:creationId xmlns:a16="http://schemas.microsoft.com/office/drawing/2014/main" id="{ACA0DD73-1A3D-2635-678E-6A9B63AA89FE}"/>
              </a:ext>
            </a:extLst>
          </p:cNvPr>
          <p:cNvSpPr>
            <a:spLocks noGrp="1"/>
          </p:cNvSpPr>
          <p:nvPr>
            <p:ph idx="1"/>
          </p:nvPr>
        </p:nvSpPr>
        <p:spPr>
          <a:xfrm>
            <a:off x="157654" y="1380091"/>
            <a:ext cx="11851185" cy="5230536"/>
          </a:xfrm>
        </p:spPr>
        <p:txBody>
          <a:bodyPr/>
          <a:lstStyle/>
          <a:p>
            <a:r>
              <a:rPr lang="en-US" dirty="0">
                <a:latin typeface="Arial Black" panose="020B0A04020102020204" pitchFamily="34" charset="0"/>
              </a:rPr>
              <a:t>My name is Zhengyou HAN(</a:t>
            </a:r>
            <a:r>
              <a:rPr lang="zh-CN" altLang="en-US" dirty="0">
                <a:latin typeface="Arial Black" panose="020B0A04020102020204" pitchFamily="34" charset="0"/>
              </a:rPr>
              <a:t>韩政佑</a:t>
            </a:r>
            <a:r>
              <a:rPr lang="en-US" altLang="zh-CN" dirty="0">
                <a:latin typeface="Arial Black" panose="020B0A04020102020204" pitchFamily="34" charset="0"/>
              </a:rPr>
              <a:t>)</a:t>
            </a:r>
            <a:r>
              <a:rPr lang="en-US" dirty="0">
                <a:latin typeface="Arial Black" panose="020B0A04020102020204" pitchFamily="34" charset="0"/>
              </a:rPr>
              <a:t>, and please call me Alex</a:t>
            </a:r>
          </a:p>
          <a:p>
            <a:r>
              <a:rPr lang="en-US" dirty="0">
                <a:latin typeface="Arial Black" panose="020B0A04020102020204" pitchFamily="34" charset="0"/>
              </a:rPr>
              <a:t>I am a M1 student from Ito’s Lab.</a:t>
            </a:r>
          </a:p>
          <a:p>
            <a:pPr lvl="1"/>
            <a:r>
              <a:rPr lang="en-US" dirty="0">
                <a:latin typeface="Arial Black" panose="020B0A04020102020204" pitchFamily="34" charset="0"/>
              </a:rPr>
              <a:t>Ito’s Lab is affiliated to Social ICT Research Center</a:t>
            </a:r>
          </a:p>
          <a:p>
            <a:pPr lvl="1"/>
            <a:r>
              <a:rPr lang="en-US" dirty="0">
                <a:latin typeface="Arial Black" panose="020B0A04020102020204" pitchFamily="34" charset="0"/>
              </a:rPr>
              <a:t>We focus on Intelligent Transportation System studies(ITS)</a:t>
            </a:r>
          </a:p>
          <a:p>
            <a:r>
              <a:rPr lang="en-US" dirty="0">
                <a:latin typeface="Arial Black" panose="020B0A04020102020204" pitchFamily="34" charset="0"/>
              </a:rPr>
              <a:t>My current research theme is traffic prediction and estimation</a:t>
            </a:r>
          </a:p>
          <a:p>
            <a:r>
              <a:rPr lang="en-US" dirty="0">
                <a:latin typeface="Arial Black" panose="020B0A04020102020204" pitchFamily="34" charset="0"/>
              </a:rPr>
              <a:t>Graduated from the University of Illinois at Urbana-Champaign</a:t>
            </a:r>
          </a:p>
          <a:p>
            <a:r>
              <a:rPr lang="en-US" dirty="0">
                <a:latin typeface="Arial Black" panose="020B0A04020102020204" pitchFamily="34" charset="0"/>
              </a:rPr>
              <a:t>Hobbies: trying new games(video games, card games, board games… );  Computer Graphics; reading books(novels, conference papers, blogs, my students’ love letters…) in a bean bag with 1L size coke.</a:t>
            </a:r>
          </a:p>
        </p:txBody>
      </p:sp>
    </p:spTree>
    <p:extLst>
      <p:ext uri="{BB962C8B-B14F-4D97-AF65-F5344CB8AC3E}">
        <p14:creationId xmlns:p14="http://schemas.microsoft.com/office/powerpoint/2010/main" val="358125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3F4-C177-31B6-A2C1-4EC64B483C5A}"/>
              </a:ext>
            </a:extLst>
          </p:cNvPr>
          <p:cNvSpPr>
            <a:spLocks noGrp="1"/>
          </p:cNvSpPr>
          <p:nvPr>
            <p:ph type="title"/>
          </p:nvPr>
        </p:nvSpPr>
        <p:spPr/>
        <p:txBody>
          <a:bodyPr/>
          <a:lstStyle/>
          <a:p>
            <a:r>
              <a:rPr lang="en-US" dirty="0">
                <a:latin typeface="Algerian" panose="04020705040A02060702" pitchFamily="82" charset="0"/>
              </a:rPr>
              <a:t>Traffic State Estimation(TSE)&amp; DL</a:t>
            </a:r>
          </a:p>
        </p:txBody>
      </p:sp>
      <p:sp>
        <p:nvSpPr>
          <p:cNvPr id="3" name="Content Placeholder 2">
            <a:extLst>
              <a:ext uri="{FF2B5EF4-FFF2-40B4-BE49-F238E27FC236}">
                <a16:creationId xmlns:a16="http://schemas.microsoft.com/office/drawing/2014/main" id="{27E38187-A87F-0013-358C-FE21CF2D38D4}"/>
              </a:ext>
            </a:extLst>
          </p:cNvPr>
          <p:cNvSpPr>
            <a:spLocks noGrp="1"/>
          </p:cNvSpPr>
          <p:nvPr>
            <p:ph idx="1"/>
          </p:nvPr>
        </p:nvSpPr>
        <p:spPr/>
        <p:txBody>
          <a:bodyPr/>
          <a:lstStyle/>
          <a:p>
            <a:r>
              <a:rPr lang="en-US" dirty="0"/>
              <a:t>What is TSE?</a:t>
            </a:r>
          </a:p>
          <a:p>
            <a:r>
              <a:rPr lang="en-US" dirty="0"/>
              <a:t>History</a:t>
            </a:r>
          </a:p>
          <a:p>
            <a:pPr lvl="1"/>
            <a:r>
              <a:rPr lang="en-US" dirty="0"/>
              <a:t>Model-based methods</a:t>
            </a:r>
          </a:p>
          <a:p>
            <a:pPr lvl="2"/>
            <a:r>
              <a:rPr lang="en-US" dirty="0"/>
              <a:t>LWR, ARZ models</a:t>
            </a:r>
          </a:p>
          <a:p>
            <a:pPr lvl="1"/>
            <a:r>
              <a:rPr lang="en-US" dirty="0"/>
              <a:t>Data-driven methods</a:t>
            </a:r>
          </a:p>
          <a:p>
            <a:pPr lvl="2"/>
            <a:r>
              <a:rPr lang="en-US" dirty="0"/>
              <a:t>STGCN, DCRNN</a:t>
            </a:r>
          </a:p>
          <a:p>
            <a:pPr lvl="1"/>
            <a:r>
              <a:rPr lang="en-US" dirty="0"/>
              <a:t>Hybrid methods</a:t>
            </a:r>
          </a:p>
          <a:p>
            <a:pPr lvl="2"/>
            <a:r>
              <a:rPr lang="en-US" dirty="0"/>
              <a:t>PIDL-FDL, STDEN</a:t>
            </a:r>
          </a:p>
          <a:p>
            <a:pPr lvl="2"/>
            <a:endParaRPr lang="en-US" dirty="0"/>
          </a:p>
        </p:txBody>
      </p:sp>
    </p:spTree>
    <p:extLst>
      <p:ext uri="{BB962C8B-B14F-4D97-AF65-F5344CB8AC3E}">
        <p14:creationId xmlns:p14="http://schemas.microsoft.com/office/powerpoint/2010/main" val="424436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C3F7-6E35-D40B-F18F-2361C08920FE}"/>
              </a:ext>
            </a:extLst>
          </p:cNvPr>
          <p:cNvSpPr>
            <a:spLocks noGrp="1"/>
          </p:cNvSpPr>
          <p:nvPr>
            <p:ph type="title"/>
          </p:nvPr>
        </p:nvSpPr>
        <p:spPr>
          <a:xfrm>
            <a:off x="838200" y="274191"/>
            <a:ext cx="10515600" cy="1325563"/>
          </a:xfrm>
        </p:spPr>
        <p:txBody>
          <a:bodyPr/>
          <a:lstStyle/>
          <a:p>
            <a:r>
              <a:rPr lang="en-US" dirty="0"/>
              <a:t>Traffic Forecasting &amp; DL</a:t>
            </a:r>
          </a:p>
        </p:txBody>
      </p:sp>
      <p:sp>
        <p:nvSpPr>
          <p:cNvPr id="3" name="Content Placeholder 2">
            <a:extLst>
              <a:ext uri="{FF2B5EF4-FFF2-40B4-BE49-F238E27FC236}">
                <a16:creationId xmlns:a16="http://schemas.microsoft.com/office/drawing/2014/main" id="{F74071A9-6D1D-BEF5-5D29-2704370CA8E0}"/>
              </a:ext>
            </a:extLst>
          </p:cNvPr>
          <p:cNvSpPr>
            <a:spLocks noGrp="1"/>
          </p:cNvSpPr>
          <p:nvPr>
            <p:ph idx="1"/>
          </p:nvPr>
        </p:nvSpPr>
        <p:spPr>
          <a:xfrm>
            <a:off x="838200" y="1539478"/>
            <a:ext cx="10515600" cy="4351338"/>
          </a:xfrm>
        </p:spPr>
        <p:txBody>
          <a:bodyPr>
            <a:normAutofit/>
          </a:bodyPr>
          <a:lstStyle/>
          <a:p>
            <a:r>
              <a:rPr lang="en-US" dirty="0"/>
              <a:t>What is Traffic Forecasting?</a:t>
            </a:r>
          </a:p>
          <a:p>
            <a:pPr lvl="1"/>
            <a:r>
              <a:rPr lang="en-US" dirty="0"/>
              <a:t>To predict, based on data we have</a:t>
            </a:r>
          </a:p>
          <a:p>
            <a:r>
              <a:rPr lang="en-US" dirty="0"/>
              <a:t>What is forecasting like before? </a:t>
            </a:r>
          </a:p>
          <a:p>
            <a:pPr lvl="1"/>
            <a:r>
              <a:rPr lang="en-US" dirty="0"/>
              <a:t>1960s: linear models (Stone age)</a:t>
            </a:r>
          </a:p>
          <a:p>
            <a:pPr lvl="1"/>
            <a:endParaRPr lang="en-US" dirty="0"/>
          </a:p>
          <a:p>
            <a:pPr lvl="1"/>
            <a:r>
              <a:rPr lang="en-US" dirty="0"/>
              <a:t>1970s-1990s: statistical models, e.g. ARIMA (Dark ages)</a:t>
            </a:r>
          </a:p>
          <a:p>
            <a:pPr lvl="1"/>
            <a:endParaRPr lang="en-US" dirty="0"/>
          </a:p>
          <a:p>
            <a:pPr lvl="1"/>
            <a:r>
              <a:rPr lang="en-US" dirty="0"/>
              <a:t>2000s: machine learning(Industrial Revolution)</a:t>
            </a:r>
          </a:p>
          <a:p>
            <a:pPr lvl="1"/>
            <a:endParaRPr lang="en-US" dirty="0"/>
          </a:p>
          <a:p>
            <a:pPr lvl="1"/>
            <a:r>
              <a:rPr lang="en-US" dirty="0"/>
              <a:t>2010s-Present: Deep learning(iphone4)</a:t>
            </a:r>
          </a:p>
        </p:txBody>
      </p:sp>
    </p:spTree>
    <p:extLst>
      <p:ext uri="{BB962C8B-B14F-4D97-AF65-F5344CB8AC3E}">
        <p14:creationId xmlns:p14="http://schemas.microsoft.com/office/powerpoint/2010/main" val="141715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1C1F-56B6-7021-6B69-6B03AA49309B}"/>
              </a:ext>
            </a:extLst>
          </p:cNvPr>
          <p:cNvSpPr>
            <a:spLocks noGrp="1"/>
          </p:cNvSpPr>
          <p:nvPr>
            <p:ph type="title"/>
          </p:nvPr>
        </p:nvSpPr>
        <p:spPr/>
        <p:txBody>
          <a:bodyPr/>
          <a:lstStyle/>
          <a:p>
            <a:r>
              <a:rPr lang="en-US" altLang="zh-CN" dirty="0"/>
              <a:t>GNNs in traffic forecasting</a:t>
            </a:r>
            <a:endParaRPr lang="en-US" dirty="0"/>
          </a:p>
        </p:txBody>
      </p:sp>
      <p:sp>
        <p:nvSpPr>
          <p:cNvPr id="3" name="Content Placeholder 2">
            <a:extLst>
              <a:ext uri="{FF2B5EF4-FFF2-40B4-BE49-F238E27FC236}">
                <a16:creationId xmlns:a16="http://schemas.microsoft.com/office/drawing/2014/main" id="{F96CA2DE-0C9D-ED27-AA02-387DE7BC8018}"/>
              </a:ext>
            </a:extLst>
          </p:cNvPr>
          <p:cNvSpPr>
            <a:spLocks noGrp="1"/>
          </p:cNvSpPr>
          <p:nvPr>
            <p:ph idx="1"/>
          </p:nvPr>
        </p:nvSpPr>
        <p:spPr/>
        <p:txBody>
          <a:bodyPr/>
          <a:lstStyle/>
          <a:p>
            <a:endParaRPr lang="en-US" dirty="0"/>
          </a:p>
          <a:p>
            <a:r>
              <a:rPr lang="en-US" dirty="0"/>
              <a:t>Graph Neural Networks(GNNs)</a:t>
            </a:r>
          </a:p>
          <a:p>
            <a:pPr lvl="1"/>
            <a:r>
              <a:rPr lang="en-US" dirty="0"/>
              <a:t>Why GNNs is chosen?</a:t>
            </a:r>
          </a:p>
          <a:p>
            <a:pPr lvl="2"/>
            <a:r>
              <a:rPr lang="en-US" dirty="0"/>
              <a:t>Traffic network are naturally graphs</a:t>
            </a:r>
          </a:p>
          <a:p>
            <a:pPr lvl="2"/>
            <a:r>
              <a:rPr lang="en-US" dirty="0"/>
              <a:t>Features in Non-Euclidean Space</a:t>
            </a:r>
          </a:p>
          <a:p>
            <a:pPr lvl="2"/>
            <a:r>
              <a:rPr lang="en-US" dirty="0"/>
              <a:t>One of the first attempt:</a:t>
            </a:r>
          </a:p>
          <a:p>
            <a:pPr lvl="3"/>
            <a:r>
              <a:rPr lang="en-US" sz="1800" b="0" i="0" u="none" strike="noStrike" baseline="0" dirty="0" err="1">
                <a:latin typeface="NimbusRomNo9L-Regu"/>
              </a:rPr>
              <a:t>Shahsavari</a:t>
            </a:r>
            <a:r>
              <a:rPr lang="en-US" sz="1800" b="0" i="0" u="none" strike="noStrike" baseline="0" dirty="0">
                <a:latin typeface="NimbusRomNo9L-Regu"/>
              </a:rPr>
              <a:t> et al.</a:t>
            </a:r>
            <a:r>
              <a:rPr lang="en-US" dirty="0">
                <a:latin typeface="NimbusRomNo9L-Regu"/>
              </a:rPr>
              <a:t>, </a:t>
            </a:r>
            <a:r>
              <a:rPr lang="en-US" sz="1800" b="0" i="1" u="none" strike="noStrike" baseline="0" dirty="0">
                <a:latin typeface="NimbusRomNo9L-Regu"/>
              </a:rPr>
              <a:t>Short-term traffic forecasting</a:t>
            </a:r>
            <a:r>
              <a:rPr lang="en-US" sz="1800" b="0" u="none" strike="noStrike" baseline="0" dirty="0">
                <a:latin typeface="NimbusRomNo9L-Regu"/>
              </a:rPr>
              <a:t>, 2015</a:t>
            </a:r>
          </a:p>
          <a:p>
            <a:pPr lvl="2"/>
            <a:r>
              <a:rPr lang="en-US" dirty="0"/>
              <a:t>A famous baseline method: </a:t>
            </a:r>
          </a:p>
          <a:p>
            <a:pPr lvl="3"/>
            <a:r>
              <a:rPr lang="en-US" dirty="0"/>
              <a:t>Yu et al. spatial-temporal graph convolutional network (STGCN), 2017</a:t>
            </a:r>
          </a:p>
          <a:p>
            <a:endParaRPr lang="en-US" dirty="0"/>
          </a:p>
        </p:txBody>
      </p:sp>
    </p:spTree>
    <p:extLst>
      <p:ext uri="{BB962C8B-B14F-4D97-AF65-F5344CB8AC3E}">
        <p14:creationId xmlns:p14="http://schemas.microsoft.com/office/powerpoint/2010/main" val="298692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C725-64EA-1115-50C2-88D41FF72E51}"/>
              </a:ext>
            </a:extLst>
          </p:cNvPr>
          <p:cNvSpPr>
            <a:spLocks noGrp="1"/>
          </p:cNvSpPr>
          <p:nvPr>
            <p:ph type="title"/>
          </p:nvPr>
        </p:nvSpPr>
        <p:spPr/>
        <p:txBody>
          <a:bodyPr>
            <a:normAutofit/>
          </a:bodyPr>
          <a:lstStyle/>
          <a:p>
            <a:r>
              <a:rPr lang="en-US" sz="2800" dirty="0">
                <a:latin typeface="Algerian" panose="04020705040A02060702" pitchFamily="82" charset="0"/>
              </a:rPr>
              <a:t>Spatial-Temporal Graph Convolution Networks(STGCN)</a:t>
            </a:r>
          </a:p>
        </p:txBody>
      </p:sp>
      <p:pic>
        <p:nvPicPr>
          <p:cNvPr id="5" name="Content Placeholder 4">
            <a:extLst>
              <a:ext uri="{FF2B5EF4-FFF2-40B4-BE49-F238E27FC236}">
                <a16:creationId xmlns:a16="http://schemas.microsoft.com/office/drawing/2014/main" id="{FEA66461-F658-CB98-1051-6EEC3AB57EE1}"/>
              </a:ext>
            </a:extLst>
          </p:cNvPr>
          <p:cNvPicPr>
            <a:picLocks noGrp="1" noChangeAspect="1"/>
          </p:cNvPicPr>
          <p:nvPr>
            <p:ph idx="1"/>
          </p:nvPr>
        </p:nvPicPr>
        <p:blipFill>
          <a:blip r:embed="rId3"/>
          <a:stretch>
            <a:fillRect/>
          </a:stretch>
        </p:blipFill>
        <p:spPr>
          <a:xfrm>
            <a:off x="1883979" y="1693838"/>
            <a:ext cx="8503193" cy="4429559"/>
          </a:xfrm>
        </p:spPr>
      </p:pic>
    </p:spTree>
    <p:extLst>
      <p:ext uri="{BB962C8B-B14F-4D97-AF65-F5344CB8AC3E}">
        <p14:creationId xmlns:p14="http://schemas.microsoft.com/office/powerpoint/2010/main" val="407422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303F-F101-EA9C-2B92-AF29320035A6}"/>
              </a:ext>
            </a:extLst>
          </p:cNvPr>
          <p:cNvSpPr>
            <a:spLocks noGrp="1"/>
          </p:cNvSpPr>
          <p:nvPr>
            <p:ph type="title"/>
          </p:nvPr>
        </p:nvSpPr>
        <p:spPr/>
        <p:txBody>
          <a:bodyPr/>
          <a:lstStyle/>
          <a:p>
            <a:r>
              <a:rPr lang="en-US" dirty="0">
                <a:latin typeface="Algerian" panose="04020705040A02060702" pitchFamily="82" charset="0"/>
              </a:rPr>
              <a:t>Future Direction</a:t>
            </a:r>
          </a:p>
        </p:txBody>
      </p:sp>
      <p:sp>
        <p:nvSpPr>
          <p:cNvPr id="3" name="Content Placeholder 2">
            <a:extLst>
              <a:ext uri="{FF2B5EF4-FFF2-40B4-BE49-F238E27FC236}">
                <a16:creationId xmlns:a16="http://schemas.microsoft.com/office/drawing/2014/main" id="{3770509C-9114-9CDB-D055-22F963042183}"/>
              </a:ext>
            </a:extLst>
          </p:cNvPr>
          <p:cNvSpPr>
            <a:spLocks noGrp="1"/>
          </p:cNvSpPr>
          <p:nvPr>
            <p:ph idx="1"/>
          </p:nvPr>
        </p:nvSpPr>
        <p:spPr/>
        <p:txBody>
          <a:bodyPr/>
          <a:lstStyle/>
          <a:p>
            <a:pPr marL="0" indent="0">
              <a:buNone/>
            </a:pPr>
            <a:endParaRPr lang="en-US" dirty="0">
              <a:latin typeface="Algerian" panose="04020705040A02060702" pitchFamily="82" charset="0"/>
            </a:endParaRPr>
          </a:p>
          <a:p>
            <a:pPr marL="0" indent="0">
              <a:buNone/>
            </a:pPr>
            <a:endParaRPr lang="en-US" dirty="0">
              <a:latin typeface="Algerian" panose="04020705040A02060702" pitchFamily="82" charset="0"/>
            </a:endParaRPr>
          </a:p>
          <a:p>
            <a:pPr marL="0" indent="0" algn="ctr">
              <a:buNone/>
            </a:pPr>
            <a:endParaRPr lang="en-US" dirty="0">
              <a:latin typeface="Algerian" panose="04020705040A02060702" pitchFamily="82" charset="0"/>
            </a:endParaRPr>
          </a:p>
          <a:p>
            <a:pPr marL="0" indent="0" algn="ctr">
              <a:buNone/>
            </a:pPr>
            <a:r>
              <a:rPr lang="en-US" sz="4800" dirty="0">
                <a:latin typeface="Arial Black" panose="020B0A04020102020204" pitchFamily="34" charset="0"/>
              </a:rPr>
              <a:t>Interpretability</a:t>
            </a:r>
          </a:p>
        </p:txBody>
      </p:sp>
    </p:spTree>
    <p:extLst>
      <p:ext uri="{BB962C8B-B14F-4D97-AF65-F5344CB8AC3E}">
        <p14:creationId xmlns:p14="http://schemas.microsoft.com/office/powerpoint/2010/main" val="54342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25C7-8611-9CC9-3ABD-06B8624C2FFD}"/>
              </a:ext>
            </a:extLst>
          </p:cNvPr>
          <p:cNvSpPr>
            <a:spLocks noGrp="1"/>
          </p:cNvSpPr>
          <p:nvPr>
            <p:ph type="title"/>
          </p:nvPr>
        </p:nvSpPr>
        <p:spPr/>
        <p:txBody>
          <a:bodyPr/>
          <a:lstStyle/>
          <a:p>
            <a:r>
              <a:rPr lang="en-US" dirty="0">
                <a:latin typeface="Algerian" panose="04020705040A02060702" pitchFamily="82" charset="0"/>
              </a:rPr>
              <a:t>Future research direction</a:t>
            </a:r>
          </a:p>
        </p:txBody>
      </p:sp>
      <p:sp>
        <p:nvSpPr>
          <p:cNvPr id="3" name="Content Placeholder 2">
            <a:extLst>
              <a:ext uri="{FF2B5EF4-FFF2-40B4-BE49-F238E27FC236}">
                <a16:creationId xmlns:a16="http://schemas.microsoft.com/office/drawing/2014/main" id="{1675F2F5-E5DD-FA38-C243-E4245D3B00C2}"/>
              </a:ext>
            </a:extLst>
          </p:cNvPr>
          <p:cNvSpPr>
            <a:spLocks noGrp="1"/>
          </p:cNvSpPr>
          <p:nvPr>
            <p:ph idx="1"/>
          </p:nvPr>
        </p:nvSpPr>
        <p:spPr/>
        <p:txBody>
          <a:bodyPr/>
          <a:lstStyle/>
          <a:p>
            <a:pPr marL="0" indent="0" algn="ctr">
              <a:buNone/>
            </a:pPr>
            <a:endParaRPr lang="en-US" dirty="0"/>
          </a:p>
          <a:p>
            <a:pPr marL="0" indent="0" algn="ctr">
              <a:buNone/>
            </a:pPr>
            <a:endParaRPr lang="en-US" dirty="0">
              <a:latin typeface="Elephant" panose="02020904090505020303" pitchFamily="18" charset="0"/>
            </a:endParaRPr>
          </a:p>
          <a:p>
            <a:pPr marL="0" indent="0" algn="ctr">
              <a:buNone/>
            </a:pPr>
            <a:endParaRPr lang="en-US" dirty="0">
              <a:latin typeface="Elephant" panose="02020904090505020303" pitchFamily="18" charset="0"/>
            </a:endParaRPr>
          </a:p>
          <a:p>
            <a:pPr marL="0" indent="0" algn="ctr">
              <a:buNone/>
            </a:pPr>
            <a:r>
              <a:rPr lang="en-US" dirty="0">
                <a:latin typeface="Elephant" panose="02020904090505020303" pitchFamily="18" charset="0"/>
              </a:rPr>
              <a:t>Kolmogorov-Arnold Networks(KANs)</a:t>
            </a:r>
          </a:p>
          <a:p>
            <a:pPr lvl="1"/>
            <a:endParaRPr lang="en-US" dirty="0"/>
          </a:p>
        </p:txBody>
      </p:sp>
    </p:spTree>
    <p:extLst>
      <p:ext uri="{BB962C8B-B14F-4D97-AF65-F5344CB8AC3E}">
        <p14:creationId xmlns:p14="http://schemas.microsoft.com/office/powerpoint/2010/main" val="401613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8C28-11EE-F9FC-73B0-EAA24C00BE6E}"/>
              </a:ext>
            </a:extLst>
          </p:cNvPr>
          <p:cNvSpPr>
            <a:spLocks noGrp="1"/>
          </p:cNvSpPr>
          <p:nvPr>
            <p:ph type="title"/>
          </p:nvPr>
        </p:nvSpPr>
        <p:spPr/>
        <p:txBody>
          <a:bodyPr>
            <a:normAutofit fontScale="90000"/>
          </a:bodyPr>
          <a:lstStyle/>
          <a:p>
            <a:r>
              <a:rPr lang="en-US" dirty="0">
                <a:latin typeface="Algerian" panose="04020705040A02060702" pitchFamily="82" charset="0"/>
              </a:rPr>
              <a:t>Kolmogorov-Arnold Networks(KANs)</a:t>
            </a:r>
            <a:br>
              <a:rPr lang="en-US" dirty="0">
                <a:latin typeface="Elephant" panose="02020904090505020303" pitchFamily="18" charset="0"/>
              </a:rPr>
            </a:br>
            <a:endParaRPr lang="en-US" dirty="0"/>
          </a:p>
        </p:txBody>
      </p:sp>
      <p:sp>
        <p:nvSpPr>
          <p:cNvPr id="3" name="Content Placeholder 2">
            <a:extLst>
              <a:ext uri="{FF2B5EF4-FFF2-40B4-BE49-F238E27FC236}">
                <a16:creationId xmlns:a16="http://schemas.microsoft.com/office/drawing/2014/main" id="{BD85EC5F-0066-E7BF-F0EF-068682D97EDE}"/>
              </a:ext>
            </a:extLst>
          </p:cNvPr>
          <p:cNvSpPr>
            <a:spLocks noGrp="1"/>
          </p:cNvSpPr>
          <p:nvPr>
            <p:ph idx="1"/>
          </p:nvPr>
        </p:nvSpPr>
        <p:spPr/>
        <p:txBody>
          <a:bodyPr/>
          <a:lstStyle/>
          <a:p>
            <a:r>
              <a:rPr lang="en-US" dirty="0"/>
              <a:t>Based on Kolmogorov-Arnold Representation Theorem(KART)</a:t>
            </a:r>
          </a:p>
          <a:p>
            <a:endParaRPr lang="en-US" dirty="0"/>
          </a:p>
          <a:p>
            <a:r>
              <a:rPr lang="en-US" dirty="0"/>
              <a:t>Why now?</a:t>
            </a:r>
          </a:p>
          <a:p>
            <a:endParaRPr lang="en-US" dirty="0"/>
          </a:p>
          <a:p>
            <a:r>
              <a:rPr lang="en-US" dirty="0"/>
              <a:t>Controversial? Why? </a:t>
            </a:r>
          </a:p>
          <a:p>
            <a:endParaRPr lang="en-US" dirty="0"/>
          </a:p>
          <a:p>
            <a:r>
              <a:rPr lang="en-US" dirty="0"/>
              <a:t>What about now? </a:t>
            </a:r>
          </a:p>
          <a:p>
            <a:pPr lvl="1"/>
            <a:r>
              <a:rPr lang="en-US" sz="1800" b="0" i="0" u="none" strike="noStrike" baseline="0" dirty="0" err="1">
                <a:latin typeface="NimbusRomNo9L-Regu"/>
              </a:rPr>
              <a:t>GraphKAN</a:t>
            </a:r>
            <a:r>
              <a:rPr lang="en-US" sz="1800" b="0" i="0" u="none" strike="noStrike" baseline="0" dirty="0">
                <a:latin typeface="NimbusRomNo9L-Regu"/>
              </a:rPr>
              <a:t> &amp; Temporal-KAN(or TKAN)</a:t>
            </a:r>
            <a:endParaRPr lang="en-US" dirty="0"/>
          </a:p>
          <a:p>
            <a:pPr marL="0" indent="0">
              <a:buNone/>
            </a:pPr>
            <a:endParaRPr lang="en-US" dirty="0"/>
          </a:p>
          <a:p>
            <a:endParaRPr lang="en-US" dirty="0"/>
          </a:p>
        </p:txBody>
      </p:sp>
      <p:pic>
        <p:nvPicPr>
          <p:cNvPr id="6" name="Picture 5" descr="A diagram of a complex function&#10;&#10;Description automatically generated">
            <a:extLst>
              <a:ext uri="{FF2B5EF4-FFF2-40B4-BE49-F238E27FC236}">
                <a16:creationId xmlns:a16="http://schemas.microsoft.com/office/drawing/2014/main" id="{BAB137FD-9D19-151E-3722-9954685CE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2423" y="2902591"/>
            <a:ext cx="6045156" cy="2514950"/>
          </a:xfrm>
          <a:prstGeom prst="rect">
            <a:avLst/>
          </a:prstGeom>
        </p:spPr>
      </p:pic>
    </p:spTree>
    <p:extLst>
      <p:ext uri="{BB962C8B-B14F-4D97-AF65-F5344CB8AC3E}">
        <p14:creationId xmlns:p14="http://schemas.microsoft.com/office/powerpoint/2010/main" val="171502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1564</TotalTime>
  <Words>1754</Words>
  <Application>Microsoft Office PowerPoint</Application>
  <PresentationFormat>Widescreen</PresentationFormat>
  <Paragraphs>113</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Helvetica Neue</vt:lpstr>
      <vt:lpstr>NimbusRomNo9L-Regu</vt:lpstr>
      <vt:lpstr>Algerian</vt:lpstr>
      <vt:lpstr>Aptos</vt:lpstr>
      <vt:lpstr>Aptos Display</vt:lpstr>
      <vt:lpstr>Arial</vt:lpstr>
      <vt:lpstr>Arial Black</vt:lpstr>
      <vt:lpstr>Baguet Script</vt:lpstr>
      <vt:lpstr>Elephant</vt:lpstr>
      <vt:lpstr>Office Theme</vt:lpstr>
      <vt:lpstr>A Brief Survey on Deep Learning in  Traffic Forecasting  &amp; Traffic State Estimation</vt:lpstr>
      <vt:lpstr>Introducing myself</vt:lpstr>
      <vt:lpstr>Traffic State Estimation(TSE)&amp; DL</vt:lpstr>
      <vt:lpstr>Traffic Forecasting &amp; DL</vt:lpstr>
      <vt:lpstr>GNNs in traffic forecasting</vt:lpstr>
      <vt:lpstr>Spatial-Temporal Graph Convolution Networks(STGCN)</vt:lpstr>
      <vt:lpstr>Future Direction</vt:lpstr>
      <vt:lpstr>Future research direction</vt:lpstr>
      <vt:lpstr>Kolmogorov-Arnold Networks(KANs)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ハン　ジュヨンヨウ</dc:creator>
  <cp:lastModifiedBy>ハン　ジュヨンヨウ</cp:lastModifiedBy>
  <cp:revision>11</cp:revision>
  <dcterms:created xsi:type="dcterms:W3CDTF">2024-07-09T07:03:51Z</dcterms:created>
  <dcterms:modified xsi:type="dcterms:W3CDTF">2024-07-11T17:58:47Z</dcterms:modified>
</cp:coreProperties>
</file>