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871F78-B46C-4CF8-B632-198C45BC6190}">
          <p14:sldIdLst>
            <p14:sldId id="256"/>
            <p14:sldId id="257"/>
            <p14:sldId id="260"/>
            <p14:sldId id="261"/>
            <p14:sldId id="262"/>
            <p14:sldId id="263"/>
          </p14:sldIdLst>
        </p14:section>
        <p14:section name="Untitled Section" id="{E4F2C716-5593-422F-B571-9395C58B0BE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AFC32-C79F-469F-92E3-2C338877580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C4A58-5C1F-443D-B915-E10A8F80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first time talking to most of you guys, so please let me do a quick self-introduction.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C4A58-5C1F-443D-B915-E10A8F80DD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0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B8BFC6"/>
                </a:solidFill>
                <a:effectLst/>
                <a:latin typeface="Helvetica Neue"/>
              </a:rPr>
              <a:t>Hello everyone, my name is Zhengyou Han and I prefer the name Alex. </a:t>
            </a:r>
          </a:p>
          <a:p>
            <a:pPr algn="l"/>
            <a:r>
              <a:rPr lang="en-US" b="1" i="0" dirty="0">
                <a:solidFill>
                  <a:srgbClr val="DEDEDE"/>
                </a:solidFill>
                <a:effectLst/>
                <a:latin typeface="Helvetica Neue"/>
              </a:rPr>
              <a:t>M1 student</a:t>
            </a:r>
            <a:r>
              <a:rPr lang="en-US" b="0" i="0" dirty="0">
                <a:solidFill>
                  <a:srgbClr val="B8BFC6"/>
                </a:solidFill>
                <a:effectLst/>
                <a:latin typeface="Helvetica Neue"/>
              </a:rPr>
              <a:t> from Ito's lab. And our lab is affiliated to Social ICT research center. We focus on the </a:t>
            </a:r>
            <a:r>
              <a:rPr lang="en-US" b="1" i="0" dirty="0">
                <a:solidFill>
                  <a:srgbClr val="DEDEDE"/>
                </a:solidFill>
                <a:effectLst/>
                <a:latin typeface="Helvetica Neue"/>
              </a:rPr>
              <a:t>studies of ITS</a:t>
            </a:r>
            <a:r>
              <a:rPr lang="en-US" b="0" i="0" dirty="0">
                <a:solidFill>
                  <a:srgbClr val="B8BFC6"/>
                </a:solidFill>
                <a:effectLst/>
                <a:latin typeface="Helvetica Neue"/>
              </a:rPr>
              <a:t>. Meanwhile, my research direction can be generalized as </a:t>
            </a:r>
            <a:r>
              <a:rPr lang="en-US" b="1" i="0" dirty="0">
                <a:solidFill>
                  <a:srgbClr val="DEDEDE"/>
                </a:solidFill>
                <a:effectLst/>
                <a:latin typeface="Helvetica Neue"/>
              </a:rPr>
              <a:t>the deep learning</a:t>
            </a:r>
            <a:r>
              <a:rPr lang="en-US" b="0" i="0" dirty="0">
                <a:solidFill>
                  <a:srgbClr val="B8BFC6"/>
                </a:solidFill>
                <a:effectLst/>
                <a:latin typeface="Helvetica Neue"/>
              </a:rPr>
              <a:t> in </a:t>
            </a:r>
            <a:r>
              <a:rPr lang="en-US" b="1" i="0" dirty="0">
                <a:solidFill>
                  <a:srgbClr val="DEDEDE"/>
                </a:solidFill>
                <a:effectLst/>
                <a:latin typeface="Helvetica Neue"/>
              </a:rPr>
              <a:t>traffic forecasting</a:t>
            </a:r>
            <a:r>
              <a:rPr lang="en-US" b="0" i="0" dirty="0">
                <a:solidFill>
                  <a:srgbClr val="B8BFC6"/>
                </a:solidFill>
                <a:effectLst/>
                <a:latin typeface="Helvetica Neue"/>
              </a:rPr>
              <a:t> and </a:t>
            </a:r>
            <a:r>
              <a:rPr lang="en-US" b="1" i="0" dirty="0">
                <a:solidFill>
                  <a:srgbClr val="DEDEDE"/>
                </a:solidFill>
                <a:effectLst/>
                <a:latin typeface="Helvetica Neue"/>
              </a:rPr>
              <a:t>traffic state estimation.</a:t>
            </a:r>
            <a:r>
              <a:rPr lang="en-US" b="0" i="0" dirty="0">
                <a:solidFill>
                  <a:srgbClr val="B8BFC6"/>
                </a:solidFill>
                <a:effectLst/>
                <a:latin typeface="Helvetica Neue"/>
              </a:rPr>
              <a:t> </a:t>
            </a:r>
          </a:p>
          <a:p>
            <a:pPr algn="l"/>
            <a:r>
              <a:rPr lang="en-US" b="0" i="0" dirty="0">
                <a:solidFill>
                  <a:srgbClr val="B8BFC6"/>
                </a:solidFill>
                <a:effectLst/>
                <a:latin typeface="Helvetica Neue"/>
              </a:rPr>
              <a:t>I graduated from UIUC. I'm not sure if you guys are familiar with it. UIUC is an Ace in Computer Science, literally always been among the TOP 5. So, I got my bachelor degree in </a:t>
            </a:r>
            <a:r>
              <a:rPr lang="en-US" b="1" i="0" dirty="0">
                <a:solidFill>
                  <a:srgbClr val="DEDEDE"/>
                </a:solidFill>
                <a:effectLst/>
                <a:latin typeface="Helvetica Neue"/>
              </a:rPr>
              <a:t>Mathematics</a:t>
            </a:r>
            <a:r>
              <a:rPr lang="en-US" b="0" i="0" dirty="0">
                <a:solidFill>
                  <a:srgbClr val="B8BFC6"/>
                </a:solidFill>
                <a:effectLst/>
                <a:latin typeface="Helvetica Neue"/>
              </a:rPr>
              <a:t>. And of course I took many cs courses. So don't question yourself why we are in the room. And I became a math &amp; physics teacher for high school and middle school students, for quite a while. </a:t>
            </a:r>
          </a:p>
          <a:p>
            <a:pPr algn="l"/>
            <a:r>
              <a:rPr lang="en-US" b="0" i="0" dirty="0">
                <a:solidFill>
                  <a:srgbClr val="B8BFC6"/>
                </a:solidFill>
                <a:effectLst/>
                <a:latin typeface="Helvetica Neue"/>
              </a:rPr>
              <a:t>I like trying new games because I'm so into Computer graphics. Don't judge me, that's what I told my mom. I also enjoy reading books while drinking diabetes-guaranteed size of coke.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C4A58-5C1F-443D-B915-E10A8F80DD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66DC-9399-998F-73F7-4F85CC51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D6AF0-A266-776B-CC03-E16073CD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BA44-344D-5462-4721-5115A2D7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A7A1-9110-44F9-A045-898D2807289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02FEE-B362-C2BC-2842-9ECBDA97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D16F-C65B-6278-67D5-B753B013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AC10-86C6-42F8-97BF-09ECFD1D3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1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2BBA-9FE1-3895-2DA5-51B94AEB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5FEBC-3D10-D990-8FEC-F0ECF2626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CD1C9-625A-BA6C-CBDD-7974E0A9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A7A1-9110-44F9-A045-898D2807289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768C-34E4-ACF9-A118-5750FA1B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E947-F6C1-6ADD-508E-07D23A05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AC10-86C6-42F8-97BF-09ECFD1D3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3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12AE1-F13D-F683-5551-D208CE98F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7C623-74F6-F46F-CBEB-1893D9212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34CF-A36A-C1AB-CA21-FF62B82C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A7A1-9110-44F9-A045-898D2807289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90793-D0FB-BFDF-8748-D307D3E6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39D0-E0AA-3B48-9FF7-5CF87037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AC10-86C6-42F8-97BF-09ECFD1D3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7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1A8E-788E-F09D-3734-D01ABE32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1B30-6490-15F5-AA7F-74448D00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B33F-B9EC-4F57-0720-7F0CC15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A7A1-9110-44F9-A045-898D2807289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65432-ECB4-011E-8DF5-B9B018C3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4FC9-4779-D128-B7DE-45B0F580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AC10-86C6-42F8-97BF-09ECFD1D3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E592-8AA6-B3B4-358A-A0362AF6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2EE93-25BB-B06E-895B-13F4EBDE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97A1E-9CAA-A9F3-022A-5E5CDE26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A7A1-9110-44F9-A045-898D2807289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0F0A2-CB8E-71CA-88FC-74FCEAC1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B3D9-014C-51E2-B7A9-B2495655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AC10-86C6-42F8-97BF-09ECFD1D3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7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09D7-A209-C34D-2F0D-CAD4A6E8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EBAB-D064-8FDC-2380-F609A195C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2DAC3-231F-353A-CA3D-11CD1BFB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30599-C840-FE04-F2B8-AFAEFABE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A7A1-9110-44F9-A045-898D2807289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8005D-C663-A389-2B8D-BCAED3EE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40D32-4F52-F167-493E-72522D69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AC10-86C6-42F8-97BF-09ECFD1D3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7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2453-E8FE-87AA-80EA-829756C6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C2D63-C5DD-B89C-A285-2E8FCD942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DBF5-1947-B26E-EE95-39A126F18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6B18C-A923-0C71-0142-361684332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64FB6-C295-3524-832A-0BCCD12AB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12F6C-E328-14EA-68D8-DC7703EA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A7A1-9110-44F9-A045-898D2807289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66E86-FE10-2E5B-5FFF-74D0A7CC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68AF7-43EA-5870-FFDB-631D720A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AC10-86C6-42F8-97BF-09ECFD1D3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0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EA8-F3C0-3878-2CD6-ECB5D734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D2503-9916-8A23-0725-A27FE12E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A7A1-9110-44F9-A045-898D2807289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3E73-6323-E841-61AB-BF15CF05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3D20C-C5F0-A9A4-3DAE-03917CBF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AC10-86C6-42F8-97BF-09ECFD1D3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83670-3713-6560-9415-49B0B79E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A7A1-9110-44F9-A045-898D2807289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392A2-B3E9-0092-CF51-1552CA74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6D6BE-50C7-6713-E548-749C1417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AC10-86C6-42F8-97BF-09ECFD1D3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0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627A-BE1F-4BB3-B399-48D3C1D6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A669-FE63-A430-02CC-8B29F530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603CA-3A81-D026-A214-F671B91A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856BB-56BB-D8B1-A83F-DC9D1A73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A7A1-9110-44F9-A045-898D2807289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9A22E-1FF8-E570-5A06-1B963566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9E2B-B448-E32A-3ADF-BC5D0954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AC10-86C6-42F8-97BF-09ECFD1D3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9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BDDD-5C4C-382D-B47B-41A4EA8B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72819-A709-21B8-8392-00BD4AF04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6CC9D-71CC-42E9-171A-44C8E947D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CB241-B87E-CF22-2BF6-49362212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A7A1-9110-44F9-A045-898D2807289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F017B-1FD8-5F02-B71C-8F04874F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4C9A7-1672-5656-D5B7-AD50C586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AC10-86C6-42F8-97BF-09ECFD1D3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9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8DB7E-EA94-8A7F-7D33-1990A419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7AAA7-4D84-1645-F606-1BD75D1B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74CF6-8C2B-A1B7-DA39-679AF1446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FA7A1-9110-44F9-A045-898D2807289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CE59-D9F6-2086-C24E-22EC4D042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8748-0994-B23A-2351-0E3750A5B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EAC10-86C6-42F8-97BF-09ECFD1D3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6A25-E301-B628-B6FF-1B84FB83D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916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A Brief Survey on Deep Learning in 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Traffic Forecasting 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&amp;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Traffic State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F9C23-739B-FD15-24C5-5B2466602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916" y="473315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guet Script" panose="020F0502020204030204" pitchFamily="2" charset="0"/>
              </a:rPr>
              <a:t>Ito’s Lab</a:t>
            </a:r>
          </a:p>
          <a:p>
            <a:r>
              <a:rPr lang="en-US" dirty="0">
                <a:latin typeface="Baguet Script" panose="020F0502020204030204" pitchFamily="2" charset="0"/>
              </a:rPr>
              <a:t>M1 Student</a:t>
            </a:r>
          </a:p>
          <a:p>
            <a:r>
              <a:rPr lang="en-US" dirty="0">
                <a:latin typeface="Baguet Script" panose="020F0502020204030204" pitchFamily="2" charset="0"/>
              </a:rPr>
              <a:t>Zhengyou Han</a:t>
            </a:r>
          </a:p>
          <a:p>
            <a:r>
              <a:rPr lang="en-US" dirty="0">
                <a:latin typeface="Baguet Script" panose="020F0502020204030204" pitchFamily="2" charset="0"/>
              </a:rPr>
              <a:t>07/12/2024</a:t>
            </a:r>
          </a:p>
        </p:txBody>
      </p:sp>
    </p:spTree>
    <p:extLst>
      <p:ext uri="{BB962C8B-B14F-4D97-AF65-F5344CB8AC3E}">
        <p14:creationId xmlns:p14="http://schemas.microsoft.com/office/powerpoint/2010/main" val="59948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DD6C-34AF-A172-5124-D991154B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47" y="5452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Introducing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DD73-1A3D-2635-678E-6A9B63AA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4" y="1380091"/>
            <a:ext cx="11851185" cy="523053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My name is Zhengyou HAN(</a:t>
            </a:r>
            <a:r>
              <a:rPr lang="zh-CN" altLang="en-US" dirty="0">
                <a:latin typeface="Arial Black" panose="020B0A04020102020204" pitchFamily="34" charset="0"/>
              </a:rPr>
              <a:t>韩政佑</a:t>
            </a:r>
            <a:r>
              <a:rPr lang="en-US" altLang="zh-CN" dirty="0">
                <a:latin typeface="Arial Black" panose="020B0A04020102020204" pitchFamily="34" charset="0"/>
              </a:rPr>
              <a:t>)</a:t>
            </a:r>
            <a:r>
              <a:rPr lang="en-US" dirty="0">
                <a:latin typeface="Arial Black" panose="020B0A04020102020204" pitchFamily="34" charset="0"/>
              </a:rPr>
              <a:t>, and please call me Alex</a:t>
            </a:r>
          </a:p>
          <a:p>
            <a:r>
              <a:rPr lang="en-US" dirty="0">
                <a:latin typeface="Arial Black" panose="020B0A04020102020204" pitchFamily="34" charset="0"/>
              </a:rPr>
              <a:t>I am a M1 student from Ito’s Lab.</a:t>
            </a:r>
          </a:p>
          <a:p>
            <a:pPr lvl="1"/>
            <a:r>
              <a:rPr lang="en-US" dirty="0">
                <a:latin typeface="Arial Black" panose="020B0A04020102020204" pitchFamily="34" charset="0"/>
              </a:rPr>
              <a:t>Ito’s Lab is affiliated to Social ICT Research Center</a:t>
            </a:r>
          </a:p>
          <a:p>
            <a:pPr lvl="1"/>
            <a:r>
              <a:rPr lang="en-US" dirty="0">
                <a:latin typeface="Arial Black" panose="020B0A04020102020204" pitchFamily="34" charset="0"/>
              </a:rPr>
              <a:t>We focus on Intelligent Transportation System studies</a:t>
            </a:r>
          </a:p>
          <a:p>
            <a:r>
              <a:rPr lang="en-US" dirty="0">
                <a:latin typeface="Arial Black" panose="020B0A04020102020204" pitchFamily="34" charset="0"/>
              </a:rPr>
              <a:t>My current research theme is traffic prediction and estimation</a:t>
            </a:r>
          </a:p>
          <a:p>
            <a:r>
              <a:rPr lang="en-US" dirty="0">
                <a:latin typeface="Arial Black" panose="020B0A04020102020204" pitchFamily="34" charset="0"/>
              </a:rPr>
              <a:t>Graduated from the University of Illinois at Urbana-Champaign(UIUC)</a:t>
            </a:r>
          </a:p>
          <a:p>
            <a:r>
              <a:rPr lang="en-US" dirty="0">
                <a:latin typeface="Arial Black" panose="020B0A04020102020204" pitchFamily="34" charset="0"/>
              </a:rPr>
              <a:t>Hobbies: trying new games(video games, card games, board games… );  Computer Graphics; reading books(novels, conference papers, blogs, my students’ love letters…) in a potato coach with 1L size coke.</a:t>
            </a:r>
          </a:p>
        </p:txBody>
      </p:sp>
    </p:spTree>
    <p:extLst>
      <p:ext uri="{BB962C8B-B14F-4D97-AF65-F5344CB8AC3E}">
        <p14:creationId xmlns:p14="http://schemas.microsoft.com/office/powerpoint/2010/main" val="358125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BCC4-3E9B-53DE-A086-91DF40FE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C39E-9352-CC0F-D0A8-602A200A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History and current trend in traffic forecasting and traffic state estimation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Challenges we are facing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Future research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0526-E07C-7235-051C-C43E91B2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History &amp;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FDAE-4AEF-E80E-6A38-978835C7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Statistical Methods/Model-based Methods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Data-driven Methods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Deep Learning Methods</a:t>
            </a:r>
          </a:p>
        </p:txBody>
      </p:sp>
    </p:spTree>
    <p:extLst>
      <p:ext uri="{BB962C8B-B14F-4D97-AF65-F5344CB8AC3E}">
        <p14:creationId xmlns:p14="http://schemas.microsoft.com/office/powerpoint/2010/main" val="351968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FEBB-0135-6E02-84C8-35CDB686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Traffic Forecasting &amp;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357A-1B5B-B70B-1EB9-B24560C9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Why GNNs?</a:t>
            </a:r>
          </a:p>
          <a:p>
            <a:pPr marL="0" indent="0">
              <a:buNone/>
            </a:pPr>
            <a:r>
              <a:rPr lang="en-US" dirty="0"/>
              <a:t>Due to special characteristics of transportation networks, the spatial correlations are not necessarily distributed in Euclidean space</a:t>
            </a: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9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93F4-C177-31B6-A2C1-4EC64B48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Traffic State Estimation &amp;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8187-A87F-0013-358C-FE21CF2D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6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392</Words>
  <Application>Microsoft Office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Helvetica Neue</vt:lpstr>
      <vt:lpstr>Algerian</vt:lpstr>
      <vt:lpstr>Aptos</vt:lpstr>
      <vt:lpstr>Aptos Display</vt:lpstr>
      <vt:lpstr>Arial</vt:lpstr>
      <vt:lpstr>Arial Black</vt:lpstr>
      <vt:lpstr>Baguet Script</vt:lpstr>
      <vt:lpstr>Office Theme</vt:lpstr>
      <vt:lpstr>A Brief Survey on Deep Learning in  Traffic Forecasting  &amp; Traffic State Estimation</vt:lpstr>
      <vt:lpstr>Introducing myself</vt:lpstr>
      <vt:lpstr>Agenda</vt:lpstr>
      <vt:lpstr>History &amp; Trend</vt:lpstr>
      <vt:lpstr>Traffic Forecasting &amp; DL</vt:lpstr>
      <vt:lpstr>Traffic State Estimation &amp; DL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ハン　ジュヨンヨウ</dc:creator>
  <cp:lastModifiedBy>ハン　ジュヨンヨウ</cp:lastModifiedBy>
  <cp:revision>4</cp:revision>
  <dcterms:created xsi:type="dcterms:W3CDTF">2024-07-09T07:03:51Z</dcterms:created>
  <dcterms:modified xsi:type="dcterms:W3CDTF">2024-07-10T01:21:30Z</dcterms:modified>
</cp:coreProperties>
</file>