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jpeg" ContentType="image/jpeg"/>
  <Override PartName="/ppt/media/image3.png" ContentType="image/png"/>
  <Override PartName="/ppt/media/image2.png" ContentType="image/png"/>
  <Override PartName="/ppt/media/image8.png" ContentType="image/png"/>
  <Override PartName="/ppt/media/image1.jpeg" ContentType="image/jpe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/>
  <p:notesSz cx="7010400" cy="9296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39AE2C2-04F9-437B-842B-BC7D12C74D8E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BEDF09A9-42A5-45DA-8F20-F6600868BF4C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01640" y="4416480"/>
            <a:ext cx="5606640" cy="4182840"/>
          </a:xfrm>
          <a:prstGeom prst="rect">
            <a:avLst/>
          </a:prstGeom>
        </p:spPr>
        <p:txBody>
          <a:bodyPr lIns="93240" rIns="93240" tIns="46440" bIns="46440"/>
          <a:p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701640" y="4416480"/>
            <a:ext cx="5606640" cy="4182840"/>
          </a:xfrm>
          <a:prstGeom prst="rect">
            <a:avLst/>
          </a:prstGeom>
        </p:spPr>
        <p:txBody>
          <a:bodyPr lIns="93240" rIns="93240" tIns="46440" bIns="46440"/>
          <a:p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D8A88D40-F1AB-41A9-9417-CC00C9C7FA14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701640" y="4416480"/>
            <a:ext cx="5606640" cy="4182840"/>
          </a:xfrm>
          <a:prstGeom prst="rect">
            <a:avLst/>
          </a:prstGeom>
        </p:spPr>
        <p:txBody>
          <a:bodyPr lIns="93240" rIns="93240" tIns="46440" bIns="46440"/>
          <a:p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D5AD8CC4-368C-4726-A77A-816B77056382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701640" y="4416480"/>
            <a:ext cx="5606640" cy="4182840"/>
          </a:xfrm>
          <a:prstGeom prst="rect">
            <a:avLst/>
          </a:prstGeom>
        </p:spPr>
        <p:txBody>
          <a:bodyPr lIns="93240" rIns="93240" tIns="46440" bIns="46440"/>
          <a:p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61C2398E-8849-4C1A-B015-CF8B46C19D28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701640" y="4416480"/>
            <a:ext cx="5606640" cy="4182840"/>
          </a:xfrm>
          <a:prstGeom prst="rect">
            <a:avLst/>
          </a:prstGeom>
        </p:spPr>
        <p:txBody>
          <a:bodyPr lIns="93240" rIns="93240" tIns="46440" bIns="46440"/>
          <a:p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3EAC6C77-4BBE-4750-811D-0BDB5B768630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701640" y="4416480"/>
            <a:ext cx="5606640" cy="4182840"/>
          </a:xfrm>
          <a:prstGeom prst="rect">
            <a:avLst/>
          </a:prstGeom>
        </p:spPr>
        <p:txBody>
          <a:bodyPr lIns="93240" rIns="93240" tIns="46440" bIns="46440"/>
          <a:p>
            <a:endParaRPr/>
          </a:p>
        </p:txBody>
      </p:sp>
      <p:sp>
        <p:nvSpPr>
          <p:cNvPr id="166" name="TextShape 2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3C056482-750D-4EA4-B469-C637BFF9CE29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701640" y="4416480"/>
            <a:ext cx="5606640" cy="4182840"/>
          </a:xfrm>
          <a:prstGeom prst="rect">
            <a:avLst/>
          </a:prstGeom>
        </p:spPr>
        <p:txBody>
          <a:bodyPr lIns="93240" rIns="93240" tIns="46440" bIns="46440"/>
          <a:p>
            <a:endParaRPr/>
          </a:p>
        </p:txBody>
      </p:sp>
      <p:sp>
        <p:nvSpPr>
          <p:cNvPr id="168" name="TextShape 2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4F4847DA-1CC8-45BF-8EDD-3BD23038C806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701640" y="4416480"/>
            <a:ext cx="5606640" cy="4182840"/>
          </a:xfrm>
          <a:prstGeom prst="rect">
            <a:avLst/>
          </a:prstGeom>
        </p:spPr>
        <p:txBody>
          <a:bodyPr lIns="93240" rIns="93240" tIns="46440" bIns="46440"/>
          <a:p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AD9C32DF-35B7-4DB6-A6FD-126AFFE108FE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701640" y="4416480"/>
            <a:ext cx="5606640" cy="4182840"/>
          </a:xfrm>
          <a:prstGeom prst="rect">
            <a:avLst/>
          </a:prstGeom>
        </p:spPr>
        <p:txBody>
          <a:bodyPr lIns="93240" rIns="93240" tIns="46440" bIns="46440"/>
          <a:p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C3C2FD2C-D138-4B17-8FAB-DDAB52A7F208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701640" y="4416480"/>
            <a:ext cx="5606640" cy="4182840"/>
          </a:xfrm>
          <a:prstGeom prst="rect">
            <a:avLst/>
          </a:prstGeom>
        </p:spPr>
        <p:txBody>
          <a:bodyPr lIns="93240" rIns="93240" tIns="46440" bIns="46440"/>
          <a:p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38E77405-AF2F-48BE-9A61-5FA244464E56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701640" y="4416480"/>
            <a:ext cx="5606640" cy="4182840"/>
          </a:xfrm>
          <a:prstGeom prst="rect">
            <a:avLst/>
          </a:prstGeom>
        </p:spPr>
        <p:txBody>
          <a:bodyPr lIns="93240" rIns="93240" tIns="46440" bIns="46440"/>
          <a:p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3EEEC952-2291-4F5E-9DC7-0E95A5210435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701640" y="4416480"/>
            <a:ext cx="5606640" cy="4182840"/>
          </a:xfrm>
          <a:prstGeom prst="rect">
            <a:avLst/>
          </a:prstGeom>
        </p:spPr>
        <p:txBody>
          <a:bodyPr lIns="93240" rIns="93240" tIns="46440" bIns="46440"/>
          <a:p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901373F6-665E-4DDC-8FC1-7750DC1D223F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701640" y="4416480"/>
            <a:ext cx="5606640" cy="4182840"/>
          </a:xfrm>
          <a:prstGeom prst="rect">
            <a:avLst/>
          </a:prstGeom>
        </p:spPr>
        <p:txBody>
          <a:bodyPr lIns="93240" rIns="93240" tIns="46440" bIns="46440"/>
          <a:p>
            <a:endParaRPr/>
          </a:p>
        </p:txBody>
      </p:sp>
      <p:sp>
        <p:nvSpPr>
          <p:cNvPr id="178" name="TextShape 2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9E42A426-A489-444A-8897-7E66C608F287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701640" y="4416480"/>
            <a:ext cx="5606640" cy="4182840"/>
          </a:xfrm>
          <a:prstGeom prst="rect">
            <a:avLst/>
          </a:prstGeom>
        </p:spPr>
        <p:txBody>
          <a:bodyPr lIns="93240" rIns="93240" tIns="46440" bIns="46440"/>
          <a:p>
            <a:endParaRPr/>
          </a:p>
        </p:txBody>
      </p:sp>
      <p:sp>
        <p:nvSpPr>
          <p:cNvPr id="180" name="TextShape 2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27C6C9DF-D681-408A-9CE2-1D705914876E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701640" y="4416480"/>
            <a:ext cx="5606640" cy="4182840"/>
          </a:xfrm>
          <a:prstGeom prst="rect">
            <a:avLst/>
          </a:prstGeom>
        </p:spPr>
        <p:txBody>
          <a:bodyPr lIns="93240" rIns="93240" tIns="46440" bIns="46440"/>
          <a:p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2811BCB4-BFA5-478B-9610-72C25FD2E820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701640" y="4416480"/>
            <a:ext cx="5606640" cy="4182840"/>
          </a:xfrm>
          <a:prstGeom prst="rect">
            <a:avLst/>
          </a:prstGeom>
        </p:spPr>
        <p:txBody>
          <a:bodyPr lIns="93240" rIns="93240" tIns="46440" bIns="46440"/>
          <a:p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7B1557FB-9FDC-4982-B852-FCE450DD94D7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701640" y="4416480"/>
            <a:ext cx="5606640" cy="4182840"/>
          </a:xfrm>
          <a:prstGeom prst="rect">
            <a:avLst/>
          </a:prstGeom>
        </p:spPr>
        <p:txBody>
          <a:bodyPr lIns="93240" rIns="93240" tIns="46440" bIns="46440"/>
          <a:p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3E34001D-449A-4B21-AFF5-7BD8360F5E61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701640" y="4416480"/>
            <a:ext cx="5606640" cy="4182840"/>
          </a:xfrm>
          <a:prstGeom prst="rect">
            <a:avLst/>
          </a:prstGeom>
        </p:spPr>
        <p:txBody>
          <a:bodyPr lIns="93240" rIns="93240" tIns="46440" bIns="46440"/>
          <a:p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E0F6B7AA-7D42-454E-8DD9-6B12172522DA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701640" y="4416480"/>
            <a:ext cx="5606640" cy="4182840"/>
          </a:xfrm>
          <a:prstGeom prst="rect">
            <a:avLst/>
          </a:prstGeom>
        </p:spPr>
        <p:txBody>
          <a:bodyPr lIns="93240" rIns="93240" tIns="46440" bIns="46440"/>
          <a:p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EBA9DD2B-9EE0-47BF-B691-C4D8278E4FA5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701640" y="4416480"/>
            <a:ext cx="5606640" cy="4182840"/>
          </a:xfrm>
          <a:prstGeom prst="rect">
            <a:avLst/>
          </a:prstGeom>
        </p:spPr>
        <p:txBody>
          <a:bodyPr lIns="93240" rIns="93240" tIns="46440" bIns="46440"/>
          <a:p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BA0CE941-9BC3-4A8C-844F-3DC71E553793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body"/>
          </p:nvPr>
        </p:nvSpPr>
        <p:spPr>
          <a:xfrm>
            <a:off x="701640" y="4416480"/>
            <a:ext cx="5606640" cy="4182840"/>
          </a:xfrm>
          <a:prstGeom prst="rect">
            <a:avLst/>
          </a:prstGeom>
        </p:spPr>
        <p:txBody>
          <a:bodyPr lIns="93240" rIns="93240" tIns="46440" bIns="46440"/>
          <a:p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9916490A-E415-4F6B-B834-1D4C8EF6706B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body"/>
          </p:nvPr>
        </p:nvSpPr>
        <p:spPr>
          <a:xfrm>
            <a:off x="701640" y="4416480"/>
            <a:ext cx="5606640" cy="4182840"/>
          </a:xfrm>
          <a:prstGeom prst="rect">
            <a:avLst/>
          </a:prstGeom>
        </p:spPr>
        <p:txBody>
          <a:bodyPr lIns="93240" rIns="93240" tIns="46440" bIns="46440"/>
          <a:p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7D465BC5-FF73-42E5-9606-D808871C6EC6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83808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199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4170240"/>
            <a:ext cx="8229240" cy="199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83808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9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9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4170240"/>
            <a:ext cx="4015800" cy="199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4170240"/>
            <a:ext cx="4015800" cy="199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83808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419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419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45440" y="1980720"/>
            <a:ext cx="5252400" cy="41907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945440" y="1980720"/>
            <a:ext cx="5252400" cy="4190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83808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981080"/>
            <a:ext cx="8229240" cy="419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83808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419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83808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419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419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83808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838080"/>
            <a:ext cx="8229240" cy="459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83808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9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4170240"/>
            <a:ext cx="4015800" cy="199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419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83808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981080"/>
            <a:ext cx="8229240" cy="419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83808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419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9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4170240"/>
            <a:ext cx="4015800" cy="199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83808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9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9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4170240"/>
            <a:ext cx="8229240" cy="199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83808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199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4170240"/>
            <a:ext cx="8229240" cy="199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83808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9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9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4170240"/>
            <a:ext cx="4015800" cy="199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4170240"/>
            <a:ext cx="4015800" cy="199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83808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419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419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45440" y="1980720"/>
            <a:ext cx="5252400" cy="41907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945440" y="1980720"/>
            <a:ext cx="5252400" cy="4190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83808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419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83808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419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419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83808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838080"/>
            <a:ext cx="8229240" cy="459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83808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9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4170240"/>
            <a:ext cx="4015800" cy="199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419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83808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419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9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4170240"/>
            <a:ext cx="4015800" cy="199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83808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9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9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4170240"/>
            <a:ext cx="8229240" cy="199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5080" cy="9140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8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ftr"/>
          </p:nvPr>
        </p:nvSpPr>
        <p:spPr>
          <a:xfrm>
            <a:off x="457200" y="6324480"/>
            <a:ext cx="5562360" cy="396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99"/>
                </a:solidFill>
                <a:latin typeface="Arial"/>
              </a:rPr>
              <a:t>Office of  [Your office name here]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6553080" y="6324480"/>
            <a:ext cx="2133360" cy="396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CE2E6A54-5388-493D-8D89-162B9CA821F4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9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1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7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7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1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5080" cy="9140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838080"/>
            <a:ext cx="82292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8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41907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9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9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9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9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9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9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900">
                <a:solidFill>
                  <a:srgbClr val="00000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5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100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 sz="1700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 sz="1700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ftr"/>
          </p:nvPr>
        </p:nvSpPr>
        <p:spPr>
          <a:xfrm>
            <a:off x="457200" y="6324480"/>
            <a:ext cx="5562360" cy="396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99"/>
                </a:solidFill>
                <a:latin typeface="Arial"/>
              </a:rPr>
              <a:t>Office of  [Your office name here]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6553080" y="6324480"/>
            <a:ext cx="2133360" cy="396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41C97858-ED9F-4008-B941-02DB0C29D270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Times New Roman"/>
              </a:rPr>
              <a:t>Help Session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Programming Assignment 1: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Timetables-R-US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838080"/>
            <a:ext cx="82292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Times New Roman"/>
              </a:rPr>
              <a:t>Assigned Database Server</a:t>
            </a:r>
            <a:endParaRPr/>
          </a:p>
        </p:txBody>
      </p:sp>
      <p:graphicFrame>
        <p:nvGraphicFramePr>
          <p:cNvPr id="108" name="Table 2"/>
          <p:cNvGraphicFramePr/>
          <p:nvPr/>
        </p:nvGraphicFramePr>
        <p:xfrm>
          <a:off x="2286000" y="2377440"/>
          <a:ext cx="4571640" cy="2925720"/>
        </p:xfrm>
        <a:graphic>
          <a:graphicData uri="http://schemas.openxmlformats.org/drawingml/2006/table">
            <a:tbl>
              <a:tblPr/>
              <a:tblGrid>
                <a:gridCol w="1005840"/>
                <a:gridCol w="457200"/>
                <a:gridCol w="3108960"/>
              </a:tblGrid>
              <a:tr h="4374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"/>
                        </a:rPr>
                        <a:t>Group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"/>
                        </a:rPr>
                        <a:t>Assigned Database Server</a:t>
                      </a:r>
                      <a:endParaRPr/>
                    </a:p>
                  </a:txBody>
                  <a:tcPr/>
                </a:tc>
              </a:tr>
              <a:tr h="3553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vpgs01.cs.brandeis.edu</a:t>
                      </a:r>
                      <a:endParaRPr/>
                    </a:p>
                  </a:txBody>
                  <a:tcPr/>
                </a:tc>
              </a:tr>
              <a:tr h="3553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vpgs02.cs.brandeis.edu</a:t>
                      </a:r>
                      <a:endParaRPr/>
                    </a:p>
                  </a:txBody>
                  <a:tcPr/>
                </a:tc>
              </a:tr>
              <a:tr h="3553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vpgs03.cs.brandeis.edu</a:t>
                      </a:r>
                      <a:endParaRPr/>
                    </a:p>
                  </a:txBody>
                  <a:tcPr/>
                </a:tc>
              </a:tr>
              <a:tr h="3553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vpgs04.cs.brandeis.edu</a:t>
                      </a:r>
                      <a:endParaRPr/>
                    </a:p>
                  </a:txBody>
                  <a:tcPr/>
                </a:tc>
              </a:tr>
              <a:tr h="3553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heracles.cs.brandeis.edu</a:t>
                      </a:r>
                      <a:endParaRPr/>
                    </a:p>
                  </a:txBody>
                  <a:tcPr/>
                </a:tc>
              </a:tr>
              <a:tr h="3553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laomedon.cs.brandeis.edu</a:t>
                      </a:r>
                      <a:endParaRPr/>
                    </a:p>
                  </a:txBody>
                  <a:tcPr/>
                </a:tc>
              </a:tr>
              <a:tr h="3564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aviator.cs.brandeis.edu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00" dur="indefinite" restart="never" nodeType="tmRoot">
          <p:childTnLst>
            <p:seq>
              <p:cTn id="10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838080"/>
            <a:ext cx="82292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Times New Roman"/>
              </a:rPr>
              <a:t>Set Up Your Database</a:t>
            </a:r>
            <a:endParaRPr/>
          </a:p>
        </p:txBody>
      </p:sp>
      <p:pic>
        <p:nvPicPr>
          <p:cNvPr id="110" name="bandicam 2015-09-09 13-45-54-63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1828800"/>
            <a:ext cx="7314840" cy="450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2" dur="indefinite" restart="never" nodeType="tmRoot">
          <p:childTnLst>
            <p:seq>
              <p:cTn id="103" dur="indefinite" nodeType="mainSeq">
                <p:childTnLst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838080"/>
            <a:ext cx="82292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Times New Roman"/>
              </a:rPr>
              <a:t>Connect to Your Database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457200" y="1981080"/>
            <a:ext cx="8229240" cy="4327920"/>
          </a:xfrm>
          <a:prstGeom prst="rect">
            <a:avLst/>
          </a:prstGeom>
        </p:spPr>
        <p:txBody>
          <a:bodyPr/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Connecting to your database</a:t>
            </a:r>
            <a:endParaRPr/>
          </a:p>
          <a:p>
            <a:r>
              <a:rPr lang="en-US" sz="2000">
                <a:solidFill>
                  <a:srgbClr val="ff0000"/>
                </a:solidFill>
                <a:latin typeface="Times New Roman"/>
              </a:rPr>
              <a:t>$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 psql -h </a:t>
            </a:r>
            <a:r>
              <a:rPr i="1" lang="en-US" sz="2000">
                <a:solidFill>
                  <a:srgbClr val="ff0000"/>
                </a:solidFill>
                <a:latin typeface="Times New Roman"/>
              </a:rPr>
              <a:t>host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Modify your password using the following query: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Times New Roman"/>
              </a:rPr>
              <a:t>ALTER USER</a:t>
            </a:r>
            <a:r>
              <a:rPr lang="en-US" sz="2000">
                <a:solidFill>
                  <a:srgbClr val="ff0000"/>
                </a:solidFill>
                <a:latin typeface="Times New Roman"/>
              </a:rPr>
              <a:t> </a:t>
            </a:r>
            <a:r>
              <a:rPr i="1" lang="en-US" sz="2000">
                <a:solidFill>
                  <a:srgbClr val="ff0000"/>
                </a:solidFill>
                <a:latin typeface="Times New Roman"/>
              </a:rPr>
              <a:t>username</a:t>
            </a:r>
            <a:r>
              <a:rPr lang="en-US" sz="200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WITH PASSWORD ‘</a:t>
            </a:r>
            <a:r>
              <a:rPr i="1" lang="en-US" sz="2000">
                <a:solidFill>
                  <a:srgbClr val="ff0000"/>
                </a:solidFill>
                <a:latin typeface="Times New Roman"/>
              </a:rPr>
              <a:t>newpassword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’;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>
                <a:solidFill>
                  <a:srgbClr val="ff0000"/>
                </a:solidFill>
                <a:latin typeface="Times New Roman"/>
              </a:rPr>
              <a:t>username</a:t>
            </a:r>
            <a:r>
              <a:rPr lang="en-US">
                <a:solidFill>
                  <a:srgbClr val="000000"/>
                </a:solidFill>
                <a:latin typeface="Times New Roman"/>
              </a:rPr>
              <a:t> is your CS account id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>
                <a:solidFill>
                  <a:srgbClr val="ff0000"/>
                </a:solidFill>
                <a:latin typeface="Times New Roman"/>
              </a:rPr>
              <a:t>newpassword </a:t>
            </a:r>
            <a:r>
              <a:rPr lang="en-US">
                <a:solidFill>
                  <a:srgbClr val="000000"/>
                </a:solidFill>
                <a:latin typeface="Times New Roman"/>
              </a:rPr>
              <a:t>is the new password to set</a:t>
            </a:r>
            <a:endParaRPr/>
          </a:p>
        </p:txBody>
      </p:sp>
    </p:spTree>
  </p:cSld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838080"/>
            <a:ext cx="82292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Times New Roman"/>
              </a:rPr>
              <a:t>PSQL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457200" y="1981080"/>
            <a:ext cx="8229240" cy="4327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enables you to type in queries, issue them to PostgreSQL, and see the results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some useful psql commands: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\h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lists all the commands with available syntax help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\h </a:t>
            </a:r>
            <a:r>
              <a:rPr i="1" lang="en-US" sz="2000">
                <a:solidFill>
                  <a:srgbClr val="ff0000"/>
                </a:solidFill>
                <a:latin typeface="Times New Roman"/>
              </a:rPr>
              <a:t>cmd</a:t>
            </a:r>
            <a:r>
              <a:rPr i="1" lang="en-US" sz="2000">
                <a:solidFill>
                  <a:srgbClr val="ff0000"/>
                </a:solidFill>
                <a:latin typeface="Times New Roman"/>
              </a:rPr>
              <a:t>	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gives syntax help on the specified SQL command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\d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shows a list of all visible tables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\d </a:t>
            </a:r>
            <a:r>
              <a:rPr i="1" lang="en-US" sz="2000">
                <a:solidFill>
                  <a:srgbClr val="ff0000"/>
                </a:solidFill>
                <a:latin typeface="Times New Roman"/>
              </a:rPr>
              <a:t>table</a:t>
            </a:r>
            <a:r>
              <a:rPr i="1" lang="en-US" sz="2000">
                <a:solidFill>
                  <a:srgbClr val="ff0000"/>
                </a:solidFill>
                <a:latin typeface="Times New Roman"/>
              </a:rPr>
              <a:t>	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shows schema of the specified table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\q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exits psql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Check PostgreSQL </a:t>
            </a:r>
            <a:r>
              <a:rPr lang="en-US" sz="2400" u="sng">
                <a:solidFill>
                  <a:srgbClr val="009999"/>
                </a:solidFill>
                <a:latin typeface="Times New Roman"/>
              </a:rPr>
              <a:t>documentation 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for more details</a:t>
            </a:r>
            <a:endParaRPr/>
          </a:p>
        </p:txBody>
      </p:sp>
    </p:spTree>
  </p:cSld>
  <p:timing>
    <p:tnLst>
      <p:par>
        <p:cTn id="109" dur="indefinite" restart="never" nodeType="tmRoot">
          <p:childTnLst>
            <p:seq>
              <p:cTn id="1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838080"/>
            <a:ext cx="82292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Times New Roman"/>
              </a:rPr>
              <a:t>Demo</a:t>
            </a:r>
            <a:endParaRPr/>
          </a:p>
        </p:txBody>
      </p:sp>
      <p:pic>
        <p:nvPicPr>
          <p:cNvPr id="116" name="Connect to Database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1920240"/>
            <a:ext cx="7314840" cy="422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1" dur="indefinite" restart="never" nodeType="tmRoot">
          <p:childTnLst>
            <p:seq>
              <p:cTn id="112" dur="indefinite" nodeType="mainSeq">
                <p:childTnLst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838080"/>
            <a:ext cx="82292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Times New Roman"/>
              </a:rPr>
              <a:t>Things You Need to Know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457200" y="1981080"/>
            <a:ext cx="8229240" cy="4471920"/>
          </a:xfrm>
          <a:prstGeom prst="rect">
            <a:avLst/>
          </a:prstGeom>
        </p:spPr>
        <p:txBody>
          <a:bodyPr/>
          <a:p>
            <a:pPr lvl="3">
              <a:lnSpc>
                <a:spcPct val="100000"/>
              </a:lnSpc>
              <a:buFont typeface="Arial"/>
              <a:buAutoNum type="arabicPeriod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Temporary tables can only be used for Q14-19. You should clean your temporary tables after use.</a:t>
            </a:r>
            <a:endParaRPr/>
          </a:p>
          <a:p>
            <a:pPr lvl="3">
              <a:lnSpc>
                <a:spcPct val="100000"/>
              </a:lnSpc>
              <a:buFont typeface="Arial"/>
              <a:buAutoNum type="arabicPeriod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Before asking questions, you should check the Latte forums, and post your questions there. TAs would not answer questions in email.</a:t>
            </a:r>
            <a:endParaRPr/>
          </a:p>
          <a:p>
            <a:pPr lvl="3">
              <a:lnSpc>
                <a:spcPct val="100000"/>
              </a:lnSpc>
              <a:buFont typeface="Arial"/>
              <a:buAutoNum type="arabicPeriod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If you have technique issues (e.g., cannot connect to your database), you should send me an email directly.</a:t>
            </a:r>
            <a:endParaRPr/>
          </a:p>
          <a:p>
            <a:pPr lvl="3">
              <a:lnSpc>
                <a:spcPct val="100000"/>
              </a:lnSpc>
              <a:buFont typeface="Arial"/>
              <a:buAutoNum type="arabicPeriod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This assignment requires both hard and electric copy. You should bring your hard copy to class and submit your electric copy on Latte before 3:30 p.m., Monday, September 21. Late submissions should be sent to me via email.</a:t>
            </a:r>
            <a:endParaRPr/>
          </a:p>
          <a:p>
            <a:pPr lvl="3">
              <a:lnSpc>
                <a:spcPct val="100000"/>
              </a:lnSpc>
              <a:buFont typeface="Arial"/>
              <a:buAutoNum type="arabicPeriod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The electric copy should 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ONLY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 contain SQL. Copy and paste your queries from psql. Write your comments in hard copy.</a:t>
            </a:r>
            <a:endParaRPr/>
          </a:p>
          <a:p>
            <a:pPr lvl="3">
              <a:lnSpc>
                <a:spcPct val="100000"/>
              </a:lnSpc>
              <a:buFont typeface="Arial"/>
              <a:buAutoNum type="arabicPeriod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</a:rPr>
              <a:t>No</a:t>
            </a: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</a:rPr>
              <a:t>collaboration is permitted on programming assignments!</a:t>
            </a:r>
            <a:endParaRPr/>
          </a:p>
        </p:txBody>
      </p:sp>
    </p:spTree>
  </p:cSld>
  <p:timing>
    <p:tnLst>
      <p:par>
        <p:cTn id="116" dur="indefinite" restart="never" nodeType="tmRoot">
          <p:childTnLst>
            <p:seq>
              <p:cTn id="117" dur="indefinite" nodeType="mainSeq">
                <p:childTnLst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96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28" end="3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36" end="5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59" end="6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75" end="7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Times New Roman"/>
              </a:rPr>
              <a:t>Good Luck!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838080"/>
            <a:ext cx="82292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Times New Roman"/>
              </a:rPr>
              <a:t>Group 1</a:t>
            </a:r>
            <a:endParaRPr/>
          </a:p>
        </p:txBody>
      </p:sp>
      <p:graphicFrame>
        <p:nvGraphicFramePr>
          <p:cNvPr id="121" name="Table 2"/>
          <p:cNvGraphicFramePr/>
          <p:nvPr/>
        </p:nvGraphicFramePr>
        <p:xfrm>
          <a:off x="2743200" y="1828800"/>
          <a:ext cx="3657240" cy="368028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370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"/>
                        </a:rPr>
                        <a:t>Last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"/>
                        </a:rPr>
                        <a:t>First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Sarah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Adler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Maria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Altebarmakian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Boyang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An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David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Barsky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Chelsea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Baush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Eric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Benzschawel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Arya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Boudaie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Jackson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Breyer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Will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Burstein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Erica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Chai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Jiaqian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Chen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Shu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Chen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Tianzhi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Chen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Tiffany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Chen</a:t>
                      </a:r>
                      <a:endParaRPr/>
                    </a:p>
                  </a:txBody>
                  <a:tcPr/>
                </a:tc>
              </a:tr>
              <a:tr h="2257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Allan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Chesarone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2" name="CustomShape 3"/>
          <p:cNvSpPr/>
          <p:nvPr/>
        </p:nvSpPr>
        <p:spPr>
          <a:xfrm rot="16200000">
            <a:off x="8229600" y="6035400"/>
            <a:ext cx="548280" cy="5482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noFill/>
          <a:ln w="25560">
            <a:solidFill>
              <a:srgbClr val="000000"/>
            </a:solidFill>
            <a:round/>
          </a:ln>
        </p:spPr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838080"/>
            <a:ext cx="82292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Times New Roman"/>
              </a:rPr>
              <a:t>Group 2</a:t>
            </a:r>
            <a:endParaRPr/>
          </a:p>
        </p:txBody>
      </p:sp>
      <p:graphicFrame>
        <p:nvGraphicFramePr>
          <p:cNvPr id="124" name="Table 2"/>
          <p:cNvGraphicFramePr/>
          <p:nvPr/>
        </p:nvGraphicFramePr>
        <p:xfrm>
          <a:off x="2743200" y="1828800"/>
          <a:ext cx="3657240" cy="368028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370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"/>
                        </a:rPr>
                        <a:t>Last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"/>
                        </a:rPr>
                        <a:t>First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Steven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Colon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Edward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Colvin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Oscar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Courchaine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Todd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Curcuru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Katherine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Currier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Mojir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Darzi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Han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Du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Efe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Esenwa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Aidan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Gainor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Huilin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Gang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Swini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Garimella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Jiapeng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Geng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David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Giliotti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Aviv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Glick</a:t>
                      </a:r>
                      <a:endParaRPr/>
                    </a:p>
                  </a:txBody>
                  <a:tcPr/>
                </a:tc>
              </a:tr>
              <a:tr h="2257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Liangwei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Guo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5" name="CustomShape 3"/>
          <p:cNvSpPr/>
          <p:nvPr/>
        </p:nvSpPr>
        <p:spPr>
          <a:xfrm rot="16200000">
            <a:off x="8229600" y="6035400"/>
            <a:ext cx="548280" cy="5482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noFill/>
          <a:ln w="25560">
            <a:solidFill>
              <a:srgbClr val="000000"/>
            </a:solidFill>
            <a:round/>
          </a:ln>
        </p:spPr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838080"/>
            <a:ext cx="82292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Times New Roman"/>
              </a:rPr>
              <a:t>Group 3</a:t>
            </a:r>
            <a:endParaRPr/>
          </a:p>
        </p:txBody>
      </p:sp>
      <p:graphicFrame>
        <p:nvGraphicFramePr>
          <p:cNvPr id="127" name="Table 2"/>
          <p:cNvGraphicFramePr/>
          <p:nvPr/>
        </p:nvGraphicFramePr>
        <p:xfrm>
          <a:off x="2743200" y="1828800"/>
          <a:ext cx="3657240" cy="368028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370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"/>
                        </a:rPr>
                        <a:t>Last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"/>
                        </a:rPr>
                        <a:t>First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Zhenyu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Han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Tim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Hu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Zhengyu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Huang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Ari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Kalfus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Paul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Kang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Geula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Katan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Andrew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Kouides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Viet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Le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Jaemo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Lee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Shuyi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Lei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Eric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Leviton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Jiaqi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Li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Jishan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Li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Benjamin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Lim</a:t>
                      </a:r>
                      <a:endParaRPr/>
                    </a:p>
                  </a:txBody>
                  <a:tcPr/>
                </a:tc>
              </a:tr>
              <a:tr h="2257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Damian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Lin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8" name="CustomShape 3"/>
          <p:cNvSpPr/>
          <p:nvPr/>
        </p:nvSpPr>
        <p:spPr>
          <a:xfrm rot="16200000">
            <a:off x="8229600" y="6035400"/>
            <a:ext cx="548280" cy="5482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noFill/>
          <a:ln w="25560">
            <a:solidFill>
              <a:srgbClr val="000000"/>
            </a:solidFill>
            <a:round/>
          </a:ln>
        </p:spPr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838080"/>
            <a:ext cx="82292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Times New Roman"/>
              </a:rPr>
              <a:t>Background</a:t>
            </a:r>
            <a:endParaRPr/>
          </a:p>
        </p:txBody>
      </p:sp>
      <p:pic>
        <p:nvPicPr>
          <p:cNvPr id="86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84040" y="2560320"/>
            <a:ext cx="6775560" cy="242244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3169800" y="5303520"/>
            <a:ext cx="28040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Table 1: A Simple Timetable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838080"/>
            <a:ext cx="82292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Times New Roman"/>
              </a:rPr>
              <a:t>Group 4</a:t>
            </a:r>
            <a:endParaRPr/>
          </a:p>
        </p:txBody>
      </p:sp>
      <p:graphicFrame>
        <p:nvGraphicFramePr>
          <p:cNvPr id="130" name="Table 2"/>
          <p:cNvGraphicFramePr/>
          <p:nvPr/>
        </p:nvGraphicFramePr>
        <p:xfrm>
          <a:off x="2743200" y="1828800"/>
          <a:ext cx="3657240" cy="368028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370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"/>
                        </a:rPr>
                        <a:t>Last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"/>
                        </a:rPr>
                        <a:t>First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Chao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Liu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James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Liu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Vicky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Liu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Yalin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Liu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Yang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Liu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Xingyu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Lu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Yuanyuan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Ma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Artem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Malyshev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Shimon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Mazor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Kelvin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Mei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Can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Nahum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Giang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Nguyen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Andrew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Parker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Kemi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Peng</a:t>
                      </a:r>
                      <a:endParaRPr/>
                    </a:p>
                  </a:txBody>
                  <a:tcPr/>
                </a:tc>
              </a:tr>
              <a:tr h="2257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Wei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Qian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1" name="CustomShape 3"/>
          <p:cNvSpPr/>
          <p:nvPr/>
        </p:nvSpPr>
        <p:spPr>
          <a:xfrm rot="16200000">
            <a:off x="8229600" y="6035400"/>
            <a:ext cx="548280" cy="5482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noFill/>
          <a:ln w="25560">
            <a:solidFill>
              <a:srgbClr val="000000"/>
            </a:solidFill>
            <a:round/>
          </a:ln>
        </p:spPr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838080"/>
            <a:ext cx="82292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Times New Roman"/>
              </a:rPr>
              <a:t>Group 5</a:t>
            </a:r>
            <a:endParaRPr/>
          </a:p>
        </p:txBody>
      </p:sp>
      <p:graphicFrame>
        <p:nvGraphicFramePr>
          <p:cNvPr id="133" name="Table 2"/>
          <p:cNvGraphicFramePr/>
          <p:nvPr/>
        </p:nvGraphicFramePr>
        <p:xfrm>
          <a:off x="2743200" y="1828800"/>
          <a:ext cx="3657240" cy="257508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370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"/>
                        </a:rPr>
                        <a:t>Last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"/>
                        </a:rPr>
                        <a:t>First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Xi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Qian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Cong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Qiao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Kechen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Qin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Seth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Rait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Tifara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Ramelson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Siting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Ren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Keigh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Rim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Michael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Roytman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Jonathan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Schmeling</a:t>
                      </a:r>
                      <a:endParaRPr/>
                    </a:p>
                  </a:txBody>
                  <a:tcPr/>
                </a:tc>
              </a:tr>
              <a:tr h="2221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Burak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Sezer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4" name="CustomShape 3"/>
          <p:cNvSpPr/>
          <p:nvPr/>
        </p:nvSpPr>
        <p:spPr>
          <a:xfrm rot="16200000">
            <a:off x="8229600" y="6035400"/>
            <a:ext cx="548280" cy="5482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noFill/>
          <a:ln w="25560">
            <a:solidFill>
              <a:srgbClr val="000000"/>
            </a:solidFill>
            <a:round/>
          </a:ln>
        </p:spPr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838080"/>
            <a:ext cx="82292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Times New Roman"/>
              </a:rPr>
              <a:t>Group 6</a:t>
            </a:r>
            <a:endParaRPr/>
          </a:p>
        </p:txBody>
      </p:sp>
      <p:graphicFrame>
        <p:nvGraphicFramePr>
          <p:cNvPr id="136" name="Table 2"/>
          <p:cNvGraphicFramePr/>
          <p:nvPr/>
        </p:nvGraphicFramePr>
        <p:xfrm>
          <a:off x="2743200" y="1828800"/>
          <a:ext cx="3657240" cy="257508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370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"/>
                        </a:rPr>
                        <a:t>Last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"/>
                        </a:rPr>
                        <a:t>First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Brandon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Shapiro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Shuangchen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Shen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Mo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Shi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Eden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Shoshan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Martin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Silberberg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Meital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Singer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Meiyue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Song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Ruihua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Song</a:t>
                      </a:r>
                      <a:endParaRPr/>
                    </a:p>
                  </a:txBody>
                  <a:tcPr/>
                </a:tc>
              </a:tr>
              <a:tr h="220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Elena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Stoeri-D'Arrigo</a:t>
                      </a:r>
                      <a:endParaRPr/>
                    </a:p>
                  </a:txBody>
                  <a:tcPr/>
                </a:tc>
              </a:tr>
              <a:tr h="2221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Hui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Sun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7" name="CustomShape 3"/>
          <p:cNvSpPr/>
          <p:nvPr/>
        </p:nvSpPr>
        <p:spPr>
          <a:xfrm rot="16200000">
            <a:off x="8229600" y="6035400"/>
            <a:ext cx="548280" cy="5482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noFill/>
          <a:ln w="25560">
            <a:solidFill>
              <a:srgbClr val="000000"/>
            </a:solidFill>
            <a:round/>
          </a:ln>
        </p:spPr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838080"/>
            <a:ext cx="82292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Times New Roman"/>
              </a:rPr>
              <a:t>Group 7</a:t>
            </a:r>
            <a:endParaRPr/>
          </a:p>
        </p:txBody>
      </p:sp>
      <p:graphicFrame>
        <p:nvGraphicFramePr>
          <p:cNvPr id="139" name="Table 2"/>
          <p:cNvGraphicFramePr/>
          <p:nvPr/>
        </p:nvGraphicFramePr>
        <p:xfrm>
          <a:off x="2743200" y="1828800"/>
          <a:ext cx="3657240" cy="478512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37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"/>
                        </a:rPr>
                        <a:t>Last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"/>
                        </a:rPr>
                        <a:t>First</a:t>
                      </a:r>
                      <a:endParaRPr/>
                    </a:p>
                  </a:txBody>
                  <a:tcPr/>
                </a:tc>
              </a:tr>
              <a:tr h="22068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Vladimir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Susaya</a:t>
                      </a:r>
                      <a:endParaRPr/>
                    </a:p>
                  </a:txBody>
                  <a:tcPr/>
                </a:tc>
              </a:tr>
              <a:tr h="22068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Chungyuk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Takahashi</a:t>
                      </a:r>
                      <a:endParaRPr/>
                    </a:p>
                  </a:txBody>
                  <a:tcPr/>
                </a:tc>
              </a:tr>
              <a:tr h="22068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Bryan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Turcotte</a:t>
                      </a:r>
                      <a:endParaRPr/>
                    </a:p>
                  </a:txBody>
                  <a:tcPr/>
                </a:tc>
              </a:tr>
              <a:tr h="22068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Ben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Vizlakh</a:t>
                      </a:r>
                      <a:endParaRPr/>
                    </a:p>
                  </a:txBody>
                  <a:tcPr/>
                </a:tc>
              </a:tr>
              <a:tr h="22068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David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Wan</a:t>
                      </a:r>
                      <a:endParaRPr/>
                    </a:p>
                  </a:txBody>
                  <a:tcPr/>
                </a:tc>
              </a:tr>
              <a:tr h="22068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Calvin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Wang</a:t>
                      </a:r>
                      <a:endParaRPr/>
                    </a:p>
                  </a:txBody>
                  <a:tcPr/>
                </a:tc>
              </a:tr>
              <a:tr h="22068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Jerry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Wang</a:t>
                      </a:r>
                      <a:endParaRPr/>
                    </a:p>
                  </a:txBody>
                  <a:tcPr/>
                </a:tc>
              </a:tr>
              <a:tr h="22068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Xinyue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Wang</a:t>
                      </a:r>
                      <a:endParaRPr/>
                    </a:p>
                  </a:txBody>
                  <a:tcPr/>
                </a:tc>
              </a:tr>
              <a:tr h="22068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Zheng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Wang</a:t>
                      </a:r>
                      <a:endParaRPr/>
                    </a:p>
                  </a:txBody>
                  <a:tcPr/>
                </a:tc>
              </a:tr>
              <a:tr h="22068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Patricia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Whitlock</a:t>
                      </a:r>
                      <a:endParaRPr/>
                    </a:p>
                  </a:txBody>
                  <a:tcPr/>
                </a:tc>
              </a:tr>
              <a:tr h="22068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Shuao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Xiong</a:t>
                      </a:r>
                      <a:endParaRPr/>
                    </a:p>
                  </a:txBody>
                  <a:tcPr/>
                </a:tc>
              </a:tr>
              <a:tr h="22068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Xin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Yao</a:t>
                      </a:r>
                      <a:endParaRPr/>
                    </a:p>
                  </a:txBody>
                  <a:tcPr/>
                </a:tc>
              </a:tr>
              <a:tr h="22068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Anna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Yatskar</a:t>
                      </a:r>
                      <a:endParaRPr/>
                    </a:p>
                  </a:txBody>
                  <a:tcPr/>
                </a:tc>
              </a:tr>
              <a:tr h="22068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Michael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Yu</a:t>
                      </a:r>
                      <a:endParaRPr/>
                    </a:p>
                  </a:txBody>
                  <a:tcPr/>
                </a:tc>
              </a:tr>
              <a:tr h="22068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Cuimei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Zhang</a:t>
                      </a:r>
                      <a:endParaRPr/>
                    </a:p>
                  </a:txBody>
                  <a:tcPr/>
                </a:tc>
              </a:tr>
              <a:tr h="22068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Yiran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Zheng</a:t>
                      </a:r>
                      <a:endParaRPr/>
                    </a:p>
                  </a:txBody>
                  <a:tcPr/>
                </a:tc>
              </a:tr>
              <a:tr h="22068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Leifeng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Zhou</a:t>
                      </a:r>
                      <a:endParaRPr/>
                    </a:p>
                  </a:txBody>
                  <a:tcPr/>
                </a:tc>
              </a:tr>
              <a:tr h="22068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Wan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Zhou</a:t>
                      </a:r>
                      <a:endParaRPr/>
                    </a:p>
                  </a:txBody>
                  <a:tcPr/>
                </a:tc>
              </a:tr>
              <a:tr h="22068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Mengdi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Zhu</a:t>
                      </a:r>
                      <a:endParaRPr/>
                    </a:p>
                  </a:txBody>
                  <a:tcPr/>
                </a:tc>
              </a:tr>
              <a:tr h="22176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Jing</a:t>
                      </a:r>
                      <a:endParaRPr/>
                    </a:p>
                  </a:txBody>
                  <a:tcPr/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Zou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0" name="CustomShape 3"/>
          <p:cNvSpPr/>
          <p:nvPr/>
        </p:nvSpPr>
        <p:spPr>
          <a:xfrm rot="16200000">
            <a:off x="8229600" y="6035400"/>
            <a:ext cx="548280" cy="5482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noFill/>
          <a:ln w="25560">
            <a:solidFill>
              <a:srgbClr val="000000"/>
            </a:solidFill>
            <a:round/>
          </a:ln>
        </p:spPr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838080"/>
            <a:ext cx="82292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Times New Roman"/>
              </a:rPr>
              <a:t>Background</a:t>
            </a:r>
            <a:endParaRPr/>
          </a:p>
        </p:txBody>
      </p:sp>
      <p:graphicFrame>
        <p:nvGraphicFramePr>
          <p:cNvPr id="89" name="Table 2"/>
          <p:cNvGraphicFramePr/>
          <p:nvPr/>
        </p:nvGraphicFramePr>
        <p:xfrm>
          <a:off x="457200" y="2743200"/>
          <a:ext cx="8229240" cy="2194200"/>
        </p:xfrm>
        <a:graphic>
          <a:graphicData uri="http://schemas.openxmlformats.org/drawingml/2006/table">
            <a:tbl>
              <a:tblPr/>
              <a:tblGrid>
                <a:gridCol w="1463040"/>
                <a:gridCol w="457200"/>
                <a:gridCol w="2011680"/>
                <a:gridCol w="2011680"/>
                <a:gridCol w="457200"/>
                <a:gridCol w="1828800"/>
              </a:tblGrid>
              <a:tr h="548640">
                <a:tc>
                  <a:txBody>
                    <a:bodyPr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Courses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=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(cno, subj, nper)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Taught by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=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(cno, tname)</a:t>
                      </a:r>
                      <a:endParaRPr/>
                    </a:p>
                  </a:txBody>
                  <a:tcPr/>
                </a:tc>
              </a:tr>
              <a:tr h="548640">
                <a:tc>
                  <a:txBody>
                    <a:bodyPr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Teachers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=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(tname, tload)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Taught to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=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(cno, grade, hr)</a:t>
                      </a:r>
                      <a:endParaRPr/>
                    </a:p>
                  </a:txBody>
                  <a:tcPr/>
                </a:tc>
              </a:tr>
              <a:tr h="548640">
                <a:tc>
                  <a:txBody>
                    <a:bodyPr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Grades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=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(grade, hr)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Assigned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=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(cno, day, per)</a:t>
                      </a:r>
                      <a:endParaRPr/>
                    </a:p>
                  </a:txBody>
                  <a:tcPr/>
                </a:tc>
              </a:tr>
              <a:tr h="548640">
                <a:tc>
                  <a:txBody>
                    <a:bodyPr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Periods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=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(day, per)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Assigned Backup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=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(cno, day, per)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0" name="CustomShape 3"/>
          <p:cNvSpPr/>
          <p:nvPr/>
        </p:nvSpPr>
        <p:spPr>
          <a:xfrm>
            <a:off x="2988000" y="5303520"/>
            <a:ext cx="27396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Table 2: Database Structure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838080"/>
            <a:ext cx="82292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Times New Roman"/>
              </a:rPr>
              <a:t>Preparation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981080"/>
            <a:ext cx="8229240" cy="4190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Set up your CS account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Connect to a </a:t>
            </a:r>
            <a:r>
              <a:rPr i="1" lang="en-US" sz="2400">
                <a:solidFill>
                  <a:srgbClr val="000000"/>
                </a:solidFill>
                <a:latin typeface="Times New Roman"/>
              </a:rPr>
              <a:t>public workstation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Set up your database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Connect to your database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838080"/>
            <a:ext cx="82292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Times New Roman"/>
              </a:rPr>
              <a:t>Set Up Your CS Account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457200" y="1981080"/>
            <a:ext cx="8229240" cy="4327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Not your Brandeis UNet ID (used to access Brandeis Account)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Read </a:t>
            </a:r>
            <a:r>
              <a:rPr lang="en-US" sz="2400" u="sng">
                <a:solidFill>
                  <a:srgbClr val="009999"/>
                </a:solidFill>
                <a:latin typeface="Times New Roman"/>
              </a:rPr>
              <a:t>FAQs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first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If you don’t have a CS account, you should:</a:t>
            </a:r>
            <a:endParaRPr/>
          </a:p>
          <a:p>
            <a:pPr lvl="2">
              <a:lnSpc>
                <a:spcPct val="100000"/>
              </a:lnSpc>
              <a:buFont typeface="Arial"/>
              <a:buAutoNum type="arabicPeriod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visit 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guru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office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 (Volen 125) ASAP</a:t>
            </a:r>
            <a:endParaRPr/>
          </a:p>
          <a:p>
            <a:pPr lvl="2">
              <a:lnSpc>
                <a:spcPct val="100000"/>
              </a:lnSpc>
              <a:buFont typeface="Arial"/>
              <a:buAutoNum type="arabicPeriod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Send </a:t>
            </a:r>
            <a:r>
              <a:rPr b="1" lang="en-US" sz="2000">
                <a:solidFill>
                  <a:srgbClr val="000000"/>
                </a:solidFill>
                <a:latin typeface="Times New Roman"/>
              </a:rPr>
              <a:t>Eden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 your account id after that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If you forgot your CS account password, or it has expired, you should contact guru office for further assistance. Don’t need to send your account id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Otherwise, you are good to get started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76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20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55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92" end="3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41" end="3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838080"/>
            <a:ext cx="82292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Times New Roman"/>
              </a:rPr>
              <a:t>Connect To A Public Workstation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457200" y="1981080"/>
            <a:ext cx="6491880" cy="4327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publicly available for students with </a:t>
            </a:r>
            <a:r>
              <a:rPr i="1" lang="en-US" sz="2400">
                <a:solidFill>
                  <a:srgbClr val="000000"/>
                </a:solidFill>
                <a:latin typeface="Times New Roman"/>
              </a:rPr>
              <a:t>CS accounts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 u="sng">
                <a:solidFill>
                  <a:srgbClr val="009999"/>
                </a:solidFill>
                <a:latin typeface="Times New Roman"/>
              </a:rPr>
              <a:t>public workstations </a:t>
            </a:r>
            <a:r>
              <a:rPr lang="en-US" sz="2400" u="sng">
                <a:solidFill>
                  <a:srgbClr val="009999"/>
                </a:solidFill>
                <a:latin typeface="Times New Roman"/>
              </a:rPr>
              <a:t>list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Use the iMacs in the Vertica Lounge:</a:t>
            </a:r>
            <a:endParaRPr/>
          </a:p>
          <a:p>
            <a:pPr lvl="1">
              <a:lnSpc>
                <a:spcPct val="100000"/>
              </a:lnSpc>
              <a:buFont typeface="Arial"/>
              <a:buAutoNum type="arabicPeriod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Login with your CS account</a:t>
            </a:r>
            <a:endParaRPr/>
          </a:p>
          <a:p>
            <a:pPr lvl="1">
              <a:lnSpc>
                <a:spcPct val="100000"/>
              </a:lnSpc>
              <a:buFont typeface="Arial"/>
              <a:buAutoNum type="arabicPeriod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Open Terminal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Use your own machine:</a:t>
            </a:r>
            <a:endParaRPr/>
          </a:p>
          <a:p>
            <a:pPr lvl="1">
              <a:lnSpc>
                <a:spcPct val="100000"/>
              </a:lnSpc>
              <a:buFont typeface="Arial"/>
              <a:buAutoNum type="arabicPeriod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SSH to a public workstation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Linux/Mac OS: Terminal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SSH </a:t>
            </a:r>
            <a:r>
              <a:rPr i="1" lang="en-US" sz="2000">
                <a:solidFill>
                  <a:srgbClr val="000000"/>
                </a:solidFill>
                <a:latin typeface="Times New Roman"/>
              </a:rPr>
              <a:t>usename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@</a:t>
            </a:r>
            <a:r>
              <a:rPr i="1" lang="en-US" sz="2000">
                <a:solidFill>
                  <a:srgbClr val="000000"/>
                </a:solidFill>
                <a:latin typeface="Times New Roman"/>
              </a:rPr>
              <a:t>host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Windows: </a:t>
            </a:r>
            <a:r>
              <a:rPr lang="en-US" sz="2000" u="sng">
                <a:solidFill>
                  <a:srgbClr val="009999"/>
                </a:solidFill>
                <a:latin typeface="Times New Roman"/>
              </a:rPr>
              <a:t>PuTTY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, WinSCP</a:t>
            </a:r>
            <a:endParaRPr/>
          </a:p>
          <a:p>
            <a:pPr lvl="1">
              <a:lnSpc>
                <a:spcPct val="100000"/>
              </a:lnSpc>
              <a:buFont typeface="Arial"/>
              <a:buAutoNum type="arabicPeriod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Login with your CS account</a:t>
            </a:r>
            <a:endParaRPr/>
          </a:p>
        </p:txBody>
      </p:sp>
      <p:pic>
        <p:nvPicPr>
          <p:cNvPr id="9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675120" y="1828800"/>
            <a:ext cx="1828440" cy="1828440"/>
          </a:xfrm>
          <a:prstGeom prst="rect">
            <a:avLst/>
          </a:prstGeom>
          <a:ln>
            <a:noFill/>
          </a:ln>
        </p:spPr>
      </p:pic>
      <p:pic>
        <p:nvPicPr>
          <p:cNvPr id="98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675120" y="4389120"/>
            <a:ext cx="1828440" cy="1828440"/>
          </a:xfrm>
          <a:prstGeom prst="rect">
            <a:avLst/>
          </a:prstGeom>
          <a:ln>
            <a:noFill/>
          </a:ln>
        </p:spPr>
      </p:pic>
      <p:sp>
        <p:nvSpPr>
          <p:cNvPr id="99" name="CustomShape 3"/>
          <p:cNvSpPr/>
          <p:nvPr/>
        </p:nvSpPr>
        <p:spPr>
          <a:xfrm>
            <a:off x="7680960" y="3933000"/>
            <a:ext cx="548280" cy="365400"/>
          </a:xfrm>
          <a:prstGeom prst="rect">
            <a:avLst/>
          </a:prstGeom>
          <a:noFill/>
          <a:ln w="25560"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5e889e"/>
                </a:solidFill>
                <a:latin typeface="Times New Roman"/>
              </a:rPr>
              <a:t>SSH</a:t>
            </a:r>
            <a:endParaRPr/>
          </a:p>
        </p:txBody>
      </p:sp>
      <p:sp>
        <p:nvSpPr>
          <p:cNvPr id="100" name="CustomShape 4"/>
          <p:cNvSpPr/>
          <p:nvPr/>
        </p:nvSpPr>
        <p:spPr>
          <a:xfrm>
            <a:off x="7406640" y="3657600"/>
            <a:ext cx="365400" cy="731160"/>
          </a:xfrm>
          <a:prstGeom prst="upArrow">
            <a:avLst>
              <a:gd name="adj1" fmla="val 50000"/>
              <a:gd name="adj2" fmla="val 50000"/>
            </a:avLst>
          </a:prstGeom>
          <a:noFill/>
          <a:ln w="31680">
            <a:solidFill>
              <a:srgbClr val="5e889e"/>
            </a:solidFill>
            <a:round/>
          </a:ln>
        </p:spPr>
      </p:sp>
    </p:spTree>
  </p:cSld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4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11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38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52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74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02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25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43" end="2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66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838080"/>
            <a:ext cx="82292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Times New Roman"/>
              </a:rPr>
              <a:t>SSH Using PuTTY</a:t>
            </a:r>
            <a:endParaRPr/>
          </a:p>
        </p:txBody>
      </p:sp>
      <p:pic>
        <p:nvPicPr>
          <p:cNvPr id="102" name="Connect to A Public Workstation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0" y="1737360"/>
            <a:ext cx="4571640" cy="457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838080"/>
            <a:ext cx="82292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Times New Roman"/>
              </a:rPr>
              <a:t>SSH Using Terminal</a:t>
            </a:r>
            <a:endParaRPr/>
          </a:p>
        </p:txBody>
      </p:sp>
      <p:pic>
        <p:nvPicPr>
          <p:cNvPr id="104" name="bandicam 2015-09-09 17-11-21-93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68880" y="1920240"/>
            <a:ext cx="4205880" cy="420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4" dur="indefinite" restart="never" nodeType="tmRoot">
          <p:childTnLst>
            <p:seq>
              <p:cTn id="65" restart="whenNotActive" nodeType="interactiveSeq" fill="hold">
                <p:childTnLst>
                  <p:par>
                    <p:cTn id="66" fill="hold">
                      <p:stCondLst/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6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838080"/>
            <a:ext cx="82292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Times New Roman"/>
              </a:rPr>
              <a:t>Set Up Your Database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457200" y="1981080"/>
            <a:ext cx="8229240" cy="4615920"/>
          </a:xfrm>
          <a:prstGeom prst="rect">
            <a:avLst/>
          </a:prstGeom>
        </p:spPr>
        <p:txBody>
          <a:bodyPr/>
          <a:p>
            <a:pPr lvl="3">
              <a:lnSpc>
                <a:spcPct val="100000"/>
              </a:lnSpc>
              <a:buFont typeface="Arial"/>
              <a:buAutoNum type="arabicPeriod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Copy the provided compressed file</a:t>
            </a:r>
            <a:endParaRPr/>
          </a:p>
          <a:p>
            <a:r>
              <a:rPr lang="en-US" sz="2400">
                <a:solidFill>
                  <a:srgbClr val="ff0000"/>
                </a:solidFill>
                <a:latin typeface="Times New Roman"/>
              </a:rPr>
              <a:t>$ 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cp /home/o/class/cs127b/PA1/PA1Files.tar.gz </a:t>
            </a:r>
            <a:r>
              <a:rPr b="1" lang="en-US" sz="2400">
                <a:solidFill>
                  <a:srgbClr val="c00000"/>
                </a:solidFill>
                <a:latin typeface="Times New Roman"/>
              </a:rPr>
              <a:t>.</a:t>
            </a:r>
            <a:endParaRPr/>
          </a:p>
          <a:p>
            <a:pPr lvl="3">
              <a:lnSpc>
                <a:spcPct val="100000"/>
              </a:lnSpc>
              <a:buFont typeface="Arial"/>
              <a:buAutoNum type="arabicPeriod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Uncompress it to get a folder “MyPA1”</a:t>
            </a:r>
            <a:endParaRPr/>
          </a:p>
          <a:p>
            <a:r>
              <a:rPr lang="en-US" sz="2400">
                <a:solidFill>
                  <a:srgbClr val="ff0000"/>
                </a:solidFill>
                <a:latin typeface="Times New Roman"/>
              </a:rPr>
              <a:t>$ 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tar -xzvf PA1Files.tar.gz</a:t>
            </a:r>
            <a:endParaRPr/>
          </a:p>
          <a:p>
            <a:pPr lvl="3">
              <a:lnSpc>
                <a:spcPct val="100000"/>
              </a:lnSpc>
              <a:buFont typeface="Arial"/>
              <a:buAutoNum type="arabicPeriod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Change directory to “MyPA1”</a:t>
            </a:r>
            <a:endParaRPr/>
          </a:p>
          <a:p>
            <a:r>
              <a:rPr lang="en-US" sz="2400">
                <a:solidFill>
                  <a:srgbClr val="ff0000"/>
                </a:solidFill>
                <a:latin typeface="Times New Roman"/>
              </a:rPr>
              <a:t>$ 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cd MyPA1</a:t>
            </a:r>
            <a:endParaRPr/>
          </a:p>
          <a:p>
            <a:pPr lvl="3">
              <a:lnSpc>
                <a:spcPct val="100000"/>
              </a:lnSpc>
              <a:buFont typeface="Arial"/>
              <a:buAutoNum type="arabicPeriod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Run the provided script to </a:t>
            </a:r>
            <a:r>
              <a:rPr b="1" lang="en-US" sz="2400">
                <a:solidFill>
                  <a:srgbClr val="000000"/>
                </a:solidFill>
                <a:latin typeface="Times New Roman"/>
              </a:rPr>
              <a:t>initialize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or </a:t>
            </a:r>
            <a:r>
              <a:rPr b="1" lang="en-US" sz="2400">
                <a:solidFill>
                  <a:srgbClr val="000000"/>
                </a:solidFill>
                <a:latin typeface="Times New Roman"/>
              </a:rPr>
              <a:t>reset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your database, it will create tables, and insert values into those tables</a:t>
            </a:r>
            <a:endParaRPr/>
          </a:p>
          <a:p>
            <a:r>
              <a:rPr lang="en-US" sz="2400">
                <a:solidFill>
                  <a:srgbClr val="ff0000"/>
                </a:solidFill>
                <a:latin typeface="Times New Roman"/>
              </a:rPr>
              <a:t>$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psql -h </a:t>
            </a:r>
            <a:r>
              <a:rPr i="1" lang="en-US" sz="2400">
                <a:solidFill>
                  <a:srgbClr val="ff0000"/>
                </a:solidFill>
                <a:latin typeface="Times New Roman"/>
              </a:rPr>
              <a:t>host</a:t>
            </a:r>
            <a:r>
              <a:rPr lang="en-US" sz="2400">
                <a:solidFill>
                  <a:srgbClr val="c00000"/>
                </a:solidFill>
                <a:latin typeface="Times New Roman"/>
              </a:rPr>
              <a:t> 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&lt; pa1-initdb.sql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ff0000"/>
                </a:solidFill>
                <a:latin typeface="Times New Roman"/>
              </a:rPr>
              <a:t>host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: replace it with your assigned database server address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ff0000"/>
                </a:solidFill>
                <a:latin typeface="Times New Roman"/>
              </a:rPr>
              <a:t>password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: your CS account id is the default password</a:t>
            </a:r>
            <a:endParaRPr/>
          </a:p>
        </p:txBody>
      </p:sp>
    </p:spTree>
  </p:cSld>
  <p:timing>
    <p:tnLst>
      <p:par>
        <p:cTn id="70" dur="indefinite" restart="never" nodeType="tmRoot">
          <p:childTnLst>
            <p:seq>
              <p:cTn id="71" dur="indefinite" nodeType="mainSeq">
                <p:childTnLst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4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82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20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48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76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87" end="3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08" end="3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40" end="4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00" end="4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