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0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4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3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6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2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2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0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4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3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5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2738-E188-4F9C-9F82-F2F1BEF1503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ECLT 5830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#4 Specification</a:t>
            </a:r>
          </a:p>
          <a:p>
            <a:endParaRPr lang="en-US" dirty="0"/>
          </a:p>
          <a:p>
            <a:r>
              <a:rPr lang="en-US" dirty="0"/>
              <a:t>Due: 16 Apr 2018</a:t>
            </a:r>
          </a:p>
        </p:txBody>
      </p:sp>
    </p:spTree>
    <p:extLst>
      <p:ext uri="{BB962C8B-B14F-4D97-AF65-F5344CB8AC3E}">
        <p14:creationId xmlns:p14="http://schemas.microsoft.com/office/powerpoint/2010/main" val="278548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421"/>
            <a:ext cx="10698804" cy="5038928"/>
          </a:xfrm>
        </p:spPr>
        <p:txBody>
          <a:bodyPr>
            <a:normAutofit/>
          </a:bodyPr>
          <a:lstStyle/>
          <a:p>
            <a:r>
              <a:rPr lang="en-US" sz="2400" b="1" dirty="0"/>
              <a:t>Objective</a:t>
            </a:r>
            <a:r>
              <a:rPr lang="en-US" sz="2400" dirty="0"/>
              <a:t>: To practice using JavaScript to manipulate DOM and to practice using Ajax</a:t>
            </a:r>
          </a:p>
          <a:p>
            <a:endParaRPr lang="en-US" sz="2400" dirty="0"/>
          </a:p>
          <a:p>
            <a:pPr lvl="1"/>
            <a:r>
              <a:rPr lang="en-US" sz="2000" dirty="0"/>
              <a:t>Task #1: Create an interactive UI and using local storage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Task #2: Use Ajax to send/retrieve data to/from a server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You can find the requirements for each task in the following slides.</a:t>
            </a:r>
          </a:p>
        </p:txBody>
      </p:sp>
    </p:spTree>
    <p:extLst>
      <p:ext uri="{BB962C8B-B14F-4D97-AF65-F5344CB8AC3E}">
        <p14:creationId xmlns:p14="http://schemas.microsoft.com/office/powerpoint/2010/main" val="1282354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393" y="300023"/>
            <a:ext cx="10515600" cy="471734"/>
          </a:xfrm>
        </p:spPr>
        <p:txBody>
          <a:bodyPr>
            <a:normAutofit fontScale="90000"/>
          </a:bodyPr>
          <a:lstStyle/>
          <a:p>
            <a:r>
              <a:rPr lang="en-US" dirty="0"/>
              <a:t>Task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357" y="970539"/>
            <a:ext cx="11539330" cy="52712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Requirements</a:t>
            </a:r>
            <a:r>
              <a:rPr lang="en-US" sz="2400" dirty="0"/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Modify task1/task1.html accordingly so that </a:t>
            </a:r>
          </a:p>
          <a:p>
            <a:pPr marL="457200" indent="-457200">
              <a:lnSpc>
                <a:spcPct val="120000"/>
              </a:lnSpc>
              <a:buAutoNum type="alphaLcParenR"/>
            </a:pPr>
            <a:r>
              <a:rPr lang="en-US" sz="2400" dirty="0"/>
              <a:t>Whenever a user changes the value in the "title" text field or the "description" text area, the value of the elements &lt;div id=title&gt; and &lt;div id=description&gt; are updated immediately.</a:t>
            </a:r>
          </a:p>
          <a:p>
            <a:pPr marL="457200" indent="-457200">
              <a:lnSpc>
                <a:spcPct val="120000"/>
              </a:lnSpc>
              <a:buAutoNum type="alphaLcParenR"/>
            </a:pPr>
            <a:r>
              <a:rPr lang="en-US" sz="2400" dirty="0"/>
              <a:t>Whenever a user selects a different "animal", the "</a:t>
            </a:r>
            <a:r>
              <a:rPr lang="en-US" sz="2400" dirty="0" err="1"/>
              <a:t>src</a:t>
            </a:r>
            <a:r>
              <a:rPr lang="en-US" sz="2400" dirty="0"/>
              <a:t>" attribute of the element &lt;</a:t>
            </a:r>
            <a:r>
              <a:rPr lang="en-US" sz="2400" dirty="0" err="1"/>
              <a:t>img</a:t>
            </a:r>
            <a:r>
              <a:rPr lang="en-US" sz="2400" dirty="0"/>
              <a:t> id=</a:t>
            </a:r>
            <a:r>
              <a:rPr lang="en-US" sz="2400" dirty="0" err="1"/>
              <a:t>animal_img</a:t>
            </a:r>
            <a:r>
              <a:rPr lang="en-US" sz="2400" dirty="0"/>
              <a:t>&gt; is changed to the </a:t>
            </a:r>
            <a:r>
              <a:rPr lang="en-US" sz="2400" dirty="0" err="1"/>
              <a:t>url</a:t>
            </a:r>
            <a:r>
              <a:rPr lang="en-US" sz="2400" dirty="0"/>
              <a:t> of the image of the selected animal immediately.</a:t>
            </a:r>
          </a:p>
          <a:p>
            <a:pPr marL="457200" indent="-457200">
              <a:lnSpc>
                <a:spcPct val="120000"/>
              </a:lnSpc>
              <a:buAutoNum type="alphaLcParenR"/>
            </a:pPr>
            <a:r>
              <a:rPr lang="en-US" sz="2400" dirty="0"/>
              <a:t>Whenever the "save" button is clicked, the values of the input elements are </a:t>
            </a:r>
            <a:r>
              <a:rPr lang="en-US" sz="2400" u="sng" dirty="0"/>
              <a:t>saved in the local storage</a:t>
            </a:r>
            <a:r>
              <a:rPr lang="en-US" sz="2400" dirty="0"/>
              <a:t> so that when the page is reloaded, the "states of the page" can be restored (including values of the input elements, the image of the selected animal, the values in &lt;div id=title&gt; and &lt;div id=description&gt;.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469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37" y="74128"/>
            <a:ext cx="10515600" cy="471734"/>
          </a:xfrm>
        </p:spPr>
        <p:txBody>
          <a:bodyPr>
            <a:normAutofit fontScale="90000"/>
          </a:bodyPr>
          <a:lstStyle/>
          <a:p>
            <a:r>
              <a:rPr lang="en-US" dirty="0"/>
              <a:t>Task #1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900" y="722062"/>
            <a:ext cx="6834951" cy="59545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9156925" y="761818"/>
            <a:ext cx="2869257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Whenever a user changes the values of any of these input elements, update the corresponding values at the bottom half of the page immediately.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699726" y="1123220"/>
            <a:ext cx="457199" cy="15405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987826" y="612731"/>
            <a:ext cx="7002025" cy="2229861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537" y="1865819"/>
            <a:ext cx="1621969" cy="306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Whenever a user clicks the "Save" button,  the values of the input elements should be saved in the local storage.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751299" y="2991682"/>
            <a:ext cx="594336" cy="6186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987826" y="3344020"/>
            <a:ext cx="3627784" cy="3332613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695122" y="2415450"/>
            <a:ext cx="3461804" cy="242490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65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393" y="300023"/>
            <a:ext cx="10515600" cy="471734"/>
          </a:xfrm>
        </p:spPr>
        <p:txBody>
          <a:bodyPr>
            <a:normAutofit fontScale="90000"/>
          </a:bodyPr>
          <a:lstStyle/>
          <a:p>
            <a:r>
              <a:rPr lang="en-US" dirty="0"/>
              <a:t>Task #1 (About Local Storage)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357" y="970539"/>
            <a:ext cx="11539330" cy="527123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Local storage is represented by the JavaScript object </a:t>
            </a:r>
            <a:r>
              <a:rPr lang="en-US" sz="2400" dirty="0" err="1">
                <a:latin typeface="Consolas" panose="020B0609020204030204" pitchFamily="49" charset="0"/>
              </a:rPr>
              <a:t>window.localStorage</a:t>
            </a:r>
            <a:endParaRPr lang="en-US" sz="240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400" dirty="0"/>
              <a:t>The object stores data as name-value pairs and the value needs to be a string.</a:t>
            </a:r>
            <a:endParaRPr lang="en-US" sz="240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endParaRPr lang="en-US" sz="240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Consolas" panose="020B0609020204030204" pitchFamily="49" charset="0"/>
              </a:rPr>
              <a:t>e.g.,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 err="1">
                <a:latin typeface="Consolas" panose="020B0609020204030204" pitchFamily="49" charset="0"/>
              </a:rPr>
              <a:t>window.localStorage</a:t>
            </a:r>
            <a:r>
              <a:rPr lang="en-US" sz="2000" dirty="0">
                <a:latin typeface="Consolas" panose="020B0609020204030204" pitchFamily="49" charset="0"/>
              </a:rPr>
              <a:t>['title'] = "Some title";  // Store a string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 err="1">
                <a:latin typeface="Consolas" panose="020B0609020204030204" pitchFamily="49" charset="0"/>
              </a:rPr>
              <a:t>savedTitle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window.localStorage</a:t>
            </a:r>
            <a:r>
              <a:rPr lang="en-US" sz="2000" dirty="0">
                <a:latin typeface="Consolas" panose="020B0609020204030204" pitchFamily="49" charset="0"/>
              </a:rPr>
              <a:t>['title'];    // Retrieve a string</a:t>
            </a:r>
            <a:endParaRPr lang="en-US" sz="240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endParaRPr lang="en-US" sz="24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 err="1">
                <a:latin typeface="Consolas" panose="020B0609020204030204" pitchFamily="49" charset="0"/>
              </a:rPr>
              <a:t>window.localStorage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 err="1">
                <a:latin typeface="Consolas" panose="020B0609020204030204" pitchFamily="49" charset="0"/>
              </a:rPr>
              <a:t>myobj</a:t>
            </a:r>
            <a:r>
              <a:rPr lang="en-US" sz="2000" dirty="0">
                <a:latin typeface="Consolas" panose="020B0609020204030204" pitchFamily="49" charset="0"/>
              </a:rPr>
              <a:t>'] = </a:t>
            </a:r>
            <a:r>
              <a:rPr lang="en-US" sz="2000" dirty="0" err="1">
                <a:latin typeface="Consolas" panose="020B0609020204030204" pitchFamily="49" charset="0"/>
              </a:rPr>
              <a:t>JSON.stringify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myobj</a:t>
            </a:r>
            <a:r>
              <a:rPr lang="en-US" sz="2000" dirty="0">
                <a:latin typeface="Consolas" panose="020B0609020204030204" pitchFamily="49" charset="0"/>
              </a:rPr>
              <a:t>);  // Store a non-string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 err="1">
                <a:latin typeface="Consolas" panose="020B0609020204030204" pitchFamily="49" charset="0"/>
              </a:rPr>
              <a:t>myobj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JSON.parse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window.localStorage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 err="1">
                <a:latin typeface="Consolas" panose="020B0609020204030204" pitchFamily="49" charset="0"/>
              </a:rPr>
              <a:t>myobj</a:t>
            </a:r>
            <a:r>
              <a:rPr lang="en-US" sz="2000" dirty="0">
                <a:latin typeface="Consolas" panose="020B0609020204030204" pitchFamily="49" charset="0"/>
              </a:rPr>
              <a:t>']);   // Retrieve a non-string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266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54" y="200632"/>
            <a:ext cx="10515600" cy="471734"/>
          </a:xfrm>
        </p:spPr>
        <p:txBody>
          <a:bodyPr>
            <a:normAutofit fontScale="90000"/>
          </a:bodyPr>
          <a:lstStyle/>
          <a:p>
            <a:r>
              <a:rPr lang="en-US" dirty="0"/>
              <a:t>Task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7" y="672366"/>
            <a:ext cx="11539330" cy="6036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Requirements</a:t>
            </a:r>
            <a:r>
              <a:rPr lang="en-US" sz="2000" dirty="0"/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Modify </a:t>
            </a:r>
            <a:r>
              <a:rPr lang="en-US" sz="2400" dirty="0">
                <a:latin typeface="Consolas" panose="020B0609020204030204" pitchFamily="49" charset="0"/>
              </a:rPr>
              <a:t>task2/task2.html</a:t>
            </a:r>
            <a:r>
              <a:rPr lang="en-US" sz="2400" dirty="0"/>
              <a:t> and </a:t>
            </a:r>
            <a:r>
              <a:rPr lang="en-US" sz="2400" dirty="0">
                <a:latin typeface="Consolas" panose="020B0609020204030204" pitchFamily="49" charset="0"/>
              </a:rPr>
              <a:t>task2/</a:t>
            </a:r>
            <a:r>
              <a:rPr lang="en-US" sz="2400" dirty="0" err="1">
                <a:latin typeface="Consolas" panose="020B0609020204030204" pitchFamily="49" charset="0"/>
              </a:rPr>
              <a:t>getNames.php</a:t>
            </a:r>
            <a:r>
              <a:rPr lang="en-US" sz="2400" dirty="0"/>
              <a:t> accordingly so that </a:t>
            </a:r>
            <a:r>
              <a:rPr lang="en-GB" sz="2400" dirty="0"/>
              <a:t>whenever the value in the input text field is changed, the following tasks are performed:</a:t>
            </a:r>
          </a:p>
          <a:p>
            <a:pPr marL="457200" indent="-457200">
              <a:lnSpc>
                <a:spcPct val="120000"/>
              </a:lnSpc>
              <a:buAutoNum type="arabicParenR"/>
            </a:pPr>
            <a:r>
              <a:rPr lang="en-GB" sz="2000" dirty="0"/>
              <a:t>Send the value (if it is not empty) in the input field </a:t>
            </a:r>
            <a:r>
              <a:rPr lang="en-GB" sz="2000" u="sng" dirty="0"/>
              <a:t>asynchronously</a:t>
            </a:r>
            <a:r>
              <a:rPr lang="en-GB" sz="2000" dirty="0"/>
              <a:t> via Ajax to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getNames.php</a:t>
            </a:r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sz="2100" dirty="0"/>
              <a:t>(a server-side script).</a:t>
            </a:r>
          </a:p>
          <a:p>
            <a:pPr marL="457200" indent="-457200">
              <a:lnSpc>
                <a:spcPct val="120000"/>
              </a:lnSpc>
              <a:buAutoNum type="arabicParenR"/>
            </a:pPr>
            <a:r>
              <a:rPr lang="en-GB" sz="2000" dirty="0"/>
              <a:t>Upon receiving this value (let it be S), </a:t>
            </a:r>
            <a:r>
              <a:rPr lang="en-GB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getNames.php</a:t>
            </a:r>
            <a:r>
              <a:rPr lang="en-GB" sz="2000" dirty="0"/>
              <a:t> would retrieve all names that begins with S from </a:t>
            </a: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$names[]</a:t>
            </a:r>
            <a:r>
              <a:rPr lang="en-GB" sz="2000" dirty="0"/>
              <a:t>, and send them back in the request.</a:t>
            </a:r>
          </a:p>
          <a:p>
            <a:pPr marL="457200" indent="-457200">
              <a:lnSpc>
                <a:spcPct val="120000"/>
              </a:lnSpc>
              <a:buAutoNum type="arabicParenR"/>
            </a:pPr>
            <a:r>
              <a:rPr lang="en-GB" sz="2000" dirty="0"/>
              <a:t>Upon successfully receiving the response, the JavaScript code in task2.html should show all the names returned by the server as &lt;li&gt; elements in &lt;</a:t>
            </a:r>
            <a:r>
              <a:rPr lang="en-GB" sz="2000" dirty="0" err="1"/>
              <a:t>ul</a:t>
            </a:r>
            <a:r>
              <a:rPr lang="en-GB" sz="2000" dirty="0"/>
              <a:t> id=output&gt;.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You need to modify </a:t>
            </a:r>
            <a:r>
              <a:rPr lang="en-US" sz="2000" dirty="0">
                <a:latin typeface="Consolas" panose="020B0609020204030204" pitchFamily="49" charset="0"/>
              </a:rPr>
              <a:t>task2/</a:t>
            </a:r>
            <a:r>
              <a:rPr lang="en-US" sz="2000" dirty="0" err="1">
                <a:latin typeface="Consolas" panose="020B0609020204030204" pitchFamily="49" charset="0"/>
              </a:rPr>
              <a:t>getNames.php</a:t>
            </a:r>
            <a:r>
              <a:rPr lang="en-US" sz="2000" dirty="0"/>
              <a:t> accordingly so that the values to be returned is encoded properly in the body of the response.</a:t>
            </a:r>
          </a:p>
        </p:txBody>
      </p:sp>
    </p:spTree>
    <p:extLst>
      <p:ext uri="{BB962C8B-B14F-4D97-AF65-F5344CB8AC3E}">
        <p14:creationId xmlns:p14="http://schemas.microsoft.com/office/powerpoint/2010/main" val="65649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361"/>
          </a:xfrm>
        </p:spPr>
        <p:txBody>
          <a:bodyPr/>
          <a:lstStyle/>
          <a:p>
            <a:r>
              <a:rPr lang="en-US" dirty="0"/>
              <a:t>Task #2 (Sample Output)</a:t>
            </a:r>
          </a:p>
        </p:txBody>
      </p:sp>
      <p:sp>
        <p:nvSpPr>
          <p:cNvPr id="6" name="Rectangle 5"/>
          <p:cNvSpPr/>
          <p:nvPr/>
        </p:nvSpPr>
        <p:spPr>
          <a:xfrm>
            <a:off x="2904497" y="1733685"/>
            <a:ext cx="844930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As soon as the user entered 'A' in the input field, the JavaScript code sent "A" via Ajax to the server-side script </a:t>
            </a:r>
            <a:r>
              <a:rPr lang="en-US" dirty="0" err="1"/>
              <a:t>getNames.php</a:t>
            </a:r>
            <a:r>
              <a:rPr lang="en-US" dirty="0"/>
              <a:t>. </a:t>
            </a:r>
            <a:r>
              <a:rPr lang="en-US" dirty="0" err="1"/>
              <a:t>getNames.php</a:t>
            </a:r>
            <a:r>
              <a:rPr lang="en-US" dirty="0"/>
              <a:t> retrieved all names that begin with "A" from $names[], and return them in the response. When the client-side JavaScript received the names in the response, it showed them as &lt;li&gt; items in &lt;</a:t>
            </a:r>
            <a:r>
              <a:rPr lang="en-US" dirty="0" err="1"/>
              <a:t>ul</a:t>
            </a:r>
            <a:r>
              <a:rPr lang="en-US" dirty="0"/>
              <a:t> id=output&gt;.</a:t>
            </a:r>
          </a:p>
        </p:txBody>
      </p:sp>
      <p:sp>
        <p:nvSpPr>
          <p:cNvPr id="8" name="Rectangle 7"/>
          <p:cNvSpPr/>
          <p:nvPr/>
        </p:nvSpPr>
        <p:spPr>
          <a:xfrm>
            <a:off x="2904497" y="4147091"/>
            <a:ext cx="8449303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As soon as the user entered a 'v', the JavaScript  code sent "Av" via Ajax to the server-side script </a:t>
            </a:r>
            <a:r>
              <a:rPr lang="en-US" dirty="0" err="1"/>
              <a:t>getNames.php</a:t>
            </a:r>
            <a:r>
              <a:rPr lang="en-US" dirty="0"/>
              <a:t> and then updated the list items accordingly when it received the new set of names in the response.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5E1E43-07B7-4B29-A67D-353A8B912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26" y="1476130"/>
            <a:ext cx="1827494" cy="24503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DB80C8-5A14-4B6F-983D-CBFB4D41C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79" y="4147091"/>
            <a:ext cx="1829041" cy="23007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198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AB96-0825-4D77-9FBE-63CC0656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#2 (Additional note)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5184C-38FA-45F2-B3CC-7B1063707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not perform the filtering of names on the client side.</a:t>
            </a:r>
          </a:p>
        </p:txBody>
      </p:sp>
    </p:spTree>
    <p:extLst>
      <p:ext uri="{BB962C8B-B14F-4D97-AF65-F5344CB8AC3E}">
        <p14:creationId xmlns:p14="http://schemas.microsoft.com/office/powerpoint/2010/main" val="1456985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966"/>
            <a:ext cx="10515600" cy="4746997"/>
          </a:xfrm>
        </p:spPr>
        <p:txBody>
          <a:bodyPr>
            <a:normAutofit/>
          </a:bodyPr>
          <a:lstStyle/>
          <a:p>
            <a:r>
              <a:rPr lang="en-US" sz="2400" dirty="0"/>
              <a:t>To submit your solution, please archive the folder containing all the files that make up assignment #4 into a ZIP file, and upload the ZIP file to eLearn.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815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2316</TotalTime>
  <Words>725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ECLT 5830</vt:lpstr>
      <vt:lpstr>Specification</vt:lpstr>
      <vt:lpstr>Task #1</vt:lpstr>
      <vt:lpstr>Task #1</vt:lpstr>
      <vt:lpstr>Task #1 (About Local Storage)</vt:lpstr>
      <vt:lpstr>Task #2</vt:lpstr>
      <vt:lpstr>Task #2 (Sample Output)</vt:lpstr>
      <vt:lpstr>Task #2 (Additional note)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ECLT 5830</dc:title>
  <dc:creator>Cheng Jiun Yuan (CSD)</dc:creator>
  <cp:lastModifiedBy>Cheng Jiun Yuan (CSD)</cp:lastModifiedBy>
  <cp:revision>78</cp:revision>
  <dcterms:created xsi:type="dcterms:W3CDTF">2017-01-23T09:29:00Z</dcterms:created>
  <dcterms:modified xsi:type="dcterms:W3CDTF">2018-03-23T11:16:58Z</dcterms:modified>
</cp:coreProperties>
</file>