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3" r:id="rId3"/>
    <p:sldId id="257" r:id="rId4"/>
    <p:sldId id="277" r:id="rId5"/>
    <p:sldId id="298" r:id="rId6"/>
    <p:sldId id="301" r:id="rId7"/>
    <p:sldId id="278" r:id="rId8"/>
    <p:sldId id="324" r:id="rId9"/>
    <p:sldId id="373" r:id="rId10"/>
    <p:sldId id="374" r:id="rId11"/>
    <p:sldId id="355" r:id="rId12"/>
    <p:sldId id="366" r:id="rId13"/>
    <p:sldId id="368" r:id="rId14"/>
    <p:sldId id="367" r:id="rId15"/>
    <p:sldId id="369" r:id="rId16"/>
    <p:sldId id="361" r:id="rId17"/>
    <p:sldId id="360" r:id="rId18"/>
    <p:sldId id="372" r:id="rId19"/>
    <p:sldId id="362" r:id="rId20"/>
    <p:sldId id="353" r:id="rId21"/>
    <p:sldId id="302" r:id="rId22"/>
    <p:sldId id="300" r:id="rId23"/>
    <p:sldId id="304" r:id="rId24"/>
    <p:sldId id="351" r:id="rId25"/>
    <p:sldId id="286" r:id="rId26"/>
    <p:sldId id="352" r:id="rId27"/>
    <p:sldId id="296" r:id="rId28"/>
    <p:sldId id="303" r:id="rId29"/>
    <p:sldId id="290" r:id="rId30"/>
    <p:sldId id="292" r:id="rId31"/>
    <p:sldId id="363" r:id="rId32"/>
    <p:sldId id="364" r:id="rId33"/>
    <p:sldId id="365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336699"/>
    <a:srgbClr val="FFFF99"/>
    <a:srgbClr val="99FF99"/>
    <a:srgbClr val="FF7C80"/>
    <a:srgbClr val="CC000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9030" autoAdjust="0"/>
  </p:normalViewPr>
  <p:slideViewPr>
    <p:cSldViewPr>
      <p:cViewPr varScale="1">
        <p:scale>
          <a:sx n="110" d="100"/>
          <a:sy n="11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PMingLiU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新员工转正答辩汇报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60150" y="5711147"/>
            <a:ext cx="2069797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itchFamily="34" charset="-122"/>
              </a:rPr>
              <a:t>答辩人：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</a:rPr>
              <a:t>李俊楠</a:t>
            </a:r>
            <a:endParaRPr lang="en-US" altLang="zh-CN" sz="2100" dirty="0">
              <a:solidFill>
                <a:schemeClr val="bg1"/>
              </a:solidFill>
              <a:latin typeface="微软雅黑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2018/09/x</a:t>
            </a:r>
            <a:endParaRPr lang="en-US" altLang="zh-CN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1"/>
            <a:ext cx="7992888" cy="50405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600" b="0" dirty="0" smtClean="0"/>
              <a:t>总结的前端搭建环境遇到的问题，可以供以后遇到相同问题的小伙伴参考。</a:t>
            </a:r>
            <a:endParaRPr lang="zh-CN" altLang="en-US" sz="16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2048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3" y="1772816"/>
            <a:ext cx="7246628" cy="44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16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0"/>
            <a:ext cx="3240360" cy="46783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/>
              <a:t>单车停车桩管理</a:t>
            </a:r>
            <a:r>
              <a:rPr lang="en-US" altLang="zh-CN" sz="1800" b="0" dirty="0" smtClean="0"/>
              <a:t>App</a:t>
            </a:r>
          </a:p>
          <a:p>
            <a:pPr marL="0" indent="0">
              <a:buNone/>
            </a:pPr>
            <a:endParaRPr lang="zh-CN" altLang="en-US" sz="1800" b="0" dirty="0" smtClean="0"/>
          </a:p>
          <a:p>
            <a:pPr marL="0" indent="0">
              <a:buNone/>
            </a:pPr>
            <a:r>
              <a:rPr lang="zh-CN" altLang="en-US" sz="1600" b="0" dirty="0" smtClean="0"/>
              <a:t>通过单车项目学习到了，前端工程项目的基本结构和默认的一些约定，为后来的云锁管家的</a:t>
            </a:r>
            <a:r>
              <a:rPr lang="en-US" altLang="zh-CN" sz="1600" b="0" dirty="0" smtClean="0"/>
              <a:t>App</a:t>
            </a:r>
            <a:r>
              <a:rPr lang="zh-CN" altLang="en-US" sz="1600" b="0" dirty="0" smtClean="0"/>
              <a:t>项目结构划分积累了经验</a:t>
            </a:r>
            <a:r>
              <a:rPr lang="zh-CN" altLang="en-US" sz="1600" b="0" dirty="0" smtClean="0"/>
              <a:t>。</a:t>
            </a:r>
            <a:endParaRPr lang="en-US" altLang="zh-CN" sz="1600" b="0" dirty="0" smtClean="0"/>
          </a:p>
          <a:p>
            <a:pPr marL="0" indent="0">
              <a:buNone/>
            </a:pPr>
            <a:endParaRPr lang="zh-CN" altLang="en-US" sz="16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88" y="1124744"/>
            <a:ext cx="2628572" cy="4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1"/>
            <a:ext cx="7416824" cy="119049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/>
              <a:t>云</a:t>
            </a:r>
            <a:r>
              <a:rPr lang="zh-CN" altLang="en-US" sz="1800" b="0" dirty="0" smtClean="0"/>
              <a:t>锁管家</a:t>
            </a:r>
            <a:r>
              <a:rPr lang="en-US" altLang="zh-CN" sz="1800" b="0" dirty="0" smtClean="0"/>
              <a:t>App</a:t>
            </a:r>
          </a:p>
          <a:p>
            <a:pPr marL="0" indent="0">
              <a:buNone/>
            </a:pPr>
            <a:r>
              <a:rPr lang="en-US" altLang="zh-CN" sz="1800" b="0" dirty="0" smtClean="0"/>
              <a:t>   </a:t>
            </a:r>
            <a:r>
              <a:rPr lang="zh-CN" altLang="en-US" sz="1800" b="0" dirty="0" smtClean="0"/>
              <a:t>参与了云锁管家</a:t>
            </a:r>
            <a:r>
              <a:rPr lang="en-US" altLang="zh-CN" sz="1800" b="0" dirty="0" smtClean="0"/>
              <a:t>App</a:t>
            </a:r>
            <a:r>
              <a:rPr lang="zh-CN" altLang="en-US" sz="1800" b="0" dirty="0" smtClean="0"/>
              <a:t>开发，完成了登录、注册、密码修改、个人中心，账号设置功能和整体的前后台接口对接等工作。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en-US" sz="16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59256"/>
            <a:ext cx="7547850" cy="39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0748"/>
            <a:ext cx="2631578" cy="489654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96752"/>
            <a:ext cx="2592288" cy="4824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96752"/>
            <a:ext cx="248947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7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0"/>
            <a:ext cx="6696744" cy="46783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/>
              <a:t>云</a:t>
            </a:r>
            <a:r>
              <a:rPr lang="zh-CN" altLang="en-US" sz="1800" b="0" dirty="0" smtClean="0"/>
              <a:t>锁</a:t>
            </a:r>
            <a:r>
              <a:rPr lang="en-US" altLang="zh-CN" sz="1800" b="0" dirty="0" smtClean="0"/>
              <a:t>Web</a:t>
            </a:r>
            <a:r>
              <a:rPr lang="zh-CN" altLang="en-US" sz="1800" b="0" dirty="0" smtClean="0"/>
              <a:t>管理系统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   </a:t>
            </a:r>
            <a:r>
              <a:rPr lang="zh-CN" altLang="en-US" sz="1800" b="0" dirty="0"/>
              <a:t>参与了云锁</a:t>
            </a:r>
            <a:r>
              <a:rPr lang="en-US" altLang="zh-CN" sz="1800" b="0" dirty="0"/>
              <a:t>Web</a:t>
            </a:r>
            <a:r>
              <a:rPr lang="zh-CN" altLang="en-US" sz="1800" b="0" dirty="0" smtClean="0"/>
              <a:t>管理系统的需求、功能模块等项目的前期工作的讨论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  快速完成</a:t>
            </a:r>
            <a:r>
              <a:rPr lang="zh-CN" altLang="en-US" sz="1800" b="0" dirty="0"/>
              <a:t>了云锁</a:t>
            </a:r>
            <a:r>
              <a:rPr lang="en-US" altLang="zh-CN" sz="1800" b="0" dirty="0"/>
              <a:t>Web</a:t>
            </a:r>
            <a:r>
              <a:rPr lang="zh-CN" altLang="en-US" sz="1800" b="0" dirty="0" smtClean="0"/>
              <a:t>管理系统：设备管理</a:t>
            </a:r>
            <a:r>
              <a:rPr lang="zh-CN" altLang="en-US" sz="1800" b="0" dirty="0" smtClean="0"/>
              <a:t>、区域展示、操作日志、告警日志、工单日志、巡检人员、权限方案、授权配置、授权</a:t>
            </a:r>
            <a:r>
              <a:rPr lang="zh-CN" altLang="en-US" sz="1800" b="0" dirty="0"/>
              <a:t>查询等页面原型的</a:t>
            </a:r>
            <a:r>
              <a:rPr lang="zh-CN" altLang="en-US" sz="1800" b="0" dirty="0" smtClean="0"/>
              <a:t>开发。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</a:t>
            </a:r>
            <a:r>
              <a:rPr lang="zh-CN" altLang="en-US" sz="1800" b="0" dirty="0" smtClean="0"/>
              <a:t>通过对项目后端的结构学习，熟悉了后端项目的工程结构，完成了前端原型到后端模版的转化对接。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  </a:t>
            </a:r>
            <a:r>
              <a:rPr lang="zh-CN" altLang="en-US" sz="1800" b="0" dirty="0" smtClean="0"/>
              <a:t>同时引入开源组件，解决项目中遇到的问题。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49542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807550" cy="2088232"/>
          </a:xfrm>
        </p:spPr>
      </p:pic>
      <p:pic>
        <p:nvPicPr>
          <p:cNvPr id="6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1196752"/>
            <a:ext cx="41764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内容占位符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3501008"/>
            <a:ext cx="3816423" cy="259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176464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5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技术上收获：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800" b="0" dirty="0">
                <a:latin typeface="微软雅黑" pitchFamily="34" charset="-122"/>
              </a:rPr>
              <a:t>从研发的过程中进一步熟悉了vue框架使用</a:t>
            </a:r>
            <a:r>
              <a:rPr lang="en-US" altLang="zh-CN" sz="1800" b="0" dirty="0" smtClean="0">
                <a:latin typeface="微软雅黑" pitchFamily="34" charset="-122"/>
              </a:rPr>
              <a:t>，掌握了</a:t>
            </a:r>
            <a:r>
              <a:rPr lang="en-US" altLang="zh-CN" sz="1800" b="0" dirty="0">
                <a:latin typeface="微软雅黑" pitchFamily="34" charset="-122"/>
              </a:rPr>
              <a:t>npm，node，webpack，vue-cli，es6，element-ui, </a:t>
            </a:r>
            <a:r>
              <a:rPr lang="en-US" altLang="zh-CN" sz="1800" b="0" dirty="0" err="1" smtClean="0">
                <a:latin typeface="微软雅黑" pitchFamily="34" charset="-122"/>
              </a:rPr>
              <a:t>vue</a:t>
            </a:r>
            <a:r>
              <a:rPr lang="en-US" altLang="zh-CN" sz="1800" b="0" dirty="0" smtClean="0">
                <a:latin typeface="微软雅黑" pitchFamily="34" charset="-122"/>
              </a:rPr>
              <a:t>-router</a:t>
            </a:r>
            <a:r>
              <a:rPr lang="en-US" altLang="zh-CN" sz="1800" b="0" dirty="0">
                <a:latin typeface="微软雅黑" pitchFamily="34" charset="-122"/>
              </a:rPr>
              <a:t>, </a:t>
            </a:r>
            <a:r>
              <a:rPr lang="en-US" altLang="zh-CN" sz="1800" b="0" dirty="0" err="1">
                <a:latin typeface="微软雅黑" pitchFamily="34" charset="-122"/>
              </a:rPr>
              <a:t>vuex等很多的知识和框架</a:t>
            </a:r>
            <a:r>
              <a:rPr lang="en-US" altLang="zh-CN" sz="1800" b="0" dirty="0" smtClean="0">
                <a:latin typeface="微软雅黑" pitchFamily="34" charset="-122"/>
              </a:rPr>
              <a:t>。</a:t>
            </a: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800" b="0" dirty="0" err="1" smtClean="0">
                <a:latin typeface="微软雅黑" pitchFamily="34" charset="-122"/>
              </a:rPr>
              <a:t>解决跨域问题</a:t>
            </a:r>
            <a:r>
              <a:rPr lang="zh-CN" altLang="en-US" sz="1800" b="0" dirty="0" smtClean="0">
                <a:latin typeface="微软雅黑" pitchFamily="34" charset="-122"/>
              </a:rPr>
              <a:t>；</a:t>
            </a:r>
            <a:r>
              <a:rPr lang="en-US" altLang="zh-CN" sz="1800" b="0" dirty="0" err="1" smtClean="0">
                <a:latin typeface="微软雅黑" pitchFamily="34" charset="-122"/>
              </a:rPr>
              <a:t>ios</a:t>
            </a:r>
            <a:r>
              <a:rPr lang="zh-CN" altLang="en-US" sz="1800" b="0" dirty="0">
                <a:latin typeface="微软雅黑" pitchFamily="34" charset="-122"/>
              </a:rPr>
              <a:t>对</a:t>
            </a:r>
            <a:r>
              <a:rPr lang="en-US" altLang="zh-CN" sz="1800" b="0" dirty="0" err="1">
                <a:latin typeface="微软雅黑" pitchFamily="34" charset="-122"/>
              </a:rPr>
              <a:t>css</a:t>
            </a:r>
            <a:r>
              <a:rPr lang="zh-CN" altLang="en-US" sz="1800" b="0" dirty="0">
                <a:latin typeface="微软雅黑" pitchFamily="34" charset="-122"/>
              </a:rPr>
              <a:t>的</a:t>
            </a:r>
            <a:r>
              <a:rPr lang="en-US" altLang="zh-CN" sz="1800" b="0" dirty="0">
                <a:latin typeface="微软雅黑" pitchFamily="34" charset="-122"/>
              </a:rPr>
              <a:t>flex</a:t>
            </a:r>
            <a:r>
              <a:rPr lang="zh-CN" altLang="en-US" sz="1800" b="0" dirty="0">
                <a:latin typeface="微软雅黑" pitchFamily="34" charset="-122"/>
              </a:rPr>
              <a:t>的兼容性问题</a:t>
            </a:r>
            <a:r>
              <a:rPr lang="zh-CN" altLang="en-US" sz="1800" b="0" dirty="0" smtClean="0">
                <a:latin typeface="微软雅黑" pitchFamily="34" charset="-122"/>
              </a:rPr>
              <a:t>。</a:t>
            </a:r>
            <a:endParaRPr lang="en-US" altLang="zh-CN" sz="1800" b="0" dirty="0" smtClean="0">
              <a:latin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800" b="0" dirty="0" smtClean="0">
                <a:latin typeface="微软雅黑" pitchFamily="34" charset="-122"/>
              </a:rPr>
              <a:t>使用</a:t>
            </a:r>
            <a:r>
              <a:rPr lang="en-US" altLang="zh-CN" sz="1800" b="0" dirty="0" err="1" smtClean="0">
                <a:latin typeface="微软雅黑" pitchFamily="34" charset="-122"/>
              </a:rPr>
              <a:t>requirejs</a:t>
            </a:r>
            <a:r>
              <a:rPr lang="zh-CN" altLang="en-US" sz="1800" b="0" dirty="0" smtClean="0">
                <a:latin typeface="微软雅黑" pitchFamily="34" charset="-122"/>
              </a:rPr>
              <a:t>动态依赖加载前端代码，解决手动引入组件之间的关系。</a:t>
            </a:r>
            <a:endParaRPr lang="en-US" altLang="zh-CN" sz="1800" b="0" dirty="0" smtClean="0">
              <a:latin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800" b="0" dirty="0" smtClean="0">
                <a:latin typeface="微软雅黑" pitchFamily="34" charset="-122"/>
              </a:rPr>
              <a:t>学习到了用户体验的一些知识，对前端页面整体布局设计有一定的帮助。</a:t>
            </a:r>
            <a:endParaRPr lang="en-US" altLang="zh-CN" sz="1800" b="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857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4392488" cy="44158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工程能力收获：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b="0" dirty="0" smtClean="0"/>
              <a:t> 对模块化编程，前端</a:t>
            </a:r>
            <a:r>
              <a:rPr lang="en-US" altLang="zh-CN" sz="1800" b="0" dirty="0" smtClean="0"/>
              <a:t>MVC</a:t>
            </a:r>
            <a:r>
              <a:rPr lang="zh-CN" altLang="en-US" sz="1800" b="0" dirty="0" smtClean="0"/>
              <a:t>编程思想，数据分层，项目结构划分有了进一步的锻炼和提高。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Components: </a:t>
            </a:r>
            <a:r>
              <a:rPr lang="zh-CN" altLang="en-US" sz="1800" b="0" dirty="0" smtClean="0"/>
              <a:t>放置“业务无关”公共组件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Page: </a:t>
            </a:r>
            <a:r>
              <a:rPr lang="zh-CN" altLang="en-US" sz="1800" b="0" dirty="0" smtClean="0"/>
              <a:t>具体的业务视图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Services: </a:t>
            </a:r>
            <a:r>
              <a:rPr lang="zh-CN" altLang="en-US" sz="1800" b="0" dirty="0"/>
              <a:t>服务</a:t>
            </a:r>
            <a:r>
              <a:rPr lang="zh-CN" altLang="en-US" sz="1800" b="0" dirty="0" smtClean="0"/>
              <a:t>端端</a:t>
            </a:r>
            <a:r>
              <a:rPr lang="en-US" altLang="zh-CN" sz="1800" b="0" dirty="0" err="1" smtClean="0"/>
              <a:t>api</a:t>
            </a:r>
            <a:r>
              <a:rPr lang="zh-CN" altLang="en-US" sz="1800" b="0" dirty="0" smtClean="0"/>
              <a:t>和</a:t>
            </a:r>
            <a:r>
              <a:rPr lang="en-US" altLang="zh-CN" sz="1800" b="0" dirty="0" err="1" smtClean="0"/>
              <a:t>cordova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api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en-US" altLang="zh-CN" sz="1800" b="0" dirty="0" smtClean="0"/>
              <a:t>Store: </a:t>
            </a:r>
            <a:r>
              <a:rPr lang="zh-CN" altLang="en-US" sz="1800" b="0" dirty="0" smtClean="0"/>
              <a:t>存放全局的状态数据</a:t>
            </a:r>
            <a:endParaRPr lang="zh-CN" altLang="en-US" sz="18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89" y="1052736"/>
            <a:ext cx="3314286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7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试用期总结：工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93305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登录页面背景图：</a:t>
            </a:r>
            <a:endParaRPr lang="en-US" altLang="zh-CN" b="1" dirty="0" smtClean="0"/>
          </a:p>
          <a:p>
            <a:r>
              <a:rPr lang="zh-CN" altLang="en-US" dirty="0" smtClean="0"/>
              <a:t>  实现了响应式的等比例缩放，不会出现在高分辨率情况下图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的边框情况。</a:t>
            </a:r>
            <a:endParaRPr lang="en-US" altLang="zh-CN" dirty="0" smtClean="0"/>
          </a:p>
          <a:p>
            <a:r>
              <a:rPr lang="zh-CN" altLang="en-US" dirty="0" smtClean="0"/>
              <a:t>  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是在移动设备分辨率模式的显示效果。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79512" y="952880"/>
            <a:ext cx="8877520" cy="5320994"/>
            <a:chOff x="179512" y="952880"/>
            <a:chExt cx="8877520" cy="5320994"/>
          </a:xfrm>
        </p:grpSpPr>
        <p:grpSp>
          <p:nvGrpSpPr>
            <p:cNvPr id="6" name="组合 5"/>
            <p:cNvGrpSpPr/>
            <p:nvPr/>
          </p:nvGrpSpPr>
          <p:grpSpPr>
            <a:xfrm>
              <a:off x="179512" y="952880"/>
              <a:ext cx="4427984" cy="2910634"/>
              <a:chOff x="179512" y="952880"/>
              <a:chExt cx="4427984" cy="291063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952880"/>
                <a:ext cx="4427984" cy="242850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907704" y="349418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16016" y="952880"/>
              <a:ext cx="4341016" cy="2921894"/>
              <a:chOff x="4716016" y="952880"/>
              <a:chExt cx="4341016" cy="292189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016" y="952880"/>
                <a:ext cx="4341016" cy="2448778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164288" y="350544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20467" y="3438897"/>
              <a:ext cx="3019885" cy="2834977"/>
              <a:chOff x="4720467" y="3438897"/>
              <a:chExt cx="3019885" cy="2834977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67" y="3438897"/>
                <a:ext cx="1723741" cy="28349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588224" y="580526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87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试用期总结：工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解决</a:t>
            </a:r>
            <a:r>
              <a:rPr lang="en-US" altLang="zh-CN" b="1" dirty="0" err="1" smtClean="0"/>
              <a:t>ios</a:t>
            </a:r>
            <a:r>
              <a:rPr lang="en-US" altLang="zh-CN" b="1" dirty="0" smtClean="0"/>
              <a:t> 8\9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safari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flex</a:t>
            </a:r>
            <a:r>
              <a:rPr lang="zh-CN" altLang="en-US" b="1" dirty="0" smtClean="0"/>
              <a:t>兼容性：</a:t>
            </a:r>
            <a:endParaRPr lang="en-US" altLang="zh-CN" b="1" dirty="0" smtClean="0"/>
          </a:p>
          <a:p>
            <a:r>
              <a:rPr lang="en-US" altLang="zh-CN" dirty="0" smtClean="0"/>
              <a:t>  css3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布局已经成为主流，但是因为不同浏览器支持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特性的时间不同，所以难免会出现兼容性问题。这时就需要使用工具帮助我们来适配不同的平台。</a:t>
            </a:r>
            <a:endParaRPr lang="en-US" altLang="zh-CN" dirty="0" smtClean="0"/>
          </a:p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Autoprefixer</a:t>
            </a:r>
            <a:endParaRPr lang="en-US" altLang="zh-CN" dirty="0" smtClean="0"/>
          </a:p>
          <a:p>
            <a:r>
              <a:rPr lang="zh-CN" altLang="en-US" dirty="0" smtClean="0"/>
              <a:t>平台：</a:t>
            </a:r>
            <a:r>
              <a:rPr lang="en-US" altLang="zh-CN" dirty="0" err="1" smtClean="0"/>
              <a:t>browserlist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caniuse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35699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Package.json</a:t>
            </a:r>
            <a:r>
              <a:rPr lang="zh-CN" altLang="en-US" b="1" dirty="0" smtClean="0"/>
              <a:t>添加</a:t>
            </a:r>
            <a:r>
              <a:rPr lang="en-US" altLang="zh-CN" b="1" dirty="0" err="1" smtClean="0"/>
              <a:t>browserlist</a:t>
            </a:r>
            <a:r>
              <a:rPr lang="zh-CN" altLang="en-US" b="1" dirty="0" smtClean="0"/>
              <a:t>配置如右图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配置可以在</a:t>
            </a:r>
            <a:r>
              <a:rPr lang="en-US" altLang="zh-CN" dirty="0" err="1" smtClean="0"/>
              <a:t>browserl.ist</a:t>
            </a:r>
            <a:r>
              <a:rPr lang="zh-CN" altLang="en-US" dirty="0" smtClean="0"/>
              <a:t>上测试浏览器覆盖率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564904"/>
            <a:ext cx="2126141" cy="36724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64903"/>
            <a:ext cx="2054699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7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541725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</a:rPr>
              <a:t>个人简介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试用期总结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学习与发展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工作与成果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工作案例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企业融入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个人自评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 岗位胜任情况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 </a:t>
            </a:r>
            <a:r>
              <a:rPr lang="zh-CN" altLang="en-US" sz="2200" b="0" dirty="0" smtClean="0">
                <a:latin typeface="微软雅黑" pitchFamily="34" charset="-122"/>
              </a:rPr>
              <a:t>任职资格认证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 综合自评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建议与意见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latin typeface="微软雅黑" pitchFamily="34" charset="-122"/>
              </a:rPr>
              <a:t>        </a:t>
            </a:r>
            <a:endParaRPr lang="zh-CN" altLang="en-US" b="0" dirty="0">
              <a:latin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试用期总结：企业融入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企业融入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</a:t>
            </a:r>
            <a:r>
              <a:rPr lang="zh-CN" altLang="en-US" dirty="0" smtClean="0">
                <a:ea typeface="微软雅黑" pitchFamily="34" charset="-122"/>
              </a:rPr>
              <a:t>非常感谢导师和组长，以及项目组的小伙伴的支持。</a:t>
            </a:r>
            <a:endParaRPr lang="en-US" altLang="zh-CN" dirty="0" smtClean="0">
              <a:ea typeface="微软雅黑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 </a:t>
            </a:r>
            <a:r>
              <a:rPr lang="zh-CN" altLang="en-US" dirty="0" smtClean="0">
                <a:ea typeface="微软雅黑" pitchFamily="34" charset="-122"/>
              </a:rPr>
              <a:t>在工作中，因为岗位的原因，我需要参与需求讨论，和</a:t>
            </a:r>
            <a:r>
              <a:rPr lang="en-US" altLang="zh-CN" dirty="0" smtClean="0">
                <a:ea typeface="微软雅黑" pitchFamily="34" charset="-122"/>
              </a:rPr>
              <a:t>UI</a:t>
            </a:r>
            <a:r>
              <a:rPr lang="zh-CN" altLang="en-US" dirty="0" smtClean="0">
                <a:ea typeface="微软雅黑" pitchFamily="34" charset="-122"/>
              </a:rPr>
              <a:t>设计师进行沟通，和服务端同事进行接口格式定义和对接调试，前端引入开源组件或者自己封装等工作。如果没有小伙伴强有力的支持，我是不可能这么高效完成的。</a:t>
            </a:r>
            <a:endParaRPr lang="en-US" altLang="zh-CN" dirty="0">
              <a:ea typeface="微软雅黑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endParaRPr lang="en-US" altLang="zh-CN" dirty="0" smtClean="0"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6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个人自评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建议与意见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16374"/>
              </p:ext>
            </p:extLst>
          </p:nvPr>
        </p:nvGraphicFramePr>
        <p:xfrm>
          <a:off x="470571" y="166066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研究生，计算机软件工程专业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年，曾经服务产品价值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亿美金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雅思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，留美近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内容占位符 5"/>
          <p:cNvSpPr txBox="1">
            <a:spLocks/>
          </p:cNvSpPr>
          <p:nvPr/>
        </p:nvSpPr>
        <p:spPr bwMode="auto">
          <a:xfrm>
            <a:off x="357158" y="1071546"/>
            <a:ext cx="14287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357158" y="92867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3806" y="1585632"/>
          <a:ext cx="8929718" cy="4526654"/>
        </p:xfrm>
        <a:graphic>
          <a:graphicData uri="http://schemas.openxmlformats.org/drawingml/2006/table">
            <a:tbl>
              <a:tblPr/>
              <a:tblGrid>
                <a:gridCol w="642910"/>
                <a:gridCol w="857256"/>
                <a:gridCol w="6000792"/>
                <a:gridCol w="1428760"/>
              </a:tblGrid>
              <a:tr h="1595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02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414398" y="1295399"/>
            <a:ext cx="8443882" cy="458187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本次转正答辩需认证的任职资格标准要素：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000" b="0" dirty="0" smtClean="0"/>
              <a:t>开发设计；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000" b="0" dirty="0" smtClean="0"/>
              <a:t>规范与流程管理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000" b="0" dirty="0" smtClean="0"/>
              <a:t>内外部交流</a:t>
            </a:r>
            <a:endParaRPr lang="en-US" altLang="zh-CN" sz="2000" b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000" b="0" dirty="0" smtClean="0"/>
              <a:t>学习</a:t>
            </a:r>
            <a:r>
              <a:rPr lang="zh-CN" altLang="en-US" sz="2000" b="0" dirty="0"/>
              <a:t>与分享</a:t>
            </a:r>
            <a:endParaRPr lang="en-US" altLang="zh-CN" sz="20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000" b="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5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14282" y="1366837"/>
            <a:ext cx="9038238" cy="278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开发设计；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能主导产品概要设计、详细设计，根据要求输出标准的技术文档；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能够根据设计要求和编程规范，设计项目结构，独立编写代码，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输出的代码简单易懂，方便维护，可复用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设计过程中能够优先选用现有的、标准化的技术方案、工具甚至公用模块</a:t>
            </a:r>
            <a:r>
              <a:rPr lang="zh-CN" altLang="en-US" sz="2000" dirty="0" smtClean="0">
                <a:latin typeface="+mj-ea"/>
                <a:ea typeface="+mj-ea"/>
              </a:rPr>
              <a:t>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  <a:ea typeface="+mj-ea"/>
              </a:rPr>
              <a:t>参与总结、分析系列产品设计方案的共性，参与标准库的建立和完善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举证：见尾页。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94090" y="1628800"/>
            <a:ext cx="900118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学习与分享：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、具有积极的学习欲望，工作自觉，主动，为提升工作能力主动学习新知识、新方法，并运用在实际工作中；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、能够对工作中遇到的问题、工作方法、失败或成功的经验进行总结和提炼，并与团队成员分享；</a:t>
            </a: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举证：见尾页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u="sng" dirty="0" smtClean="0">
              <a:solidFill>
                <a:srgbClr val="00B050"/>
              </a:solidFill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625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综合自评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现状与规划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428596" y="4797152"/>
            <a:ext cx="8535892" cy="94693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多</a:t>
            </a:r>
            <a:r>
              <a:rPr lang="zh-CN" altLang="en-US" sz="2000" b="0" dirty="0"/>
              <a:t>学习项目架构设计，提升系统性能方面的知识。深入移动端，以及可穿搭设备的开发学习。学习项目管理知识，提高团队建设，代领的能力。</a:t>
            </a:r>
            <a:endParaRPr lang="en-US" altLang="zh-CN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2794" y="4221088"/>
            <a:ext cx="8080375" cy="56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个人规划与努力方向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428596" y="1487459"/>
            <a:ext cx="8443882" cy="194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工作量：</a:t>
            </a:r>
            <a:r>
              <a:rPr lang="zh-CN" altLang="en-US" sz="2000" kern="0" noProof="0" dirty="0" smtClean="0">
                <a:ea typeface="微软雅黑" pitchFamily="34" charset="-122"/>
              </a:rPr>
              <a:t>承受能力内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zh-CN" altLang="en-US" sz="2000" kern="0" dirty="0" smtClean="0">
                <a:ea typeface="微软雅黑" pitchFamily="34" charset="-122"/>
              </a:rPr>
              <a:t>工作任务安排：</a:t>
            </a:r>
            <a:endParaRPr lang="en-US" altLang="zh-CN" sz="2000" kern="0" dirty="0" smtClean="0">
              <a:ea typeface="微软雅黑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2000" kern="0" dirty="0" smtClean="0">
                <a:ea typeface="微软雅黑" pitchFamily="34" charset="-122"/>
              </a:rPr>
              <a:t>     单车</a:t>
            </a:r>
            <a:r>
              <a:rPr lang="zh-CN" altLang="en-US" sz="2000" kern="0" dirty="0">
                <a:ea typeface="微软雅黑" pitchFamily="34" charset="-122"/>
              </a:rPr>
              <a:t>车桩大众，运维以及物业</a:t>
            </a:r>
            <a:r>
              <a:rPr lang="en-US" altLang="zh-CN" sz="2000" kern="0" dirty="0">
                <a:ea typeface="微软雅黑" pitchFamily="34" charset="-122"/>
              </a:rPr>
              <a:t>APP</a:t>
            </a:r>
            <a:r>
              <a:rPr lang="zh-CN" altLang="en-US" sz="2000" kern="0" dirty="0">
                <a:ea typeface="微软雅黑" pitchFamily="34" charset="-122"/>
              </a:rPr>
              <a:t>开发，测试，维护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2794" y="1000108"/>
            <a:ext cx="8080375" cy="4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目前任职状态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个人自评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建议与意见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建议和意见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建议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</a:rPr>
              <a:t>      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1.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增加蓝牙规约的学习，以及对接工程师知识分享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2.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代码提交的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code review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，希望建立制度，进行请求</a:t>
            </a:r>
            <a:r>
              <a:rPr lang="zh-CN" altLang="en-US" sz="2000" b="0" dirty="0">
                <a:latin typeface="微软雅黑" panose="020B0503020204020204" pitchFamily="34" charset="-122"/>
              </a:rPr>
              <a:t>测试通过</a:t>
            </a:r>
          </a:p>
          <a:p>
            <a:pPr marL="0" indent="0">
              <a:buNone/>
            </a:pPr>
            <a:r>
              <a:rPr lang="zh-CN" altLang="en-US" sz="2000" b="0" dirty="0" smtClean="0">
                <a:latin typeface="微软雅黑" panose="020B0503020204020204" pitchFamily="34" charset="-122"/>
              </a:rPr>
              <a:t>            申请提交，语法校验，逻辑提问，这个流程完成代码的上传工作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3.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完整的测试用例，并且规范不同项目，产品上线前的测试准备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 4.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希望有团建活动</a:t>
            </a:r>
            <a:endParaRPr lang="zh-CN" altLang="en-US" sz="2000" b="0" dirty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518" y="1391162"/>
            <a:ext cx="2031325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李俊楠</a:t>
            </a:r>
          </a:p>
        </p:txBody>
      </p:sp>
      <p:sp>
        <p:nvSpPr>
          <p:cNvPr id="14" name="矩形 13"/>
          <p:cNvSpPr/>
          <p:nvPr/>
        </p:nvSpPr>
        <p:spPr>
          <a:xfrm>
            <a:off x="676719" y="1983406"/>
            <a:ext cx="1723549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籍贯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河南</a:t>
            </a:r>
          </a:p>
        </p:txBody>
      </p:sp>
      <p:sp>
        <p:nvSpPr>
          <p:cNvPr id="15" name="矩形 14"/>
          <p:cNvSpPr/>
          <p:nvPr/>
        </p:nvSpPr>
        <p:spPr>
          <a:xfrm>
            <a:off x="702518" y="4465105"/>
            <a:ext cx="2031325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曹哲军</a:t>
            </a:r>
          </a:p>
        </p:txBody>
      </p:sp>
      <p:sp>
        <p:nvSpPr>
          <p:cNvPr id="16" name="矩形 15"/>
          <p:cNvSpPr/>
          <p:nvPr/>
        </p:nvSpPr>
        <p:spPr>
          <a:xfrm>
            <a:off x="702518" y="2575650"/>
            <a:ext cx="30941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入职日期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2018.5.31</a:t>
            </a:r>
            <a:endParaRPr lang="zh-CN" altLang="en-US" sz="24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518" y="3205468"/>
            <a:ext cx="26468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：智能家居组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0688" y="3835286"/>
            <a:ext cx="303961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职位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软件工程师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请评委提问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代码举证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892899" cy="505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1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代码举证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001445" cy="465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40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87474"/>
            <a:ext cx="6117679" cy="483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58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1813" y="1285860"/>
            <a:ext cx="8080375" cy="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教育经历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Group 12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3523072"/>
              </p:ext>
            </p:extLst>
          </p:nvPr>
        </p:nvGraphicFramePr>
        <p:xfrm>
          <a:off x="395536" y="2060848"/>
          <a:ext cx="8536856" cy="8651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4088"/>
                <a:gridCol w="1944216"/>
                <a:gridCol w="2182471"/>
                <a:gridCol w="1768283"/>
                <a:gridCol w="101779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起止时间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毕业院校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专业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所获学历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培养方式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09.9~13.7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北师大珠海分校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软件工程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本科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学士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统招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1" name="Group 12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10552778"/>
              </p:ext>
            </p:extLst>
          </p:nvPr>
        </p:nvGraphicFramePr>
        <p:xfrm>
          <a:off x="395536" y="4005064"/>
          <a:ext cx="8443889" cy="18036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097"/>
                <a:gridCol w="3016885"/>
                <a:gridCol w="1353872"/>
                <a:gridCol w="2201035"/>
              </a:tblGrid>
              <a:tr h="503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起止时间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单位全称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部门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职位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2018.6~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至今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珠海市优特物联有限公司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软件产品部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软件工程师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2016.1~2018.5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远光软件股份有限公司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开发一部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中级开发工程师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全栈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2013~2015.12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珠海许继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软件三部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开发工程师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864114" y="3536411"/>
            <a:ext cx="1415772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工作经历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1813" y="980728"/>
            <a:ext cx="8080375" cy="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以往教育与工作经历概述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454163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：北京师范大学软件工程专业毕业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latin typeface="微软雅黑" panose="020B0503020204020204" pitchFamily="34" charset="-122"/>
              </a:rPr>
              <a:t>    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远光软件股份公司：隶属软件开发一部，负责核算领域子业务模块开发，同时负责项目小组公共组件封装。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  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珠海许继：隶属开发三部，负责工单业务系统的开发。同时负责了移动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App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客户端的开发（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Cordova + </a:t>
            </a:r>
            <a:r>
              <a:rPr lang="en-US" altLang="zh-CN" sz="2000" b="0" dirty="0" err="1" smtClean="0">
                <a:latin typeface="微软雅黑" panose="020B0503020204020204" pitchFamily="34" charset="-122"/>
              </a:rPr>
              <a:t>jQuery</a:t>
            </a:r>
            <a:r>
              <a:rPr lang="en-US" altLang="zh-CN" sz="2000" b="0" dirty="0" smtClean="0">
                <a:latin typeface="微软雅黑" panose="020B0503020204020204" pitchFamily="34" charset="-122"/>
              </a:rPr>
              <a:t> mobile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）</a:t>
            </a:r>
            <a:r>
              <a:rPr lang="zh-CN" altLang="en-US" sz="2000" b="0" dirty="0">
                <a:latin typeface="微软雅黑" panose="020B0503020204020204" pitchFamily="34" charset="-122"/>
              </a:rPr>
              <a:t>。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5345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个人简介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</a:rPr>
              <a:t>试用期总结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学习与发展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工作与成果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工作案例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</a:t>
            </a:r>
            <a:r>
              <a:rPr lang="zh-CN" altLang="en-US" sz="2200" b="0" dirty="0" smtClean="0">
                <a:latin typeface="微软雅黑" pitchFamily="34" charset="-122"/>
              </a:rPr>
              <a:t>企业融入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个人自评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 岗位胜任情况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latin typeface="微软雅黑" pitchFamily="34" charset="-122"/>
              </a:rPr>
              <a:t>        </a:t>
            </a:r>
            <a:r>
              <a:rPr lang="zh-CN" altLang="en-US" sz="2200" b="0" dirty="0" smtClean="0">
                <a:latin typeface="微软雅黑" pitchFamily="34" charset="-122"/>
              </a:rPr>
              <a:t>任职资格认证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latin typeface="微软雅黑" pitchFamily="34" charset="-122"/>
              </a:rPr>
              <a:t>        综合自评</a:t>
            </a:r>
            <a:endParaRPr lang="en-US" altLang="zh-CN" sz="22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</a:rPr>
              <a:t>建议与意见</a:t>
            </a: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latin typeface="微软雅黑" pitchFamily="34" charset="-122"/>
              </a:rPr>
              <a:t>        </a:t>
            </a:r>
            <a:endParaRPr lang="zh-CN" altLang="en-US" b="0" dirty="0">
              <a:latin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试用期总结：学习与发展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17728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6049"/>
              </p:ext>
            </p:extLst>
          </p:nvPr>
        </p:nvGraphicFramePr>
        <p:xfrm>
          <a:off x="484074" y="1052736"/>
          <a:ext cx="8175852" cy="532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学习、了解、使用了</a:t>
                      </a:r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公司产品简介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了解公司产品特点及发展历史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960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电力系统基础知识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了解变电站接线及相关设备基础知识，公司五防产品的应用场合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财务知识基础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学习了财务基础知识以及公司的财务运作流程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信息系统与信息安全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学习了公司的信息系统及使用的相关注意事项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质量体系与公司质量管理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了解了质量体系概念和公司质量管控历程、要求及方法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960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 smtClean="0">
                          <a:effectLst/>
                        </a:rPr>
                        <a:t>EHS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环境体系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增长了</a:t>
                      </a:r>
                      <a:r>
                        <a:rPr lang="en-US" altLang="zh-CN" sz="1600" dirty="0" smtClean="0"/>
                        <a:t>EHS</a:t>
                      </a:r>
                      <a:r>
                        <a:rPr lang="zh-CN" altLang="en-US" sz="1600" dirty="0" smtClean="0"/>
                        <a:t>常识，学习了相关的管理方针、法律法规及运行控制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研发体系规范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学习了公司的研发体系构架、流程及规范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任职资格体系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学习了公司任职资格体系及认证流程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企业文化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&amp;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应知应会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学习了公司的企业文化和工作日常注意事项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5"/>
          <p:cNvSpPr txBox="1">
            <a:spLocks/>
          </p:cNvSpPr>
          <p:nvPr/>
        </p:nvSpPr>
        <p:spPr>
          <a:xfrm>
            <a:off x="457200" y="908721"/>
            <a:ext cx="8219256" cy="5400600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小组文档博客的搭建</a:t>
            </a: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（</a:t>
            </a:r>
            <a:r>
              <a:rPr lang="en-US" altLang="zh-CN" b="0" dirty="0"/>
              <a:t>http://192.168.75.252:9080/group-docs/#/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单车停车桩管理</a:t>
            </a:r>
            <a:r>
              <a:rPr lang="en-US" altLang="zh-CN" b="0" dirty="0" smtClean="0"/>
              <a:t>App</a:t>
            </a:r>
            <a:endParaRPr lang="zh-CN" altLang="en-US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锁管家</a:t>
            </a:r>
            <a:r>
              <a:rPr lang="zh-CN" altLang="en-US" b="0" dirty="0" smtClean="0"/>
              <a:t>移动</a:t>
            </a:r>
            <a:r>
              <a:rPr lang="en-US" altLang="zh-CN" b="0" dirty="0" smtClean="0"/>
              <a:t>App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管理系统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412055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827584" y="1268761"/>
            <a:ext cx="7992888" cy="86409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/>
              <a:t>小组文档博客的搭建</a:t>
            </a:r>
            <a:endParaRPr lang="zh-CN" altLang="en-US" sz="1800" b="0" dirty="0" smtClean="0"/>
          </a:p>
          <a:p>
            <a:pPr marL="0" indent="0">
              <a:buNone/>
            </a:pPr>
            <a:r>
              <a:rPr lang="en-US" altLang="zh-CN" sz="1600" b="0" dirty="0" smtClean="0"/>
              <a:t>  </a:t>
            </a:r>
            <a:r>
              <a:rPr lang="zh-CN" altLang="en-US" sz="1600" b="0" dirty="0" smtClean="0"/>
              <a:t>通过搭建小组文档博</a:t>
            </a:r>
            <a:r>
              <a:rPr lang="zh-CN" altLang="en-US" sz="1600" b="0" dirty="0"/>
              <a:t>客，增强了和项目组小伙伴的分享和交流。</a:t>
            </a:r>
            <a:endParaRPr lang="zh-CN" altLang="en-US" sz="1600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4" y="2348880"/>
            <a:ext cx="4276169" cy="3672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09" y="2348881"/>
            <a:ext cx="41737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0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2105</Words>
  <Application>Microsoft Office PowerPoint</Application>
  <PresentationFormat>全屏显示(4:3)</PresentationFormat>
  <Paragraphs>341</Paragraphs>
  <Slides>33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试用期总结：工作案列</vt:lpstr>
      <vt:lpstr>试用期总结：工作案列</vt:lpstr>
      <vt:lpstr>试用期总结：企业融入</vt:lpstr>
      <vt:lpstr>目录</vt:lpstr>
      <vt:lpstr>个人自评：岗位胜任情况</vt:lpstr>
      <vt:lpstr>个人自评：岗位胜任情况</vt:lpstr>
      <vt:lpstr>个人自评：任职资格认证</vt:lpstr>
      <vt:lpstr>个人自评：任职资格认证</vt:lpstr>
      <vt:lpstr>个人自评：任职资格认证</vt:lpstr>
      <vt:lpstr>综合自评—现状与规划</vt:lpstr>
      <vt:lpstr>目录</vt:lpstr>
      <vt:lpstr>建议和意见</vt:lpstr>
      <vt:lpstr>谢谢！ 请评委提问</vt:lpstr>
      <vt:lpstr>代码举证</vt:lpstr>
      <vt:lpstr>代码举证</vt:lpstr>
      <vt:lpstr>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李俊楠</cp:lastModifiedBy>
  <cp:revision>407</cp:revision>
  <dcterms:modified xsi:type="dcterms:W3CDTF">2018-09-06T09:31:23Z</dcterms:modified>
</cp:coreProperties>
</file>