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62" r:id="rId2"/>
    <p:sldId id="490" r:id="rId3"/>
    <p:sldId id="498" r:id="rId4"/>
    <p:sldId id="500" r:id="rId5"/>
    <p:sldId id="675" r:id="rId6"/>
    <p:sldId id="676" r:id="rId7"/>
    <p:sldId id="685" r:id="rId8"/>
    <p:sldId id="501" r:id="rId9"/>
    <p:sldId id="664" r:id="rId10"/>
    <p:sldId id="499" r:id="rId11"/>
    <p:sldId id="505" r:id="rId12"/>
    <p:sldId id="508" r:id="rId13"/>
    <p:sldId id="510" r:id="rId14"/>
    <p:sldId id="665" r:id="rId15"/>
    <p:sldId id="666" r:id="rId16"/>
    <p:sldId id="507" r:id="rId17"/>
    <p:sldId id="506" r:id="rId18"/>
    <p:sldId id="51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9DE5-12A4-4E0A-A5E8-8879A37EDA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A76F-5B67-4A40-9B3C-9CA8731261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7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44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46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9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avaScript</a:t>
            </a:r>
            <a:r>
              <a:rPr lang="en-US" altLang="zh-CN" dirty="0"/>
              <a:t> </a:t>
            </a:r>
            <a:r>
              <a:rPr lang="zh-CN" altLang="en-US" dirty="0"/>
              <a:t>语言自身只有字符串数据类型，没有二进制数据类型。</a:t>
            </a:r>
          </a:p>
          <a:p>
            <a:endParaRPr lang="zh-CN" altLang="en-US" dirty="0"/>
          </a:p>
          <a:p>
            <a:r>
              <a:rPr lang="zh-CN" altLang="en-US" dirty="0"/>
              <a:t>但在处理像</a:t>
            </a:r>
            <a:r>
              <a:rPr lang="en-US" altLang="zh-CN" dirty="0"/>
              <a:t>TCP</a:t>
            </a:r>
            <a:r>
              <a:rPr lang="zh-CN" altLang="en-US" dirty="0"/>
              <a:t>流或文件流时，必须使用到二进制数据。因此在 </a:t>
            </a:r>
            <a:r>
              <a:rPr lang="en-US" altLang="zh-CN" dirty="0"/>
              <a:t>Node.js</a:t>
            </a:r>
            <a:r>
              <a:rPr lang="zh-CN" altLang="en-US" dirty="0"/>
              <a:t>中，定义了一个 </a:t>
            </a:r>
            <a:r>
              <a:rPr lang="en-US" altLang="zh-CN" dirty="0"/>
              <a:t>Buffer </a:t>
            </a:r>
            <a:r>
              <a:rPr lang="zh-CN" altLang="en-US" dirty="0"/>
              <a:t>类，该类用来创建一个专门存放二进制数据的缓存区。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/>
              <a:t>Node.js </a:t>
            </a:r>
            <a:r>
              <a:rPr lang="zh-CN" altLang="en-US" dirty="0"/>
              <a:t>中，</a:t>
            </a:r>
            <a:r>
              <a:rPr lang="en-US" altLang="zh-CN" dirty="0"/>
              <a:t>Buffer </a:t>
            </a:r>
            <a:r>
              <a:rPr lang="zh-CN" altLang="en-US" dirty="0"/>
              <a:t>类是随 </a:t>
            </a:r>
            <a:r>
              <a:rPr lang="en-US" altLang="zh-CN" dirty="0"/>
              <a:t>Node </a:t>
            </a:r>
            <a:r>
              <a:rPr lang="zh-CN" altLang="en-US" dirty="0"/>
              <a:t>内核一起发布的核心库。</a:t>
            </a:r>
            <a:r>
              <a:rPr lang="en-US" altLang="zh-CN" dirty="0"/>
              <a:t>Buffer </a:t>
            </a:r>
            <a:r>
              <a:rPr lang="zh-CN" altLang="en-US" dirty="0"/>
              <a:t>库为 </a:t>
            </a:r>
            <a:r>
              <a:rPr lang="en-US" altLang="zh-CN" dirty="0"/>
              <a:t>Node.js </a:t>
            </a:r>
            <a:r>
              <a:rPr lang="zh-CN" altLang="en-US" dirty="0"/>
              <a:t>带来了一种存储原始数据的方法，可以让 </a:t>
            </a:r>
            <a:r>
              <a:rPr lang="en-US" altLang="zh-CN" dirty="0"/>
              <a:t>Node.js </a:t>
            </a:r>
            <a:r>
              <a:rPr lang="zh-CN" altLang="en-US" dirty="0"/>
              <a:t>处理二进制数据，每当需要在 </a:t>
            </a:r>
            <a:r>
              <a:rPr lang="en-US" altLang="zh-CN" dirty="0"/>
              <a:t>Node.js </a:t>
            </a:r>
            <a:r>
              <a:rPr lang="zh-CN" altLang="en-US" dirty="0"/>
              <a:t>中处理</a:t>
            </a:r>
            <a:r>
              <a:rPr lang="en-US" altLang="zh-CN" dirty="0"/>
              <a:t>I/O</a:t>
            </a:r>
            <a:r>
              <a:rPr lang="zh-CN" altLang="en-US" dirty="0"/>
              <a:t>操作中移动的数据时，就有可能使用 </a:t>
            </a:r>
            <a:r>
              <a:rPr lang="en-US" altLang="zh-CN" dirty="0"/>
              <a:t>Buffer </a:t>
            </a:r>
            <a:r>
              <a:rPr lang="zh-CN" altLang="en-US" dirty="0"/>
              <a:t>库。原始数据存储在 </a:t>
            </a:r>
            <a:r>
              <a:rPr lang="en-US" altLang="zh-CN" dirty="0"/>
              <a:t>Buffer </a:t>
            </a:r>
            <a:r>
              <a:rPr lang="zh-CN" altLang="en-US" dirty="0"/>
              <a:t>类的实例中。一个 </a:t>
            </a:r>
            <a:r>
              <a:rPr lang="en-US" altLang="zh-CN" dirty="0"/>
              <a:t>Buffer </a:t>
            </a:r>
            <a:r>
              <a:rPr lang="zh-CN" altLang="en-US" dirty="0"/>
              <a:t>类似于一个整数数组，但它对应于 </a:t>
            </a:r>
            <a:r>
              <a:rPr lang="en-US" altLang="zh-CN" dirty="0"/>
              <a:t>V8 </a:t>
            </a:r>
            <a:r>
              <a:rPr lang="zh-CN" altLang="en-US" dirty="0"/>
              <a:t>堆内存之外的一块原始内存。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4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9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58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56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8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6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C1F8D-DD31-4D15-9D61-3E3143BB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684FBC-EA52-4E11-A293-D0E130118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F8BB2-6EE9-4DC0-BB7E-11BC4158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C5A91-A004-4B46-8A50-369DEB7D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5471E-86F3-497C-A31E-C5B15659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8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10938-7210-428A-80FD-B9E19ED4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14B3C3-9311-435D-B788-6163DA7FA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831D3-F64C-4386-ADDC-AA955EF6E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EF55F-09F7-4ED1-AC27-3486DA2F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E8721-934C-4B7B-A346-1B53CD50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5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F0D0E1-60A9-46DA-AE4F-012CDB912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451402-5228-45CB-855B-5AF36B4E7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E90E1-438F-48B7-833F-6BAD607A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41A3F-3A74-4597-AAB4-86727116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32117-9E7F-4E8F-89A4-8ADFD812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2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6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45AB4-07D0-49CB-89DB-68696F2E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463B1-B677-4361-A92F-F1C23EEF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C78D3-A4A5-4D5D-9BF5-2A4DEC42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E2164-09B1-45F0-BB81-DE46BB0E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2B5A4-E5B1-4133-870F-BB99C089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1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78621-1079-4147-A3D8-7CDE0AF6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616C5-F8D3-41D8-98EA-84CAC8C2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9F818-050C-4A2B-AB99-5D9B2B02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40958-E8BE-475F-AF65-1BE88C93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3C96B-6C3E-4A13-A289-39B237E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4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11839-B62D-4E98-8584-69BA7A0D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B2FAA-EE9C-4BB1-B88E-F246DE1BA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57122-A6F2-4C6B-A6A5-46A1FB086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E28A1-3ABE-462E-B4A7-80BC20F5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718B94-6457-4F59-9E48-B7F81C4C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AC572-A18D-4ECF-9ED2-1AB5D5D1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34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C9EBA-921D-40BB-8678-EC5DD7B1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92B06-1394-4732-9EF8-72AE27BD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42906-A9D1-4F99-9DE2-737557FB6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9DC61C-6781-44FA-A840-2064482EA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0951D-48F6-4514-8D7C-3D4CDAE3D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A3720D-56B0-4137-9491-F91641DA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F0DCDC-1439-499A-8A9C-DCDD82AA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F6287-8592-4C9E-A365-685ECDD0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8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3E242-CDC5-41FA-B9D4-FE3E30C8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37EAB6-DF46-40CE-8F22-356E57D6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4A7F36-7371-46B0-9384-88AE76BB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9F6AE2-765C-4B5F-BB10-8113693B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B83E4B-933C-4420-8E40-F0F1D093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54CB87-61BF-4AE5-BCD4-3EAC3920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2202A-EA21-4C7A-9716-FA186B27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1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35220-484B-436F-9B14-F2051A46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93C88-5CE1-4FE6-8DB2-35F3A302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2CE5D6-7CBF-4143-850A-CC5537D78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41115-E5FF-4231-879E-DBE8E64E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991646-000D-4068-A0F5-17B94F49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41976-EC8B-4029-8C4F-AB00A8E2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82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4A532-D768-48DD-9BD2-C7E5F763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66AFBB-AFBB-4B47-9EEA-FCB858B96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FAC838-0DF3-4C22-A529-69F65F09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FBEF5-FE22-4C25-8079-DEAA0D4B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55143-5E5A-43C5-9490-29907363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B78E1-6564-473E-9654-56289588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10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C7F53-F4E6-4DE0-8018-E56EE874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CDFD2-ADE7-4720-85F1-28A28668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D503F-CF16-43B5-8BCC-4DA2E2EAA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F0BA2-8322-4C5C-BCD9-C1A866ED125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817EF-AA1E-4C44-B5E8-CB1CD79FB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6847D-BA5F-41B2-9A01-25944E984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C863-836A-488A-AF5C-6C3B142601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7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全局（下）：最常用的</a:t>
            </a: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85586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1672061" y="2403727"/>
            <a:ext cx="2239553" cy="8024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__</a:t>
            </a:r>
            <a:r>
              <a:rPr lang="en-US" altLang="zh-CN" dirty="0" err="1">
                <a:solidFill>
                  <a:schemeClr val="tx1"/>
                </a:solidFill>
              </a:rPr>
              <a:t>dirname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__filename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60F32F-C473-4B18-A05F-A1CB45446CB0}"/>
              </a:ext>
            </a:extLst>
          </p:cNvPr>
          <p:cNvSpPr/>
          <p:nvPr/>
        </p:nvSpPr>
        <p:spPr>
          <a:xfrm>
            <a:off x="4976223" y="2447819"/>
            <a:ext cx="2239553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setImmediate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setInterval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setTimeout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clearImmediate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clearInterval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clearTimeout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1664756" y="3352429"/>
            <a:ext cx="2239553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console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1672061" y="3959987"/>
            <a:ext cx="223955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8244432" y="2436925"/>
            <a:ext cx="223955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Class: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8256240" y="3350172"/>
            <a:ext cx="2239553" cy="1094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require()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exports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983432" y="1484784"/>
            <a:ext cx="10009112" cy="345638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2423592" y="913891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5762962" y="913890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9042979" y="913889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9709053" y="1484782"/>
            <a:ext cx="1283491" cy="72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1672061" y="2403728"/>
            <a:ext cx="2232248" cy="206031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4976222" y="2447819"/>
            <a:ext cx="2239553" cy="199732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8268046" y="2463218"/>
            <a:ext cx="2215939" cy="477763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9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7.share.photo.xuite.net/londachen/17ab836/19619355/1094663963_l.jpg">
            <a:extLst>
              <a:ext uri="{FF2B5EF4-FFF2-40B4-BE49-F238E27FC236}">
                <a16:creationId xmlns:a16="http://schemas.microsoft.com/office/drawing/2014/main" id="{D02B31BE-2184-4635-B08F-C5BAD29D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556792"/>
            <a:ext cx="4466630" cy="4971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3BEF37E-943E-483E-AF06-D04D543A83A4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FCBA433-1249-4258-8643-BBF5D3DBBC23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模块系统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568E61-4070-415F-81E4-357D63617738}"/>
              </a:ext>
            </a:extLst>
          </p:cNvPr>
          <p:cNvSpPr/>
          <p:nvPr/>
        </p:nvSpPr>
        <p:spPr>
          <a:xfrm>
            <a:off x="6701709" y="2590333"/>
            <a:ext cx="4362844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为了让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的文件可以相互调用，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提供了一个简单的模块系统。</a:t>
            </a:r>
          </a:p>
        </p:txBody>
      </p:sp>
    </p:spTree>
    <p:extLst>
      <p:ext uri="{BB962C8B-B14F-4D97-AF65-F5344CB8AC3E}">
        <p14:creationId xmlns:p14="http://schemas.microsoft.com/office/powerpoint/2010/main" val="280239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ytimg.com/vi/SUFPJ5CAQP0/maxresdefault.jpg">
            <a:extLst>
              <a:ext uri="{FF2B5EF4-FFF2-40B4-BE49-F238E27FC236}">
                <a16:creationId xmlns:a16="http://schemas.microsoft.com/office/drawing/2014/main" id="{04C7748D-2E96-4560-A22D-0FE90DC54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0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1672061" y="2403727"/>
            <a:ext cx="2239553" cy="8024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__</a:t>
            </a:r>
            <a:r>
              <a:rPr lang="en-US" altLang="zh-CN" dirty="0" err="1">
                <a:solidFill>
                  <a:schemeClr val="tx1"/>
                </a:solidFill>
              </a:rPr>
              <a:t>dirname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__filename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60F32F-C473-4B18-A05F-A1CB45446CB0}"/>
              </a:ext>
            </a:extLst>
          </p:cNvPr>
          <p:cNvSpPr/>
          <p:nvPr/>
        </p:nvSpPr>
        <p:spPr>
          <a:xfrm>
            <a:off x="4976223" y="2447819"/>
            <a:ext cx="2239553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setImmediate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setInterval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setTimeout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clearImmediate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clearInterval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clearTimeout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1664756" y="3352429"/>
            <a:ext cx="2239553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console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1672061" y="3959987"/>
            <a:ext cx="223955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8244432" y="2436925"/>
            <a:ext cx="223955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Class: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8256240" y="3350172"/>
            <a:ext cx="2239553" cy="1094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require()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exports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983432" y="1484784"/>
            <a:ext cx="10009112" cy="345638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2423592" y="913891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5762962" y="913890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9042979" y="913889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9709053" y="1484782"/>
            <a:ext cx="1283491" cy="72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1672061" y="2403728"/>
            <a:ext cx="2232248" cy="206031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4976222" y="2447819"/>
            <a:ext cx="2239553" cy="199732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8268046" y="2463218"/>
            <a:ext cx="2215939" cy="477763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3BEF37E-943E-483E-AF06-D04D543A83A4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FCBA433-1249-4258-8643-BBF5D3DBBC23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原生模块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2F8245-722D-47D8-B42C-00425F63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636912"/>
            <a:ext cx="6189784" cy="1893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4963479-02D5-470A-A3A6-DF2B68E6D3B2}"/>
              </a:ext>
            </a:extLst>
          </p:cNvPr>
          <p:cNvSpPr/>
          <p:nvPr/>
        </p:nvSpPr>
        <p:spPr>
          <a:xfrm>
            <a:off x="7294344" y="2586677"/>
            <a:ext cx="3999842" cy="184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原生提供的模块，例如：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模块用于搭建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的服务端和客户端。</a:t>
            </a:r>
          </a:p>
        </p:txBody>
      </p:sp>
    </p:spTree>
    <p:extLst>
      <p:ext uri="{BB962C8B-B14F-4D97-AF65-F5344CB8AC3E}">
        <p14:creationId xmlns:p14="http://schemas.microsoft.com/office/powerpoint/2010/main" val="372472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3BEF37E-943E-483E-AF06-D04D543A83A4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FCBA433-1249-4258-8643-BBF5D3DBBC23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自定义模块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54557C-89E8-4BE2-B811-05F2FB21A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2029551"/>
            <a:ext cx="4515163" cy="1864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CD513A-F1F3-4FED-90E2-D4A2B6733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69" y="4981055"/>
            <a:ext cx="6365395" cy="915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思想气泡: 云 9">
            <a:extLst>
              <a:ext uri="{FF2B5EF4-FFF2-40B4-BE49-F238E27FC236}">
                <a16:creationId xmlns:a16="http://schemas.microsoft.com/office/drawing/2014/main" id="{57380F6F-F746-46B5-81B6-5C452337907C}"/>
              </a:ext>
            </a:extLst>
          </p:cNvPr>
          <p:cNvSpPr/>
          <p:nvPr/>
        </p:nvSpPr>
        <p:spPr>
          <a:xfrm>
            <a:off x="7086137" y="1372622"/>
            <a:ext cx="2493960" cy="1047398"/>
          </a:xfrm>
          <a:prstGeom prst="cloudCallout">
            <a:avLst>
              <a:gd name="adj1" fmla="val -66019"/>
              <a:gd name="adj2" fmla="val 3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exports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是模块公开的接口</a:t>
            </a:r>
          </a:p>
        </p:txBody>
      </p:sp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5F6E0033-A1B5-4CB7-B255-29C971EADE22}"/>
              </a:ext>
            </a:extLst>
          </p:cNvPr>
          <p:cNvSpPr/>
          <p:nvPr/>
        </p:nvSpPr>
        <p:spPr>
          <a:xfrm>
            <a:off x="8172260" y="4489969"/>
            <a:ext cx="3009649" cy="1047398"/>
          </a:xfrm>
          <a:prstGeom prst="cloudCallout">
            <a:avLst>
              <a:gd name="adj1" fmla="val -66019"/>
              <a:gd name="adj2" fmla="val 378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用于从外部获取一个模块的接口</a:t>
            </a:r>
          </a:p>
        </p:txBody>
      </p:sp>
    </p:spTree>
    <p:extLst>
      <p:ext uri="{BB962C8B-B14F-4D97-AF65-F5344CB8AC3E}">
        <p14:creationId xmlns:p14="http://schemas.microsoft.com/office/powerpoint/2010/main" val="372848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isingstack-blog.s3.amazonaws.com/2016/Jun/npm-1466683907227.png">
            <a:extLst>
              <a:ext uri="{FF2B5EF4-FFF2-40B4-BE49-F238E27FC236}">
                <a16:creationId xmlns:a16="http://schemas.microsoft.com/office/drawing/2014/main" id="{A5E28EE5-92EB-43BA-8AD4-C265B497B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64" y="1700808"/>
            <a:ext cx="10344472" cy="48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8DE6842-D574-4F65-9E8D-28D4AB2BE2B1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D708F7F-70FD-4743-B8DD-3BDC169E5204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第三方模块</a:t>
            </a:r>
          </a:p>
        </p:txBody>
      </p:sp>
    </p:spTree>
    <p:extLst>
      <p:ext uri="{BB962C8B-B14F-4D97-AF65-F5344CB8AC3E}">
        <p14:creationId xmlns:p14="http://schemas.microsoft.com/office/powerpoint/2010/main" val="6574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548680"/>
            <a:ext cx="58102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97" y="2492896"/>
            <a:ext cx="73707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0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130A6A-EB39-49A9-B250-912CA823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81" y="954192"/>
            <a:ext cx="8195838" cy="4949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9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2425"/>
            <a:ext cx="11428413" cy="615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8832304" y="356529"/>
            <a:ext cx="2246858" cy="6124957"/>
            <a:chOff x="8961710" y="356529"/>
            <a:chExt cx="2246858" cy="612495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5BDCE16-5691-4B2B-9E72-CC9B571C1289}"/>
                </a:ext>
              </a:extLst>
            </p:cNvPr>
            <p:cNvSpPr/>
            <p:nvPr/>
          </p:nvSpPr>
          <p:spPr>
            <a:xfrm>
              <a:off x="8969015" y="356529"/>
              <a:ext cx="2239553" cy="80242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__</a:t>
              </a:r>
              <a:r>
                <a:rPr lang="en-US" altLang="zh-CN" dirty="0" err="1">
                  <a:solidFill>
                    <a:schemeClr val="tx1"/>
                  </a:solidFill>
                </a:rPr>
                <a:t>dirname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__filename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660F32F-C473-4B18-A05F-A1CB45446CB0}"/>
                </a:ext>
              </a:extLst>
            </p:cNvPr>
            <p:cNvSpPr/>
            <p:nvPr/>
          </p:nvSpPr>
          <p:spPr>
            <a:xfrm>
              <a:off x="8961710" y="2578201"/>
              <a:ext cx="2239553" cy="20162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setImmediate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setInterval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setTimeout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clearImmediate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clearInterval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clearTimeout</a:t>
              </a:r>
              <a:r>
                <a:rPr lang="en-US" altLang="zh-CN" dirty="0">
                  <a:solidFill>
                    <a:schemeClr val="tx1"/>
                  </a:solidFill>
                </a:rPr>
                <a:t>()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B9F29A-0376-4CFF-A284-CB547BF323C7}"/>
                </a:ext>
              </a:extLst>
            </p:cNvPr>
            <p:cNvSpPr/>
            <p:nvPr/>
          </p:nvSpPr>
          <p:spPr>
            <a:xfrm>
              <a:off x="8961710" y="1305231"/>
              <a:ext cx="223955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console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CB9F29A-0376-4CFF-A284-CB547BF323C7}"/>
                </a:ext>
              </a:extLst>
            </p:cNvPr>
            <p:cNvSpPr/>
            <p:nvPr/>
          </p:nvSpPr>
          <p:spPr>
            <a:xfrm>
              <a:off x="8969015" y="1912789"/>
              <a:ext cx="223955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process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CB9F29A-0376-4CFF-A284-CB547BF323C7}"/>
                </a:ext>
              </a:extLst>
            </p:cNvPr>
            <p:cNvSpPr/>
            <p:nvPr/>
          </p:nvSpPr>
          <p:spPr>
            <a:xfrm>
              <a:off x="8969015" y="4738441"/>
              <a:ext cx="223955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Class: Buffer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5BDCE16-5691-4B2B-9E72-CC9B571C1289}"/>
                </a:ext>
              </a:extLst>
            </p:cNvPr>
            <p:cNvSpPr/>
            <p:nvPr/>
          </p:nvSpPr>
          <p:spPr>
            <a:xfrm>
              <a:off x="8969015" y="5386513"/>
              <a:ext cx="2239553" cy="10949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require()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exports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module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95206" y="356527"/>
            <a:ext cx="2449688" cy="6124958"/>
            <a:chOff x="6095206" y="356527"/>
            <a:chExt cx="2449688" cy="6124958"/>
          </a:xfrm>
        </p:grpSpPr>
        <p:sp>
          <p:nvSpPr>
            <p:cNvPr id="2" name="右大括号 1"/>
            <p:cNvSpPr/>
            <p:nvPr/>
          </p:nvSpPr>
          <p:spPr>
            <a:xfrm>
              <a:off x="6095206" y="2164817"/>
              <a:ext cx="396441" cy="4072495"/>
            </a:xfrm>
            <a:prstGeom prst="rightBrace">
              <a:avLst>
                <a:gd name="adj1" fmla="val 79915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 rot="20035467">
              <a:off x="6598392" y="3559986"/>
              <a:ext cx="1422548" cy="5680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右大括号 10"/>
            <p:cNvSpPr/>
            <p:nvPr/>
          </p:nvSpPr>
          <p:spPr>
            <a:xfrm rot="10800000">
              <a:off x="8148453" y="356527"/>
              <a:ext cx="396441" cy="6124958"/>
            </a:xfrm>
            <a:prstGeom prst="rightBrace">
              <a:avLst>
                <a:gd name="adj1" fmla="val 79915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7D82855-7F6C-40C9-B6AB-7790782F103F}"/>
              </a:ext>
            </a:extLst>
          </p:cNvPr>
          <p:cNvSpPr/>
          <p:nvPr/>
        </p:nvSpPr>
        <p:spPr>
          <a:xfrm>
            <a:off x="263352" y="1484784"/>
            <a:ext cx="1728192" cy="324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7608D0-EDC4-41CD-975C-8CA505909433}"/>
              </a:ext>
            </a:extLst>
          </p:cNvPr>
          <p:cNvSpPr/>
          <p:nvPr/>
        </p:nvSpPr>
        <p:spPr>
          <a:xfrm>
            <a:off x="3125263" y="4362548"/>
            <a:ext cx="1728192" cy="324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046401E9-DDC8-44F0-89F6-3B836EE14C9A}"/>
              </a:ext>
            </a:extLst>
          </p:cNvPr>
          <p:cNvSpPr/>
          <p:nvPr/>
        </p:nvSpPr>
        <p:spPr>
          <a:xfrm>
            <a:off x="11280576" y="4738441"/>
            <a:ext cx="360040" cy="1743044"/>
          </a:xfrm>
          <a:prstGeom prst="rightBrace">
            <a:avLst>
              <a:gd name="adj1" fmla="val 68232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0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1672061" y="2403727"/>
            <a:ext cx="2239553" cy="8024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__</a:t>
            </a:r>
            <a:r>
              <a:rPr lang="en-US" altLang="zh-CN" dirty="0" err="1">
                <a:solidFill>
                  <a:schemeClr val="tx1"/>
                </a:solidFill>
              </a:rPr>
              <a:t>dirname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__filename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60F32F-C473-4B18-A05F-A1CB45446CB0}"/>
              </a:ext>
            </a:extLst>
          </p:cNvPr>
          <p:cNvSpPr/>
          <p:nvPr/>
        </p:nvSpPr>
        <p:spPr>
          <a:xfrm>
            <a:off x="4976223" y="2447819"/>
            <a:ext cx="2239553" cy="2016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setImmediate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setInterval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setTimeout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clearImmediate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clearInterval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clearTimeout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1664756" y="3352429"/>
            <a:ext cx="2239553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console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1672061" y="3959987"/>
            <a:ext cx="223955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process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8268046" y="2450072"/>
            <a:ext cx="223955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Class: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8256240" y="3350172"/>
            <a:ext cx="2239553" cy="1094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require()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exports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983432" y="1484784"/>
            <a:ext cx="10009112" cy="345638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2423592" y="913891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5762962" y="913890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9042979" y="913889"/>
            <a:ext cx="666074" cy="570893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B9F29A-0376-4CFF-A284-CB547BF323C7}"/>
              </a:ext>
            </a:extLst>
          </p:cNvPr>
          <p:cNvSpPr/>
          <p:nvPr/>
        </p:nvSpPr>
        <p:spPr>
          <a:xfrm>
            <a:off x="9709053" y="1484782"/>
            <a:ext cx="1283491" cy="72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1672060" y="2403728"/>
            <a:ext cx="2239553" cy="206031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4976222" y="2447819"/>
            <a:ext cx="2239553" cy="199732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BDCE16-5691-4B2B-9E72-CC9B571C1289}"/>
              </a:ext>
            </a:extLst>
          </p:cNvPr>
          <p:cNvSpPr/>
          <p:nvPr/>
        </p:nvSpPr>
        <p:spPr>
          <a:xfrm>
            <a:off x="8279854" y="3352429"/>
            <a:ext cx="2215939" cy="1092716"/>
          </a:xfrm>
          <a:prstGeom prst="rect">
            <a:avLst/>
          </a:prstGeom>
          <a:solidFill>
            <a:srgbClr val="FFFFFF">
              <a:alpha val="69804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37DC51-8A96-4FB7-BB87-3722BCD6B08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B88ECEB-B987-4E71-A795-BA8CF6B7A10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Buffer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的定义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10D8E0-3FEE-4838-8976-FFFBA333B031}"/>
              </a:ext>
            </a:extLst>
          </p:cNvPr>
          <p:cNvSpPr/>
          <p:nvPr/>
        </p:nvSpPr>
        <p:spPr>
          <a:xfrm>
            <a:off x="5489430" y="2600325"/>
            <a:ext cx="4934730" cy="1846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带来了一种存储原始数据的方法，可以让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处理二进制数据。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3DF726-041F-47F9-BE9E-1C135A9F9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19" y="2752725"/>
            <a:ext cx="1610687" cy="17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7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37DC51-8A96-4FB7-BB87-3722BCD6B08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B88ECEB-B987-4E71-A795-BA8CF6B7A10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Buffer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F7B05D-C75B-4686-8CBA-E0397E01EF22}"/>
              </a:ext>
            </a:extLst>
          </p:cNvPr>
          <p:cNvSpPr txBox="1"/>
          <p:nvPr/>
        </p:nvSpPr>
        <p:spPr>
          <a:xfrm>
            <a:off x="1703512" y="1551819"/>
            <a:ext cx="9073008" cy="313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通过使用显式的字符编码，就可以在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实例与普通的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字符串之间进行相互转换。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，这种可变宽编码适用于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字符集的任何字符。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通常用于在字符文档内嵌入可以被转化成字符串的二进制数据，在需要时又可以完整无损的转换回原来的二进制格式</a:t>
            </a:r>
          </a:p>
        </p:txBody>
      </p:sp>
    </p:spTree>
    <p:extLst>
      <p:ext uri="{BB962C8B-B14F-4D97-AF65-F5344CB8AC3E}">
        <p14:creationId xmlns:p14="http://schemas.microsoft.com/office/powerpoint/2010/main" val="36880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37DC51-8A96-4FB7-BB87-3722BCD6B08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B88ECEB-B987-4E71-A795-BA8CF6B7A10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Buffer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初始化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46DBFC-FE49-4950-954F-846F008F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988840"/>
            <a:ext cx="8073762" cy="3888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51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837DC51-8A96-4FB7-BB87-3722BCD6B085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B88ECEB-B987-4E71-A795-BA8CF6B7A105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Buffer</a:t>
            </a:r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F7B05D-C75B-4686-8CBA-E0397E01EF22}"/>
              </a:ext>
            </a:extLst>
          </p:cNvPr>
          <p:cNvSpPr txBox="1"/>
          <p:nvPr/>
        </p:nvSpPr>
        <p:spPr>
          <a:xfrm>
            <a:off x="1775520" y="1988840"/>
            <a:ext cx="9073008" cy="246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buf.write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(string[, offset[, length]][, encoding])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buf.toString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([encoding[, start[, end]]])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转化为字符串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Buffer.concat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(list[,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totalLength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拼接操作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buf.slice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([start[, end]])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裁剪操作</a:t>
            </a:r>
          </a:p>
        </p:txBody>
      </p:sp>
    </p:spTree>
    <p:extLst>
      <p:ext uri="{BB962C8B-B14F-4D97-AF65-F5344CB8AC3E}">
        <p14:creationId xmlns:p14="http://schemas.microsoft.com/office/powerpoint/2010/main" val="190047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B6B3F94-E537-43A1-8791-C1AAA111D7B6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2EF37B6-C096-4ADD-A6EA-B7BC136AF62A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Buffer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71646E-B8A4-47C6-8146-7288BFCB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330257"/>
            <a:ext cx="8640960" cy="2197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3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B6B3F94-E537-43A1-8791-C1AAA111D7B6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2EF37B6-C096-4ADD-A6EA-B7BC136AF62A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Buffer</a:t>
            </a:r>
            <a:endParaRPr lang="zh-CN" alt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E5A9F3-739D-4AA2-92C5-B3AE05C3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5" y="2010937"/>
            <a:ext cx="5962736" cy="38412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0C893A-62CC-48DD-AF9A-500CD70B1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51" y="2276161"/>
            <a:ext cx="2920061" cy="3310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96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496</Words>
  <Application>Microsoft Office PowerPoint</Application>
  <PresentationFormat>宽屏</PresentationFormat>
  <Paragraphs>97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胜强 杨</cp:lastModifiedBy>
  <cp:revision>2</cp:revision>
  <dcterms:created xsi:type="dcterms:W3CDTF">2019-09-09T05:04:21Z</dcterms:created>
  <dcterms:modified xsi:type="dcterms:W3CDTF">2019-09-09T05:10:33Z</dcterms:modified>
</cp:coreProperties>
</file>