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3"/>
    <p:sldId id="289" r:id="rId4"/>
    <p:sldId id="344" r:id="rId5"/>
    <p:sldId id="300" r:id="rId6"/>
    <p:sldId id="303" r:id="rId7"/>
    <p:sldId id="293" r:id="rId8"/>
    <p:sldId id="314" r:id="rId9"/>
    <p:sldId id="402" r:id="rId10"/>
    <p:sldId id="403" r:id="rId11"/>
    <p:sldId id="404" r:id="rId12"/>
    <p:sldId id="405" r:id="rId13"/>
    <p:sldId id="406" r:id="rId14"/>
    <p:sldId id="388" r:id="rId15"/>
    <p:sldId id="389" r:id="rId16"/>
    <p:sldId id="408" r:id="rId17"/>
    <p:sldId id="409" r:id="rId18"/>
    <p:sldId id="306" r:id="rId19"/>
    <p:sldId id="273" r:id="rId20"/>
    <p:sldId id="425" r:id="rId21"/>
    <p:sldId id="352" r:id="rId22"/>
    <p:sldId id="375" r:id="rId23"/>
    <p:sldId id="376" r:id="rId24"/>
    <p:sldId id="377" r:id="rId25"/>
    <p:sldId id="378" r:id="rId26"/>
    <p:sldId id="379" r:id="rId27"/>
    <p:sldId id="380" r:id="rId28"/>
    <p:sldId id="382" r:id="rId29"/>
    <p:sldId id="426" r:id="rId30"/>
    <p:sldId id="427" r:id="rId31"/>
    <p:sldId id="428" r:id="rId32"/>
    <p:sldId id="429" r:id="rId33"/>
    <p:sldId id="430" r:id="rId34"/>
    <p:sldId id="431" r:id="rId35"/>
    <p:sldId id="432" r:id="rId36"/>
    <p:sldId id="381" r:id="rId37"/>
    <p:sldId id="277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97" autoAdjust="0"/>
  </p:normalViewPr>
  <p:slideViewPr>
    <p:cSldViewPr>
      <p:cViewPr varScale="1">
        <p:scale>
          <a:sx n="83" d="100"/>
          <a:sy n="83" d="100"/>
        </p:scale>
        <p:origin x="597" y="30"/>
      </p:cViewPr>
      <p:guideLst>
        <p:guide orient="horz" pos="2148"/>
        <p:guide pos="28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C913AC86-2623-470C-8630-5298E9A04561}" type="datetimeFigureOut">
              <a:rPr lang="zh-CN" altLang="en-US"/>
            </a:fld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0D5BBA00-D551-48A6-9439-1EC48B5BB98C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F3CDB-E330-416C-947F-22ED53054C9B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AA4CA-9455-44F9-A33E-07A89E89264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201613"/>
            <a:ext cx="2159000" cy="603567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201613"/>
            <a:ext cx="6329362" cy="603567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EF527-CD31-4464-9447-DD23DC4D2EF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989" y="122239"/>
            <a:ext cx="8502162" cy="4270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17989" y="1557338"/>
            <a:ext cx="4183673" cy="4464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2339" y="1557339"/>
            <a:ext cx="4183674" cy="2155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2339" y="3865564"/>
            <a:ext cx="4183674" cy="2155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8147539" y="6483350"/>
            <a:ext cx="701920" cy="476250"/>
          </a:xfrm>
        </p:spPr>
        <p:txBody>
          <a:bodyPr/>
          <a:lstStyle>
            <a:lvl1pPr>
              <a:defRPr/>
            </a:lvl1pPr>
          </a:lstStyle>
          <a:p>
            <a:fld id="{C357BE21-C1E1-4599-B5BD-1BEFC48F47A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366F0-05FA-4C0E-B9EA-01BCD6413C22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C815C-C943-4E94-9BF6-5CA4F8DB355B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981075"/>
            <a:ext cx="417195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8" y="981075"/>
            <a:ext cx="4173537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002D2-2B39-4CA2-85EE-914F7CAC1D5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D7738-64FC-4B28-BDB8-8F85BCE6A303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6D2CA-FBE2-4EF7-AEBA-49498A29E159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A01D8-1A50-42C3-8B5A-7F22BDF1C6C3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C8257-702A-47A0-B8E4-360925ACD1D1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9E99A-1A4F-439F-BF97-34B101FF206A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jpe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新致软件VI-PPT2-2-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0800"/>
            <a:ext cx="91440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9" descr="新致软件VI-PPT2-2-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345238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981075"/>
            <a:ext cx="8497887" cy="5256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59575" y="6481763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F3C6244E-313C-474B-B0C3-0B956025CC15}" type="slidenum">
              <a:rPr lang="en-US" altLang="zh-CN"/>
            </a:fld>
            <a:endParaRPr lang="en-US" altLang="zh-CN" dirty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27538" y="201613"/>
            <a:ext cx="4608512" cy="4905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203575" y="1900238"/>
            <a:ext cx="5788025" cy="1312862"/>
          </a:xfrm>
        </p:spPr>
        <p:txBody>
          <a:bodyPr/>
          <a:lstStyle/>
          <a:p>
            <a:pPr algn="ctr" eaLnBrk="1" hangingPunct="1"/>
            <a:r>
              <a:rPr lang="zh-CN" altLang="en-US" sz="2600" smtClean="0">
                <a:solidFill>
                  <a:srgbClr val="FFFFFF"/>
                </a:solidFill>
              </a:rPr>
              <a:t>项目名称 </a:t>
            </a:r>
            <a:br>
              <a:rPr lang="en-US" altLang="zh-CN" sz="2600" smtClean="0">
                <a:solidFill>
                  <a:srgbClr val="FFFFFF"/>
                </a:solidFill>
              </a:rPr>
            </a:br>
            <a:endParaRPr lang="zh-CN" altLang="zh-CN" sz="2600" smtClean="0">
              <a:solidFill>
                <a:srgbClr val="FFFFFF"/>
              </a:solidFill>
            </a:endParaRP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14450" y="2594610"/>
            <a:ext cx="6148705" cy="95885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zh-CN" sz="4000" b="1" dirty="0" smtClean="0">
                <a:solidFill>
                  <a:schemeClr val="accent5">
                    <a:lumMod val="50000"/>
                  </a:schemeClr>
                </a:solidFill>
              </a:rPr>
              <a:t>微信小程序简介</a:t>
            </a:r>
            <a:endParaRPr lang="zh-CN" sz="40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3.2创建页面</a:t>
            </a:r>
            <a:endParaRPr lang="en-US" altLang="zh-CN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7030A0"/>
                </a:solidFill>
              </a:rPr>
              <a:t>  在这个</a:t>
            </a:r>
            <a:r>
              <a:rPr lang="en-US" altLang="zh-CN" sz="2000">
                <a:solidFill>
                  <a:srgbClr val="7030A0"/>
                </a:solidFill>
              </a:rPr>
              <a:t>demo</a:t>
            </a:r>
            <a:r>
              <a:rPr lang="zh-CN" altLang="en-US" sz="2000">
                <a:solidFill>
                  <a:srgbClr val="7030A0"/>
                </a:solidFill>
              </a:rPr>
              <a:t>里，我们有两个页面，index 页面和 logs 页面，即欢迎页和小程序启动日志的展示页，他们都在 Pages 目录下。微信小程序中的每一个页面的【路径+页面名】都需要写在 app.json 的 Pages 中，且 </a:t>
            </a:r>
            <a:r>
              <a:rPr lang="zh-CN" altLang="en-US" sz="2000">
                <a:solidFill>
                  <a:srgbClr val="FF0000"/>
                </a:solidFill>
              </a:rPr>
              <a:t>Pages 中的第一个页面是小程序的首页。</a:t>
            </a:r>
            <a:endParaRPr lang="zh-CN" altLang="en-US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7030A0"/>
                </a:solidFill>
              </a:rPr>
              <a:t>每一个小程序页面是由同路径下同名的四个不同后缀文件的组成，如：index.js、index.wxml、index.wxss、index.json。.js后缀的文件是脚本文件，.json后缀的文件是配置文件，.wxss后缀的是样式表文件，.wxml后缀的文件是页面结构文件。</a:t>
            </a:r>
            <a:endParaRPr lang="zh-CN" altLang="en-US" sz="200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zh-CN" altLang="en-US" sz="200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zh-CN" altLang="en-US" sz="2000">
              <a:solidFill>
                <a:srgbClr val="7030A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B7D366F0-05FA-4C0E-B9EA-01BCD6413C22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  <a:sym typeface="+mn-ea"/>
              </a:rPr>
              <a:t>index.js</a:t>
            </a:r>
            <a:r>
              <a:rPr lang="zh-CN" altLang="en-US" sz="2000">
                <a:solidFill>
                  <a:srgbClr val="7030A0"/>
                </a:solidFill>
                <a:sym typeface="+mn-ea"/>
              </a:rPr>
              <a:t> 是页面的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脚本文件</a:t>
            </a:r>
            <a:r>
              <a:rPr lang="zh-CN" altLang="en-US" sz="2000">
                <a:solidFill>
                  <a:srgbClr val="7030A0"/>
                </a:solidFill>
                <a:sym typeface="+mn-ea"/>
              </a:rPr>
              <a:t>，在这个文件中我们可以监听并处理页面的生命周期函数、获取小程序实例，声明并处理数据，响应页面交互事件等。</a:t>
            </a:r>
            <a:endParaRPr lang="zh-CN" altLang="en-US" sz="2000">
              <a:solidFill>
                <a:srgbClr val="7030A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0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7030A0"/>
                </a:solidFill>
                <a:sym typeface="+mn-ea"/>
              </a:rPr>
              <a:t>index.wxss 是页面的样式表。</a:t>
            </a:r>
            <a:endParaRPr lang="zh-CN" altLang="en-US" sz="20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7030A0"/>
                </a:solidFill>
                <a:sym typeface="+mn-ea"/>
              </a:rPr>
              <a:t>页面的样式表是非必要的。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当有页面样式表时，页面的样式表中的样式规则会层叠覆盖 app.wxss 中的样式规则。</a:t>
            </a:r>
            <a:r>
              <a:rPr lang="zh-CN" altLang="en-US" sz="2000">
                <a:solidFill>
                  <a:srgbClr val="7030A0"/>
                </a:solidFill>
                <a:sym typeface="+mn-ea"/>
              </a:rPr>
              <a:t>如果不指定页面的样式表，也可以在页面的结构文件中直接使用 app.wxss 中指定的样式规则。</a:t>
            </a:r>
            <a:endParaRPr lang="zh-CN" altLang="en-US" sz="20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7030A0"/>
                </a:solidFill>
                <a:sym typeface="+mn-ea"/>
              </a:rPr>
              <a:t>index.json 是页面的配置文件：</a:t>
            </a:r>
            <a:endParaRPr lang="zh-CN" altLang="en-US" sz="2000">
              <a:solidFill>
                <a:srgbClr val="7030A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0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7030A0"/>
                </a:solidFill>
                <a:sym typeface="+mn-ea"/>
              </a:rPr>
              <a:t>页面的配置文件是非必要的。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当有页面的配置文件时，配置项在该页面会覆盖 app.json 的 window 中相同的配置项。</a:t>
            </a:r>
            <a:r>
              <a:rPr lang="zh-CN" altLang="en-US" sz="2000">
                <a:solidFill>
                  <a:srgbClr val="7030A0"/>
                </a:solidFill>
                <a:sym typeface="+mn-ea"/>
              </a:rPr>
              <a:t>如果没有指定的页面配置文件，则在该页面直接使用 app.json 中的默认配置。</a:t>
            </a:r>
            <a:endParaRPr lang="zh-CN" altLang="en-US" sz="200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7030A0"/>
              </a:solidFill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B7D366F0-05FA-4C0E-B9EA-01BCD6413C22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B7D366F0-05FA-4C0E-B9EA-01BCD6413C22}" type="slidenum">
              <a:rPr lang="en-US" altLang="zh-CN"/>
            </a:fld>
            <a:endParaRPr lang="en-US" altLang="zh-CN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4035" y="1196340"/>
            <a:ext cx="7747000" cy="44646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7885113" y="6381750"/>
            <a:ext cx="806450" cy="2873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ctr"/>
            <a:fld id="{412F071A-6BAA-4085-88E5-2C832B703ACA}" type="slidenum">
              <a:rPr lang="en-US" altLang="zh-CN" sz="1400" b="1">
                <a:solidFill>
                  <a:schemeClr val="bg2"/>
                </a:solidFill>
              </a:rPr>
            </a:fld>
            <a:endParaRPr lang="en-US" altLang="zh-CN" sz="1400" b="1">
              <a:solidFill>
                <a:schemeClr val="bg2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8624" y="285750"/>
            <a:ext cx="8715375" cy="428625"/>
          </a:xfrm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714375"/>
            <a:ext cx="8229600" cy="61436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kern="1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4.手机预览</a:t>
            </a:r>
            <a:endParaRPr lang="en-US" altLang="zh-CN" sz="2400" b="1" kern="12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7030A0"/>
                </a:solidFill>
              </a:rPr>
              <a:t>开发者工具左侧菜单栏选择"项目"，点击"预览"，扫码后即可在微信客户端中体验。</a:t>
            </a:r>
            <a:endParaRPr lang="en-US" altLang="zh-CN" b="1" i="1" kern="12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i="1" kern="1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049145"/>
            <a:ext cx="7797165" cy="3807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09451-4C23-4934-BA14-F770C0D9CED2}" type="slidenum">
              <a:rPr lang="zh-CN" altLang="en-US"/>
            </a:fld>
            <a:endParaRPr lang="en-US" altLang="zh-CN"/>
          </a:p>
        </p:txBody>
      </p:sp>
      <p:sp>
        <p:nvSpPr>
          <p:cNvPr id="379906" name="灯片编号占位符 4"/>
          <p:cNvSpPr txBox="1">
            <a:spLocks noGrp="1"/>
          </p:cNvSpPr>
          <p:nvPr/>
        </p:nvSpPr>
        <p:spPr bwMode="auto">
          <a:xfrm>
            <a:off x="351692" y="6604001"/>
            <a:ext cx="1828800" cy="225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/>
            <a:fld id="{B3FB2B6C-F3B9-4254-97AE-A3C828B7CFE3}" type="slidenum">
              <a:rPr lang="zh-CN" altLang="en-US" sz="100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</a:fld>
            <a:endParaRPr lang="en-US" altLang="zh-CN" sz="1000">
              <a:solidFill>
                <a:schemeClr val="bg1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907" name="标题 1"/>
          <p:cNvSpPr/>
          <p:nvPr/>
        </p:nvSpPr>
        <p:spPr bwMode="auto">
          <a:xfrm>
            <a:off x="351693" y="2322514"/>
            <a:ext cx="8362950" cy="2174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buFont typeface="Wingdings" panose="05000000000000000000" pitchFamily="2" charset="2"/>
              <a:buChar char="Ø"/>
            </a:pPr>
            <a:endParaRPr kumimoji="1" lang="en-US" altLang="zh-CN" sz="2400" b="1">
              <a:solidFill>
                <a:srgbClr val="003399"/>
              </a:solidFill>
            </a:endParaRPr>
          </a:p>
        </p:txBody>
      </p:sp>
      <p:sp>
        <p:nvSpPr>
          <p:cNvPr id="379908" name="标题 1"/>
          <p:cNvSpPr/>
          <p:nvPr/>
        </p:nvSpPr>
        <p:spPr bwMode="auto">
          <a:xfrm>
            <a:off x="70339" y="147639"/>
            <a:ext cx="8088923" cy="1112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/>
            <a:r>
              <a:rPr lang="zh-CN" altLang="en-US" sz="3200" b="1">
                <a:ea typeface="黑体" panose="02010609060101010101" pitchFamily="49" charset="-122"/>
              </a:rPr>
              <a:t>   </a:t>
            </a:r>
            <a:endParaRPr lang="en-US" altLang="zh-CN" sz="3200" b="1">
              <a:ea typeface="黑体" panose="02010609060101010101" pitchFamily="49" charset="-122"/>
            </a:endParaRPr>
          </a:p>
        </p:txBody>
      </p:sp>
      <p:sp>
        <p:nvSpPr>
          <p:cNvPr id="1689602" name="Rectangle 2"/>
          <p:cNvSpPr>
            <a:spLocks noChangeArrowheads="1"/>
          </p:cNvSpPr>
          <p:nvPr/>
        </p:nvSpPr>
        <p:spPr bwMode="auto">
          <a:xfrm>
            <a:off x="32239" y="157163"/>
            <a:ext cx="8408377" cy="6080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/>
            <a:r>
              <a:rPr lang="zh-CN" altLang="en-U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目 </a:t>
            </a:r>
            <a:r>
              <a:rPr lang="zh-CN" alt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录</a:t>
            </a:r>
            <a:endParaRPr lang="zh-CN" altLang="en-US" sz="36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9130" y="1129665"/>
            <a:ext cx="7488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5.</a:t>
            </a:r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常用配置</a:t>
            </a:r>
            <a:endParaRPr lang="zh-CN" altLang="en-US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280" y="1709420"/>
            <a:ext cx="7125335" cy="4228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 flipH="1">
            <a:off x="1189355" y="5046980"/>
            <a:ext cx="6958330" cy="974725"/>
          </a:xfrm>
        </p:spPr>
        <p:txBody>
          <a:bodyPr/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</a:rPr>
              <a:t>注意：背景颜色HexColor应该使用十六进制颜色值，如"#ff00ff"。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C357BE21-C1E1-4599-B5BD-1BEFC48F47A6}" type="slidenum">
              <a:rPr lang="zh-CN" altLang="en-US"/>
            </a:fld>
            <a:endParaRPr lang="en-US" altLang="zh-CN"/>
          </a:p>
        </p:txBody>
      </p:sp>
      <p:pic>
        <p:nvPicPr>
          <p:cNvPr id="7" name="内容占位符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30200" y="845820"/>
            <a:ext cx="8676005" cy="42011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 flipV="1">
            <a:off x="8147050" y="5668010"/>
            <a:ext cx="678815" cy="354330"/>
          </a:xfrm>
        </p:spPr>
        <p:txBody>
          <a:bodyPr/>
          <a:p>
            <a:pPr marL="0" indent="0">
              <a:buNone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C357BE21-C1E1-4599-B5BD-1BEFC48F47A6}" type="slidenum">
              <a:rPr lang="zh-CN" altLang="en-US"/>
            </a:fld>
            <a:endParaRPr lang="en-US" altLang="zh-CN"/>
          </a:p>
        </p:txBody>
      </p:sp>
      <p:pic>
        <p:nvPicPr>
          <p:cNvPr id="7" name="内容占位符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61340" y="1381760"/>
            <a:ext cx="8371840" cy="46405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09451-4C23-4934-BA14-F770C0D9CED2}" type="slidenum">
              <a:rPr lang="zh-CN" altLang="en-US"/>
            </a:fld>
            <a:endParaRPr lang="en-US" altLang="zh-CN"/>
          </a:p>
        </p:txBody>
      </p:sp>
      <p:sp>
        <p:nvSpPr>
          <p:cNvPr id="379906" name="灯片编号占位符 4"/>
          <p:cNvSpPr txBox="1">
            <a:spLocks noGrp="1"/>
          </p:cNvSpPr>
          <p:nvPr/>
        </p:nvSpPr>
        <p:spPr bwMode="auto">
          <a:xfrm>
            <a:off x="351692" y="6604001"/>
            <a:ext cx="1828800" cy="225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/>
            <a:fld id="{B3FB2B6C-F3B9-4254-97AE-A3C828B7CFE3}" type="slidenum">
              <a:rPr lang="zh-CN" altLang="en-US" sz="100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</a:fld>
            <a:endParaRPr lang="en-US" altLang="zh-CN" sz="1000">
              <a:solidFill>
                <a:schemeClr val="bg1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907" name="标题 1"/>
          <p:cNvSpPr/>
          <p:nvPr/>
        </p:nvSpPr>
        <p:spPr bwMode="auto">
          <a:xfrm>
            <a:off x="351693" y="2322514"/>
            <a:ext cx="8362950" cy="2174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buFont typeface="Wingdings" panose="05000000000000000000" pitchFamily="2" charset="2"/>
              <a:buChar char="Ø"/>
            </a:pPr>
            <a:endParaRPr kumimoji="1" lang="en-US" altLang="zh-CN" sz="2400" b="1">
              <a:solidFill>
                <a:srgbClr val="003399"/>
              </a:solidFill>
            </a:endParaRPr>
          </a:p>
        </p:txBody>
      </p:sp>
      <p:sp>
        <p:nvSpPr>
          <p:cNvPr id="379908" name="标题 1"/>
          <p:cNvSpPr/>
          <p:nvPr/>
        </p:nvSpPr>
        <p:spPr bwMode="auto">
          <a:xfrm>
            <a:off x="58909" y="157164"/>
            <a:ext cx="8088923" cy="1112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/>
            <a:r>
              <a:rPr lang="zh-CN" altLang="en-US" sz="3200" b="1">
                <a:ea typeface="黑体" panose="02010609060101010101" pitchFamily="49" charset="-122"/>
              </a:rPr>
              <a:t>   </a:t>
            </a:r>
            <a:endParaRPr lang="en-US" altLang="zh-CN" sz="3200" b="1">
              <a:ea typeface="黑体" panose="02010609060101010101" pitchFamily="49" charset="-122"/>
            </a:endParaRPr>
          </a:p>
        </p:txBody>
      </p:sp>
      <p:sp>
        <p:nvSpPr>
          <p:cNvPr id="1689602" name="Rectangle 2"/>
          <p:cNvSpPr>
            <a:spLocks noChangeArrowheads="1"/>
          </p:cNvSpPr>
          <p:nvPr/>
        </p:nvSpPr>
        <p:spPr bwMode="auto">
          <a:xfrm>
            <a:off x="32239" y="157163"/>
            <a:ext cx="8408377" cy="6080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/>
            <a:r>
              <a:rPr lang="zh-CN" altLang="en-U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目 </a:t>
            </a:r>
            <a:r>
              <a:rPr lang="zh-CN" altLang="en-US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录</a:t>
            </a:r>
            <a:endParaRPr lang="zh-CN" altLang="en-US" sz="36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7570" y="660400"/>
            <a:ext cx="6452235" cy="4739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792163"/>
          </a:xfrm>
        </p:spPr>
        <p:txBody>
          <a:bodyPr/>
          <a:lstStyle/>
          <a:p>
            <a:pPr eaLnBrk="1" hangingPunct="1"/>
            <a:endParaRPr lang="zh-CN" altLang="en-US" b="0" dirty="0" smtClean="0"/>
          </a:p>
        </p:txBody>
      </p:sp>
      <p:sp>
        <p:nvSpPr>
          <p:cNvPr id="20483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7885113" y="6381750"/>
            <a:ext cx="806450" cy="2873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ctr"/>
            <a:fld id="{04DE750C-9463-4BD8-BB04-F88CD83A07DE}" type="slidenum">
              <a:rPr lang="en-US" altLang="zh-CN" sz="1400" b="1">
                <a:solidFill>
                  <a:schemeClr val="bg2"/>
                </a:solidFill>
              </a:rPr>
            </a:fld>
            <a:endParaRPr lang="en-US" altLang="zh-CN" sz="1400" b="1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836965"/>
            <a:ext cx="846043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0" hangingPunct="0">
              <a:spcBef>
                <a:spcPct val="20000"/>
              </a:spcBef>
              <a:buNone/>
            </a:pPr>
            <a:r>
              <a:rPr lang="zh-CN" altLang="en-US" sz="2000" kern="0">
                <a:solidFill>
                  <a:srgbClr val="7030A0"/>
                </a:solidFill>
                <a:latin typeface="+mn-lt"/>
                <a:ea typeface="+mn-ea"/>
              </a:rPr>
              <a:t>getApp()</a:t>
            </a:r>
            <a:endParaRPr lang="zh-CN" altLang="en-US" sz="2000" kern="0">
              <a:solidFill>
                <a:srgbClr val="7030A0"/>
              </a:solidFill>
              <a:latin typeface="+mn-lt"/>
              <a:ea typeface="+mn-ea"/>
            </a:endParaRPr>
          </a:p>
          <a:p>
            <a:pPr marL="0" indent="0" eaLnBrk="0" hangingPunct="0">
              <a:spcBef>
                <a:spcPct val="20000"/>
              </a:spcBef>
              <a:buNone/>
            </a:pPr>
            <a:r>
              <a:rPr lang="zh-CN" altLang="en-US" sz="2000" kern="0">
                <a:solidFill>
                  <a:srgbClr val="7030A0"/>
                </a:solidFill>
                <a:latin typeface="+mn-lt"/>
                <a:ea typeface="+mn-ea"/>
              </a:rPr>
              <a:t>我们提供了全局的 getApp() 函数，可以获取到小程序实例。</a:t>
            </a:r>
            <a:endParaRPr lang="zh-CN" altLang="en-US" sz="2000" kern="0">
              <a:solidFill>
                <a:srgbClr val="7030A0"/>
              </a:solidFill>
              <a:latin typeface="+mn-lt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260" y="1882775"/>
            <a:ext cx="681355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kern="0">
                <a:solidFill>
                  <a:srgbClr val="FF0000"/>
                </a:solidFill>
                <a:latin typeface="+mn-lt"/>
                <a:ea typeface="+mn-ea"/>
              </a:rPr>
              <a:t>注意：</a:t>
            </a:r>
            <a:endParaRPr lang="zh-CN" altLang="en-US" sz="2000" kern="0">
              <a:solidFill>
                <a:srgbClr val="7030A0"/>
              </a:solidFill>
              <a:latin typeface="+mn-lt"/>
              <a:ea typeface="+mn-ea"/>
            </a:endParaRPr>
          </a:p>
          <a:p>
            <a:endParaRPr lang="zh-CN" altLang="en-US" sz="2000" kern="0">
              <a:solidFill>
                <a:srgbClr val="7030A0"/>
              </a:solidFill>
              <a:latin typeface="+mn-lt"/>
              <a:ea typeface="+mn-ea"/>
            </a:endParaRPr>
          </a:p>
          <a:p>
            <a:r>
              <a:rPr lang="zh-CN" altLang="en-US" sz="2000" kern="0">
                <a:solidFill>
                  <a:srgbClr val="7030A0"/>
                </a:solidFill>
                <a:latin typeface="+mn-lt"/>
                <a:ea typeface="+mn-ea"/>
              </a:rPr>
              <a:t>App() 必须在 app.js 中注册，且不能注册多个。</a:t>
            </a:r>
            <a:endParaRPr lang="zh-CN" altLang="en-US" sz="2000" kern="0">
              <a:solidFill>
                <a:srgbClr val="7030A0"/>
              </a:solidFill>
              <a:latin typeface="+mn-lt"/>
              <a:ea typeface="+mn-ea"/>
            </a:endParaRPr>
          </a:p>
          <a:p>
            <a:endParaRPr lang="zh-CN" altLang="en-US" sz="2000" kern="0">
              <a:solidFill>
                <a:srgbClr val="7030A0"/>
              </a:solidFill>
              <a:latin typeface="+mn-lt"/>
              <a:ea typeface="+mn-ea"/>
            </a:endParaRPr>
          </a:p>
          <a:p>
            <a:r>
              <a:rPr lang="zh-CN" altLang="en-US" sz="2000" kern="0">
                <a:solidFill>
                  <a:srgbClr val="7030A0"/>
                </a:solidFill>
                <a:latin typeface="+mn-lt"/>
                <a:ea typeface="+mn-ea"/>
              </a:rPr>
              <a:t>不要在定义于 App() 内的函数中调用 getApp() ，使用 this 就可以拿到 app 实例。</a:t>
            </a:r>
            <a:endParaRPr lang="zh-CN" altLang="en-US" sz="2000" kern="0">
              <a:solidFill>
                <a:srgbClr val="7030A0"/>
              </a:solidFill>
              <a:latin typeface="+mn-lt"/>
              <a:ea typeface="+mn-ea"/>
            </a:endParaRPr>
          </a:p>
          <a:p>
            <a:endParaRPr lang="zh-CN" altLang="en-US" sz="2000" kern="0">
              <a:solidFill>
                <a:srgbClr val="7030A0"/>
              </a:solidFill>
              <a:latin typeface="+mn-lt"/>
              <a:ea typeface="+mn-ea"/>
            </a:endParaRPr>
          </a:p>
          <a:p>
            <a:r>
              <a:rPr lang="zh-CN" altLang="en-US" sz="2000" kern="0">
                <a:solidFill>
                  <a:srgbClr val="7030A0"/>
                </a:solidFill>
                <a:latin typeface="+mn-lt"/>
                <a:ea typeface="+mn-ea"/>
              </a:rPr>
              <a:t>不要在 onLaunch 的时候调用 getCurrentPage()，此时 Page 还没有生成。</a:t>
            </a:r>
            <a:endParaRPr lang="zh-CN" altLang="en-US" sz="2000" kern="0">
              <a:solidFill>
                <a:srgbClr val="7030A0"/>
              </a:solidFill>
              <a:latin typeface="+mn-lt"/>
              <a:ea typeface="+mn-ea"/>
            </a:endParaRPr>
          </a:p>
          <a:p>
            <a:endParaRPr lang="zh-CN" altLang="en-US" sz="2000" kern="0">
              <a:solidFill>
                <a:srgbClr val="7030A0"/>
              </a:solidFill>
              <a:latin typeface="+mn-lt"/>
              <a:ea typeface="+mn-ea"/>
            </a:endParaRPr>
          </a:p>
          <a:p>
            <a:r>
              <a:rPr lang="zh-CN" altLang="en-US" sz="2000" kern="0">
                <a:solidFill>
                  <a:srgbClr val="7030A0"/>
                </a:solidFill>
                <a:latin typeface="+mn-lt"/>
                <a:ea typeface="+mn-ea"/>
              </a:rPr>
              <a:t>通过 getApp() 获取实例之后，不要私自调用生命周期函数。</a:t>
            </a:r>
            <a:endParaRPr lang="zh-CN" altLang="en-US" sz="2000" kern="0">
              <a:solidFill>
                <a:srgbClr val="7030A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B8FA01D8-1A50-42C3-8B5A-7F22BDF1C6C3}" type="slidenum">
              <a:rPr lang="en-US" altLang="zh-CN"/>
            </a:fld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931545" y="1450340"/>
            <a:ext cx="781685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None/>
            </a:pPr>
            <a:r>
              <a:rPr lang="zh-CN" altLang="en-US" sz="2000" kern="0">
                <a:solidFill>
                  <a:srgbClr val="7030A0"/>
                </a:solidFill>
                <a:latin typeface="+mn-lt"/>
                <a:ea typeface="+mn-ea"/>
              </a:rPr>
              <a:t>生命周期函数</a:t>
            </a:r>
            <a:endParaRPr lang="zh-CN" altLang="en-US" sz="1600"/>
          </a:p>
          <a:p>
            <a:pPr algn="l">
              <a:buNone/>
            </a:pPr>
            <a:r>
              <a:rPr lang="zh-CN" altLang="en-US" sz="1600"/>
              <a:t>onLoad: 页面加载</a:t>
            </a:r>
            <a:endParaRPr lang="zh-CN" altLang="en-US" sz="1600"/>
          </a:p>
          <a:p>
            <a:pPr algn="l">
              <a:buNone/>
            </a:pPr>
            <a:r>
              <a:rPr lang="zh-CN" altLang="en-US" sz="1600"/>
              <a:t>一个页面只会调用一次。 </a:t>
            </a:r>
            <a:endParaRPr lang="zh-CN" altLang="en-US" sz="1600"/>
          </a:p>
          <a:p>
            <a:pPr algn="l">
              <a:buNone/>
            </a:pPr>
            <a:r>
              <a:rPr lang="zh-CN" altLang="en-US" sz="1600"/>
              <a:t>接收页面参数可以获取wx.navigateTo和wx.redirectTo及&lt;navigator/&gt; 中的 query。 </a:t>
            </a:r>
            <a:endParaRPr lang="zh-CN" altLang="en-US" sz="1600"/>
          </a:p>
          <a:p>
            <a:pPr algn="l">
              <a:buNone/>
            </a:pPr>
            <a:r>
              <a:rPr lang="zh-CN" altLang="en-US" sz="1600"/>
              <a:t>onShow: 页面显示</a:t>
            </a:r>
            <a:endParaRPr lang="zh-CN" altLang="en-US" sz="1600"/>
          </a:p>
          <a:p>
            <a:pPr algn="l">
              <a:buNone/>
            </a:pPr>
            <a:r>
              <a:rPr lang="zh-CN" altLang="en-US" sz="1600"/>
              <a:t>每次打开页面都会调用一次。 </a:t>
            </a:r>
            <a:endParaRPr lang="zh-CN" altLang="en-US" sz="1600"/>
          </a:p>
          <a:p>
            <a:pPr algn="l">
              <a:buNone/>
            </a:pPr>
            <a:r>
              <a:rPr lang="zh-CN" altLang="en-US" sz="1600"/>
              <a:t>onReady: 页面初次渲染完成</a:t>
            </a:r>
            <a:endParaRPr lang="zh-CN" altLang="en-US" sz="1600"/>
          </a:p>
          <a:p>
            <a:pPr algn="l">
              <a:buNone/>
            </a:pPr>
            <a:r>
              <a:rPr lang="zh-CN" altLang="en-US" sz="1600"/>
              <a:t>一个页面只会调用一次，代表页面已经准备妥当，可以和视图层进行交互。 </a:t>
            </a:r>
            <a:endParaRPr lang="zh-CN" altLang="en-US" sz="1600"/>
          </a:p>
          <a:p>
            <a:pPr algn="l">
              <a:buNone/>
            </a:pPr>
            <a:r>
              <a:rPr lang="zh-CN" altLang="en-US" sz="1600"/>
              <a:t>对界面的设置如wx.setNavigationBarTitle请在onReady之后设置。</a:t>
            </a:r>
            <a:endParaRPr lang="zh-CN" altLang="en-US" sz="1600"/>
          </a:p>
          <a:p>
            <a:pPr algn="l">
              <a:buNone/>
            </a:pPr>
            <a:r>
              <a:rPr lang="zh-CN" altLang="en-US" sz="1600"/>
              <a:t>onHide: 页面隐藏</a:t>
            </a:r>
            <a:endParaRPr lang="zh-CN" altLang="en-US" sz="1600"/>
          </a:p>
          <a:p>
            <a:pPr algn="l">
              <a:buNone/>
            </a:pPr>
            <a:r>
              <a:rPr lang="zh-CN" altLang="en-US" sz="1600"/>
              <a:t>当navigateTo或底部tab切换时调用。 </a:t>
            </a:r>
            <a:endParaRPr lang="zh-CN" altLang="en-US" sz="1600"/>
          </a:p>
          <a:p>
            <a:pPr algn="l">
              <a:buNone/>
            </a:pPr>
            <a:r>
              <a:rPr lang="zh-CN" altLang="en-US" sz="1600"/>
              <a:t>onUnload: 页面卸载</a:t>
            </a:r>
            <a:endParaRPr lang="zh-CN" altLang="en-US" sz="1600"/>
          </a:p>
          <a:p>
            <a:pPr algn="l">
              <a:buNone/>
            </a:pPr>
            <a:r>
              <a:rPr lang="zh-CN" altLang="en-US" sz="1600"/>
              <a:t>当redirectTo或navigateBack的时候调用。 </a:t>
            </a:r>
            <a:endParaRPr lang="zh-CN" altLang="en-US" sz="1600"/>
          </a:p>
          <a:p>
            <a:pPr algn="l">
              <a:buNone/>
            </a:pPr>
            <a:r>
              <a:rPr lang="zh-CN" altLang="en-US" sz="2000" kern="0">
                <a:solidFill>
                  <a:srgbClr val="7030A0"/>
                </a:solidFill>
                <a:latin typeface="+mn-lt"/>
                <a:ea typeface="+mn-ea"/>
              </a:rPr>
              <a:t>页面相关事件处理函数</a:t>
            </a:r>
            <a:endParaRPr lang="zh-CN" altLang="en-US" sz="1600"/>
          </a:p>
          <a:p>
            <a:pPr algn="l">
              <a:buNone/>
            </a:pPr>
            <a:r>
              <a:rPr lang="zh-CN" altLang="en-US" sz="1600"/>
              <a:t>onPullDownRefresh        页面相关事件处理函数--监听用户下拉动作 </a:t>
            </a:r>
            <a:endParaRPr lang="zh-CN" altLang="en-US" sz="1600"/>
          </a:p>
          <a:p>
            <a:pPr algn="l">
              <a:buNone/>
            </a:pPr>
            <a:r>
              <a:rPr lang="zh-CN" altLang="en-US" sz="1600"/>
              <a:t>onReachBottom              页面上拉触底事件的处理函数 </a:t>
            </a:r>
            <a:endParaRPr lang="zh-CN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09451-4C23-4934-BA14-F770C0D9CED2}" type="slidenum">
              <a:rPr lang="zh-CN" altLang="en-US"/>
            </a:fld>
            <a:endParaRPr lang="en-US" altLang="zh-CN"/>
          </a:p>
        </p:txBody>
      </p:sp>
      <p:sp>
        <p:nvSpPr>
          <p:cNvPr id="379906" name="灯片编号占位符 4"/>
          <p:cNvSpPr txBox="1">
            <a:spLocks noGrp="1"/>
          </p:cNvSpPr>
          <p:nvPr/>
        </p:nvSpPr>
        <p:spPr bwMode="auto">
          <a:xfrm>
            <a:off x="351692" y="6604001"/>
            <a:ext cx="1828800" cy="225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/>
            <a:fld id="{B3FB2B6C-F3B9-4254-97AE-A3C828B7CFE3}" type="slidenum">
              <a:rPr lang="zh-CN" altLang="en-US" sz="100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</a:fld>
            <a:endParaRPr lang="en-US" altLang="zh-CN" sz="1000">
              <a:solidFill>
                <a:schemeClr val="bg1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907" name="标题 1"/>
          <p:cNvSpPr/>
          <p:nvPr/>
        </p:nvSpPr>
        <p:spPr bwMode="auto">
          <a:xfrm>
            <a:off x="351693" y="2322514"/>
            <a:ext cx="8362950" cy="2174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buFont typeface="Wingdings" panose="05000000000000000000" pitchFamily="2" charset="2"/>
              <a:buChar char="Ø"/>
            </a:pPr>
            <a:endParaRPr kumimoji="1" lang="en-US" altLang="zh-CN" sz="2400" b="1">
              <a:solidFill>
                <a:srgbClr val="003399"/>
              </a:solidFill>
            </a:endParaRPr>
          </a:p>
        </p:txBody>
      </p:sp>
      <p:sp>
        <p:nvSpPr>
          <p:cNvPr id="379908" name="标题 1"/>
          <p:cNvSpPr/>
          <p:nvPr/>
        </p:nvSpPr>
        <p:spPr bwMode="auto">
          <a:xfrm>
            <a:off x="70339" y="147639"/>
            <a:ext cx="8088923" cy="1112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/>
            <a:r>
              <a:rPr lang="zh-CN" altLang="en-US" sz="3200" b="1">
                <a:ea typeface="黑体" panose="02010609060101010101" pitchFamily="49" charset="-122"/>
              </a:rPr>
              <a:t>   </a:t>
            </a:r>
            <a:endParaRPr lang="en-US" altLang="zh-CN" sz="3200" b="1">
              <a:ea typeface="黑体" panose="02010609060101010101" pitchFamily="49" charset="-122"/>
            </a:endParaRPr>
          </a:p>
        </p:txBody>
      </p:sp>
      <p:sp>
        <p:nvSpPr>
          <p:cNvPr id="1689602" name="Rectangle 2"/>
          <p:cNvSpPr>
            <a:spLocks noChangeArrowheads="1"/>
          </p:cNvSpPr>
          <p:nvPr/>
        </p:nvSpPr>
        <p:spPr bwMode="auto">
          <a:xfrm>
            <a:off x="32239" y="157163"/>
            <a:ext cx="8408377" cy="6080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/>
            <a:r>
              <a:rPr lang="zh-CN" altLang="en-U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概述</a:t>
            </a:r>
            <a:endParaRPr lang="zh-CN" altLang="en-US" sz="36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3975" y="2102485"/>
            <a:ext cx="5825490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/>
                <a:latin typeface="+mj-ea"/>
                <a:ea typeface="+mj-ea"/>
                <a:cs typeface="+mj-ea"/>
              </a:rPr>
              <a:t>本次培训内容将会简单介绍一下微信小程序使用步骤。希望之后你们能对微信小程序有一个基本的了解。</a:t>
            </a:r>
            <a:endParaRPr lang="zh-CN" altLang="en-US" sz="2400" b="1">
              <a:ln w="22225">
                <a:solidFill>
                  <a:schemeClr val="accent2"/>
                </a:solidFill>
                <a:prstDash val="solid"/>
              </a:ln>
              <a:solidFill>
                <a:srgbClr val="00B050"/>
              </a:solidFill>
              <a:effectLst/>
              <a:latin typeface="+mj-ea"/>
              <a:ea typeface="+mj-ea"/>
              <a:cs typeface="+mj-ea"/>
            </a:endParaRPr>
          </a:p>
          <a:p>
            <a:endParaRPr lang="zh-CN" altLang="en-US" sz="2400" b="1">
              <a:ln w="22225">
                <a:solidFill>
                  <a:schemeClr val="accent2"/>
                </a:solidFill>
                <a:prstDash val="solid"/>
              </a:ln>
              <a:solidFill>
                <a:srgbClr val="00B050"/>
              </a:solidFill>
              <a:effectLst/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8229600" cy="792163"/>
          </a:xfrm>
        </p:spPr>
        <p:txBody>
          <a:bodyPr/>
          <a:lstStyle/>
          <a:p>
            <a:pPr eaLnBrk="1" hangingPunct="1"/>
            <a:endParaRPr lang="zh-CN" altLang="en-US" b="0" dirty="0" smtClean="0"/>
          </a:p>
        </p:txBody>
      </p:sp>
      <p:sp>
        <p:nvSpPr>
          <p:cNvPr id="20483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7885113" y="6381750"/>
            <a:ext cx="806450" cy="2873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ctr"/>
            <a:fld id="{04DE750C-9463-4BD8-BB04-F88CD83A07DE}" type="slidenum">
              <a:rPr lang="en-US" altLang="zh-CN" sz="1400" b="1">
                <a:solidFill>
                  <a:schemeClr val="bg2"/>
                </a:solidFill>
              </a:rPr>
            </a:fld>
            <a:endParaRPr lang="en-US" altLang="zh-CN" sz="1400" b="1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162" y="890940"/>
            <a:ext cx="8208912" cy="41046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0" indent="0" eaLnBrk="0" hangingPunct="0">
              <a:spcBef>
                <a:spcPct val="20000"/>
              </a:spcBef>
              <a:buNone/>
            </a:pPr>
            <a:r>
              <a:rPr lang="en-US" altLang="zh-CN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6.</a:t>
            </a:r>
            <a:r>
              <a:rPr lang="zh-CN" altLang="en-US" sz="2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简单使用</a:t>
            </a:r>
            <a:endParaRPr lang="zh-CN" altLang="en-US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  <a:p>
            <a:pPr marL="0" indent="0" eaLnBrk="0" hangingPunct="0">
              <a:spcBef>
                <a:spcPct val="20000"/>
              </a:spcBef>
              <a:buNone/>
            </a:pPr>
            <a:endParaRPr lang="zh-CN" altLang="en-US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  <a:p>
            <a:pPr marL="0" indent="0" eaLnBrk="0" hangingPunct="0">
              <a:spcBef>
                <a:spcPct val="20000"/>
              </a:spcBef>
              <a:buNone/>
            </a:pPr>
            <a:r>
              <a:rPr lang="en-US" altLang="zh-CN" sz="2000" kern="0">
                <a:solidFill>
                  <a:srgbClr val="7030A0"/>
                </a:solidFill>
                <a:latin typeface="+mn-lt"/>
                <a:ea typeface="+mn-ea"/>
                <a:sym typeface="+mn-ea"/>
              </a:rPr>
              <a:t>6.1</a:t>
            </a:r>
            <a:r>
              <a:rPr lang="zh-CN" altLang="en-US" sz="2000" kern="0">
                <a:solidFill>
                  <a:srgbClr val="7030A0"/>
                </a:solidFill>
                <a:latin typeface="+mn-lt"/>
                <a:ea typeface="+mn-ea"/>
                <a:sym typeface="+mn-ea"/>
              </a:rPr>
              <a:t>列表渲染</a:t>
            </a:r>
            <a:endParaRPr lang="zh-CN" altLang="en-US" sz="2000" kern="0">
              <a:solidFill>
                <a:srgbClr val="7030A0"/>
              </a:solidFill>
              <a:latin typeface="+mn-lt"/>
              <a:ea typeface="+mn-ea"/>
              <a:sym typeface="+mn-ea"/>
            </a:endParaRPr>
          </a:p>
          <a:p>
            <a:pPr marL="0" indent="0" eaLnBrk="0" hangingPunct="0">
              <a:spcBef>
                <a:spcPct val="20000"/>
              </a:spcBef>
              <a:buNone/>
            </a:pPr>
            <a:r>
              <a:rPr lang="zh-CN" altLang="en-US" sz="2000" kern="0">
                <a:solidFill>
                  <a:srgbClr val="7030A0"/>
                </a:solidFill>
                <a:latin typeface="+mn-lt"/>
                <a:ea typeface="+mn-ea"/>
                <a:sym typeface="+mn-ea"/>
              </a:rPr>
              <a:t>wx:for</a:t>
            </a:r>
            <a:endParaRPr lang="zh-CN" altLang="en-US" sz="2000" kern="0">
              <a:solidFill>
                <a:srgbClr val="7030A0"/>
              </a:solidFill>
              <a:latin typeface="+mn-lt"/>
              <a:ea typeface="+mn-ea"/>
              <a:sym typeface="+mn-ea"/>
            </a:endParaRPr>
          </a:p>
          <a:p>
            <a:pPr marL="0" indent="0" eaLnBrk="0" hangingPunct="0">
              <a:spcBef>
                <a:spcPct val="20000"/>
              </a:spcBef>
              <a:buNone/>
            </a:pPr>
            <a:r>
              <a:rPr lang="zh-CN" altLang="en-US" sz="2000" kern="0">
                <a:solidFill>
                  <a:srgbClr val="7030A0"/>
                </a:solidFill>
                <a:latin typeface="+mn-lt"/>
                <a:ea typeface="+mn-ea"/>
                <a:sym typeface="+mn-ea"/>
              </a:rPr>
              <a:t>在组件上使用wx:for控制属性绑定一个数组，即可使用数组中各项的数据重复渲染该组件。</a:t>
            </a:r>
            <a:endParaRPr lang="zh-CN" altLang="en-US" sz="2000" kern="0">
              <a:solidFill>
                <a:srgbClr val="7030A0"/>
              </a:solidFill>
              <a:latin typeface="+mn-lt"/>
              <a:ea typeface="+mn-ea"/>
              <a:sym typeface="+mn-ea"/>
            </a:endParaRPr>
          </a:p>
          <a:p>
            <a:pPr marL="0" indent="0" eaLnBrk="0" hangingPunct="0">
              <a:spcBef>
                <a:spcPct val="20000"/>
              </a:spcBef>
              <a:buNone/>
            </a:pPr>
            <a:r>
              <a:rPr lang="zh-CN" altLang="en-US" sz="2000" kern="0">
                <a:solidFill>
                  <a:srgbClr val="7030A0"/>
                </a:solidFill>
                <a:latin typeface="+mn-lt"/>
                <a:ea typeface="+mn-ea"/>
                <a:sym typeface="+mn-ea"/>
              </a:rPr>
              <a:t>默认数组的当前项的下标变量名默认为index，数组当前项的变量名默认为item。</a:t>
            </a:r>
            <a:endParaRPr lang="zh-CN" altLang="en-US" sz="2000" kern="0">
              <a:solidFill>
                <a:srgbClr val="7030A0"/>
              </a:solidFill>
              <a:latin typeface="+mn-lt"/>
              <a:ea typeface="+mn-ea"/>
              <a:sym typeface="+mn-ea"/>
            </a:endParaRPr>
          </a:p>
          <a:p>
            <a:pPr marL="0" indent="0" eaLnBrk="0" hangingPunct="0">
              <a:spcBef>
                <a:spcPct val="20000"/>
              </a:spcBef>
              <a:buNone/>
            </a:pPr>
            <a:endParaRPr lang="zh-CN" altLang="en-US" sz="2000" kern="0">
              <a:solidFill>
                <a:srgbClr val="7030A0"/>
              </a:solidFill>
              <a:latin typeface="+mn-lt"/>
              <a:ea typeface="+mn-ea"/>
              <a:sym typeface="+mn-ea"/>
            </a:endParaRPr>
          </a:p>
          <a:p>
            <a:pPr marL="0" indent="0" eaLnBrk="0" hangingPunct="0">
              <a:spcBef>
                <a:spcPct val="20000"/>
              </a:spcBef>
              <a:buNone/>
            </a:pPr>
            <a:r>
              <a:rPr lang="zh-CN" altLang="en-US" sz="2000" kern="0">
                <a:solidFill>
                  <a:srgbClr val="7030A0"/>
                </a:solidFill>
                <a:latin typeface="+mn-lt"/>
                <a:ea typeface="+mn-ea"/>
                <a:sym typeface="+mn-ea"/>
              </a:rPr>
              <a:t>使用 wx:for-item 可以指定数组当前元素的变量名，</a:t>
            </a:r>
            <a:endParaRPr lang="zh-CN" altLang="en-US" sz="2000" kern="0">
              <a:solidFill>
                <a:srgbClr val="7030A0"/>
              </a:solidFill>
              <a:latin typeface="+mn-lt"/>
              <a:ea typeface="+mn-ea"/>
              <a:sym typeface="+mn-ea"/>
            </a:endParaRPr>
          </a:p>
          <a:p>
            <a:pPr marL="0" indent="0" eaLnBrk="0" hangingPunct="0">
              <a:spcBef>
                <a:spcPct val="20000"/>
              </a:spcBef>
              <a:buNone/>
            </a:pPr>
            <a:r>
              <a:rPr lang="zh-CN" altLang="en-US" sz="2000" kern="0">
                <a:solidFill>
                  <a:srgbClr val="7030A0"/>
                </a:solidFill>
                <a:latin typeface="+mn-lt"/>
                <a:ea typeface="+mn-ea"/>
                <a:sym typeface="+mn-ea"/>
              </a:rPr>
              <a:t>使用 wx:for-index 可以指定数组当前下标的变量名。</a:t>
            </a:r>
            <a:endParaRPr lang="zh-CN" altLang="en-US" sz="2000" kern="0">
              <a:solidFill>
                <a:srgbClr val="7030A0"/>
              </a:solidFill>
              <a:latin typeface="+mn-lt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7885113" y="6381750"/>
            <a:ext cx="806450" cy="2873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ctr"/>
            <a:fld id="{412F071A-6BAA-4085-88E5-2C832B703ACA}" type="slidenum">
              <a:rPr lang="en-US" altLang="zh-CN" sz="1400" b="1">
                <a:solidFill>
                  <a:schemeClr val="bg2"/>
                </a:solidFill>
              </a:rPr>
            </a:fld>
            <a:endParaRPr lang="en-US" altLang="zh-CN" sz="1400" b="1">
              <a:solidFill>
                <a:schemeClr val="bg2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8624" y="285750"/>
            <a:ext cx="8715375" cy="428625"/>
          </a:xfrm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714375"/>
            <a:ext cx="8229600" cy="61436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>
                <a:solidFill>
                  <a:srgbClr val="7030A0"/>
                </a:solidFill>
                <a:sym typeface="+mn-ea"/>
              </a:rPr>
              <a:t>6.2</a:t>
            </a:r>
            <a:r>
              <a:rPr lang="zh-CN" altLang="en-US" sz="2000">
                <a:solidFill>
                  <a:srgbClr val="7030A0"/>
                </a:solidFill>
                <a:sym typeface="+mn-ea"/>
              </a:rPr>
              <a:t>事件</a:t>
            </a:r>
            <a:endParaRPr lang="zh-CN" altLang="en-US" sz="2000">
              <a:solidFill>
                <a:srgbClr val="7030A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000" kern="1200" dirty="0" smtClean="0">
              <a:solidFill>
                <a:srgbClr val="7030A0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040" y="1150620"/>
            <a:ext cx="7741920" cy="4556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7885113" y="6381750"/>
            <a:ext cx="806450" cy="2873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ctr"/>
            <a:fld id="{412F071A-6BAA-4085-88E5-2C832B703ACA}" type="slidenum">
              <a:rPr lang="en-US" altLang="zh-CN" sz="1400" b="1">
                <a:solidFill>
                  <a:schemeClr val="bg2"/>
                </a:solidFill>
              </a:rPr>
            </a:fld>
            <a:endParaRPr lang="en-US" altLang="zh-CN" sz="1400" b="1">
              <a:solidFill>
                <a:schemeClr val="bg2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8624" y="285750"/>
            <a:ext cx="8715375" cy="428625"/>
          </a:xfrm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714375"/>
            <a:ext cx="8229600" cy="614362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marL="0" indent="0">
              <a:buNone/>
            </a:pPr>
            <a:r>
              <a:rPr lang="zh-CN" altLang="en-US" sz="2000">
                <a:solidFill>
                  <a:srgbClr val="7030A0"/>
                </a:solidFill>
              </a:rPr>
              <a:t>事件绑定</a:t>
            </a:r>
            <a:endParaRPr lang="zh-CN" altLang="en-US" sz="200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zh-CN" altLang="en-US" sz="20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7030A0"/>
                </a:solidFill>
              </a:rPr>
              <a:t>事件绑定的写法同组件的属性，以 key、value 的形式。</a:t>
            </a:r>
            <a:endParaRPr lang="zh-CN" altLang="en-US" sz="200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zh-CN" altLang="en-US" sz="20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7030A0"/>
                </a:solidFill>
              </a:rPr>
              <a:t>key 以bind或catch开头，然后跟上事件的类型，如bindtap, catchtouchstart 。</a:t>
            </a:r>
            <a:endParaRPr lang="zh-CN" altLang="en-US" sz="200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zh-CN" altLang="en-US" sz="20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7030A0"/>
                </a:solidFill>
              </a:rPr>
              <a:t>value 是一个字符串，需要在对应的 Page 中定义同名的函数。不然当触发事件的时候会报错。 </a:t>
            </a:r>
            <a:endParaRPr lang="zh-CN" altLang="en-US" sz="200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zh-CN" altLang="en-US" sz="200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</a:rPr>
              <a:t>bind事件绑定不会阻止冒泡事件向上冒泡，catch事件绑定可以阻止冒泡事件向上冒泡。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7885113" y="6381750"/>
            <a:ext cx="806450" cy="2873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ctr"/>
            <a:fld id="{412F071A-6BAA-4085-88E5-2C832B703ACA}" type="slidenum">
              <a:rPr lang="en-US" altLang="zh-CN" sz="1400" b="1">
                <a:solidFill>
                  <a:schemeClr val="bg2"/>
                </a:solidFill>
              </a:rPr>
            </a:fld>
            <a:endParaRPr lang="en-US" altLang="zh-CN" sz="1400" b="1">
              <a:solidFill>
                <a:schemeClr val="bg2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8624" y="285750"/>
            <a:ext cx="8715375" cy="428625"/>
          </a:xfrm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714375"/>
            <a:ext cx="8229600" cy="6143625"/>
          </a:xfrm>
        </p:spPr>
        <p:txBody>
          <a:bodyPr/>
          <a:lstStyle/>
          <a:p>
            <a:pPr lvl="1">
              <a:buNone/>
            </a:pPr>
            <a:r>
              <a:rPr lang="en-US" altLang="zh-CN" sz="2000">
                <a:solidFill>
                  <a:srgbClr val="7030A0"/>
                </a:solidFill>
                <a:sym typeface="+mn-ea"/>
              </a:rPr>
              <a:t>6.3</a:t>
            </a:r>
            <a:r>
              <a:rPr lang="zh-CN" altLang="en-US" sz="2000">
                <a:solidFill>
                  <a:srgbClr val="7030A0"/>
                </a:solidFill>
                <a:sym typeface="+mn-ea"/>
              </a:rPr>
              <a:t>数据绑定</a:t>
            </a:r>
            <a:endParaRPr lang="zh-CN" altLang="en-US" sz="2000">
              <a:solidFill>
                <a:srgbClr val="7030A0"/>
              </a:solidFill>
              <a:sym typeface="+mn-ea"/>
            </a:endParaRPr>
          </a:p>
          <a:p>
            <a:pPr lvl="1">
              <a:buNone/>
            </a:pPr>
            <a:endParaRPr lang="zh-CN" altLang="en-US" sz="2000" kern="1200" dirty="0" smtClean="0">
              <a:solidFill>
                <a:srgbClr val="7030A0"/>
              </a:solidFill>
              <a:sym typeface="+mn-ea"/>
            </a:endParaRPr>
          </a:p>
          <a:p>
            <a:pPr lvl="1">
              <a:buNone/>
            </a:pPr>
            <a:r>
              <a:rPr lang="zh-CN" altLang="en-US" sz="2000" kern="1200" dirty="0" smtClean="0">
                <a:solidFill>
                  <a:srgbClr val="7030A0"/>
                </a:solidFill>
                <a:sym typeface="+mn-ea"/>
              </a:rPr>
              <a:t>WXML 中的动态数据均来自对应 Page 的 data。</a:t>
            </a:r>
            <a:endParaRPr lang="zh-CN" altLang="en-US" sz="2000" kern="1200" dirty="0" smtClean="0">
              <a:solidFill>
                <a:srgbClr val="7030A0"/>
              </a:solidFill>
              <a:sym typeface="+mn-ea"/>
            </a:endParaRPr>
          </a:p>
          <a:p>
            <a:pPr lvl="1">
              <a:buNone/>
            </a:pPr>
            <a:r>
              <a:rPr lang="zh-CN" altLang="en-US" sz="2000" kern="1200" dirty="0" smtClean="0">
                <a:solidFill>
                  <a:srgbClr val="7030A0"/>
                </a:solidFill>
                <a:sym typeface="+mn-ea"/>
              </a:rPr>
              <a:t>简单绑定</a:t>
            </a:r>
            <a:endParaRPr lang="zh-CN" altLang="en-US" sz="2000" kern="1200" dirty="0" smtClean="0">
              <a:solidFill>
                <a:srgbClr val="7030A0"/>
              </a:solidFill>
              <a:sym typeface="+mn-ea"/>
            </a:endParaRPr>
          </a:p>
          <a:p>
            <a:pPr lvl="1">
              <a:buNone/>
            </a:pPr>
            <a:r>
              <a:rPr lang="zh-CN" altLang="en-US" sz="2000" kern="1200" dirty="0" smtClean="0">
                <a:solidFill>
                  <a:srgbClr val="7030A0"/>
                </a:solidFill>
                <a:sym typeface="+mn-ea"/>
              </a:rPr>
              <a:t>数据绑定使用 Mustache 语法（双大括号）将变量包起来。</a:t>
            </a:r>
            <a:endParaRPr lang="zh-CN" altLang="en-US" sz="2000" kern="1200" dirty="0" smtClean="0">
              <a:solidFill>
                <a:srgbClr val="7030A0"/>
              </a:solidFill>
              <a:sym typeface="+mn-ea"/>
            </a:endParaRPr>
          </a:p>
          <a:p>
            <a:pPr lvl="1">
              <a:buNone/>
            </a:pPr>
            <a:r>
              <a:rPr lang="zh-CN" altLang="en-US" sz="2000" kern="1200" dirty="0" smtClean="0">
                <a:solidFill>
                  <a:srgbClr val="7030A0"/>
                </a:solidFill>
                <a:sym typeface="+mn-ea"/>
              </a:rPr>
              <a:t>例如：</a:t>
            </a:r>
            <a:endParaRPr lang="zh-CN" altLang="en-US" sz="2000" kern="1200" dirty="0" smtClean="0">
              <a:solidFill>
                <a:srgbClr val="7030A0"/>
              </a:solidFill>
              <a:sym typeface="+mn-ea"/>
            </a:endParaRPr>
          </a:p>
          <a:p>
            <a:pPr lvl="1">
              <a:buNone/>
            </a:pPr>
            <a:endParaRPr lang="zh-CN" altLang="en-US" sz="2000" kern="1200" dirty="0" smtClean="0">
              <a:solidFill>
                <a:srgbClr val="7030A0"/>
              </a:solidFill>
              <a:sym typeface="+mn-ea"/>
            </a:endParaRPr>
          </a:p>
          <a:p>
            <a:pPr lvl="1">
              <a:buNone/>
            </a:pPr>
            <a:r>
              <a:rPr lang="zh-CN" altLang="en-US" sz="1800" kern="1200" dirty="0" smtClean="0">
                <a:solidFill>
                  <a:srgbClr val="7030A0"/>
                </a:solidFill>
                <a:sym typeface="+mn-ea"/>
              </a:rPr>
              <a:t>&lt;view&gt;</a:t>
            </a:r>
            <a:endParaRPr lang="zh-CN" altLang="en-US" sz="1800" kern="1200" dirty="0" smtClean="0">
              <a:solidFill>
                <a:srgbClr val="7030A0"/>
              </a:solidFill>
              <a:sym typeface="+mn-ea"/>
            </a:endParaRPr>
          </a:p>
          <a:p>
            <a:pPr lvl="1">
              <a:buNone/>
            </a:pPr>
            <a:r>
              <a:rPr lang="zh-CN" altLang="en-US" sz="1800" kern="1200" dirty="0" smtClean="0">
                <a:solidFill>
                  <a:srgbClr val="7030A0"/>
                </a:solidFill>
                <a:sym typeface="+mn-ea"/>
              </a:rPr>
              <a:t> {{ message }} </a:t>
            </a:r>
            <a:endParaRPr lang="zh-CN" altLang="en-US" sz="1800" kern="1200" dirty="0" smtClean="0">
              <a:solidFill>
                <a:srgbClr val="7030A0"/>
              </a:solidFill>
              <a:sym typeface="+mn-ea"/>
            </a:endParaRPr>
          </a:p>
          <a:p>
            <a:pPr lvl="1">
              <a:buNone/>
            </a:pPr>
            <a:r>
              <a:rPr lang="zh-CN" altLang="en-US" sz="1800" kern="1200" dirty="0" smtClean="0">
                <a:solidFill>
                  <a:srgbClr val="7030A0"/>
                </a:solidFill>
                <a:sym typeface="+mn-ea"/>
              </a:rPr>
              <a:t>&lt;/view&gt;</a:t>
            </a:r>
            <a:endParaRPr lang="zh-CN" altLang="en-US" sz="1800" kern="1200" dirty="0" smtClean="0">
              <a:solidFill>
                <a:srgbClr val="7030A0"/>
              </a:solidFill>
              <a:sym typeface="+mn-ea"/>
            </a:endParaRPr>
          </a:p>
          <a:p>
            <a:pPr lvl="1">
              <a:buNone/>
            </a:pPr>
            <a:r>
              <a:rPr lang="zh-CN" altLang="en-US" sz="1800" kern="1200" dirty="0" smtClean="0">
                <a:solidFill>
                  <a:srgbClr val="7030A0"/>
                </a:solidFill>
                <a:sym typeface="+mn-ea"/>
              </a:rPr>
              <a:t>Page({</a:t>
            </a:r>
            <a:endParaRPr lang="zh-CN" altLang="en-US" sz="1800" kern="1200" dirty="0" smtClean="0">
              <a:solidFill>
                <a:srgbClr val="7030A0"/>
              </a:solidFill>
              <a:sym typeface="+mn-ea"/>
            </a:endParaRPr>
          </a:p>
          <a:p>
            <a:pPr lvl="1">
              <a:buNone/>
            </a:pPr>
            <a:r>
              <a:rPr lang="zh-CN" altLang="en-US" sz="1800" kern="1200" dirty="0" smtClean="0">
                <a:solidFill>
                  <a:srgbClr val="7030A0"/>
                </a:solidFill>
                <a:sym typeface="+mn-ea"/>
              </a:rPr>
              <a:t>data: {</a:t>
            </a:r>
            <a:endParaRPr lang="zh-CN" altLang="en-US" sz="1800" kern="1200" dirty="0" smtClean="0">
              <a:solidFill>
                <a:srgbClr val="7030A0"/>
              </a:solidFill>
              <a:sym typeface="+mn-ea"/>
            </a:endParaRPr>
          </a:p>
          <a:p>
            <a:pPr lvl="1">
              <a:buNone/>
            </a:pPr>
            <a:r>
              <a:rPr lang="zh-CN" altLang="en-US" sz="1800" kern="1200" dirty="0" smtClean="0">
                <a:solidFill>
                  <a:srgbClr val="7030A0"/>
                </a:solidFill>
                <a:sym typeface="+mn-ea"/>
              </a:rPr>
              <a:t>  message: 'Hello MINA!'</a:t>
            </a:r>
            <a:endParaRPr lang="zh-CN" altLang="en-US" sz="1800" kern="1200" dirty="0" smtClean="0">
              <a:solidFill>
                <a:srgbClr val="7030A0"/>
              </a:solidFill>
              <a:sym typeface="+mn-ea"/>
            </a:endParaRPr>
          </a:p>
          <a:p>
            <a:pPr lvl="1">
              <a:buNone/>
            </a:pPr>
            <a:r>
              <a:rPr lang="zh-CN" altLang="en-US" sz="1800" kern="1200" dirty="0" smtClean="0">
                <a:solidFill>
                  <a:srgbClr val="7030A0"/>
                </a:solidFill>
                <a:sym typeface="+mn-ea"/>
              </a:rPr>
              <a:t>} })</a:t>
            </a:r>
            <a:endParaRPr lang="zh-CN" altLang="en-US" sz="1800" kern="1200" dirty="0" smtClean="0">
              <a:solidFill>
                <a:srgbClr val="7030A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7885113" y="6381750"/>
            <a:ext cx="806450" cy="2873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ctr"/>
            <a:fld id="{412F071A-6BAA-4085-88E5-2C832B703ACA}" type="slidenum">
              <a:rPr lang="en-US" altLang="zh-CN" sz="1400" b="1">
                <a:solidFill>
                  <a:schemeClr val="bg2"/>
                </a:solidFill>
              </a:rPr>
            </a:fld>
            <a:endParaRPr lang="en-US" altLang="zh-CN" sz="1400" b="1">
              <a:solidFill>
                <a:schemeClr val="bg2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8624" y="285750"/>
            <a:ext cx="8715375" cy="428625"/>
          </a:xfrm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714375"/>
            <a:ext cx="8229600" cy="614362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marL="0" indent="0">
              <a:buNone/>
            </a:pPr>
            <a:r>
              <a:rPr lang="en-US" altLang="zh-CN" sz="2000">
                <a:solidFill>
                  <a:srgbClr val="7030A0"/>
                </a:solidFill>
                <a:sym typeface="+mn-ea"/>
              </a:rPr>
              <a:t>6.4</a:t>
            </a:r>
            <a:r>
              <a:rPr lang="zh-CN" altLang="en-US" sz="2000">
                <a:solidFill>
                  <a:srgbClr val="7030A0"/>
                </a:solidFill>
                <a:sym typeface="+mn-ea"/>
              </a:rPr>
              <a:t>条件渲染</a:t>
            </a:r>
            <a:endParaRPr lang="zh-CN" altLang="en-US" sz="2000">
              <a:solidFill>
                <a:srgbClr val="7030A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2000" kern="1200" dirty="0" smtClean="0">
                <a:solidFill>
                  <a:srgbClr val="7030A0"/>
                </a:solidFill>
                <a:cs typeface="+mn-ea"/>
                <a:sym typeface="+mn-ea"/>
              </a:rPr>
              <a:t>wx:if</a:t>
            </a:r>
            <a:endParaRPr lang="zh-CN" altLang="en-US" sz="2000" kern="1200" dirty="0" smtClean="0">
              <a:solidFill>
                <a:srgbClr val="7030A0"/>
              </a:solidFill>
              <a:cs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2000" kern="1200" dirty="0" smtClean="0">
                <a:solidFill>
                  <a:srgbClr val="7030A0"/>
                </a:solidFill>
                <a:cs typeface="+mn-ea"/>
                <a:sym typeface="+mn-ea"/>
              </a:rPr>
              <a:t>在框架中，我们用 wx:if="{{condition}}" 来判断是否需要渲染该代码块。</a:t>
            </a:r>
            <a:endParaRPr lang="zh-CN" altLang="en-US" sz="2000" kern="1200" dirty="0" smtClean="0">
              <a:solidFill>
                <a:srgbClr val="7030A0"/>
              </a:solidFill>
              <a:cs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2000" kern="1200" dirty="0" smtClean="0">
                <a:solidFill>
                  <a:srgbClr val="7030A0"/>
                </a:solidFill>
                <a:cs typeface="+mn-ea"/>
                <a:sym typeface="+mn-ea"/>
              </a:rPr>
              <a:t>也可以用 wx:elif 和 wx:else 来添加一个 else 块。</a:t>
            </a:r>
            <a:endParaRPr lang="zh-CN" altLang="en-US" sz="2000" kern="1200" dirty="0" smtClean="0">
              <a:solidFill>
                <a:srgbClr val="7030A0"/>
              </a:solidFill>
              <a:cs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2000" kern="1200" dirty="0" smtClean="0">
                <a:solidFill>
                  <a:srgbClr val="FF0000"/>
                </a:solidFill>
                <a:cs typeface="+mn-ea"/>
                <a:sym typeface="+mn-ea"/>
              </a:rPr>
              <a:t>wx:if vs hidden</a:t>
            </a:r>
            <a:endParaRPr lang="zh-CN" altLang="en-US" sz="2000" kern="1200" dirty="0" smtClean="0">
              <a:solidFill>
                <a:srgbClr val="7030A0"/>
              </a:solidFill>
              <a:cs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2000" kern="1200" dirty="0" smtClean="0">
                <a:solidFill>
                  <a:srgbClr val="7030A0"/>
                </a:solidFill>
                <a:cs typeface="+mn-ea"/>
                <a:sym typeface="+mn-ea"/>
              </a:rPr>
              <a:t>因为 wx:if 之中的模板也可能包含数据绑定，所有当 wx:if 的条件值切换时，框架有一个局部渲染的过程，因为它会确保条件块在切换时销毁或重新渲染。</a:t>
            </a:r>
            <a:endParaRPr lang="zh-CN" altLang="en-US" sz="2000" kern="1200" dirty="0" smtClean="0">
              <a:solidFill>
                <a:srgbClr val="7030A0"/>
              </a:solidFill>
              <a:cs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2000" kern="1200" dirty="0" smtClean="0">
                <a:solidFill>
                  <a:srgbClr val="7030A0"/>
                </a:solidFill>
                <a:cs typeface="+mn-ea"/>
                <a:sym typeface="+mn-ea"/>
              </a:rPr>
              <a:t>同时 wx:if 也是惰性的，如果在初始渲染条件为 false，框架什么也不做，在条件第一次变成真的时候才开始局部渲染。</a:t>
            </a:r>
            <a:endParaRPr lang="zh-CN" altLang="en-US" sz="2000" kern="1200" dirty="0" smtClean="0">
              <a:solidFill>
                <a:srgbClr val="7030A0"/>
              </a:solidFill>
              <a:cs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2000" kern="1200" dirty="0" smtClean="0">
                <a:solidFill>
                  <a:srgbClr val="7030A0"/>
                </a:solidFill>
                <a:cs typeface="+mn-ea"/>
                <a:sym typeface="+mn-ea"/>
              </a:rPr>
              <a:t>相比之下，hidden 就简单的多，组件始终会被渲染，只是简单的控制显示与隐藏。</a:t>
            </a:r>
            <a:endParaRPr lang="zh-CN" altLang="en-US" sz="2000" kern="1200" dirty="0" smtClean="0">
              <a:solidFill>
                <a:srgbClr val="7030A0"/>
              </a:solidFill>
              <a:cs typeface="+mn-ea"/>
              <a:sym typeface="+mn-ea"/>
            </a:endParaRPr>
          </a:p>
          <a:p>
            <a:pPr marL="0" indent="0">
              <a:buNone/>
            </a:pPr>
            <a:r>
              <a:rPr lang="zh-CN" altLang="en-US" sz="2000" kern="1200" dirty="0" smtClean="0">
                <a:solidFill>
                  <a:srgbClr val="7030A0"/>
                </a:solidFill>
                <a:cs typeface="+mn-ea"/>
                <a:sym typeface="+mn-ea"/>
              </a:rPr>
              <a:t>一般来说，wx:if 有更高的切换消耗而 hidden 有更高的初始渲染消耗。因此，如果需要频繁切换的情景下，用 hidden 更好，如果在运行时条件不大可能改变则 wx:if 较好。</a:t>
            </a:r>
            <a:endParaRPr lang="zh-CN" altLang="en-US" sz="2000" kern="1200" dirty="0" smtClean="0">
              <a:solidFill>
                <a:srgbClr val="7030A0"/>
              </a:solidFill>
              <a:cs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7885113" y="6381750"/>
            <a:ext cx="806450" cy="2873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ctr"/>
            <a:fld id="{412F071A-6BAA-4085-88E5-2C832B703ACA}" type="slidenum">
              <a:rPr lang="en-US" altLang="zh-CN" sz="1400" b="1">
                <a:solidFill>
                  <a:schemeClr val="bg2"/>
                </a:solidFill>
              </a:rPr>
            </a:fld>
            <a:endParaRPr lang="en-US" altLang="zh-CN" sz="1400" b="1">
              <a:solidFill>
                <a:schemeClr val="bg2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8624" y="285750"/>
            <a:ext cx="8715375" cy="428625"/>
          </a:xfrm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714375"/>
            <a:ext cx="8229600" cy="6143625"/>
          </a:xfrm>
        </p:spPr>
        <p:txBody>
          <a:bodyPr/>
          <a:lstStyle/>
          <a:p>
            <a:endParaRPr lang="zh-CN" altLang="en-US" sz="2000" kern="1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None/>
            </a:pPr>
            <a:endParaRPr lang="zh-CN" altLang="en-US" sz="2000" kern="1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5500" y="995045"/>
            <a:ext cx="7493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7030A0"/>
                </a:solidFill>
                <a:sym typeface="+mn-ea"/>
              </a:rPr>
              <a:t>6.5 </a:t>
            </a:r>
            <a:r>
              <a:rPr lang="zh-CN" altLang="en-US">
                <a:solidFill>
                  <a:srgbClr val="7030A0"/>
                </a:solidFill>
                <a:sym typeface="+mn-ea"/>
              </a:rPr>
              <a:t>组件</a:t>
            </a:r>
            <a:endParaRPr lang="zh-CN" altLang="en-US">
              <a:solidFill>
                <a:srgbClr val="7030A0"/>
              </a:solidFill>
              <a:sym typeface="+mn-ea"/>
            </a:endParaRP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880" y="1570355"/>
            <a:ext cx="8191500" cy="4647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7885113" y="6381750"/>
            <a:ext cx="806450" cy="2873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ctr"/>
            <a:fld id="{412F071A-6BAA-4085-88E5-2C832B703ACA}" type="slidenum">
              <a:rPr lang="en-US" altLang="zh-CN" sz="1400" b="1">
                <a:solidFill>
                  <a:schemeClr val="bg2"/>
                </a:solidFill>
              </a:rPr>
            </a:fld>
            <a:endParaRPr lang="en-US" altLang="zh-CN" sz="1400" b="1">
              <a:solidFill>
                <a:schemeClr val="bg2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8624" y="285750"/>
            <a:ext cx="8715375" cy="428625"/>
          </a:xfrm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714375"/>
            <a:ext cx="8229600" cy="6143625"/>
          </a:xfrm>
        </p:spPr>
        <p:txBody>
          <a:bodyPr/>
          <a:lstStyle/>
          <a:p>
            <a:endParaRPr lang="zh-CN" altLang="en-US" sz="2000" kern="1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None/>
            </a:pPr>
            <a:endParaRPr lang="zh-CN" altLang="en-US" sz="2000" kern="1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" y="895350"/>
            <a:ext cx="7818120" cy="506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7885113" y="6381750"/>
            <a:ext cx="806450" cy="2873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ctr"/>
            <a:fld id="{412F071A-6BAA-4085-88E5-2C832B703ACA}" type="slidenum">
              <a:rPr lang="en-US" altLang="zh-CN" sz="1400" b="1">
                <a:solidFill>
                  <a:schemeClr val="bg2"/>
                </a:solidFill>
              </a:rPr>
            </a:fld>
            <a:endParaRPr lang="en-US" altLang="zh-CN" sz="1400" b="1">
              <a:solidFill>
                <a:schemeClr val="bg2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8624" y="285750"/>
            <a:ext cx="8715375" cy="428625"/>
          </a:xfrm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714375"/>
            <a:ext cx="8229600" cy="6143625"/>
          </a:xfrm>
        </p:spPr>
        <p:txBody>
          <a:bodyPr/>
          <a:lstStyle/>
          <a:p>
            <a:pPr marL="0" indent="0">
              <a:buNone/>
            </a:pPr>
            <a:endParaRPr lang="zh-CN" altLang="en-US" sz="2000" kern="1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955" y="814070"/>
            <a:ext cx="7229475" cy="5229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B8FA01D8-1A50-42C3-8B5A-7F22BDF1C6C3}" type="slidenum">
              <a:rPr lang="en-US" altLang="zh-CN"/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" y="1368425"/>
            <a:ext cx="8488680" cy="374459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B8FA01D8-1A50-42C3-8B5A-7F22BDF1C6C3}" type="slidenum">
              <a:rPr lang="en-US" altLang="zh-CN"/>
            </a:fld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031240" y="1066800"/>
            <a:ext cx="77177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7030A0"/>
                </a:solidFill>
                <a:sym typeface="+mn-ea"/>
              </a:rPr>
              <a:t>6.6 API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375" y="1372870"/>
            <a:ext cx="6713220" cy="48653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7885113" y="6381750"/>
            <a:ext cx="806450" cy="2873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ctr"/>
            <a:fld id="{412F071A-6BAA-4085-88E5-2C832B703ACA}" type="slidenum">
              <a:rPr lang="en-US" altLang="zh-CN" sz="1400" b="1">
                <a:solidFill>
                  <a:schemeClr val="bg2"/>
                </a:solidFill>
              </a:rPr>
            </a:fld>
            <a:endParaRPr lang="en-US" altLang="zh-CN" sz="1400" b="1">
              <a:solidFill>
                <a:schemeClr val="bg2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8624" y="285750"/>
            <a:ext cx="8715375" cy="428625"/>
          </a:xfrm>
        </p:spPr>
        <p:txBody>
          <a:bodyPr/>
          <a:lstStyle/>
          <a:p>
            <a:pPr algn="l" eaLnBrk="1" hangingPunct="1"/>
            <a:r>
              <a:rPr lang="en-US" altLang="zh-CN" sz="3600" b="0" kern="1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</a:t>
            </a:r>
            <a:r>
              <a:rPr lang="zh-CN" altLang="en-US" sz="3600" b="0" kern="12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具体内容</a:t>
            </a:r>
            <a:endParaRPr lang="zh-CN" altLang="en-US" sz="3600" b="0" kern="1200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714375"/>
            <a:ext cx="8229600" cy="61436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kern="1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1.</a:t>
            </a:r>
            <a:r>
              <a:rPr lang="zh-CN" altLang="en-US" sz="2400" b="1" kern="1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. 获取微信小程序的 AppID</a:t>
            </a:r>
            <a:endParaRPr lang="zh-CN" altLang="en-US" sz="2400" b="1" kern="12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lvl="1">
              <a:buNone/>
            </a:pPr>
            <a:endParaRPr lang="en-US" altLang="zh-CN" sz="2000" kern="1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1350" y="1278255"/>
            <a:ext cx="78193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如果你是收到邀请的开发者，微信会提供一个帐号，利用提供的帐号，登录 https://mp.weixin.qq.com ，就可以在网站的“设置”-“开发者设置”中，查看到微信小程序的 AppID 了，注意不可直接使用服务号或订阅号的 AppID 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2422525"/>
            <a:ext cx="6704330" cy="366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B8FA01D8-1A50-42C3-8B5A-7F22BDF1C6C3}" type="slidenum">
              <a:rPr lang="en-US" altLang="zh-CN"/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395" y="890270"/>
            <a:ext cx="7150735" cy="537464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B8FA01D8-1A50-42C3-8B5A-7F22BDF1C6C3}" type="slidenum">
              <a:rPr lang="en-US" altLang="zh-CN"/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315" y="728345"/>
            <a:ext cx="7659370" cy="54006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B8FA01D8-1A50-42C3-8B5A-7F22BDF1C6C3}" type="slidenum">
              <a:rPr lang="en-US" altLang="zh-CN"/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575" y="721360"/>
            <a:ext cx="8324850" cy="493141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B8FA01D8-1A50-42C3-8B5A-7F22BDF1C6C3}" type="slidenum">
              <a:rPr lang="en-US" altLang="zh-CN"/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020" y="986155"/>
            <a:ext cx="7553960" cy="488569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B8FA01D8-1A50-42C3-8B5A-7F22BDF1C6C3}" type="slidenum">
              <a:rPr lang="en-US" altLang="zh-CN"/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" y="1524000"/>
            <a:ext cx="8463915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7885113" y="6381750"/>
            <a:ext cx="806450" cy="2873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ctr"/>
            <a:fld id="{412F071A-6BAA-4085-88E5-2C832B703ACA}" type="slidenum">
              <a:rPr lang="en-US" altLang="zh-CN" sz="1400" b="1">
                <a:solidFill>
                  <a:schemeClr val="bg2"/>
                </a:solidFill>
              </a:rPr>
            </a:fld>
            <a:endParaRPr lang="en-US" altLang="zh-CN" sz="1400" b="1">
              <a:solidFill>
                <a:schemeClr val="bg2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8624" y="285750"/>
            <a:ext cx="8715375" cy="428625"/>
          </a:xfrm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714375"/>
            <a:ext cx="8229600" cy="6143625"/>
          </a:xfrm>
        </p:spPr>
        <p:txBody>
          <a:bodyPr/>
          <a:lstStyle/>
          <a:p>
            <a:pPr marL="0" indent="0">
              <a:buNone/>
            </a:pPr>
            <a:endParaRPr lang="zh-CN" altLang="en-US" sz="2000" kern="1200" dirty="0" smtClean="0">
              <a:ln>
                <a:solidFill>
                  <a:sysClr val="windowText" lastClr="000000"/>
                </a:solidFill>
              </a:ln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7135" y="1835785"/>
            <a:ext cx="54533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以上内容为小程序简介，由于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ppt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内容展示有限，文件夹附有微信小程序手册可以查看。</a:t>
            </a:r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FA01D8-1A50-42C3-8B5A-7F22BDF1C6C3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323528" y="3284984"/>
            <a:ext cx="8424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eaLnBrk="0" hangingPunct="0">
              <a:spcBef>
                <a:spcPct val="20000"/>
              </a:spcBef>
            </a:pPr>
            <a:r>
              <a:rPr lang="zh-CN" altLang="en-US" sz="40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谢谢</a:t>
            </a:r>
            <a:r>
              <a:rPr lang="zh-CN" altLang="en-US" dirty="0" smtClean="0">
                <a:latin typeface="隶书" panose="02010509060101010101" pitchFamily="49" charset="-122"/>
                <a:ea typeface="隶书" panose="02010509060101010101" pitchFamily="49" charset="-122"/>
              </a:rPr>
              <a:t>！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页脚占位符 3"/>
          <p:cNvSpPr>
            <a:spLocks noGrp="1"/>
          </p:cNvSpPr>
          <p:nvPr>
            <p:ph type="ftr" sz="quarter" idx="4294967295"/>
          </p:nvPr>
        </p:nvSpPr>
        <p:spPr bwMode="auto">
          <a:xfrm>
            <a:off x="7885113" y="6381750"/>
            <a:ext cx="806450" cy="2873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ctr"/>
            <a:fld id="{412F071A-6BAA-4085-88E5-2C832B703ACA}" type="slidenum">
              <a:rPr lang="en-US" altLang="zh-CN" sz="1400" b="1">
                <a:solidFill>
                  <a:schemeClr val="bg2"/>
                </a:solidFill>
              </a:rPr>
            </a:fld>
            <a:endParaRPr lang="en-US" altLang="zh-CN" sz="1400" b="1">
              <a:solidFill>
                <a:schemeClr val="bg2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8624" y="285750"/>
            <a:ext cx="8715375" cy="428625"/>
          </a:xfrm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714375"/>
            <a:ext cx="8229600" cy="6143625"/>
          </a:xfrm>
        </p:spPr>
        <p:txBody>
          <a:bodyPr/>
          <a:lstStyle/>
          <a:p>
            <a:pPr marL="0" indent="0">
              <a:buNone/>
            </a:pPr>
            <a:endParaRPr lang="zh-CN" altLang="en-US" sz="1800" b="1" kern="1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kern="1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</a:t>
            </a:r>
            <a:r>
              <a:rPr lang="en-US" altLang="zh-CN" sz="2400" kern="1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创建项目</a:t>
            </a:r>
            <a:endParaRPr lang="en-US" altLang="zh-CN" sz="2400" kern="12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0090" y="1877060"/>
            <a:ext cx="77406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我们需要通过开发者工具，来完成小程序创建和代码编辑。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开发者工具安装完成后，打开并使用微信扫码登录。选择创建“项目”，填入上文获取到的 AppID ，设置一个本地项目的名称（</a:t>
            </a:r>
            <a:r>
              <a:rPr lang="zh-CN" altLang="en-US">
                <a:solidFill>
                  <a:srgbClr val="FF0000"/>
                </a:solidFill>
                <a:effectLst/>
              </a:rPr>
              <a:t>非小程序名称</a:t>
            </a:r>
            <a:r>
              <a:rPr lang="zh-CN" altLang="en-US"/>
              <a:t>），比如“我的第一个项目”，并选择一个本地的文件夹作为代码存储的目录，点击“新建项目”就可以了。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为方便初学者了解微信小程序的基本代码结构，在创建过程中，如果选择的本地文件夹是个空文件夹，开发者工具会提示，是否需要创建一个 quick start 项目。选择“是”，开发者工具会帮助我们在开发目录里生成一个简单的 demo。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09451-4C23-4934-BA14-F770C0D9CED2}" type="slidenum">
              <a:rPr lang="zh-CN" altLang="en-US"/>
            </a:fld>
            <a:endParaRPr lang="en-US" altLang="zh-CN"/>
          </a:p>
        </p:txBody>
      </p:sp>
      <p:sp>
        <p:nvSpPr>
          <p:cNvPr id="379906" name="灯片编号占位符 4"/>
          <p:cNvSpPr txBox="1">
            <a:spLocks noGrp="1"/>
          </p:cNvSpPr>
          <p:nvPr/>
        </p:nvSpPr>
        <p:spPr bwMode="auto">
          <a:xfrm>
            <a:off x="351692" y="6604001"/>
            <a:ext cx="1828800" cy="225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/>
            <a:fld id="{B3FB2B6C-F3B9-4254-97AE-A3C828B7CFE3}" type="slidenum">
              <a:rPr lang="zh-CN" altLang="en-US" sz="100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</a:fld>
            <a:endParaRPr lang="en-US" altLang="zh-CN" sz="1000">
              <a:solidFill>
                <a:schemeClr val="bg1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907" name="标题 1"/>
          <p:cNvSpPr/>
          <p:nvPr/>
        </p:nvSpPr>
        <p:spPr bwMode="auto">
          <a:xfrm>
            <a:off x="351693" y="2322514"/>
            <a:ext cx="8362950" cy="2174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buFont typeface="Wingdings" panose="05000000000000000000" pitchFamily="2" charset="2"/>
              <a:buChar char="Ø"/>
            </a:pPr>
            <a:endParaRPr kumimoji="1" lang="en-US" altLang="zh-CN" sz="2400" b="1">
              <a:solidFill>
                <a:srgbClr val="003399"/>
              </a:solidFill>
            </a:endParaRPr>
          </a:p>
        </p:txBody>
      </p:sp>
      <p:sp>
        <p:nvSpPr>
          <p:cNvPr id="379908" name="标题 1"/>
          <p:cNvSpPr/>
          <p:nvPr/>
        </p:nvSpPr>
        <p:spPr bwMode="auto">
          <a:xfrm>
            <a:off x="70339" y="147639"/>
            <a:ext cx="8088923" cy="1112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/>
            <a:r>
              <a:rPr lang="zh-CN" altLang="en-US" sz="3200" b="1">
                <a:ea typeface="黑体" panose="02010609060101010101" pitchFamily="49" charset="-122"/>
              </a:rPr>
              <a:t>   </a:t>
            </a:r>
            <a:endParaRPr lang="en-US" altLang="zh-CN" sz="3200" b="1">
              <a:ea typeface="黑体" panose="02010609060101010101" pitchFamily="49" charset="-122"/>
            </a:endParaRPr>
          </a:p>
        </p:txBody>
      </p:sp>
      <p:sp>
        <p:nvSpPr>
          <p:cNvPr id="1689602" name="Rectangle 2"/>
          <p:cNvSpPr>
            <a:spLocks noChangeArrowheads="1"/>
          </p:cNvSpPr>
          <p:nvPr/>
        </p:nvSpPr>
        <p:spPr bwMode="auto">
          <a:xfrm>
            <a:off x="32239" y="157163"/>
            <a:ext cx="8408377" cy="6080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/>
            <a:r>
              <a:rPr lang="zh-CN" altLang="en-US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endParaRPr lang="zh-CN" altLang="en-US" sz="36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1000" y="1260475"/>
            <a:ext cx="8468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b="1">
                <a:solidFill>
                  <a:srgbClr val="7030A0"/>
                </a:solidFill>
              </a:rPr>
              <a:t> </a:t>
            </a:r>
            <a:endParaRPr lang="zh-CN" altLang="en-US" sz="2000" b="1">
              <a:solidFill>
                <a:srgbClr val="7030A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315" y="858520"/>
            <a:ext cx="7327265" cy="5531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B9AF02-6B47-4850-B982-E2C03BBB4769}" type="slidenum">
              <a:rPr lang="en-US" altLang="zh-CN" smtClean="0"/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043" y="692696"/>
            <a:ext cx="8497887" cy="525621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marL="0" indent="0">
              <a:buNone/>
            </a:pP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3.编写代码</a:t>
            </a:r>
            <a:endParaRPr lang="en-US" altLang="zh-CN" sz="24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457200" lvl="1" indent="0">
              <a:buNone/>
            </a:pPr>
            <a:endParaRPr lang="en-US" altLang="zh-CN" sz="24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4055" y="1859280"/>
            <a:ext cx="78384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点击开发者工具导航的“编辑”，我们可以看到这个项目，已经初始化并包含了一些简单的代码文件。最关键也是必不可少的，是 app.js、app.json、app.wxss 这三个。其中，.js后缀的是脚本文件，.json后缀的文件是配置文件，.wxss后缀的是样式表文件。微信小程序会读取这些文件，并生成小程序实例。下面将会简单介绍一下这几个文件。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B9AF02-6B47-4850-B982-E2C03BBB4769}" type="slidenum">
              <a:rPr lang="en-US" altLang="zh-CN" smtClean="0"/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5288" y="692696"/>
            <a:ext cx="8497887" cy="60932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 </a:t>
            </a:r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3.1</a:t>
            </a:r>
            <a:r>
              <a:rPr lang="zh-CN" altLang="en-US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创建小程序实例</a:t>
            </a:r>
            <a:endParaRPr lang="en-US" altLang="zh-CN" sz="2000">
              <a:solidFill>
                <a:srgbClr val="002060"/>
              </a:solidFill>
              <a:sym typeface="+mn-ea"/>
            </a:endParaRPr>
          </a:p>
          <a:p>
            <a:pPr marL="0" indent="0" algn="l">
              <a:buNone/>
            </a:pPr>
            <a:r>
              <a:rPr lang="zh-CN" altLang="en-US" sz="2000">
                <a:solidFill>
                  <a:srgbClr val="FF0000"/>
                </a:solidFill>
                <a:sym typeface="+mn-ea"/>
              </a:rPr>
              <a:t>app.js</a:t>
            </a:r>
            <a:r>
              <a:rPr lang="zh-CN" altLang="en-US" sz="2000">
                <a:solidFill>
                  <a:srgbClr val="7030A0"/>
                </a:solidFill>
                <a:sym typeface="+mn-ea"/>
              </a:rPr>
              <a:t>是小程序的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脚本代码</a:t>
            </a:r>
            <a:r>
              <a:rPr lang="zh-CN" altLang="en-US" sz="2000">
                <a:solidFill>
                  <a:srgbClr val="7030A0"/>
                </a:solidFill>
                <a:sym typeface="+mn-ea"/>
              </a:rPr>
              <a:t>。我们可以在这个文件中监听并处理小程序的生命周期函数、声明全局变量。调用框架提供的丰富的 API，如本例的同步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存储</a:t>
            </a:r>
            <a:r>
              <a:rPr lang="zh-CN" altLang="en-US" sz="2000">
                <a:solidFill>
                  <a:srgbClr val="7030A0"/>
                </a:solidFill>
                <a:sym typeface="+mn-ea"/>
              </a:rPr>
              <a:t>及同步读取本地数据。想了解更多可用 API，可参考 API 文档。</a:t>
            </a:r>
            <a:endParaRPr lang="zh-CN" altLang="en-US" sz="2000">
              <a:solidFill>
                <a:srgbClr val="7030A0"/>
              </a:solidFill>
              <a:sym typeface="+mn-ea"/>
            </a:endParaRPr>
          </a:p>
          <a:p>
            <a:pPr marL="0" indent="0" algn="l">
              <a:buNone/>
            </a:pPr>
            <a:endParaRPr lang="zh-CN" altLang="en-US" sz="2000">
              <a:solidFill>
                <a:srgbClr val="7030A0"/>
              </a:solidFill>
              <a:sym typeface="+mn-ea"/>
            </a:endParaRPr>
          </a:p>
          <a:p>
            <a:pPr marL="0" indent="0" algn="ctr">
              <a:buNone/>
            </a:pPr>
            <a:endParaRPr lang="zh-CN" altLang="en-US" sz="2000">
              <a:solidFill>
                <a:srgbClr val="7030A0"/>
              </a:solidFill>
              <a:sym typeface="+mn-ea"/>
            </a:endParaRPr>
          </a:p>
          <a:p>
            <a:pPr marL="0" indent="0" algn="ctr">
              <a:buNone/>
            </a:pP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altLang="zh-CN" sz="20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6340" y="2098675"/>
            <a:ext cx="6835140" cy="4187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</a:rPr>
              <a:t>app.json</a:t>
            </a:r>
            <a:r>
              <a:rPr lang="zh-CN" altLang="en-US" sz="2000">
                <a:solidFill>
                  <a:srgbClr val="7030A0"/>
                </a:solidFill>
              </a:rPr>
              <a:t> 是对整个小程序的</a:t>
            </a:r>
            <a:r>
              <a:rPr lang="zh-CN" altLang="en-US" sz="2000">
                <a:solidFill>
                  <a:srgbClr val="FF0000"/>
                </a:solidFill>
              </a:rPr>
              <a:t>全局配置</a:t>
            </a:r>
            <a:r>
              <a:rPr lang="zh-CN" altLang="en-US" sz="2000">
                <a:solidFill>
                  <a:srgbClr val="7030A0"/>
                </a:solidFill>
              </a:rPr>
              <a:t>。我们可以在这个文件中配置小程序是由哪些页面组成，配置小程序的窗口_x0008_背景色，配置导航条样式，配置默认标题。</a:t>
            </a:r>
            <a:r>
              <a:rPr lang="zh-CN" altLang="en-US" sz="2000">
                <a:solidFill>
                  <a:srgbClr val="FF0000"/>
                </a:solidFill>
              </a:rPr>
              <a:t>注意该文件不可添加任何注释</a:t>
            </a:r>
            <a:r>
              <a:rPr lang="zh-CN" altLang="en-US" sz="2000">
                <a:solidFill>
                  <a:srgbClr val="7030A0"/>
                </a:solidFill>
              </a:rPr>
              <a:t>。更多可配置项可参考配置详解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B7D366F0-05FA-4C0E-B9EA-01BCD6413C22}" type="slidenum">
              <a:rPr lang="en-US" altLang="zh-CN"/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0505" y="2266315"/>
            <a:ext cx="5935345" cy="30048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</a:rPr>
              <a:t>app.wxss</a:t>
            </a:r>
            <a:r>
              <a:rPr lang="zh-CN" altLang="en-US" sz="2000">
                <a:solidFill>
                  <a:srgbClr val="7030A0"/>
                </a:solidFill>
              </a:rPr>
              <a:t> 是整个小程序的</a:t>
            </a:r>
            <a:r>
              <a:rPr lang="zh-CN" altLang="en-US" sz="2000">
                <a:solidFill>
                  <a:srgbClr val="FF0000"/>
                </a:solidFill>
              </a:rPr>
              <a:t>公共样式表</a:t>
            </a:r>
            <a:r>
              <a:rPr lang="zh-CN" altLang="en-US" sz="2000">
                <a:solidFill>
                  <a:srgbClr val="7030A0"/>
                </a:solidFill>
              </a:rPr>
              <a:t>。我们可以在页面组件的 class 属性上直接使用 app.wxss 中声明的样式规则。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B7D366F0-05FA-4C0E-B9EA-01BCD6413C22}" type="slidenum">
              <a:rPr lang="en-US" altLang="zh-CN"/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3040" y="2150110"/>
            <a:ext cx="6077585" cy="25584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东南融通PPT模板（白）</Template>
  <TotalTime>0</TotalTime>
  <Words>3230</Words>
  <Application>WPS 演示</Application>
  <PresentationFormat>全屏显示(4:3)</PresentationFormat>
  <Paragraphs>256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Arial</vt:lpstr>
      <vt:lpstr>宋体</vt:lpstr>
      <vt:lpstr>Wingdings</vt:lpstr>
      <vt:lpstr>Calibri</vt:lpstr>
      <vt:lpstr>Century Gothic</vt:lpstr>
      <vt:lpstr>黑体</vt:lpstr>
      <vt:lpstr>微软雅黑</vt:lpstr>
      <vt:lpstr>Arial Unicode MS</vt:lpstr>
      <vt:lpstr>隶书</vt:lpstr>
      <vt:lpstr>Yu Gothic UI</vt:lpstr>
      <vt:lpstr>1_默认设计模板</vt:lpstr>
      <vt:lpstr>项目名称  </vt:lpstr>
      <vt:lpstr>PowerPoint 演示文稿</vt:lpstr>
      <vt:lpstr>      具体内容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MC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Bid Review Presentation</dc:title>
  <dc:creator>EPG</dc:creator>
  <cp:lastModifiedBy>我是土粉啊</cp:lastModifiedBy>
  <cp:revision>456</cp:revision>
  <dcterms:created xsi:type="dcterms:W3CDTF">2008-08-21T06:48:00Z</dcterms:created>
  <dcterms:modified xsi:type="dcterms:W3CDTF">2019-06-15T13:11:55Z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2052-11.1.0.8013</vt:lpwstr>
  </property>
</Properties>
</file>